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822" r:id="rId1"/>
  </p:sldMasterIdLst>
  <p:notesMasterIdLst>
    <p:notesMasterId r:id="rId155"/>
  </p:notesMasterIdLst>
  <p:handoutMasterIdLst>
    <p:handoutMasterId r:id="rId156"/>
  </p:handoutMasterIdLst>
  <p:sldIdLst>
    <p:sldId id="2997" r:id="rId2"/>
    <p:sldId id="3135" r:id="rId3"/>
    <p:sldId id="3169" r:id="rId4"/>
    <p:sldId id="3136" r:id="rId5"/>
    <p:sldId id="3142" r:id="rId6"/>
    <p:sldId id="2751" r:id="rId7"/>
    <p:sldId id="3076" r:id="rId8"/>
    <p:sldId id="895" r:id="rId9"/>
    <p:sldId id="3005" r:id="rId10"/>
    <p:sldId id="2771" r:id="rId11"/>
    <p:sldId id="3049" r:id="rId12"/>
    <p:sldId id="2990" r:id="rId13"/>
    <p:sldId id="2766" r:id="rId14"/>
    <p:sldId id="2772" r:id="rId15"/>
    <p:sldId id="2753" r:id="rId16"/>
    <p:sldId id="2756" r:id="rId17"/>
    <p:sldId id="1033" r:id="rId18"/>
    <p:sldId id="2768" r:id="rId19"/>
    <p:sldId id="2754" r:id="rId20"/>
    <p:sldId id="3084" r:id="rId21"/>
    <p:sldId id="2752" r:id="rId22"/>
    <p:sldId id="2989" r:id="rId23"/>
    <p:sldId id="2767" r:id="rId24"/>
    <p:sldId id="3101" r:id="rId25"/>
    <p:sldId id="2709" r:id="rId26"/>
    <p:sldId id="2732" r:id="rId27"/>
    <p:sldId id="2730" r:id="rId28"/>
    <p:sldId id="2731" r:id="rId29"/>
    <p:sldId id="2736" r:id="rId30"/>
    <p:sldId id="3006" r:id="rId31"/>
    <p:sldId id="2738" r:id="rId32"/>
    <p:sldId id="3145" r:id="rId33"/>
    <p:sldId id="2763" r:id="rId34"/>
    <p:sldId id="3007" r:id="rId35"/>
    <p:sldId id="3106" r:id="rId36"/>
    <p:sldId id="2597" r:id="rId37"/>
    <p:sldId id="2598" r:id="rId38"/>
    <p:sldId id="2601" r:id="rId39"/>
    <p:sldId id="3010" r:id="rId40"/>
    <p:sldId id="2599" r:id="rId41"/>
    <p:sldId id="2645" r:id="rId42"/>
    <p:sldId id="3115" r:id="rId43"/>
    <p:sldId id="2737" r:id="rId44"/>
    <p:sldId id="2739" r:id="rId45"/>
    <p:sldId id="3129" r:id="rId46"/>
    <p:sldId id="3033" r:id="rId47"/>
    <p:sldId id="2600" r:id="rId48"/>
    <p:sldId id="2602" r:id="rId49"/>
    <p:sldId id="2980" r:id="rId50"/>
    <p:sldId id="2740" r:id="rId51"/>
    <p:sldId id="3066" r:id="rId52"/>
    <p:sldId id="2741" r:id="rId53"/>
    <p:sldId id="2603" r:id="rId54"/>
    <p:sldId id="2604" r:id="rId55"/>
    <p:sldId id="2605" r:id="rId56"/>
    <p:sldId id="2606" r:id="rId57"/>
    <p:sldId id="3146" r:id="rId58"/>
    <p:sldId id="3171" r:id="rId59"/>
    <p:sldId id="2617" r:id="rId60"/>
    <p:sldId id="2619" r:id="rId61"/>
    <p:sldId id="2625" r:id="rId62"/>
    <p:sldId id="2627" r:id="rId63"/>
    <p:sldId id="2628" r:id="rId64"/>
    <p:sldId id="2686" r:id="rId65"/>
    <p:sldId id="2687" r:id="rId66"/>
    <p:sldId id="3102" r:id="rId67"/>
    <p:sldId id="3057" r:id="rId68"/>
    <p:sldId id="2643" r:id="rId69"/>
    <p:sldId id="3147" r:id="rId70"/>
    <p:sldId id="2760" r:id="rId71"/>
    <p:sldId id="2761" r:id="rId72"/>
    <p:sldId id="3107" r:id="rId73"/>
    <p:sldId id="3112" r:id="rId74"/>
    <p:sldId id="3097" r:id="rId75"/>
    <p:sldId id="2769" r:id="rId76"/>
    <p:sldId id="2975" r:id="rId77"/>
    <p:sldId id="2976" r:id="rId78"/>
    <p:sldId id="3124" r:id="rId79"/>
    <p:sldId id="3125" r:id="rId80"/>
    <p:sldId id="2977" r:id="rId81"/>
    <p:sldId id="2978" r:id="rId82"/>
    <p:sldId id="1170" r:id="rId83"/>
    <p:sldId id="3079" r:id="rId84"/>
    <p:sldId id="3080" r:id="rId85"/>
    <p:sldId id="3130" r:id="rId86"/>
    <p:sldId id="3131" r:id="rId87"/>
    <p:sldId id="3114" r:id="rId88"/>
    <p:sldId id="3059" r:id="rId89"/>
    <p:sldId id="3061" r:id="rId90"/>
    <p:sldId id="3050" r:id="rId91"/>
    <p:sldId id="3081" r:id="rId92"/>
    <p:sldId id="3054" r:id="rId93"/>
    <p:sldId id="3069" r:id="rId94"/>
    <p:sldId id="3052" r:id="rId95"/>
    <p:sldId id="3118" r:id="rId96"/>
    <p:sldId id="3123" r:id="rId97"/>
    <p:sldId id="3117" r:id="rId98"/>
    <p:sldId id="3083" r:id="rId99"/>
    <p:sldId id="3116" r:id="rId100"/>
    <p:sldId id="3013" r:id="rId101"/>
    <p:sldId id="3035" r:id="rId102"/>
    <p:sldId id="3034" r:id="rId103"/>
    <p:sldId id="3071" r:id="rId104"/>
    <p:sldId id="3152" r:id="rId105"/>
    <p:sldId id="3153" r:id="rId106"/>
    <p:sldId id="3154" r:id="rId107"/>
    <p:sldId id="3155" r:id="rId108"/>
    <p:sldId id="2742" r:id="rId109"/>
    <p:sldId id="3119" r:id="rId110"/>
    <p:sldId id="2982" r:id="rId111"/>
    <p:sldId id="2983" r:id="rId112"/>
    <p:sldId id="2984" r:id="rId113"/>
    <p:sldId id="2985" r:id="rId114"/>
    <p:sldId id="3003" r:id="rId115"/>
    <p:sldId id="3132" r:id="rId116"/>
    <p:sldId id="2744" r:id="rId117"/>
    <p:sldId id="3008" r:id="rId118"/>
    <p:sldId id="3011" r:id="rId119"/>
    <p:sldId id="3012" r:id="rId120"/>
    <p:sldId id="3014" r:id="rId121"/>
    <p:sldId id="3046" r:id="rId122"/>
    <p:sldId id="3157" r:id="rId123"/>
    <p:sldId id="3158" r:id="rId124"/>
    <p:sldId id="3159" r:id="rId125"/>
    <p:sldId id="3160" r:id="rId126"/>
    <p:sldId id="3161" r:id="rId127"/>
    <p:sldId id="3143" r:id="rId128"/>
    <p:sldId id="3017" r:id="rId129"/>
    <p:sldId id="3163" r:id="rId130"/>
    <p:sldId id="3162" r:id="rId131"/>
    <p:sldId id="3021" r:id="rId132"/>
    <p:sldId id="3019" r:id="rId133"/>
    <p:sldId id="3168" r:id="rId134"/>
    <p:sldId id="3166" r:id="rId135"/>
    <p:sldId id="3164" r:id="rId136"/>
    <p:sldId id="3172" r:id="rId137"/>
    <p:sldId id="3165" r:id="rId138"/>
    <p:sldId id="3167" r:id="rId139"/>
    <p:sldId id="3103" r:id="rId140"/>
    <p:sldId id="3108" r:id="rId141"/>
    <p:sldId id="3105" r:id="rId142"/>
    <p:sldId id="3109" r:id="rId143"/>
    <p:sldId id="3025" r:id="rId144"/>
    <p:sldId id="3098" r:id="rId145"/>
    <p:sldId id="3065" r:id="rId146"/>
    <p:sldId id="3064" r:id="rId147"/>
    <p:sldId id="3063" r:id="rId148"/>
    <p:sldId id="3092" r:id="rId149"/>
    <p:sldId id="3128" r:id="rId150"/>
    <p:sldId id="3100" r:id="rId151"/>
    <p:sldId id="3126" r:id="rId152"/>
    <p:sldId id="3127" r:id="rId153"/>
    <p:sldId id="3170" r:id="rId154"/>
  </p:sldIdLst>
  <p:sldSz cx="9144000" cy="5143500" type="screen16x9"/>
  <p:notesSz cx="6934200" cy="9220200"/>
  <p:embeddedFontLst>
    <p:embeddedFont>
      <p:font typeface="Cabin Sketch" panose="020B0503050202020004" pitchFamily="34" charset="0"/>
      <p:regular r:id="rId157"/>
    </p:embeddedFont>
    <p:embeddedFont>
      <p:font typeface="Tahoma" panose="020B0604030504040204" pitchFamily="34" charset="0"/>
      <p:regular r:id="rId158"/>
      <p:bold r:id="rId159"/>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9" pos="1488" userDrawn="1">
          <p15:clr>
            <a:srgbClr val="A4A3A4"/>
          </p15:clr>
        </p15:guide>
        <p15:guide id="10" pos="408" userDrawn="1">
          <p15:clr>
            <a:srgbClr val="A4A3A4"/>
          </p15:clr>
        </p15:guide>
        <p15:guide id="13" orient="horz" pos="852" userDrawn="1">
          <p15:clr>
            <a:srgbClr val="A4A3A4"/>
          </p15:clr>
        </p15:guide>
        <p15:guide id="14" pos="5472" userDrawn="1">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432DED-ADEB-6990-F483-79371B33E161}" name="Anthony Lester" initials="AL" userId="S::alester@amazingfacts.org::320a2bca-60b6-4de1-9f0a-3325e087f7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B7"/>
    <a:srgbClr val="FFFFCC"/>
    <a:srgbClr val="FFD561"/>
    <a:srgbClr val="FFD579"/>
    <a:srgbClr val="000000"/>
    <a:srgbClr val="F847A5"/>
    <a:srgbClr val="FF47A7"/>
    <a:srgbClr val="FF47AF"/>
    <a:srgbClr val="FF07AF"/>
    <a:srgbClr val="FF0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0" autoAdjust="0"/>
    <p:restoredTop sz="96345" autoAdjust="0"/>
  </p:normalViewPr>
  <p:slideViewPr>
    <p:cSldViewPr snapToGrid="0" snapToObjects="1">
      <p:cViewPr varScale="1">
        <p:scale>
          <a:sx n="181" d="100"/>
          <a:sy n="181" d="100"/>
        </p:scale>
        <p:origin x="258" y="378"/>
      </p:cViewPr>
      <p:guideLst>
        <p:guide pos="1488"/>
        <p:guide pos="408"/>
        <p:guide orient="horz" pos="852"/>
        <p:guide pos="5472"/>
      </p:guideLst>
    </p:cSldViewPr>
  </p:slideViewPr>
  <p:outlineViewPr>
    <p:cViewPr>
      <p:scale>
        <a:sx n="33" d="100"/>
        <a:sy n="33" d="100"/>
      </p:scale>
      <p:origin x="0" y="11124"/>
    </p:cViewPr>
  </p:outlineViewPr>
  <p:notesTextViewPr>
    <p:cViewPr>
      <p:scale>
        <a:sx n="66" d="100"/>
        <a:sy n="66" d="100"/>
      </p:scale>
      <p:origin x="0" y="0"/>
    </p:cViewPr>
  </p:notesTextViewPr>
  <p:sorterViewPr>
    <p:cViewPr varScale="1">
      <p:scale>
        <a:sx n="170" d="100"/>
        <a:sy n="170" d="100"/>
      </p:scale>
      <p:origin x="0" y="21472"/>
    </p:cViewPr>
  </p:sorterViewPr>
  <p:notesViewPr>
    <p:cSldViewPr snapToGrid="0" snapToObjects="1">
      <p:cViewPr>
        <p:scale>
          <a:sx n="75" d="100"/>
          <a:sy n="75" d="100"/>
        </p:scale>
        <p:origin x="-714" y="372"/>
      </p:cViewPr>
      <p:guideLst>
        <p:guide orient="horz" pos="2904"/>
        <p:guide pos="2184"/>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font" Target="fonts/font3.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1.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8" name="Rectangle 10"/>
          <p:cNvSpPr>
            <a:spLocks noGrp="1" noChangeArrowheads="1"/>
          </p:cNvSpPr>
          <p:nvPr>
            <p:ph type="dt" sz="quarter" idx="1"/>
          </p:nvPr>
        </p:nvSpPr>
        <p:spPr bwMode="auto">
          <a:xfrm>
            <a:off x="4238625" y="8836025"/>
            <a:ext cx="192563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23925">
              <a:defRPr sz="1000" smtClean="0">
                <a:latin typeface="Arial" charset="0"/>
              </a:defRPr>
            </a:lvl1pPr>
          </a:lstStyle>
          <a:p>
            <a:pPr>
              <a:defRPr/>
            </a:pPr>
            <a:fld id="{D9AA5E1B-D9B0-4C6B-A32E-C3E4BAC08545}" type="datetime8">
              <a:rPr lang="en-US"/>
              <a:pPr>
                <a:defRPr/>
              </a:pPr>
              <a:t>3/9/2025 4:59 PM</a:t>
            </a:fld>
            <a:endParaRPr lang="en-US"/>
          </a:p>
        </p:txBody>
      </p:sp>
      <p:sp>
        <p:nvSpPr>
          <p:cNvPr id="12299" name="Rectangle 11"/>
          <p:cNvSpPr>
            <a:spLocks noGrp="1" noChangeArrowheads="1"/>
          </p:cNvSpPr>
          <p:nvPr>
            <p:ph type="sldNum" sz="quarter" idx="3"/>
          </p:nvPr>
        </p:nvSpPr>
        <p:spPr bwMode="auto">
          <a:xfrm>
            <a:off x="6164263" y="8836025"/>
            <a:ext cx="38576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23925">
              <a:defRPr sz="1000" b="1" smtClean="0">
                <a:latin typeface="Arial" charset="0"/>
              </a:defRPr>
            </a:lvl1pPr>
          </a:lstStyle>
          <a:p>
            <a:pPr>
              <a:defRPr/>
            </a:pPr>
            <a:fld id="{6CB3E427-B892-46B2-B2D2-373094D6116E}" type="slidenum">
              <a:rPr lang="en-US"/>
              <a:pPr>
                <a:defRPr/>
              </a:pPr>
              <a:t>‹#›</a:t>
            </a:fld>
            <a:endParaRPr lang="en-US"/>
          </a:p>
        </p:txBody>
      </p:sp>
      <p:sp>
        <p:nvSpPr>
          <p:cNvPr id="12300" name="Rectangle 12"/>
          <p:cNvSpPr>
            <a:spLocks noGrp="1" noChangeArrowheads="1"/>
          </p:cNvSpPr>
          <p:nvPr>
            <p:ph type="ftr" sz="quarter" idx="2"/>
          </p:nvPr>
        </p:nvSpPr>
        <p:spPr bwMode="auto">
          <a:xfrm>
            <a:off x="385763" y="8836025"/>
            <a:ext cx="385286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defTabSz="923925">
              <a:defRPr sz="1000" smtClean="0">
                <a:latin typeface="Arial" charset="0"/>
              </a:defRPr>
            </a:lvl1pPr>
          </a:lstStyle>
          <a:p>
            <a:pPr>
              <a:defRPr/>
            </a:pPr>
            <a:r>
              <a:rPr lang="en-US"/>
              <a:t>AZ Trial </a:t>
            </a:r>
          </a:p>
        </p:txBody>
      </p:sp>
      <p:sp>
        <p:nvSpPr>
          <p:cNvPr id="12301" name="Rectangle 13"/>
          <p:cNvSpPr>
            <a:spLocks noGrp="1" noChangeArrowheads="1"/>
          </p:cNvSpPr>
          <p:nvPr>
            <p:ph type="hdr" sz="quarter"/>
          </p:nvPr>
        </p:nvSpPr>
        <p:spPr bwMode="auto">
          <a:xfrm>
            <a:off x="385763" y="231775"/>
            <a:ext cx="6164262" cy="1524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23925">
              <a:defRPr sz="1000" b="1" smtClean="0">
                <a:latin typeface="Arial" charset="0"/>
              </a:defRPr>
            </a:lvl1pPr>
          </a:lstStyle>
          <a:p>
            <a:pPr>
              <a:defRPr/>
            </a:pPr>
            <a:endParaRPr lang="en-US"/>
          </a:p>
        </p:txBody>
      </p:sp>
    </p:spTree>
    <p:extLst>
      <p:ext uri="{BB962C8B-B14F-4D97-AF65-F5344CB8AC3E}">
        <p14:creationId xmlns:p14="http://schemas.microsoft.com/office/powerpoint/2010/main" val="2769740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5" name="Rectangle 19"/>
          <p:cNvSpPr>
            <a:spLocks noGrp="1" noChangeArrowheads="1"/>
          </p:cNvSpPr>
          <p:nvPr>
            <p:ph type="ftr" sz="quarter" idx="4"/>
          </p:nvPr>
        </p:nvSpPr>
        <p:spPr bwMode="auto">
          <a:xfrm>
            <a:off x="385763" y="8836025"/>
            <a:ext cx="385286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defTabSz="923925">
              <a:defRPr sz="1000" smtClean="0">
                <a:latin typeface="Arial" charset="0"/>
              </a:defRPr>
            </a:lvl1pPr>
          </a:lstStyle>
          <a:p>
            <a:pPr>
              <a:defRPr/>
            </a:pPr>
            <a:r>
              <a:rPr lang="en-US"/>
              <a:t>AZ Trial </a:t>
            </a:r>
          </a:p>
        </p:txBody>
      </p:sp>
      <p:sp>
        <p:nvSpPr>
          <p:cNvPr id="4114" name="Rectangle 18"/>
          <p:cNvSpPr>
            <a:spLocks noGrp="1" noChangeArrowheads="1"/>
          </p:cNvSpPr>
          <p:nvPr>
            <p:ph type="hdr" sz="quarter"/>
          </p:nvPr>
        </p:nvSpPr>
        <p:spPr bwMode="auto">
          <a:xfrm>
            <a:off x="385763" y="231775"/>
            <a:ext cx="6164262" cy="1524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23925">
              <a:defRPr sz="1000" b="1" smtClean="0">
                <a:latin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550863" y="438150"/>
            <a:ext cx="5894387" cy="33162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325" y="4198938"/>
            <a:ext cx="5588000" cy="4202112"/>
          </a:xfrm>
          <a:prstGeom prst="rect">
            <a:avLst/>
          </a:prstGeom>
          <a:noFill/>
          <a:ln w="9525">
            <a:noFill/>
            <a:miter lim="800000"/>
            <a:headEnd/>
            <a:tailEnd/>
          </a:ln>
          <a:effectLst/>
        </p:spPr>
        <p:txBody>
          <a:bodyPr vert="horz" wrap="square" lIns="90450" tIns="90450" rIns="90450" bIns="90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0"/>
            <a:r>
              <a:rPr lang="en-US" noProof="0"/>
              <a:t>	</a:t>
            </a:r>
          </a:p>
        </p:txBody>
      </p:sp>
      <p:sp>
        <p:nvSpPr>
          <p:cNvPr id="4111" name="Rectangle 15"/>
          <p:cNvSpPr>
            <a:spLocks noGrp="1" noChangeArrowheads="1"/>
          </p:cNvSpPr>
          <p:nvPr>
            <p:ph type="dt" sz="quarter" idx="1"/>
          </p:nvPr>
        </p:nvSpPr>
        <p:spPr bwMode="auto">
          <a:xfrm>
            <a:off x="4219575" y="8836025"/>
            <a:ext cx="192563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23925">
              <a:defRPr sz="1000" smtClean="0">
                <a:latin typeface="Arial" charset="0"/>
              </a:defRPr>
            </a:lvl1pPr>
          </a:lstStyle>
          <a:p>
            <a:pPr>
              <a:defRPr/>
            </a:pPr>
            <a:endParaRPr lang="en-US"/>
          </a:p>
        </p:txBody>
      </p:sp>
      <p:sp>
        <p:nvSpPr>
          <p:cNvPr id="4116" name="Rectangle 20"/>
          <p:cNvSpPr>
            <a:spLocks noGrp="1" noChangeArrowheads="1"/>
          </p:cNvSpPr>
          <p:nvPr>
            <p:ph type="sldNum" sz="quarter" idx="5"/>
          </p:nvPr>
        </p:nvSpPr>
        <p:spPr bwMode="auto">
          <a:xfrm>
            <a:off x="6164263" y="8836025"/>
            <a:ext cx="38576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23925">
              <a:defRPr sz="1000" b="1" smtClean="0">
                <a:latin typeface="Arial" charset="0"/>
              </a:defRPr>
            </a:lvl1pPr>
          </a:lstStyle>
          <a:p>
            <a:pPr>
              <a:defRPr/>
            </a:pPr>
            <a:fld id="{53B8A21A-BF2F-4DCF-AF85-6F65370AC5E0}" type="slidenum">
              <a:rPr lang="en-US"/>
              <a:pPr>
                <a:defRPr/>
              </a:pPr>
              <a:t>‹#›</a:t>
            </a:fld>
            <a:endParaRPr lang="en-US"/>
          </a:p>
        </p:txBody>
      </p:sp>
      <p:sp>
        <p:nvSpPr>
          <p:cNvPr id="4119" name="Rectangle 23"/>
          <p:cNvSpPr>
            <a:spLocks noChangeArrowheads="1"/>
          </p:cNvSpPr>
          <p:nvPr/>
        </p:nvSpPr>
        <p:spPr bwMode="auto">
          <a:xfrm>
            <a:off x="777875" y="4030663"/>
            <a:ext cx="307975" cy="152400"/>
          </a:xfrm>
          <a:prstGeom prst="rect">
            <a:avLst/>
          </a:prstGeom>
          <a:noFill/>
          <a:ln w="9525">
            <a:noFill/>
            <a:miter lim="800000"/>
            <a:headEnd/>
            <a:tailEnd/>
          </a:ln>
          <a:effectLst/>
        </p:spPr>
        <p:txBody>
          <a:bodyPr lIns="0" tIns="0" rIns="0" bIns="0" anchor="ctr">
            <a:spAutoFit/>
          </a:bodyPr>
          <a:lstStyle/>
          <a:p>
            <a:pPr defTabSz="923925">
              <a:defRPr/>
            </a:pPr>
            <a:r>
              <a:rPr lang="en-US" sz="1000" b="1">
                <a:latin typeface="Arial" charset="0"/>
              </a:rPr>
              <a:t>Slide</a:t>
            </a:r>
          </a:p>
        </p:txBody>
      </p:sp>
      <p:sp>
        <p:nvSpPr>
          <p:cNvPr id="4120" name="Rectangle 24"/>
          <p:cNvSpPr>
            <a:spLocks noChangeArrowheads="1"/>
          </p:cNvSpPr>
          <p:nvPr/>
        </p:nvSpPr>
        <p:spPr bwMode="auto">
          <a:xfrm>
            <a:off x="1135063" y="4030663"/>
            <a:ext cx="366712" cy="152400"/>
          </a:xfrm>
          <a:prstGeom prst="rect">
            <a:avLst/>
          </a:prstGeom>
          <a:noFill/>
          <a:ln w="9525">
            <a:noFill/>
            <a:miter lim="800000"/>
            <a:headEnd/>
            <a:tailEnd/>
          </a:ln>
          <a:effectLst/>
        </p:spPr>
        <p:txBody>
          <a:bodyPr lIns="0" tIns="0" rIns="0" bIns="0" anchor="ctr">
            <a:spAutoFit/>
          </a:bodyPr>
          <a:lstStyle/>
          <a:p>
            <a:pPr defTabSz="923925">
              <a:defRPr/>
            </a:pPr>
            <a:fld id="{A1FBC9D5-4601-40AE-B8AC-FE7B62EB4606}" type="slidenum">
              <a:rPr lang="en-US" sz="1000" b="1">
                <a:latin typeface="Arial" charset="0"/>
              </a:rPr>
              <a:pPr defTabSz="923925">
                <a:defRPr/>
              </a:pPr>
              <a:t>‹#›</a:t>
            </a:fld>
            <a:endParaRPr lang="en-US" sz="1000" b="1">
              <a:latin typeface="Arial" charset="0"/>
            </a:endParaRPr>
          </a:p>
        </p:txBody>
      </p:sp>
    </p:spTree>
    <p:extLst>
      <p:ext uri="{BB962C8B-B14F-4D97-AF65-F5344CB8AC3E}">
        <p14:creationId xmlns:p14="http://schemas.microsoft.com/office/powerpoint/2010/main" val="207416103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000" kern="1200">
        <a:solidFill>
          <a:schemeClr val="tx1"/>
        </a:solidFill>
        <a:latin typeface="Arial" charset="0"/>
        <a:ea typeface="+mn-ea"/>
        <a:cs typeface="+mn-cs"/>
      </a:defRPr>
    </a:lvl1pPr>
    <a:lvl2pPr marL="228600" indent="-114300" algn="l" rtl="0" eaLnBrk="0" fontAlgn="base" hangingPunct="0">
      <a:spcBef>
        <a:spcPct val="20000"/>
      </a:spcBef>
      <a:spcAft>
        <a:spcPct val="0"/>
      </a:spcAft>
      <a:buChar char="•"/>
      <a:defRPr sz="1000" kern="1200">
        <a:solidFill>
          <a:schemeClr val="tx1"/>
        </a:solidFill>
        <a:latin typeface="Arial" charset="0"/>
        <a:ea typeface="+mn-ea"/>
        <a:cs typeface="+mn-cs"/>
      </a:defRPr>
    </a:lvl2pPr>
    <a:lvl3pPr marL="457200" indent="-114300" algn="l" rtl="0" eaLnBrk="0" fontAlgn="base" hangingPunct="0">
      <a:spcBef>
        <a:spcPct val="20000"/>
      </a:spcBef>
      <a:spcAft>
        <a:spcPct val="0"/>
      </a:spcAft>
      <a:buChar char="–"/>
      <a:defRPr sz="10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4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092DF-39DD-A6A3-924D-76B4FB4C58AE}"/>
            </a:ext>
          </a:extLst>
        </p:cNvPr>
        <p:cNvGrpSpPr/>
        <p:nvPr/>
      </p:nvGrpSpPr>
      <p:grpSpPr>
        <a:xfrm>
          <a:off x="0" y="0"/>
          <a:ext cx="0" cy="0"/>
          <a:chOff x="0" y="0"/>
          <a:chExt cx="0" cy="0"/>
        </a:xfrm>
      </p:grpSpPr>
      <p:sp>
        <p:nvSpPr>
          <p:cNvPr id="43010" name="Rectangle 20">
            <a:extLst>
              <a:ext uri="{FF2B5EF4-FFF2-40B4-BE49-F238E27FC236}">
                <a16:creationId xmlns:a16="http://schemas.microsoft.com/office/drawing/2014/main" id="{89AF08F6-C1B5-185C-2A0E-3993F34B8A01}"/>
              </a:ext>
            </a:extLst>
          </p:cNvPr>
          <p:cNvSpPr>
            <a:spLocks noGrp="1" noChangeArrowheads="1"/>
          </p:cNvSpPr>
          <p:nvPr>
            <p:ph type="sldNum" sz="quarter" idx="5"/>
          </p:nvPr>
        </p:nvSpPr>
        <p:spPr>
          <a:noFill/>
        </p:spPr>
        <p:txBody>
          <a:bodyPr/>
          <a:lstStyle/>
          <a:p>
            <a:fld id="{794BE7E4-FF64-4694-8A61-EB9023052E8B}" type="slidenum">
              <a:rPr lang="en-US"/>
              <a:pPr/>
              <a:t>1</a:t>
            </a:fld>
            <a:endParaRPr lang="en-US"/>
          </a:p>
        </p:txBody>
      </p:sp>
      <p:sp>
        <p:nvSpPr>
          <p:cNvPr id="43011" name="Rectangle 2">
            <a:extLst>
              <a:ext uri="{FF2B5EF4-FFF2-40B4-BE49-F238E27FC236}">
                <a16:creationId xmlns:a16="http://schemas.microsoft.com/office/drawing/2014/main" id="{2BD4C1F9-F9F6-FBBD-B3D0-2D1B9744DA1A}"/>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888BA6BB-B2DA-54ED-8CE1-738DA9D86164}"/>
              </a:ext>
            </a:extLst>
          </p:cNvPr>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9696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B8A21A-BF2F-4DCF-AF85-6F65370AC5E0}" type="slidenum">
              <a:rPr lang="en-US" smtClean="0"/>
              <a:pPr>
                <a:defRPr/>
              </a:pPr>
              <a:t>37</a:t>
            </a:fld>
            <a:endParaRPr lang="en-US"/>
          </a:p>
        </p:txBody>
      </p:sp>
    </p:spTree>
    <p:extLst>
      <p:ext uri="{BB962C8B-B14F-4D97-AF65-F5344CB8AC3E}">
        <p14:creationId xmlns:p14="http://schemas.microsoft.com/office/powerpoint/2010/main" val="13703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B8A21A-BF2F-4DCF-AF85-6F65370AC5E0}" type="slidenum">
              <a:rPr lang="en-US" smtClean="0"/>
              <a:pPr>
                <a:defRPr/>
              </a:pPr>
              <a:t>45</a:t>
            </a:fld>
            <a:endParaRPr lang="en-US"/>
          </a:p>
        </p:txBody>
      </p:sp>
    </p:spTree>
    <p:extLst>
      <p:ext uri="{BB962C8B-B14F-4D97-AF65-F5344CB8AC3E}">
        <p14:creationId xmlns:p14="http://schemas.microsoft.com/office/powerpoint/2010/main" val="4068858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B8A21A-BF2F-4DCF-AF85-6F65370AC5E0}" type="slidenum">
              <a:rPr lang="en-US" smtClean="0"/>
              <a:pPr>
                <a:defRPr/>
              </a:pPr>
              <a:t>46</a:t>
            </a:fld>
            <a:endParaRPr lang="en-US"/>
          </a:p>
        </p:txBody>
      </p:sp>
    </p:spTree>
    <p:extLst>
      <p:ext uri="{BB962C8B-B14F-4D97-AF65-F5344CB8AC3E}">
        <p14:creationId xmlns:p14="http://schemas.microsoft.com/office/powerpoint/2010/main" val="2201967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a:t>How did they determine when love and goodwill was being generated? </a:t>
            </a:r>
            <a:r>
              <a:rPr lang="en-US"/>
              <a:t>By measuring heart rate variability</a:t>
            </a:r>
          </a:p>
          <a:p>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55</a:t>
            </a:fld>
            <a:endParaRPr lang="en-US"/>
          </a:p>
        </p:txBody>
      </p:sp>
    </p:spTree>
    <p:extLst>
      <p:ext uri="{BB962C8B-B14F-4D97-AF65-F5344CB8AC3E}">
        <p14:creationId xmlns:p14="http://schemas.microsoft.com/office/powerpoint/2010/main" val="2977224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9EE57-B588-9E44-BB0F-DDEECE3414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BD546-98C8-0C02-D2DB-8D7401637C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DDB9B-3992-23C9-BFA7-4DC28DF9156F}"/>
              </a:ext>
            </a:extLst>
          </p:cNvPr>
          <p:cNvSpPr>
            <a:spLocks noGrp="1"/>
          </p:cNvSpPr>
          <p:nvPr>
            <p:ph type="body" idx="1"/>
          </p:nvPr>
        </p:nvSpPr>
        <p:spPr/>
        <p:txBody>
          <a:bodyPr/>
          <a:lstStyle/>
          <a:p>
            <a:r>
              <a:rPr lang="en-US" sz="1000" kern="1200" dirty="0">
                <a:solidFill>
                  <a:schemeClr val="tx1"/>
                </a:solidFill>
                <a:effectLst/>
                <a:latin typeface="Arial" charset="0"/>
                <a:ea typeface="+mn-ea"/>
                <a:cs typeface="+mn-cs"/>
              </a:rPr>
              <a:t>Starting in 1980, the author has been conducting PK experiments using a system called the </a:t>
            </a:r>
            <a:r>
              <a:rPr lang="en-US" sz="1000" kern="1200" dirty="0" err="1">
                <a:solidFill>
                  <a:schemeClr val="tx1"/>
                </a:solidFill>
                <a:effectLst/>
                <a:latin typeface="Arial" charset="0"/>
                <a:ea typeface="+mn-ea"/>
                <a:cs typeface="+mn-cs"/>
              </a:rPr>
              <a:t>tychoscope</a:t>
            </a:r>
            <a:r>
              <a:rPr lang="en-US" sz="1000" kern="1200" dirty="0">
                <a:solidFill>
                  <a:schemeClr val="tx1"/>
                </a:solidFill>
                <a:effectLst/>
                <a:latin typeface="Arial" charset="0"/>
                <a:ea typeface="+mn-ea"/>
                <a:cs typeface="+mn-cs"/>
              </a:rPr>
              <a:t>, which was originally invented by the French engineer Pierre </a:t>
            </a:r>
            <a:r>
              <a:rPr lang="en-US" sz="1000" kern="1200" dirty="0" err="1">
                <a:solidFill>
                  <a:schemeClr val="tx1"/>
                </a:solidFill>
                <a:effectLst/>
                <a:latin typeface="Arial" charset="0"/>
                <a:ea typeface="+mn-ea"/>
                <a:cs typeface="+mn-cs"/>
              </a:rPr>
              <a:t>Janin</a:t>
            </a:r>
            <a:r>
              <a:rPr lang="en-US" sz="1000" kern="1200" dirty="0">
                <a:solidFill>
                  <a:schemeClr val="tx1"/>
                </a:solidFill>
                <a:effectLst/>
                <a:latin typeface="Arial" charset="0"/>
                <a:ea typeface="+mn-ea"/>
                <a:cs typeface="+mn-cs"/>
              </a:rPr>
              <a:t> (1977). The </a:t>
            </a:r>
            <a:r>
              <a:rPr lang="en-US" sz="1000" kern="1200" dirty="0" err="1">
                <a:solidFill>
                  <a:schemeClr val="tx1"/>
                </a:solidFill>
                <a:effectLst/>
                <a:latin typeface="Arial" charset="0"/>
                <a:ea typeface="+mn-ea"/>
                <a:cs typeface="+mn-cs"/>
              </a:rPr>
              <a:t>tychoscope</a:t>
            </a:r>
            <a:r>
              <a:rPr lang="en-US" sz="1000" kern="1200" dirty="0">
                <a:solidFill>
                  <a:schemeClr val="tx1"/>
                </a:solidFill>
                <a:effectLst/>
                <a:latin typeface="Arial" charset="0"/>
                <a:ea typeface="+mn-ea"/>
                <a:cs typeface="+mn-cs"/>
              </a:rPr>
              <a:t> is a small, self-propelled "vehicle," or robot, which integrates a random event generator (REG). The </a:t>
            </a:r>
            <a:r>
              <a:rPr lang="en-US" sz="1000" kern="1200" dirty="0" err="1">
                <a:solidFill>
                  <a:schemeClr val="tx1"/>
                </a:solidFill>
                <a:effectLst/>
                <a:latin typeface="Arial" charset="0"/>
                <a:ea typeface="+mn-ea"/>
                <a:cs typeface="+mn-cs"/>
              </a:rPr>
              <a:t>tychoscope</a:t>
            </a:r>
            <a:r>
              <a:rPr lang="en-US" sz="1000" kern="1200" dirty="0">
                <a:solidFill>
                  <a:schemeClr val="tx1"/>
                </a:solidFill>
                <a:effectLst/>
                <a:latin typeface="Arial" charset="0"/>
                <a:ea typeface="+mn-ea"/>
                <a:cs typeface="+mn-cs"/>
              </a:rPr>
              <a:t> movements are thus determined by the REG output, which makes it move in successive segments of random length and orients it according to random angles. A plotter attached to the robot traces a record of the movements. Using this first </a:t>
            </a:r>
            <a:r>
              <a:rPr lang="en-US" sz="1000" kern="1200" dirty="0" err="1">
                <a:solidFill>
                  <a:schemeClr val="tx1"/>
                </a:solidFill>
                <a:effectLst/>
                <a:latin typeface="Arial" charset="0"/>
                <a:ea typeface="+mn-ea"/>
                <a:cs typeface="+mn-cs"/>
              </a:rPr>
              <a:t>tychoscope</a:t>
            </a:r>
            <a:r>
              <a:rPr lang="en-US" sz="1000" kern="1200" dirty="0">
                <a:solidFill>
                  <a:schemeClr val="tx1"/>
                </a:solidFill>
                <a:effectLst/>
                <a:latin typeface="Arial" charset="0"/>
                <a:ea typeface="+mn-ea"/>
                <a:cs typeface="+mn-cs"/>
              </a:rPr>
              <a:t>, the author was able to show that both animals (chicks in this case) and humans are capable of influencing the normally random movement of the device. While in the absence of a human or animal observer, the trajectories traced by the </a:t>
            </a:r>
            <a:r>
              <a:rPr lang="en-US" sz="1000" kern="1200" dirty="0" err="1">
                <a:solidFill>
                  <a:schemeClr val="tx1"/>
                </a:solidFill>
                <a:effectLst/>
                <a:latin typeface="Arial" charset="0"/>
                <a:ea typeface="+mn-ea"/>
                <a:cs typeface="+mn-cs"/>
              </a:rPr>
              <a:t>tychoscope</a:t>
            </a:r>
            <a:r>
              <a:rPr lang="en-US" sz="1000" kern="1200" dirty="0">
                <a:solidFill>
                  <a:schemeClr val="tx1"/>
                </a:solidFill>
                <a:effectLst/>
                <a:latin typeface="Arial" charset="0"/>
                <a:ea typeface="+mn-ea"/>
                <a:cs typeface="+mn-cs"/>
              </a:rPr>
              <a:t> did not differ from those that would have occurred by chance; when a human participant wished to attract the robot in his direction, the difference compared with controls was significant. The results with chick experiments were highly significant. In this case, the imprinting instinct, established by </a:t>
            </a:r>
            <a:r>
              <a:rPr lang="en-US" sz="1000" kern="1200" dirty="0" err="1">
                <a:solidFill>
                  <a:schemeClr val="tx1"/>
                </a:solidFill>
                <a:effectLst/>
                <a:latin typeface="Arial" charset="0"/>
                <a:ea typeface="+mn-ea"/>
                <a:cs typeface="+mn-cs"/>
              </a:rPr>
              <a:t>Konrad</a:t>
            </a:r>
            <a:r>
              <a:rPr lang="en-US" sz="1000" kern="1200" dirty="0">
                <a:solidFill>
                  <a:schemeClr val="tx1"/>
                </a:solidFill>
                <a:effectLst/>
                <a:latin typeface="Arial" charset="0"/>
                <a:ea typeface="+mn-ea"/>
                <a:cs typeface="+mn-cs"/>
              </a:rPr>
              <a:t> Lorentz, was used to condition baby chicks to adopt the </a:t>
            </a:r>
            <a:r>
              <a:rPr lang="en-US" sz="1000" kern="1200" dirty="0" err="1">
                <a:solidFill>
                  <a:schemeClr val="tx1"/>
                </a:solidFill>
                <a:effectLst/>
                <a:latin typeface="Arial" charset="0"/>
                <a:ea typeface="+mn-ea"/>
                <a:cs typeface="+mn-cs"/>
              </a:rPr>
              <a:t>tychoscope</a:t>
            </a:r>
            <a:r>
              <a:rPr lang="en-US" sz="1000" kern="1200" dirty="0">
                <a:solidFill>
                  <a:schemeClr val="tx1"/>
                </a:solidFill>
                <a:effectLst/>
                <a:latin typeface="Arial" charset="0"/>
                <a:ea typeface="+mn-ea"/>
                <a:cs typeface="+mn-cs"/>
              </a:rPr>
              <a:t> as their mother. The results showed that the device would approach a cage full of conditioned chicks 2 1/2 times more often than an empty cage. By contrast, the movements remained purely random when the chicks were not conditioned to take the robot as their mother. Following these successful experiments, the author decided to extend the research with a 2nd-generation </a:t>
            </a:r>
            <a:r>
              <a:rPr lang="en-US" sz="1000" kern="1200" dirty="0" err="1">
                <a:solidFill>
                  <a:schemeClr val="tx1"/>
                </a:solidFill>
                <a:effectLst/>
                <a:latin typeface="Arial" charset="0"/>
                <a:ea typeface="+mn-ea"/>
                <a:cs typeface="+mn-cs"/>
              </a:rPr>
              <a:t>tychoscope</a:t>
            </a:r>
            <a:r>
              <a:rPr lang="en-US" sz="1000" kern="1200" dirty="0">
                <a:solidFill>
                  <a:schemeClr val="tx1"/>
                </a:solidFill>
                <a:effectLst/>
                <a:latin typeface="Arial" charset="0"/>
                <a:ea typeface="+mn-ea"/>
                <a:cs typeface="+mn-cs"/>
              </a:rPr>
              <a:t>, which separated the robot from the REG. In this later work, the REG was integrated into a computer, and the </a:t>
            </a:r>
            <a:r>
              <a:rPr lang="en-US" sz="1000" kern="1200" dirty="0" err="1">
                <a:solidFill>
                  <a:schemeClr val="tx1"/>
                </a:solidFill>
                <a:effectLst/>
                <a:latin typeface="Arial" charset="0"/>
                <a:ea typeface="+mn-ea"/>
                <a:cs typeface="+mn-cs"/>
              </a:rPr>
              <a:t>tychoscope's</a:t>
            </a:r>
            <a:r>
              <a:rPr lang="en-US" sz="1000" kern="1200" dirty="0">
                <a:solidFill>
                  <a:schemeClr val="tx1"/>
                </a:solidFill>
                <a:effectLst/>
                <a:latin typeface="Arial" charset="0"/>
                <a:ea typeface="+mn-ea"/>
                <a:cs typeface="+mn-cs"/>
              </a:rPr>
              <a:t> movements were determined by remote-controlled signals from the computer. Using this system, the author tested the possible psychokinetic influence of 80 groups of 15 chicks on a randomly moving robot carrying a lit candle in an otherwise darkened room. In 71% of the cases, the robot spent excessive time in the vicinity of the chicks. In the absence of the chicks, the robot followed random trajectories. The overall results were statistically significant at p The author then tested human psychokinetic action on the robot.</a:t>
            </a:r>
          </a:p>
          <a:p>
            <a:r>
              <a:rPr lang="en-US" sz="1000" kern="1200" dirty="0">
                <a:solidFill>
                  <a:schemeClr val="tx1"/>
                </a:solidFill>
                <a:effectLst/>
                <a:latin typeface="Arial" charset="0"/>
                <a:ea typeface="+mn-ea"/>
                <a:cs typeface="+mn-cs"/>
              </a:rPr>
              <a:t> </a:t>
            </a:r>
          </a:p>
          <a:p>
            <a:endParaRPr lang="en-US" dirty="0"/>
          </a:p>
        </p:txBody>
      </p:sp>
      <p:sp>
        <p:nvSpPr>
          <p:cNvPr id="4" name="Slide Number Placeholder 3">
            <a:extLst>
              <a:ext uri="{FF2B5EF4-FFF2-40B4-BE49-F238E27FC236}">
                <a16:creationId xmlns:a16="http://schemas.microsoft.com/office/drawing/2014/main" id="{97A346ED-9F2F-71EF-5DE1-A43E5CACBBAD}"/>
              </a:ext>
            </a:extLst>
          </p:cNvPr>
          <p:cNvSpPr>
            <a:spLocks noGrp="1"/>
          </p:cNvSpPr>
          <p:nvPr>
            <p:ph type="sldNum" sz="quarter" idx="10"/>
          </p:nvPr>
        </p:nvSpPr>
        <p:spPr/>
        <p:txBody>
          <a:bodyPr/>
          <a:lstStyle/>
          <a:p>
            <a:pPr>
              <a:defRPr/>
            </a:pPr>
            <a:fld id="{53B8A21A-BF2F-4DCF-AF85-6F65370AC5E0}" type="slidenum">
              <a:rPr lang="en-US" smtClean="0"/>
              <a:pPr>
                <a:defRPr/>
              </a:pPr>
              <a:t>57</a:t>
            </a:fld>
            <a:endParaRPr lang="en-US"/>
          </a:p>
        </p:txBody>
      </p:sp>
    </p:spTree>
    <p:extLst>
      <p:ext uri="{BB962C8B-B14F-4D97-AF65-F5344CB8AC3E}">
        <p14:creationId xmlns:p14="http://schemas.microsoft.com/office/powerpoint/2010/main" val="1444145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57769-FEFE-C8AB-34D1-A28CE0BE8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F611E-7F48-7812-9651-F1BC026F8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EE0CF1-B21D-EF1D-B675-657F7F32C60F}"/>
              </a:ext>
            </a:extLst>
          </p:cNvPr>
          <p:cNvSpPr>
            <a:spLocks noGrp="1"/>
          </p:cNvSpPr>
          <p:nvPr>
            <p:ph type="body" idx="1"/>
          </p:nvPr>
        </p:nvSpPr>
        <p:spPr/>
        <p:txBody>
          <a:bodyPr/>
          <a:lstStyle/>
          <a:p>
            <a:r>
              <a:rPr lang="en-US" sz="1000" kern="1200" dirty="0">
                <a:solidFill>
                  <a:schemeClr val="tx1"/>
                </a:solidFill>
                <a:effectLst/>
                <a:latin typeface="Arial" charset="0"/>
                <a:ea typeface="+mn-ea"/>
                <a:cs typeface="+mn-cs"/>
              </a:rPr>
              <a:t>Starting in 1980, the author has been conducting PK experiments using a system called the </a:t>
            </a:r>
            <a:r>
              <a:rPr lang="en-US" sz="1000" kern="1200" dirty="0" err="1">
                <a:solidFill>
                  <a:schemeClr val="tx1"/>
                </a:solidFill>
                <a:effectLst/>
                <a:latin typeface="Arial" charset="0"/>
                <a:ea typeface="+mn-ea"/>
                <a:cs typeface="+mn-cs"/>
              </a:rPr>
              <a:t>tychoscope</a:t>
            </a:r>
            <a:r>
              <a:rPr lang="en-US" sz="1000" kern="1200" dirty="0">
                <a:solidFill>
                  <a:schemeClr val="tx1"/>
                </a:solidFill>
                <a:effectLst/>
                <a:latin typeface="Arial" charset="0"/>
                <a:ea typeface="+mn-ea"/>
                <a:cs typeface="+mn-cs"/>
              </a:rPr>
              <a:t>, which was originally invented by the French engineer Pierre </a:t>
            </a:r>
            <a:r>
              <a:rPr lang="en-US" sz="1000" kern="1200" dirty="0" err="1">
                <a:solidFill>
                  <a:schemeClr val="tx1"/>
                </a:solidFill>
                <a:effectLst/>
                <a:latin typeface="Arial" charset="0"/>
                <a:ea typeface="+mn-ea"/>
                <a:cs typeface="+mn-cs"/>
              </a:rPr>
              <a:t>Janin</a:t>
            </a:r>
            <a:r>
              <a:rPr lang="en-US" sz="1000" kern="1200" dirty="0">
                <a:solidFill>
                  <a:schemeClr val="tx1"/>
                </a:solidFill>
                <a:effectLst/>
                <a:latin typeface="Arial" charset="0"/>
                <a:ea typeface="+mn-ea"/>
                <a:cs typeface="+mn-cs"/>
              </a:rPr>
              <a:t> (1977). The </a:t>
            </a:r>
            <a:r>
              <a:rPr lang="en-US" sz="1000" kern="1200" dirty="0" err="1">
                <a:solidFill>
                  <a:schemeClr val="tx1"/>
                </a:solidFill>
                <a:effectLst/>
                <a:latin typeface="Arial" charset="0"/>
                <a:ea typeface="+mn-ea"/>
                <a:cs typeface="+mn-cs"/>
              </a:rPr>
              <a:t>tychoscope</a:t>
            </a:r>
            <a:r>
              <a:rPr lang="en-US" sz="1000" kern="1200" dirty="0">
                <a:solidFill>
                  <a:schemeClr val="tx1"/>
                </a:solidFill>
                <a:effectLst/>
                <a:latin typeface="Arial" charset="0"/>
                <a:ea typeface="+mn-ea"/>
                <a:cs typeface="+mn-cs"/>
              </a:rPr>
              <a:t> is a small, self-propelled "vehicle," or robot, which integrates a random event generator (REG). The </a:t>
            </a:r>
            <a:r>
              <a:rPr lang="en-US" sz="1000" kern="1200" dirty="0" err="1">
                <a:solidFill>
                  <a:schemeClr val="tx1"/>
                </a:solidFill>
                <a:effectLst/>
                <a:latin typeface="Arial" charset="0"/>
                <a:ea typeface="+mn-ea"/>
                <a:cs typeface="+mn-cs"/>
              </a:rPr>
              <a:t>tychoscope</a:t>
            </a:r>
            <a:r>
              <a:rPr lang="en-US" sz="1000" kern="1200" dirty="0">
                <a:solidFill>
                  <a:schemeClr val="tx1"/>
                </a:solidFill>
                <a:effectLst/>
                <a:latin typeface="Arial" charset="0"/>
                <a:ea typeface="+mn-ea"/>
                <a:cs typeface="+mn-cs"/>
              </a:rPr>
              <a:t> movements are thus determined by the REG output, which makes it move in successive segments of random length and orients it according to random angles. A plotter attached to the robot traces a record of the movements. Using this first </a:t>
            </a:r>
            <a:r>
              <a:rPr lang="en-US" sz="1000" kern="1200" dirty="0" err="1">
                <a:solidFill>
                  <a:schemeClr val="tx1"/>
                </a:solidFill>
                <a:effectLst/>
                <a:latin typeface="Arial" charset="0"/>
                <a:ea typeface="+mn-ea"/>
                <a:cs typeface="+mn-cs"/>
              </a:rPr>
              <a:t>tychoscope</a:t>
            </a:r>
            <a:r>
              <a:rPr lang="en-US" sz="1000" kern="1200" dirty="0">
                <a:solidFill>
                  <a:schemeClr val="tx1"/>
                </a:solidFill>
                <a:effectLst/>
                <a:latin typeface="Arial" charset="0"/>
                <a:ea typeface="+mn-ea"/>
                <a:cs typeface="+mn-cs"/>
              </a:rPr>
              <a:t>, the author was able to show that both animals (chicks in this case) and humans are capable of influencing the normally random movement of the device. While in the absence of a human or animal observer, the trajectories traced by the </a:t>
            </a:r>
            <a:r>
              <a:rPr lang="en-US" sz="1000" kern="1200" dirty="0" err="1">
                <a:solidFill>
                  <a:schemeClr val="tx1"/>
                </a:solidFill>
                <a:effectLst/>
                <a:latin typeface="Arial" charset="0"/>
                <a:ea typeface="+mn-ea"/>
                <a:cs typeface="+mn-cs"/>
              </a:rPr>
              <a:t>tychoscope</a:t>
            </a:r>
            <a:r>
              <a:rPr lang="en-US" sz="1000" kern="1200" dirty="0">
                <a:solidFill>
                  <a:schemeClr val="tx1"/>
                </a:solidFill>
                <a:effectLst/>
                <a:latin typeface="Arial" charset="0"/>
                <a:ea typeface="+mn-ea"/>
                <a:cs typeface="+mn-cs"/>
              </a:rPr>
              <a:t> did not differ from those that would have occurred by chance; when a human participant wished to attract the robot in his direction, the difference compared with controls was significant. The results with chick experiments were highly significant. In this case, the imprinting instinct, established by </a:t>
            </a:r>
            <a:r>
              <a:rPr lang="en-US" sz="1000" kern="1200" dirty="0" err="1">
                <a:solidFill>
                  <a:schemeClr val="tx1"/>
                </a:solidFill>
                <a:effectLst/>
                <a:latin typeface="Arial" charset="0"/>
                <a:ea typeface="+mn-ea"/>
                <a:cs typeface="+mn-cs"/>
              </a:rPr>
              <a:t>Konrad</a:t>
            </a:r>
            <a:r>
              <a:rPr lang="en-US" sz="1000" kern="1200" dirty="0">
                <a:solidFill>
                  <a:schemeClr val="tx1"/>
                </a:solidFill>
                <a:effectLst/>
                <a:latin typeface="Arial" charset="0"/>
                <a:ea typeface="+mn-ea"/>
                <a:cs typeface="+mn-cs"/>
              </a:rPr>
              <a:t> Lorentz, was used to condition baby chicks to adopt the </a:t>
            </a:r>
            <a:r>
              <a:rPr lang="en-US" sz="1000" kern="1200" dirty="0" err="1">
                <a:solidFill>
                  <a:schemeClr val="tx1"/>
                </a:solidFill>
                <a:effectLst/>
                <a:latin typeface="Arial" charset="0"/>
                <a:ea typeface="+mn-ea"/>
                <a:cs typeface="+mn-cs"/>
              </a:rPr>
              <a:t>tychoscope</a:t>
            </a:r>
            <a:r>
              <a:rPr lang="en-US" sz="1000" kern="1200" dirty="0">
                <a:solidFill>
                  <a:schemeClr val="tx1"/>
                </a:solidFill>
                <a:effectLst/>
                <a:latin typeface="Arial" charset="0"/>
                <a:ea typeface="+mn-ea"/>
                <a:cs typeface="+mn-cs"/>
              </a:rPr>
              <a:t> as their mother. The results showed that the device would approach a cage full of conditioned chicks 2 1/2 times more often than an empty cage. By contrast, the movements remained purely random when the chicks were not conditioned to take the robot as their mother. Following these successful experiments, the author decided to extend the research with a 2nd-generation </a:t>
            </a:r>
            <a:r>
              <a:rPr lang="en-US" sz="1000" kern="1200" dirty="0" err="1">
                <a:solidFill>
                  <a:schemeClr val="tx1"/>
                </a:solidFill>
                <a:effectLst/>
                <a:latin typeface="Arial" charset="0"/>
                <a:ea typeface="+mn-ea"/>
                <a:cs typeface="+mn-cs"/>
              </a:rPr>
              <a:t>tychoscope</a:t>
            </a:r>
            <a:r>
              <a:rPr lang="en-US" sz="1000" kern="1200" dirty="0">
                <a:solidFill>
                  <a:schemeClr val="tx1"/>
                </a:solidFill>
                <a:effectLst/>
                <a:latin typeface="Arial" charset="0"/>
                <a:ea typeface="+mn-ea"/>
                <a:cs typeface="+mn-cs"/>
              </a:rPr>
              <a:t>, which separated the robot from the REG. In this later work, the REG was integrated into a computer, and the </a:t>
            </a:r>
            <a:r>
              <a:rPr lang="en-US" sz="1000" kern="1200" dirty="0" err="1">
                <a:solidFill>
                  <a:schemeClr val="tx1"/>
                </a:solidFill>
                <a:effectLst/>
                <a:latin typeface="Arial" charset="0"/>
                <a:ea typeface="+mn-ea"/>
                <a:cs typeface="+mn-cs"/>
              </a:rPr>
              <a:t>tychoscope's</a:t>
            </a:r>
            <a:r>
              <a:rPr lang="en-US" sz="1000" kern="1200" dirty="0">
                <a:solidFill>
                  <a:schemeClr val="tx1"/>
                </a:solidFill>
                <a:effectLst/>
                <a:latin typeface="Arial" charset="0"/>
                <a:ea typeface="+mn-ea"/>
                <a:cs typeface="+mn-cs"/>
              </a:rPr>
              <a:t> movements were determined by remote-controlled signals from the computer. Using this system, the author tested the possible psychokinetic influence of 80 groups of 15 chicks on a randomly moving robot carrying a lit candle in an otherwise darkened room. In 71% of the cases, the robot spent excessive time in the vicinity of the chicks. In the absence of the chicks, the robot followed random trajectories. The overall results were statistically significant at p The author then tested human psychokinetic action on the robot.</a:t>
            </a:r>
          </a:p>
          <a:p>
            <a:r>
              <a:rPr lang="en-US" sz="1000" kern="1200" dirty="0">
                <a:solidFill>
                  <a:schemeClr val="tx1"/>
                </a:solidFill>
                <a:effectLst/>
                <a:latin typeface="Arial" charset="0"/>
                <a:ea typeface="+mn-ea"/>
                <a:cs typeface="+mn-cs"/>
              </a:rPr>
              <a:t> </a:t>
            </a:r>
          </a:p>
          <a:p>
            <a:endParaRPr lang="en-US" dirty="0"/>
          </a:p>
        </p:txBody>
      </p:sp>
      <p:sp>
        <p:nvSpPr>
          <p:cNvPr id="4" name="Slide Number Placeholder 3">
            <a:extLst>
              <a:ext uri="{FF2B5EF4-FFF2-40B4-BE49-F238E27FC236}">
                <a16:creationId xmlns:a16="http://schemas.microsoft.com/office/drawing/2014/main" id="{C30B1C51-1A90-8B11-ACA3-18EEC15636F9}"/>
              </a:ext>
            </a:extLst>
          </p:cNvPr>
          <p:cNvSpPr>
            <a:spLocks noGrp="1"/>
          </p:cNvSpPr>
          <p:nvPr>
            <p:ph type="sldNum" sz="quarter" idx="10"/>
          </p:nvPr>
        </p:nvSpPr>
        <p:spPr/>
        <p:txBody>
          <a:bodyPr/>
          <a:lstStyle/>
          <a:p>
            <a:pPr>
              <a:defRPr/>
            </a:pPr>
            <a:fld id="{53B8A21A-BF2F-4DCF-AF85-6F65370AC5E0}" type="slidenum">
              <a:rPr lang="en-US" smtClean="0"/>
              <a:pPr>
                <a:defRPr/>
              </a:pPr>
              <a:t>58</a:t>
            </a:fld>
            <a:endParaRPr lang="en-US"/>
          </a:p>
        </p:txBody>
      </p:sp>
    </p:spTree>
    <p:extLst>
      <p:ext uri="{BB962C8B-B14F-4D97-AF65-F5344CB8AC3E}">
        <p14:creationId xmlns:p14="http://schemas.microsoft.com/office/powerpoint/2010/main" val="86967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B8A21A-BF2F-4DCF-AF85-6F65370AC5E0}" type="slidenum">
              <a:rPr lang="en-US" smtClean="0"/>
              <a:pPr>
                <a:defRPr/>
              </a:pPr>
              <a:t>88</a:t>
            </a:fld>
            <a:endParaRPr lang="en-US"/>
          </a:p>
        </p:txBody>
      </p:sp>
    </p:spTree>
    <p:extLst>
      <p:ext uri="{BB962C8B-B14F-4D97-AF65-F5344CB8AC3E}">
        <p14:creationId xmlns:p14="http://schemas.microsoft.com/office/powerpoint/2010/main" val="2993786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B8A21A-BF2F-4DCF-AF85-6F65370AC5E0}" type="slidenum">
              <a:rPr lang="en-US" smtClean="0"/>
              <a:pPr>
                <a:defRPr/>
              </a:pPr>
              <a:t>90</a:t>
            </a:fld>
            <a:endParaRPr lang="en-US"/>
          </a:p>
        </p:txBody>
      </p:sp>
    </p:spTree>
    <p:extLst>
      <p:ext uri="{BB962C8B-B14F-4D97-AF65-F5344CB8AC3E}">
        <p14:creationId xmlns:p14="http://schemas.microsoft.com/office/powerpoint/2010/main" val="293475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B8A21A-BF2F-4DCF-AF85-6F65370AC5E0}" type="slidenum">
              <a:rPr lang="en-US" smtClean="0"/>
              <a:pPr>
                <a:defRPr/>
              </a:pPr>
              <a:t>114</a:t>
            </a:fld>
            <a:endParaRPr lang="en-US"/>
          </a:p>
        </p:txBody>
      </p:sp>
    </p:spTree>
    <p:extLst>
      <p:ext uri="{BB962C8B-B14F-4D97-AF65-F5344CB8AC3E}">
        <p14:creationId xmlns:p14="http://schemas.microsoft.com/office/powerpoint/2010/main" val="2906848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B8A21A-BF2F-4DCF-AF85-6F65370AC5E0}" type="slidenum">
              <a:rPr lang="en-US" smtClean="0"/>
              <a:pPr>
                <a:defRPr/>
              </a:pPr>
              <a:t>121</a:t>
            </a:fld>
            <a:endParaRPr lang="en-US"/>
          </a:p>
        </p:txBody>
      </p:sp>
    </p:spTree>
    <p:extLst>
      <p:ext uri="{BB962C8B-B14F-4D97-AF65-F5344CB8AC3E}">
        <p14:creationId xmlns:p14="http://schemas.microsoft.com/office/powerpoint/2010/main" val="176066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B8A21A-BF2F-4DCF-AF85-6F65370AC5E0}" type="slidenum">
              <a:rPr lang="en-US" smtClean="0"/>
              <a:pPr>
                <a:defRPr/>
              </a:pPr>
              <a:t>8</a:t>
            </a:fld>
            <a:endParaRPr lang="en-US"/>
          </a:p>
        </p:txBody>
      </p:sp>
    </p:spTree>
    <p:extLst>
      <p:ext uri="{BB962C8B-B14F-4D97-AF65-F5344CB8AC3E}">
        <p14:creationId xmlns:p14="http://schemas.microsoft.com/office/powerpoint/2010/main" val="3159883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856D1-6E51-28DF-7AEA-EA5256BA5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968389-40CD-EEBC-6A00-8FA8BA47DF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6BAD96-5DB7-074D-2681-E84B517CED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01622E-4033-7F5F-A4E1-EF3344B95370}"/>
              </a:ext>
            </a:extLst>
          </p:cNvPr>
          <p:cNvSpPr>
            <a:spLocks noGrp="1"/>
          </p:cNvSpPr>
          <p:nvPr>
            <p:ph type="sldNum" sz="quarter" idx="5"/>
          </p:nvPr>
        </p:nvSpPr>
        <p:spPr/>
        <p:txBody>
          <a:bodyPr/>
          <a:lstStyle/>
          <a:p>
            <a:pPr>
              <a:defRPr/>
            </a:pPr>
            <a:fld id="{53B8A21A-BF2F-4DCF-AF85-6F65370AC5E0}" type="slidenum">
              <a:rPr lang="en-US" smtClean="0"/>
              <a:pPr>
                <a:defRPr/>
              </a:pPr>
              <a:t>122</a:t>
            </a:fld>
            <a:endParaRPr lang="en-US"/>
          </a:p>
        </p:txBody>
      </p:sp>
    </p:spTree>
    <p:extLst>
      <p:ext uri="{BB962C8B-B14F-4D97-AF65-F5344CB8AC3E}">
        <p14:creationId xmlns:p14="http://schemas.microsoft.com/office/powerpoint/2010/main" val="3853681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3FAE4-2231-CF34-71B3-78D26055F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82090-5DAF-4C7B-3D30-90D3DA3D0C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B2EE82-5B6E-B1E5-C6C3-9D206CB123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D16815-F4EE-D685-5612-C13C55C02D91}"/>
              </a:ext>
            </a:extLst>
          </p:cNvPr>
          <p:cNvSpPr>
            <a:spLocks noGrp="1"/>
          </p:cNvSpPr>
          <p:nvPr>
            <p:ph type="sldNum" sz="quarter" idx="5"/>
          </p:nvPr>
        </p:nvSpPr>
        <p:spPr/>
        <p:txBody>
          <a:bodyPr/>
          <a:lstStyle/>
          <a:p>
            <a:pPr>
              <a:defRPr/>
            </a:pPr>
            <a:fld id="{53B8A21A-BF2F-4DCF-AF85-6F65370AC5E0}" type="slidenum">
              <a:rPr lang="en-US" smtClean="0"/>
              <a:pPr>
                <a:defRPr/>
              </a:pPr>
              <a:t>123</a:t>
            </a:fld>
            <a:endParaRPr lang="en-US"/>
          </a:p>
        </p:txBody>
      </p:sp>
    </p:spTree>
    <p:extLst>
      <p:ext uri="{BB962C8B-B14F-4D97-AF65-F5344CB8AC3E}">
        <p14:creationId xmlns:p14="http://schemas.microsoft.com/office/powerpoint/2010/main" val="55919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38E4F-8090-3446-1FB5-D2C93384A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6F70D-2F7F-9992-83BC-F0FE80BF0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51C08-391C-6967-CD9B-AD64ADFA1B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2E0A3E-297F-C575-62EF-CC97BE0BFB7E}"/>
              </a:ext>
            </a:extLst>
          </p:cNvPr>
          <p:cNvSpPr>
            <a:spLocks noGrp="1"/>
          </p:cNvSpPr>
          <p:nvPr>
            <p:ph type="sldNum" sz="quarter" idx="5"/>
          </p:nvPr>
        </p:nvSpPr>
        <p:spPr/>
        <p:txBody>
          <a:bodyPr/>
          <a:lstStyle/>
          <a:p>
            <a:pPr>
              <a:defRPr/>
            </a:pPr>
            <a:fld id="{53B8A21A-BF2F-4DCF-AF85-6F65370AC5E0}" type="slidenum">
              <a:rPr lang="en-US" smtClean="0"/>
              <a:pPr>
                <a:defRPr/>
              </a:pPr>
              <a:t>124</a:t>
            </a:fld>
            <a:endParaRPr lang="en-US"/>
          </a:p>
        </p:txBody>
      </p:sp>
    </p:spTree>
    <p:extLst>
      <p:ext uri="{BB962C8B-B14F-4D97-AF65-F5344CB8AC3E}">
        <p14:creationId xmlns:p14="http://schemas.microsoft.com/office/powerpoint/2010/main" val="1465007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C91C0-79EB-BC8F-528F-C74B00A19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9EA52-8B95-F8DC-A8A4-C285AB6E2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7222F6-5DAD-96EF-593C-64218C1591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CF2F0E-669D-397F-5D51-E154EC4A84CD}"/>
              </a:ext>
            </a:extLst>
          </p:cNvPr>
          <p:cNvSpPr>
            <a:spLocks noGrp="1"/>
          </p:cNvSpPr>
          <p:nvPr>
            <p:ph type="sldNum" sz="quarter" idx="5"/>
          </p:nvPr>
        </p:nvSpPr>
        <p:spPr/>
        <p:txBody>
          <a:bodyPr/>
          <a:lstStyle/>
          <a:p>
            <a:pPr>
              <a:defRPr/>
            </a:pPr>
            <a:fld id="{53B8A21A-BF2F-4DCF-AF85-6F65370AC5E0}" type="slidenum">
              <a:rPr lang="en-US" smtClean="0"/>
              <a:pPr>
                <a:defRPr/>
              </a:pPr>
              <a:t>126</a:t>
            </a:fld>
            <a:endParaRPr lang="en-US"/>
          </a:p>
        </p:txBody>
      </p:sp>
    </p:spTree>
    <p:extLst>
      <p:ext uri="{BB962C8B-B14F-4D97-AF65-F5344CB8AC3E}">
        <p14:creationId xmlns:p14="http://schemas.microsoft.com/office/powerpoint/2010/main" val="3312010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B8A21A-BF2F-4DCF-AF85-6F65370AC5E0}" type="slidenum">
              <a:rPr lang="en-US" smtClean="0"/>
              <a:pPr>
                <a:defRPr/>
              </a:pPr>
              <a:t>131</a:t>
            </a:fld>
            <a:endParaRPr lang="en-US"/>
          </a:p>
        </p:txBody>
      </p:sp>
    </p:spTree>
    <p:extLst>
      <p:ext uri="{BB962C8B-B14F-4D97-AF65-F5344CB8AC3E}">
        <p14:creationId xmlns:p14="http://schemas.microsoft.com/office/powerpoint/2010/main" val="397671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D41B0-8936-FF38-BD02-F987A9CE8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AD6B8-E06C-0549-E891-A7B1D4C8F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63F86-6F25-69FA-833F-B8FB39402F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F928B4-D8C6-8D27-1070-4E4045491E8A}"/>
              </a:ext>
            </a:extLst>
          </p:cNvPr>
          <p:cNvSpPr>
            <a:spLocks noGrp="1"/>
          </p:cNvSpPr>
          <p:nvPr>
            <p:ph type="sldNum" sz="quarter" idx="5"/>
          </p:nvPr>
        </p:nvSpPr>
        <p:spPr/>
        <p:txBody>
          <a:bodyPr/>
          <a:lstStyle/>
          <a:p>
            <a:pPr>
              <a:defRPr/>
            </a:pPr>
            <a:fld id="{53B8A21A-BF2F-4DCF-AF85-6F65370AC5E0}" type="slidenum">
              <a:rPr lang="en-US" smtClean="0"/>
              <a:pPr>
                <a:defRPr/>
              </a:pPr>
              <a:t>133</a:t>
            </a:fld>
            <a:endParaRPr lang="en-US"/>
          </a:p>
        </p:txBody>
      </p:sp>
    </p:spTree>
    <p:extLst>
      <p:ext uri="{BB962C8B-B14F-4D97-AF65-F5344CB8AC3E}">
        <p14:creationId xmlns:p14="http://schemas.microsoft.com/office/powerpoint/2010/main" val="3574034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AEFC2-2C54-FA03-C9EB-C747D77EE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1CBBA-6984-5C6A-4232-62CCA02F3E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F8CAB-D860-1A37-0E70-4E88EC2981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85D111-37BA-D9EF-9531-B32FD2646929}"/>
              </a:ext>
            </a:extLst>
          </p:cNvPr>
          <p:cNvSpPr>
            <a:spLocks noGrp="1"/>
          </p:cNvSpPr>
          <p:nvPr>
            <p:ph type="sldNum" sz="quarter" idx="5"/>
          </p:nvPr>
        </p:nvSpPr>
        <p:spPr/>
        <p:txBody>
          <a:bodyPr/>
          <a:lstStyle/>
          <a:p>
            <a:pPr>
              <a:defRPr/>
            </a:pPr>
            <a:fld id="{53B8A21A-BF2F-4DCF-AF85-6F65370AC5E0}" type="slidenum">
              <a:rPr lang="en-US" smtClean="0"/>
              <a:pPr>
                <a:defRPr/>
              </a:pPr>
              <a:t>134</a:t>
            </a:fld>
            <a:endParaRPr lang="en-US"/>
          </a:p>
        </p:txBody>
      </p:sp>
    </p:spTree>
    <p:extLst>
      <p:ext uri="{BB962C8B-B14F-4D97-AF65-F5344CB8AC3E}">
        <p14:creationId xmlns:p14="http://schemas.microsoft.com/office/powerpoint/2010/main" val="3062686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1A95-87B9-C14E-0898-06F178D947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3B555-D1BE-2B73-E6D8-2592A0641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96373B-BEB2-9AF3-68BD-3C23F55AFF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37F19C-DD2E-A58F-50D0-0A81194DBFC0}"/>
              </a:ext>
            </a:extLst>
          </p:cNvPr>
          <p:cNvSpPr>
            <a:spLocks noGrp="1"/>
          </p:cNvSpPr>
          <p:nvPr>
            <p:ph type="sldNum" sz="quarter" idx="5"/>
          </p:nvPr>
        </p:nvSpPr>
        <p:spPr/>
        <p:txBody>
          <a:bodyPr/>
          <a:lstStyle/>
          <a:p>
            <a:pPr>
              <a:defRPr/>
            </a:pPr>
            <a:fld id="{53B8A21A-BF2F-4DCF-AF85-6F65370AC5E0}" type="slidenum">
              <a:rPr lang="en-US" smtClean="0"/>
              <a:pPr>
                <a:defRPr/>
              </a:pPr>
              <a:t>137</a:t>
            </a:fld>
            <a:endParaRPr lang="en-US"/>
          </a:p>
        </p:txBody>
      </p:sp>
    </p:spTree>
    <p:extLst>
      <p:ext uri="{BB962C8B-B14F-4D97-AF65-F5344CB8AC3E}">
        <p14:creationId xmlns:p14="http://schemas.microsoft.com/office/powerpoint/2010/main" val="3213326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37D26-AA55-4CD3-0831-EA529C4DE2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51433-EDF5-B321-B7EC-AC8A80316E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2BE17-B93A-377A-DBF9-3139FD5D4C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8E8537-06F6-719F-8BF4-995079C3BC02}"/>
              </a:ext>
            </a:extLst>
          </p:cNvPr>
          <p:cNvSpPr>
            <a:spLocks noGrp="1"/>
          </p:cNvSpPr>
          <p:nvPr>
            <p:ph type="sldNum" sz="quarter" idx="5"/>
          </p:nvPr>
        </p:nvSpPr>
        <p:spPr/>
        <p:txBody>
          <a:bodyPr/>
          <a:lstStyle/>
          <a:p>
            <a:pPr>
              <a:defRPr/>
            </a:pPr>
            <a:fld id="{53B8A21A-BF2F-4DCF-AF85-6F65370AC5E0}" type="slidenum">
              <a:rPr lang="en-US" smtClean="0"/>
              <a:pPr>
                <a:defRPr/>
              </a:pPr>
              <a:t>138</a:t>
            </a:fld>
            <a:endParaRPr lang="en-US"/>
          </a:p>
        </p:txBody>
      </p:sp>
    </p:spTree>
    <p:extLst>
      <p:ext uri="{BB962C8B-B14F-4D97-AF65-F5344CB8AC3E}">
        <p14:creationId xmlns:p14="http://schemas.microsoft.com/office/powerpoint/2010/main" val="2550381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B8A21A-BF2F-4DCF-AF85-6F65370AC5E0}" type="slidenum">
              <a:rPr lang="en-US" smtClean="0"/>
              <a:pPr>
                <a:defRPr/>
              </a:pPr>
              <a:t>141</a:t>
            </a:fld>
            <a:endParaRPr lang="en-US"/>
          </a:p>
        </p:txBody>
      </p:sp>
    </p:spTree>
    <p:extLst>
      <p:ext uri="{BB962C8B-B14F-4D97-AF65-F5344CB8AC3E}">
        <p14:creationId xmlns:p14="http://schemas.microsoft.com/office/powerpoint/2010/main" val="118175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0C6BB-9B01-E069-49DB-07FEE12E36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74B92-C560-1A5C-1FDA-6929DF4DF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24C3E-6513-501F-622B-B233E6905D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6AF919-30BB-2260-BB08-A0B174E1B522}"/>
              </a:ext>
            </a:extLst>
          </p:cNvPr>
          <p:cNvSpPr>
            <a:spLocks noGrp="1"/>
          </p:cNvSpPr>
          <p:nvPr>
            <p:ph type="sldNum" sz="quarter" idx="5"/>
          </p:nvPr>
        </p:nvSpPr>
        <p:spPr/>
        <p:txBody>
          <a:bodyPr/>
          <a:lstStyle/>
          <a:p>
            <a:pPr>
              <a:defRPr/>
            </a:pPr>
            <a:fld id="{53B8A21A-BF2F-4DCF-AF85-6F65370AC5E0}" type="slidenum">
              <a:rPr lang="en-US" smtClean="0"/>
              <a:pPr>
                <a:defRPr/>
              </a:pPr>
              <a:t>9</a:t>
            </a:fld>
            <a:endParaRPr lang="en-US"/>
          </a:p>
        </p:txBody>
      </p:sp>
    </p:spTree>
    <p:extLst>
      <p:ext uri="{BB962C8B-B14F-4D97-AF65-F5344CB8AC3E}">
        <p14:creationId xmlns:p14="http://schemas.microsoft.com/office/powerpoint/2010/main" val="2795637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B8A21A-BF2F-4DCF-AF85-6F65370AC5E0}" type="slidenum">
              <a:rPr lang="en-US" smtClean="0"/>
              <a:pPr>
                <a:defRPr/>
              </a:pPr>
              <a:t>147</a:t>
            </a:fld>
            <a:endParaRPr lang="en-US"/>
          </a:p>
        </p:txBody>
      </p:sp>
    </p:spTree>
    <p:extLst>
      <p:ext uri="{BB962C8B-B14F-4D97-AF65-F5344CB8AC3E}">
        <p14:creationId xmlns:p14="http://schemas.microsoft.com/office/powerpoint/2010/main" val="334013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B8A21A-BF2F-4DCF-AF85-6F65370AC5E0}" type="slidenum">
              <a:rPr lang="en-US" smtClean="0"/>
              <a:pPr>
                <a:defRPr/>
              </a:pPr>
              <a:t>13</a:t>
            </a:fld>
            <a:endParaRPr lang="en-US"/>
          </a:p>
        </p:txBody>
      </p:sp>
    </p:spTree>
    <p:extLst>
      <p:ext uri="{BB962C8B-B14F-4D97-AF65-F5344CB8AC3E}">
        <p14:creationId xmlns:p14="http://schemas.microsoft.com/office/powerpoint/2010/main" val="218417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B8A21A-BF2F-4DCF-AF85-6F65370AC5E0}" type="slidenum">
              <a:rPr lang="en-US" smtClean="0"/>
              <a:pPr>
                <a:defRPr/>
              </a:pPr>
              <a:t>23</a:t>
            </a:fld>
            <a:endParaRPr lang="en-US"/>
          </a:p>
        </p:txBody>
      </p:sp>
    </p:spTree>
    <p:extLst>
      <p:ext uri="{BB962C8B-B14F-4D97-AF65-F5344CB8AC3E}">
        <p14:creationId xmlns:p14="http://schemas.microsoft.com/office/powerpoint/2010/main" val="342813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4">
                  <a:lumMod val="10000"/>
                </a:schemeClr>
              </a:solidFill>
            </a:endParaRPr>
          </a:p>
          <a:p>
            <a:r>
              <a:rPr lang="en-US" dirty="0">
                <a:solidFill>
                  <a:schemeClr val="accent4">
                    <a:lumMod val="10000"/>
                  </a:schemeClr>
                </a:solidFill>
              </a:rPr>
              <a:t>1000 seconds</a:t>
            </a:r>
            <a:r>
              <a:rPr lang="en-US" baseline="0" dirty="0">
                <a:solidFill>
                  <a:schemeClr val="accent4">
                    <a:lumMod val="10000"/>
                  </a:schemeClr>
                </a:solidFill>
              </a:rPr>
              <a:t> was 16 minutes ago</a:t>
            </a:r>
          </a:p>
          <a:p>
            <a:r>
              <a:rPr lang="en-US" baseline="0" dirty="0">
                <a:solidFill>
                  <a:schemeClr val="accent4">
                    <a:lumMod val="10000"/>
                  </a:schemeClr>
                </a:solidFill>
              </a:rPr>
              <a:t>1 million seconds was  11.5 days ago</a:t>
            </a:r>
          </a:p>
          <a:p>
            <a:r>
              <a:rPr lang="en-US" baseline="0" dirty="0">
                <a:solidFill>
                  <a:schemeClr val="accent4">
                    <a:lumMod val="10000"/>
                  </a:schemeClr>
                </a:solidFill>
              </a:rPr>
              <a:t>1 billion seconds was  32 years ago</a:t>
            </a:r>
          </a:p>
          <a:p>
            <a:r>
              <a:rPr lang="en-US" baseline="0" dirty="0">
                <a:solidFill>
                  <a:schemeClr val="accent4">
                    <a:lumMod val="10000"/>
                  </a:schemeClr>
                </a:solidFill>
              </a:rPr>
              <a:t>1 trillion seconds ago was 31,688 years ago </a:t>
            </a:r>
            <a:endParaRPr lang="en-US" dirty="0">
              <a:solidFill>
                <a:schemeClr val="accent4">
                  <a:lumMod val="10000"/>
                </a:schemeClr>
              </a:solidFill>
            </a:endParaRPr>
          </a:p>
          <a:p>
            <a:r>
              <a:rPr lang="en-US" dirty="0"/>
              <a:t>1 Quadrillion</a:t>
            </a:r>
            <a:r>
              <a:rPr lang="en-US" baseline="0" dirty="0"/>
              <a:t> seconds is 24 million BC</a:t>
            </a:r>
          </a:p>
          <a:p>
            <a:r>
              <a:rPr lang="en-US" baseline="0" dirty="0"/>
              <a:t>So, 40 quadrillion seconds ago would be 1 billion BC</a:t>
            </a:r>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25</a:t>
            </a:fld>
            <a:endParaRPr lang="en-US"/>
          </a:p>
        </p:txBody>
      </p:sp>
    </p:spTree>
    <p:extLst>
      <p:ext uri="{BB962C8B-B14F-4D97-AF65-F5344CB8AC3E}">
        <p14:creationId xmlns:p14="http://schemas.microsoft.com/office/powerpoint/2010/main" val="3015090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4">
                    <a:lumMod val="10000"/>
                  </a:schemeClr>
                </a:solidFill>
              </a:rPr>
              <a:t>1000 seconds</a:t>
            </a:r>
            <a:r>
              <a:rPr lang="en-US" baseline="0" dirty="0">
                <a:solidFill>
                  <a:schemeClr val="accent4">
                    <a:lumMod val="10000"/>
                  </a:schemeClr>
                </a:solidFill>
              </a:rPr>
              <a:t> was 16 minutes ago</a:t>
            </a:r>
          </a:p>
          <a:p>
            <a:r>
              <a:rPr lang="en-US" baseline="0" dirty="0">
                <a:solidFill>
                  <a:schemeClr val="accent4">
                    <a:lumMod val="10000"/>
                  </a:schemeClr>
                </a:solidFill>
              </a:rPr>
              <a:t>1 million seconds was  11.5 days ago</a:t>
            </a:r>
          </a:p>
          <a:p>
            <a:r>
              <a:rPr lang="en-US" baseline="0" dirty="0">
                <a:solidFill>
                  <a:schemeClr val="accent4">
                    <a:lumMod val="10000"/>
                  </a:schemeClr>
                </a:solidFill>
              </a:rPr>
              <a:t>1 billion seconds was  32 years ago</a:t>
            </a:r>
          </a:p>
          <a:p>
            <a:r>
              <a:rPr lang="en-US" baseline="0" dirty="0">
                <a:solidFill>
                  <a:schemeClr val="accent4">
                    <a:lumMod val="10000"/>
                  </a:schemeClr>
                </a:solidFill>
              </a:rPr>
              <a:t>1 trillion seconds ago was 31,688 years ago </a:t>
            </a:r>
            <a:endParaRPr lang="en-US" dirty="0">
              <a:solidFill>
                <a:schemeClr val="accent4">
                  <a:lumMod val="10000"/>
                </a:schemeClr>
              </a:solidFill>
            </a:endParaRPr>
          </a:p>
          <a:p>
            <a:r>
              <a:rPr lang="en-US" dirty="0"/>
              <a:t>1 Quadrillion</a:t>
            </a:r>
            <a:r>
              <a:rPr lang="en-US" baseline="0" dirty="0"/>
              <a:t> seconds is 24 million BC</a:t>
            </a:r>
          </a:p>
          <a:p>
            <a:r>
              <a:rPr lang="en-US" baseline="0" dirty="0"/>
              <a:t>So, 40 quadrillion seconds ago would be 1 billion BC</a:t>
            </a:r>
            <a:endParaRPr lang="en-US" dirty="0"/>
          </a:p>
        </p:txBody>
      </p:sp>
      <p:sp>
        <p:nvSpPr>
          <p:cNvPr id="4" name="Slide Number Placeholder 3"/>
          <p:cNvSpPr>
            <a:spLocks noGrp="1"/>
          </p:cNvSpPr>
          <p:nvPr>
            <p:ph type="sldNum" sz="quarter" idx="10"/>
          </p:nvPr>
        </p:nvSpPr>
        <p:spPr/>
        <p:txBody>
          <a:bodyPr/>
          <a:lstStyle/>
          <a:p>
            <a:pPr>
              <a:defRPr/>
            </a:pPr>
            <a:fld id="{53B8A21A-BF2F-4DCF-AF85-6F65370AC5E0}" type="slidenum">
              <a:rPr lang="en-US" smtClean="0"/>
              <a:pPr>
                <a:defRPr/>
              </a:pPr>
              <a:t>27</a:t>
            </a:fld>
            <a:endParaRPr lang="en-US"/>
          </a:p>
        </p:txBody>
      </p:sp>
    </p:spTree>
    <p:extLst>
      <p:ext uri="{BB962C8B-B14F-4D97-AF65-F5344CB8AC3E}">
        <p14:creationId xmlns:p14="http://schemas.microsoft.com/office/powerpoint/2010/main" val="237298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B8A21A-BF2F-4DCF-AF85-6F65370AC5E0}" type="slidenum">
              <a:rPr lang="en-US" smtClean="0"/>
              <a:pPr>
                <a:defRPr/>
              </a:pPr>
              <a:t>31</a:t>
            </a:fld>
            <a:endParaRPr lang="en-US"/>
          </a:p>
        </p:txBody>
      </p:sp>
    </p:spTree>
    <p:extLst>
      <p:ext uri="{BB962C8B-B14F-4D97-AF65-F5344CB8AC3E}">
        <p14:creationId xmlns:p14="http://schemas.microsoft.com/office/powerpoint/2010/main" val="87638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D9922-B616-BA8C-C1FE-8854938260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632E0-774E-72EF-8FD0-0A8C72E2AC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545D49-ADA8-3BE3-91CF-5A4AB2BE0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8F70C1-0DF3-FA6E-8743-3639F6A458D5}"/>
              </a:ext>
            </a:extLst>
          </p:cNvPr>
          <p:cNvSpPr>
            <a:spLocks noGrp="1"/>
          </p:cNvSpPr>
          <p:nvPr>
            <p:ph type="sldNum" sz="quarter" idx="5"/>
          </p:nvPr>
        </p:nvSpPr>
        <p:spPr/>
        <p:txBody>
          <a:bodyPr/>
          <a:lstStyle/>
          <a:p>
            <a:pPr>
              <a:defRPr/>
            </a:pPr>
            <a:fld id="{53B8A21A-BF2F-4DCF-AF85-6F65370AC5E0}" type="slidenum">
              <a:rPr lang="en-US" smtClean="0"/>
              <a:pPr>
                <a:defRPr/>
              </a:pPr>
              <a:t>32</a:t>
            </a:fld>
            <a:endParaRPr lang="en-US"/>
          </a:p>
        </p:txBody>
      </p:sp>
    </p:spTree>
    <p:extLst>
      <p:ext uri="{BB962C8B-B14F-4D97-AF65-F5344CB8AC3E}">
        <p14:creationId xmlns:p14="http://schemas.microsoft.com/office/powerpoint/2010/main" val="26982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2EEFC8-66E7-EF4B-0CE5-1B6A6913AD35}"/>
              </a:ext>
            </a:extLst>
          </p:cNvPr>
          <p:cNvSpPr/>
          <p:nvPr userDrawn="1"/>
        </p:nvSpPr>
        <p:spPr bwMode="auto">
          <a:xfrm>
            <a:off x="-108279" y="1411685"/>
            <a:ext cx="9354207" cy="1246188"/>
          </a:xfrm>
          <a:prstGeom prst="rect">
            <a:avLst/>
          </a:prstGeom>
          <a:solidFill>
            <a:schemeClr val="tx1">
              <a:alpha val="90000"/>
            </a:schemeClr>
          </a:solidFill>
          <a:ln w="25400"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Tahoma" panose="020B0604030504040204" pitchFamily="34" charset="0"/>
              <a:cs typeface="Tahoma" panose="020B0604030504040204" pitchFamily="34" charset="0"/>
            </a:endParaRPr>
          </a:p>
        </p:txBody>
      </p:sp>
      <p:sp>
        <p:nvSpPr>
          <p:cNvPr id="2795522" name="Rectangle 2"/>
          <p:cNvSpPr>
            <a:spLocks noGrp="1" noChangeArrowheads="1"/>
          </p:cNvSpPr>
          <p:nvPr>
            <p:ph type="ctrTitle" sz="quarter" hasCustomPrompt="1"/>
          </p:nvPr>
        </p:nvSpPr>
        <p:spPr>
          <a:xfrm>
            <a:off x="685800" y="1497807"/>
            <a:ext cx="7772400" cy="1073944"/>
          </a:xfrm>
        </p:spPr>
        <p:txBody>
          <a:bodyPr anchor="ctr" anchorCtr="0"/>
          <a:lstStyle>
            <a:lvl1pPr algn="ctr">
              <a:lnSpc>
                <a:spcPts val="4000"/>
              </a:lnSpc>
              <a:defRPr sz="4000" b="0">
                <a:solidFill>
                  <a:schemeClr val="accent1"/>
                </a:solidFill>
                <a:latin typeface="Cabin Sketch" panose="020B0503050202020004" pitchFamily="34" charset="0"/>
                <a:ea typeface="Tahoma" panose="020B0604030504040204" pitchFamily="34" charset="0"/>
                <a:cs typeface="Tahoma" panose="020B0604030504040204" pitchFamily="34" charset="0"/>
              </a:defRPr>
            </a:lvl1pPr>
          </a:lstStyle>
          <a:p>
            <a:r>
              <a:rPr lang="en-US" dirty="0"/>
              <a:t>Title </a:t>
            </a:r>
            <a:br>
              <a:rPr lang="en-US" dirty="0"/>
            </a:br>
            <a:r>
              <a:rPr lang="en-US" dirty="0"/>
              <a:t>Slide</a:t>
            </a:r>
          </a:p>
        </p:txBody>
      </p:sp>
      <p:sp>
        <p:nvSpPr>
          <p:cNvPr id="2795523" name="Rectangle 3"/>
          <p:cNvSpPr>
            <a:spLocks noGrp="1" noChangeArrowheads="1"/>
          </p:cNvSpPr>
          <p:nvPr>
            <p:ph type="subTitle" sz="quarter" idx="1" hasCustomPrompt="1"/>
          </p:nvPr>
        </p:nvSpPr>
        <p:spPr>
          <a:xfrm>
            <a:off x="1371600" y="2914650"/>
            <a:ext cx="6400800" cy="1314450"/>
          </a:xfrm>
          <a:prstGeom prst="rect">
            <a:avLst/>
          </a:prstGeom>
        </p:spPr>
        <p:txBody>
          <a:bodyPr/>
          <a:lstStyle>
            <a:lvl1pPr marL="0" indent="0" algn="ctr">
              <a:lnSpc>
                <a:spcPct val="100000"/>
              </a:lnSpc>
              <a:buFontTx/>
              <a:buNone/>
              <a:defRPr>
                <a:solidFill>
                  <a:schemeClr val="accent4"/>
                </a:solidFill>
              </a:defRPr>
            </a:lvl1pPr>
          </a:lstStyle>
          <a:p>
            <a:r>
              <a:rPr lang="en-US" dirty="0"/>
              <a:t>subtitle</a:t>
            </a:r>
          </a:p>
        </p:txBody>
      </p:sp>
    </p:spTree>
    <p:extLst>
      <p:ext uri="{BB962C8B-B14F-4D97-AF65-F5344CB8AC3E}">
        <p14:creationId xmlns:p14="http://schemas.microsoft.com/office/powerpoint/2010/main" val="3455745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95522" name="Rectangle 2"/>
          <p:cNvSpPr>
            <a:spLocks noGrp="1" noChangeArrowheads="1"/>
          </p:cNvSpPr>
          <p:nvPr>
            <p:ph type="ctrTitle" sz="quarter" hasCustomPrompt="1"/>
          </p:nvPr>
        </p:nvSpPr>
        <p:spPr>
          <a:xfrm>
            <a:off x="685800" y="-1"/>
            <a:ext cx="7772400" cy="1180681"/>
          </a:xfrm>
        </p:spPr>
        <p:txBody>
          <a:bodyPr anchor="ctr" anchorCtr="0"/>
          <a:lstStyle>
            <a:lvl1pPr algn="ctr">
              <a:lnSpc>
                <a:spcPct val="100000"/>
              </a:lnSpc>
              <a:defRPr sz="2800" b="0">
                <a:solidFill>
                  <a:schemeClr val="accent1"/>
                </a:solidFill>
                <a:latin typeface="Cabin Sketch" panose="020B0503050202020004" pitchFamily="34" charset="0"/>
                <a:ea typeface="Tahoma" panose="020B0604030504040204" pitchFamily="34" charset="0"/>
                <a:cs typeface="Tahoma" panose="020B0604030504040204" pitchFamily="34" charset="0"/>
              </a:defRPr>
            </a:lvl1pPr>
          </a:lstStyle>
          <a:p>
            <a:r>
              <a:rPr lang="en-US" dirty="0"/>
              <a:t>Title Slide</a:t>
            </a:r>
          </a:p>
        </p:txBody>
      </p:sp>
      <p:sp>
        <p:nvSpPr>
          <p:cNvPr id="2795523" name="Rectangle 3"/>
          <p:cNvSpPr>
            <a:spLocks noGrp="1" noChangeArrowheads="1"/>
          </p:cNvSpPr>
          <p:nvPr>
            <p:ph type="subTitle" sz="quarter" idx="1" hasCustomPrompt="1"/>
          </p:nvPr>
        </p:nvSpPr>
        <p:spPr>
          <a:xfrm>
            <a:off x="648118" y="1341455"/>
            <a:ext cx="8038681" cy="3572189"/>
          </a:xfrm>
          <a:prstGeom prst="rect">
            <a:avLst/>
          </a:prstGeom>
        </p:spPr>
        <p:txBody>
          <a:bodyPr/>
          <a:lstStyle>
            <a:lvl1pPr marL="0" indent="0" algn="l">
              <a:lnSpc>
                <a:spcPts val="2200"/>
              </a:lnSpc>
              <a:spcBef>
                <a:spcPts val="0"/>
              </a:spcBef>
              <a:buSzPct val="90000"/>
              <a:buFont typeface="+mj-lt"/>
              <a:buNone/>
              <a:defRPr/>
            </a:lvl1pPr>
            <a:lvl2pPr marL="228600" indent="0">
              <a:lnSpc>
                <a:spcPts val="2200"/>
              </a:lnSpc>
              <a:spcBef>
                <a:spcPts val="0"/>
              </a:spcBef>
              <a:buSzPct val="90000"/>
              <a:buFont typeface="+mj-lt"/>
              <a:buNone/>
              <a:defRPr sz="2000">
                <a:solidFill>
                  <a:schemeClr val="accent1"/>
                </a:solidFill>
                <a:latin typeface="Tahoma" panose="020B0604030504040204" pitchFamily="34" charset="0"/>
                <a:ea typeface="Tahoma" panose="020B0604030504040204" pitchFamily="34" charset="0"/>
                <a:cs typeface="Tahoma" panose="020B0604030504040204" pitchFamily="34" charset="0"/>
              </a:defRPr>
            </a:lvl2pPr>
            <a:lvl3pPr marL="457200" indent="0">
              <a:lnSpc>
                <a:spcPts val="2200"/>
              </a:lnSpc>
              <a:spcBef>
                <a:spcPts val="0"/>
              </a:spcBef>
              <a:buSzPct val="90000"/>
              <a:buFont typeface="+mj-lt"/>
              <a:buNone/>
              <a:defRPr sz="2000">
                <a:solidFill>
                  <a:schemeClr val="accent1"/>
                </a:solidFill>
                <a:latin typeface="Tahoma" panose="020B0604030504040204" pitchFamily="34" charset="0"/>
                <a:ea typeface="Tahoma" panose="020B0604030504040204" pitchFamily="34" charset="0"/>
                <a:cs typeface="Tahoma" panose="020B0604030504040204" pitchFamily="34" charset="0"/>
              </a:defRPr>
            </a:lvl3pPr>
            <a:lvl4pPr marL="685800" indent="0">
              <a:lnSpc>
                <a:spcPts val="2200"/>
              </a:lnSpc>
              <a:spcBef>
                <a:spcPts val="0"/>
              </a:spcBef>
              <a:buSzPct val="90000"/>
              <a:buFont typeface="+mj-lt"/>
              <a:buNone/>
              <a:defRPr sz="2000">
                <a:solidFill>
                  <a:schemeClr val="accent1"/>
                </a:solidFill>
                <a:latin typeface="Tahoma" panose="020B0604030504040204" pitchFamily="34" charset="0"/>
                <a:ea typeface="Tahoma" panose="020B0604030504040204" pitchFamily="34" charset="0"/>
                <a:cs typeface="Tahoma" panose="020B0604030504040204" pitchFamily="34" charset="0"/>
              </a:defRPr>
            </a:lvl4pPr>
            <a:lvl5pPr marL="914400" indent="0">
              <a:lnSpc>
                <a:spcPts val="2200"/>
              </a:lnSpc>
              <a:spcBef>
                <a:spcPts val="0"/>
              </a:spcBef>
              <a:buSzPct val="90000"/>
              <a:buFont typeface="+mj-lt"/>
              <a:buNone/>
              <a:defRPr sz="2000">
                <a:solidFill>
                  <a:schemeClr val="accent1"/>
                </a:solidFill>
                <a:latin typeface="Tahoma" panose="020B0604030504040204" pitchFamily="34" charset="0"/>
                <a:ea typeface="Tahoma" panose="020B0604030504040204" pitchFamily="34" charset="0"/>
                <a:cs typeface="Tahoma" panose="020B0604030504040204" pitchFamily="34" charset="0"/>
              </a:defRPr>
            </a:lvl5pPr>
            <a:lvl6pPr marL="1143000" indent="0">
              <a:lnSpc>
                <a:spcPts val="2200"/>
              </a:lnSpc>
              <a:spcBef>
                <a:spcPts val="0"/>
              </a:spcBef>
              <a:buSzPct val="90000"/>
              <a:buFont typeface="+mj-lt"/>
              <a:buNone/>
              <a:defRPr sz="2000">
                <a:solidFill>
                  <a:schemeClr val="accent1"/>
                </a:solidFill>
                <a:latin typeface="Tahoma" panose="020B0604030504040204" pitchFamily="34" charset="0"/>
                <a:ea typeface="Tahoma" panose="020B0604030504040204" pitchFamily="34" charset="0"/>
                <a:cs typeface="Tahoma" panose="020B0604030504040204" pitchFamily="34" charset="0"/>
              </a:defRPr>
            </a:lvl6pPr>
            <a:lvl7pPr marL="1371600" indent="0">
              <a:lnSpc>
                <a:spcPts val="2200"/>
              </a:lnSpc>
              <a:spcBef>
                <a:spcPts val="0"/>
              </a:spcBef>
              <a:buSzPct val="90000"/>
              <a:buFont typeface="+mj-lt"/>
              <a:buNone/>
              <a:defRPr sz="2000">
                <a:solidFill>
                  <a:schemeClr val="accent1"/>
                </a:solidFill>
                <a:latin typeface="Tahoma" panose="020B0604030504040204" pitchFamily="34" charset="0"/>
                <a:ea typeface="Tahoma" panose="020B0604030504040204" pitchFamily="34" charset="0"/>
                <a:cs typeface="Tahoma" panose="020B0604030504040204" pitchFamily="34" charset="0"/>
              </a:defRPr>
            </a:lvl7pPr>
            <a:lvl8pPr marL="1600200" indent="0">
              <a:lnSpc>
                <a:spcPts val="2200"/>
              </a:lnSpc>
              <a:spcBef>
                <a:spcPts val="0"/>
              </a:spcBef>
              <a:buSzPct val="90000"/>
              <a:buFont typeface="+mj-lt"/>
              <a:buNone/>
              <a:defRPr sz="2000">
                <a:solidFill>
                  <a:schemeClr val="accent1"/>
                </a:solidFill>
                <a:latin typeface="Tahoma" panose="020B0604030504040204" pitchFamily="34" charset="0"/>
                <a:ea typeface="Tahoma" panose="020B0604030504040204" pitchFamily="34" charset="0"/>
                <a:cs typeface="Tahoma" panose="020B0604030504040204" pitchFamily="34" charset="0"/>
              </a:defRPr>
            </a:lvl8pPr>
            <a:lvl9pPr marL="1828800" indent="0">
              <a:lnSpc>
                <a:spcPts val="2200"/>
              </a:lnSpc>
              <a:spcBef>
                <a:spcPts val="0"/>
              </a:spcBef>
              <a:buSzPct val="90000"/>
              <a:buFont typeface="+mj-lt"/>
              <a:buNone/>
              <a:defRPr sz="2000">
                <a:solidFill>
                  <a:schemeClr val="accent1"/>
                </a:solidFill>
              </a:defRPr>
            </a:lvl9pPr>
          </a:lstStyle>
          <a:p>
            <a:pPr lvl="0"/>
            <a:r>
              <a:rPr lang="en-US" dirty="0"/>
              <a:t>Body copy</a:t>
            </a:r>
          </a:p>
          <a:p>
            <a:pPr lvl="1"/>
            <a:r>
              <a:rPr lang="en-US" dirty="0" err="1"/>
              <a:t>Alkj;lakdfj</a:t>
            </a:r>
            <a:endParaRPr lang="en-US" dirty="0"/>
          </a:p>
          <a:p>
            <a:pPr lvl="2"/>
            <a:r>
              <a:rPr lang="en-US" dirty="0" err="1"/>
              <a:t>Laksjdflsadkfj</a:t>
            </a:r>
            <a:endParaRPr lang="en-US" dirty="0"/>
          </a:p>
          <a:p>
            <a:pPr lvl="3"/>
            <a:r>
              <a:rPr lang="en-US" dirty="0" err="1"/>
              <a:t>Ksdjflajfd</a:t>
            </a:r>
            <a:endParaRPr lang="en-US" dirty="0"/>
          </a:p>
          <a:p>
            <a:pPr lvl="4"/>
            <a:r>
              <a:rPr lang="en-US" dirty="0" err="1"/>
              <a:t>Lkajdflkasj</a:t>
            </a:r>
            <a:endParaRPr lang="en-US" dirty="0"/>
          </a:p>
          <a:p>
            <a:pPr lvl="5"/>
            <a:r>
              <a:rPr lang="en-US" dirty="0" err="1"/>
              <a:t>Lakfdlafj</a:t>
            </a:r>
            <a:endParaRPr lang="en-US" dirty="0"/>
          </a:p>
          <a:p>
            <a:pPr lvl="6"/>
            <a:r>
              <a:rPr lang="en-US" dirty="0" err="1"/>
              <a:t>Lakdjflsadf</a:t>
            </a:r>
            <a:endParaRPr lang="en-US" dirty="0"/>
          </a:p>
          <a:p>
            <a:pPr lvl="7"/>
            <a:r>
              <a:rPr lang="en-US" dirty="0" err="1"/>
              <a:t>Aljflafj</a:t>
            </a:r>
            <a:endParaRPr lang="en-US" dirty="0"/>
          </a:p>
          <a:p>
            <a:pPr lvl="8"/>
            <a:r>
              <a:rPr lang="en-US" dirty="0" err="1"/>
              <a:t>Lakjfladkfj</a:t>
            </a:r>
            <a:endParaRPr lang="en-US" dirty="0"/>
          </a:p>
          <a:p>
            <a:pPr lvl="8"/>
            <a:r>
              <a:rPr lang="en-US" dirty="0" err="1"/>
              <a:t>Lakjfdlakf</a:t>
            </a:r>
            <a:endParaRPr lang="en-US" dirty="0"/>
          </a:p>
          <a:p>
            <a:pPr lvl="8"/>
            <a:r>
              <a:rPr lang="en-US" dirty="0"/>
              <a:t>;</a:t>
            </a:r>
            <a:r>
              <a:rPr lang="en-US" dirty="0" err="1"/>
              <a:t>lajfd;ladfj</a:t>
            </a:r>
            <a:endParaRPr lang="en-US" dirty="0"/>
          </a:p>
        </p:txBody>
      </p:sp>
    </p:spTree>
    <p:extLst>
      <p:ext uri="{BB962C8B-B14F-4D97-AF65-F5344CB8AC3E}">
        <p14:creationId xmlns:p14="http://schemas.microsoft.com/office/powerpoint/2010/main" val="281877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header+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1A84C75-6C5F-EA6B-F705-B50A1998E162}"/>
              </a:ext>
            </a:extLst>
          </p:cNvPr>
          <p:cNvSpPr>
            <a:spLocks noGrp="1" noChangeArrowheads="1"/>
          </p:cNvSpPr>
          <p:nvPr>
            <p:ph type="ctrTitle" sz="quarter" hasCustomPrompt="1"/>
          </p:nvPr>
        </p:nvSpPr>
        <p:spPr>
          <a:xfrm>
            <a:off x="685800" y="-1"/>
            <a:ext cx="7772400" cy="1180681"/>
          </a:xfrm>
        </p:spPr>
        <p:txBody>
          <a:bodyPr anchor="ctr" anchorCtr="0"/>
          <a:lstStyle>
            <a:lvl1pPr algn="ctr">
              <a:lnSpc>
                <a:spcPct val="100000"/>
              </a:lnSpc>
              <a:defRPr sz="2800" b="0">
                <a:solidFill>
                  <a:schemeClr val="accent1"/>
                </a:solidFill>
                <a:latin typeface="Cabin Sketch" panose="020B0503050202020004" pitchFamily="34" charset="0"/>
                <a:ea typeface="Tahoma" panose="020B0604030504040204" pitchFamily="34" charset="0"/>
                <a:cs typeface="Tahoma" panose="020B0604030504040204" pitchFamily="34" charset="0"/>
              </a:defRPr>
            </a:lvl1pPr>
          </a:lstStyle>
          <a:p>
            <a:r>
              <a:rPr lang="en-US" dirty="0"/>
              <a:t>Title Slide</a:t>
            </a:r>
          </a:p>
        </p:txBody>
      </p:sp>
      <p:sp>
        <p:nvSpPr>
          <p:cNvPr id="13" name="Text Placeholder 12">
            <a:extLst>
              <a:ext uri="{FF2B5EF4-FFF2-40B4-BE49-F238E27FC236}">
                <a16:creationId xmlns:a16="http://schemas.microsoft.com/office/drawing/2014/main" id="{73A9210C-2F9E-4CAD-66B9-9C1ACFFEDAB1}"/>
              </a:ext>
            </a:extLst>
          </p:cNvPr>
          <p:cNvSpPr>
            <a:spLocks noGrp="1"/>
          </p:cNvSpPr>
          <p:nvPr>
            <p:ph type="body" sz="quarter" idx="10"/>
          </p:nvPr>
        </p:nvSpPr>
        <p:spPr>
          <a:xfrm>
            <a:off x="501015" y="1341438"/>
            <a:ext cx="395605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A6D7DD98-4468-E8FE-0DC2-D6B6786225B2}"/>
              </a:ext>
            </a:extLst>
          </p:cNvPr>
          <p:cNvSpPr>
            <a:spLocks noGrp="1"/>
          </p:cNvSpPr>
          <p:nvPr>
            <p:ph type="body" sz="quarter" idx="11"/>
          </p:nvPr>
        </p:nvSpPr>
        <p:spPr>
          <a:xfrm>
            <a:off x="4693920" y="1341438"/>
            <a:ext cx="395605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6001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DC2CBF86-10A9-AC70-EF72-656B0F8C7EFC}"/>
              </a:ext>
            </a:extLst>
          </p:cNvPr>
          <p:cNvSpPr>
            <a:spLocks noGrp="1"/>
          </p:cNvSpPr>
          <p:nvPr>
            <p:ph type="body" sz="quarter" idx="10"/>
          </p:nvPr>
        </p:nvSpPr>
        <p:spPr>
          <a:xfrm>
            <a:off x="479425" y="327660"/>
            <a:ext cx="3956050" cy="4585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4">
            <a:extLst>
              <a:ext uri="{FF2B5EF4-FFF2-40B4-BE49-F238E27FC236}">
                <a16:creationId xmlns:a16="http://schemas.microsoft.com/office/drawing/2014/main" id="{C82FFE12-B011-2110-BAF3-8412CC8DC5CA}"/>
              </a:ext>
            </a:extLst>
          </p:cNvPr>
          <p:cNvSpPr>
            <a:spLocks noGrp="1"/>
          </p:cNvSpPr>
          <p:nvPr>
            <p:ph type="body" sz="quarter" idx="11"/>
          </p:nvPr>
        </p:nvSpPr>
        <p:spPr>
          <a:xfrm>
            <a:off x="4699635" y="327660"/>
            <a:ext cx="3956050" cy="4585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304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S Clas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4138" y="328205"/>
            <a:ext cx="4191001" cy="4491989"/>
          </a:xfrm>
          <a:prstGeom prst="rect">
            <a:avLst/>
          </a:prstGeom>
        </p:spPr>
        <p:txBody>
          <a:bodyPr/>
          <a:lstStyle>
            <a:lvl1pPr marL="342900" indent="-342900">
              <a:lnSpc>
                <a:spcPts val="2000"/>
              </a:lnSpc>
              <a:buClrTx/>
              <a:buSzPct val="100000"/>
              <a:buFont typeface="+mj-lt"/>
              <a:buAutoNum type="arabicPeriod"/>
              <a:defRPr sz="24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571500" indent="-342900">
              <a:lnSpc>
                <a:spcPts val="2000"/>
              </a:lnSpc>
              <a:buClrTx/>
              <a:buSzPct val="100000"/>
              <a:buFont typeface="+mj-lt"/>
              <a:buAutoNum type="arabicPeriod"/>
              <a:defRPr sz="2000">
                <a:solidFill>
                  <a:schemeClr val="accent1"/>
                </a:solidFill>
                <a:latin typeface="Tahoma" panose="020B0604030504040204" pitchFamily="34" charset="0"/>
                <a:ea typeface="Tahoma" panose="020B0604030504040204" pitchFamily="34" charset="0"/>
                <a:cs typeface="Tahoma" panose="020B0604030504040204" pitchFamily="34" charset="0"/>
              </a:defRPr>
            </a:lvl2pPr>
            <a:lvl3pPr marL="800100" indent="-342900">
              <a:lnSpc>
                <a:spcPts val="2000"/>
              </a:lnSpc>
              <a:buClrTx/>
              <a:buSzPct val="100000"/>
              <a:buFont typeface="+mj-lt"/>
              <a:buAutoNum type="arabicPeriod"/>
              <a:defRPr sz="2000">
                <a:solidFill>
                  <a:schemeClr val="accent1"/>
                </a:solidFill>
                <a:latin typeface="Tahoma" panose="020B0604030504040204" pitchFamily="34" charset="0"/>
                <a:ea typeface="Tahoma" panose="020B0604030504040204" pitchFamily="34" charset="0"/>
                <a:cs typeface="Tahoma" panose="020B0604030504040204" pitchFamily="34" charset="0"/>
              </a:defRPr>
            </a:lvl3pPr>
            <a:lvl4pPr marL="1028700" indent="-342900">
              <a:lnSpc>
                <a:spcPts val="2000"/>
              </a:lnSpc>
              <a:buClrTx/>
              <a:buSzPct val="100000"/>
              <a:buFont typeface="+mj-lt"/>
              <a:buAutoNum type="arabicPeriod"/>
              <a:defRPr sz="2000">
                <a:solidFill>
                  <a:schemeClr val="accent1"/>
                </a:solidFill>
                <a:latin typeface="Tahoma" panose="020B0604030504040204" pitchFamily="34" charset="0"/>
                <a:ea typeface="Tahoma" panose="020B0604030504040204" pitchFamily="34" charset="0"/>
                <a:cs typeface="Tahoma" panose="020B0604030504040204" pitchFamily="34" charset="0"/>
              </a:defRPr>
            </a:lvl4pPr>
            <a:lvl5pPr marL="1257300" indent="-342900">
              <a:lnSpc>
                <a:spcPts val="2000"/>
              </a:lnSpc>
              <a:buClrTx/>
              <a:buSzPct val="100000"/>
              <a:buFont typeface="+mj-lt"/>
              <a:buAutoNum type="arabicPeriod"/>
              <a:defRPr sz="2000">
                <a:solidFill>
                  <a:schemeClr val="accent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873977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74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179727A-4EE1-429F-4361-A4CF717EB8E1}"/>
              </a:ext>
            </a:extLst>
          </p:cNvPr>
          <p:cNvSpPr>
            <a:spLocks noGrp="1"/>
          </p:cNvSpPr>
          <p:nvPr>
            <p:ph type="body" idx="1"/>
          </p:nvPr>
        </p:nvSpPr>
        <p:spPr>
          <a:xfrm>
            <a:off x="2474138" y="328205"/>
            <a:ext cx="4191001" cy="4491989"/>
          </a:xfrm>
          <a:prstGeom prst="rect">
            <a:avLst/>
          </a:prstGeom>
        </p:spPr>
        <p:txBody>
          <a:bodyPr vert="horz" lIns="0" tIns="0" rIns="0" bIns="0" rtlCol="0" anchor="t" anchorCtr="0">
            <a:noAutofit/>
          </a:bodyPr>
          <a:lstStyle/>
          <a:p>
            <a:pPr lvl="0"/>
            <a:r>
              <a:rPr lang="en-US" dirty="0"/>
              <a:t>Body copy</a:t>
            </a:r>
          </a:p>
          <a:p>
            <a:pPr lvl="1"/>
            <a:r>
              <a:rPr lang="en-US" dirty="0" err="1"/>
              <a:t>Alkj;lakdfj</a:t>
            </a:r>
            <a:endParaRPr lang="en-US" dirty="0"/>
          </a:p>
          <a:p>
            <a:pPr lvl="2"/>
            <a:r>
              <a:rPr lang="en-US" dirty="0" err="1"/>
              <a:t>Laksjdflsadkfj</a:t>
            </a:r>
            <a:endParaRPr lang="en-US" dirty="0"/>
          </a:p>
          <a:p>
            <a:pPr lvl="3"/>
            <a:r>
              <a:rPr lang="en-US" dirty="0" err="1"/>
              <a:t>Ksdjflajfd</a:t>
            </a:r>
            <a:endParaRPr lang="en-US" dirty="0"/>
          </a:p>
          <a:p>
            <a:pPr lvl="4"/>
            <a:r>
              <a:rPr lang="en-US" dirty="0" err="1"/>
              <a:t>Lkajdflkasj</a:t>
            </a:r>
            <a:endParaRPr lang="en-US" dirty="0"/>
          </a:p>
          <a:p>
            <a:pPr lvl="5"/>
            <a:r>
              <a:rPr lang="en-US" dirty="0" err="1"/>
              <a:t>Lakfdlafj</a:t>
            </a:r>
            <a:endParaRPr lang="en-US" dirty="0"/>
          </a:p>
          <a:p>
            <a:pPr lvl="6"/>
            <a:r>
              <a:rPr lang="en-US" dirty="0" err="1"/>
              <a:t>Lakdjflsadf</a:t>
            </a:r>
            <a:endParaRPr lang="en-US" dirty="0"/>
          </a:p>
          <a:p>
            <a:pPr lvl="7"/>
            <a:r>
              <a:rPr lang="en-US" dirty="0" err="1"/>
              <a:t>Aljflafj</a:t>
            </a:r>
            <a:endParaRPr lang="en-US" dirty="0"/>
          </a:p>
          <a:p>
            <a:pPr lvl="8"/>
            <a:r>
              <a:rPr lang="en-US" dirty="0" err="1"/>
              <a:t>Lakjfladkfj</a:t>
            </a:r>
            <a:endParaRPr lang="en-US" dirty="0"/>
          </a:p>
          <a:p>
            <a:pPr lvl="8"/>
            <a:r>
              <a:rPr lang="en-US" dirty="0" err="1"/>
              <a:t>Lakjfdlakf</a:t>
            </a:r>
            <a:endParaRPr lang="en-US" dirty="0"/>
          </a:p>
          <a:p>
            <a:pPr lvl="8"/>
            <a:r>
              <a:rPr lang="en-US" dirty="0"/>
              <a:t>;</a:t>
            </a:r>
            <a:r>
              <a:rPr lang="en-US" dirty="0" err="1"/>
              <a:t>lajfd;ladfj</a:t>
            </a:r>
            <a:endParaRPr lang="en-US" dirty="0"/>
          </a:p>
        </p:txBody>
      </p:sp>
      <p:sp>
        <p:nvSpPr>
          <p:cNvPr id="2" name="Text Placeholder 4">
            <a:extLst>
              <a:ext uri="{FF2B5EF4-FFF2-40B4-BE49-F238E27FC236}">
                <a16:creationId xmlns:a16="http://schemas.microsoft.com/office/drawing/2014/main" id="{C33EE01C-4E55-2DE9-250B-961BA4840A15}"/>
              </a:ext>
            </a:extLst>
          </p:cNvPr>
          <p:cNvSpPr txBox="1">
            <a:spLocks/>
          </p:cNvSpPr>
          <p:nvPr userDrawn="1"/>
        </p:nvSpPr>
        <p:spPr>
          <a:xfrm>
            <a:off x="127710" y="4860146"/>
            <a:ext cx="2595563" cy="182562"/>
          </a:xfrm>
          <a:prstGeom prst="rect">
            <a:avLst/>
          </a:prstGeom>
        </p:spPr>
        <p:txBody>
          <a:bodyPr/>
          <a:lstStyle>
            <a:lvl1pPr marL="0" marR="0" indent="0" algn="l" defTabSz="914377" rtl="0" eaLnBrk="1" latinLnBrk="0" hangingPunct="1">
              <a:lnSpc>
                <a:spcPct val="100000"/>
              </a:lnSpc>
              <a:spcBef>
                <a:spcPts val="0"/>
              </a:spcBef>
              <a:spcAft>
                <a:spcPts val="0"/>
              </a:spcAft>
              <a:buClrTx/>
              <a:buSzPct val="90000"/>
              <a:buFont typeface="Arial" panose="020B0604020202020204" pitchFamily="34" charset="0"/>
              <a:buNone/>
              <a:tabLst/>
              <a:defRPr sz="1000" b="0" i="0" u="none" strike="noStrike" cap="none" spc="0" baseline="0">
                <a:solidFill>
                  <a:schemeClr val="accent3"/>
                </a:solidFill>
                <a:uFillTx/>
                <a:latin typeface="Tahoma" panose="020B0604030504040204" pitchFamily="34" charset="0"/>
                <a:ea typeface="Tahoma" panose="020B0604030504040204" pitchFamily="34" charset="0"/>
                <a:cs typeface="Tahoma" panose="020B0604030504040204" pitchFamily="34" charset="0"/>
                <a:sym typeface="Helvetica Neue"/>
              </a:defRPr>
            </a:lvl1pPr>
            <a:lvl2pPr marL="228600" marR="0" indent="0" algn="l" defTabSz="914377" rtl="0" eaLnBrk="1" latinLnBrk="0" hangingPunct="1">
              <a:lnSpc>
                <a:spcPts val="2200"/>
              </a:lnSpc>
              <a:spcBef>
                <a:spcPts val="0"/>
              </a:spcBef>
              <a:spcAft>
                <a:spcPts val="0"/>
              </a:spcAft>
              <a:buClrTx/>
              <a:buSzPct val="90000"/>
              <a:buFont typeface="Arial" panose="020B0604020202020204" pitchFamily="34" charset="0"/>
              <a:buNone/>
              <a:tabLst/>
              <a:defRPr sz="2000" b="0" i="0" u="none" strike="noStrike" cap="none" spc="0" baseline="0">
                <a:solidFill>
                  <a:schemeClr val="accent1"/>
                </a:solidFill>
                <a:uFillTx/>
                <a:latin typeface="Tahoma" panose="020B0604030504040204" pitchFamily="34" charset="0"/>
                <a:ea typeface="Tahoma" panose="020B0604030504040204" pitchFamily="34" charset="0"/>
                <a:cs typeface="Arial" panose="020B0604020202020204" pitchFamily="34" charset="0"/>
                <a:sym typeface="Helvetica Neue"/>
              </a:defRPr>
            </a:lvl2pPr>
            <a:lvl3pPr marL="457200" marR="0" indent="0" algn="l" defTabSz="914377" rtl="0" eaLnBrk="1" latinLnBrk="0" hangingPunct="1">
              <a:lnSpc>
                <a:spcPts val="2200"/>
              </a:lnSpc>
              <a:spcBef>
                <a:spcPts val="0"/>
              </a:spcBef>
              <a:spcAft>
                <a:spcPts val="0"/>
              </a:spcAft>
              <a:buClrTx/>
              <a:buSzPct val="90000"/>
              <a:buFont typeface="Arial" panose="020B0604020202020204" pitchFamily="34" charset="0"/>
              <a:buNone/>
              <a:tabLst/>
              <a:defRPr sz="2000" b="0" i="0" u="none" strike="noStrike" cap="none" spc="0" baseline="0">
                <a:solidFill>
                  <a:schemeClr val="accent1"/>
                </a:solidFill>
                <a:uFillTx/>
                <a:latin typeface="Arial" panose="020B0604020202020204" pitchFamily="34" charset="0"/>
                <a:ea typeface="Tahoma" panose="020B0604030504040204" pitchFamily="34" charset="0"/>
                <a:cs typeface="Arial" panose="020B0604020202020204" pitchFamily="34" charset="0"/>
                <a:sym typeface="Helvetica Neue"/>
              </a:defRPr>
            </a:lvl3pPr>
            <a:lvl4pPr marL="685800" marR="0" indent="0" algn="l" defTabSz="914377" rtl="0" eaLnBrk="1" latinLnBrk="0" hangingPunct="1">
              <a:lnSpc>
                <a:spcPts val="2200"/>
              </a:lnSpc>
              <a:spcBef>
                <a:spcPts val="0"/>
              </a:spcBef>
              <a:spcAft>
                <a:spcPts val="0"/>
              </a:spcAft>
              <a:buClrTx/>
              <a:buSzPct val="90000"/>
              <a:buFont typeface="Arial" panose="020B0604020202020204" pitchFamily="34" charset="0"/>
              <a:buNone/>
              <a:tabLst/>
              <a:defRPr sz="2000" b="0" i="0" u="none" strike="noStrike" cap="none" spc="0" baseline="0">
                <a:solidFill>
                  <a:schemeClr val="accent1"/>
                </a:solidFill>
                <a:uFillTx/>
                <a:latin typeface="Arial" panose="020B0604020202020204" pitchFamily="34" charset="0"/>
                <a:ea typeface="Tahoma" panose="020B0604030504040204" pitchFamily="34" charset="0"/>
                <a:cs typeface="Arial" panose="020B0604020202020204" pitchFamily="34" charset="0"/>
                <a:sym typeface="Helvetica Neue"/>
              </a:defRPr>
            </a:lvl4pPr>
            <a:lvl5pPr marL="914400" marR="0" indent="0" algn="l" defTabSz="914377" rtl="0" eaLnBrk="1" latinLnBrk="0" hangingPunct="1">
              <a:lnSpc>
                <a:spcPts val="2200"/>
              </a:lnSpc>
              <a:spcBef>
                <a:spcPts val="0"/>
              </a:spcBef>
              <a:spcAft>
                <a:spcPts val="0"/>
              </a:spcAft>
              <a:buClrTx/>
              <a:buSzPct val="90000"/>
              <a:buFont typeface="Arial" panose="020B0604020202020204" pitchFamily="34" charset="0"/>
              <a:buNone/>
              <a:tabLst/>
              <a:defRPr sz="2000" b="0" i="0" u="none" strike="noStrike" cap="none" spc="0" baseline="0">
                <a:solidFill>
                  <a:schemeClr val="accent1"/>
                </a:solidFill>
                <a:uFillTx/>
                <a:latin typeface="Arial" panose="020B0604020202020204" pitchFamily="34" charset="0"/>
                <a:ea typeface="Tahoma" panose="020B0604030504040204" pitchFamily="34" charset="0"/>
                <a:cs typeface="Arial" panose="020B0604020202020204" pitchFamily="34" charset="0"/>
                <a:sym typeface="Helvetica Neue"/>
              </a:defRPr>
            </a:lvl5pPr>
            <a:lvl6pPr marL="1143000" marR="0" indent="0" algn="l" defTabSz="914377" rtl="0" eaLnBrk="1" latinLnBrk="0" hangingPunct="1">
              <a:lnSpc>
                <a:spcPts val="2200"/>
              </a:lnSpc>
              <a:spcBef>
                <a:spcPts val="0"/>
              </a:spcBef>
              <a:spcAft>
                <a:spcPts val="0"/>
              </a:spcAft>
              <a:buClrTx/>
              <a:buSzPct val="90000"/>
              <a:buFont typeface="Arial" panose="020B0604020202020204" pitchFamily="34" charset="0"/>
              <a:buNone/>
              <a:tabLst/>
              <a:defRPr sz="2000" b="0" i="0" u="none" strike="noStrike" cap="none" spc="0" baseline="0">
                <a:solidFill>
                  <a:schemeClr val="accent1"/>
                </a:solidFill>
                <a:uFillTx/>
                <a:latin typeface="Tahoma" panose="020B0604030504040204" pitchFamily="34" charset="0"/>
                <a:ea typeface="Tahoma" panose="020B0604030504040204" pitchFamily="34" charset="0"/>
                <a:cs typeface="Tahoma" panose="020B0604030504040204" pitchFamily="34" charset="0"/>
                <a:sym typeface="Helvetica Neue"/>
              </a:defRPr>
            </a:lvl6pPr>
            <a:lvl7pPr marL="1371600" marR="0" indent="0" algn="l" defTabSz="914377" rtl="0" eaLnBrk="1" latinLnBrk="0" hangingPunct="1">
              <a:lnSpc>
                <a:spcPts val="2200"/>
              </a:lnSpc>
              <a:spcBef>
                <a:spcPts val="0"/>
              </a:spcBef>
              <a:spcAft>
                <a:spcPts val="0"/>
              </a:spcAft>
              <a:buClrTx/>
              <a:buSzPct val="90000"/>
              <a:buFont typeface="Arial" panose="020B0604020202020204" pitchFamily="34" charset="0"/>
              <a:buNone/>
              <a:tabLst/>
              <a:defRPr sz="2000" b="0" i="0" u="none" strike="noStrike" cap="none" spc="0" baseline="0">
                <a:solidFill>
                  <a:schemeClr val="accent1"/>
                </a:solidFill>
                <a:uFillTx/>
                <a:latin typeface="Tahoma" panose="020B0604030504040204" pitchFamily="34" charset="0"/>
                <a:ea typeface="Tahoma" panose="020B0604030504040204" pitchFamily="34" charset="0"/>
                <a:cs typeface="Tahoma" panose="020B0604030504040204" pitchFamily="34" charset="0"/>
                <a:sym typeface="Helvetica Neue"/>
              </a:defRPr>
            </a:lvl7pPr>
            <a:lvl8pPr marL="1600200" marR="0" indent="0" algn="l" defTabSz="914377" rtl="0" eaLnBrk="1" latinLnBrk="0" hangingPunct="1">
              <a:lnSpc>
                <a:spcPts val="2200"/>
              </a:lnSpc>
              <a:spcBef>
                <a:spcPts val="0"/>
              </a:spcBef>
              <a:spcAft>
                <a:spcPts val="0"/>
              </a:spcAft>
              <a:buClrTx/>
              <a:buSzPct val="90000"/>
              <a:buFont typeface="Arial" panose="020B0604020202020204" pitchFamily="34" charset="0"/>
              <a:buNone/>
              <a:tabLst/>
              <a:defRPr sz="2000" b="0" i="0" u="none" strike="noStrike" cap="none" spc="0" baseline="0">
                <a:solidFill>
                  <a:schemeClr val="accent1"/>
                </a:solidFill>
                <a:uFillTx/>
                <a:latin typeface="Tahoma" panose="020B0604030504040204" pitchFamily="34" charset="0"/>
                <a:ea typeface="Tahoma" panose="020B0604030504040204" pitchFamily="34" charset="0"/>
                <a:cs typeface="Tahoma" panose="020B0604030504040204" pitchFamily="34" charset="0"/>
                <a:sym typeface="Helvetica Neue"/>
              </a:defRPr>
            </a:lvl8pPr>
            <a:lvl9pPr marL="1828800" marR="0" indent="0" algn="l" defTabSz="914377" rtl="0" eaLnBrk="1" latinLnBrk="0" hangingPunct="1">
              <a:lnSpc>
                <a:spcPts val="2200"/>
              </a:lnSpc>
              <a:spcBef>
                <a:spcPts val="0"/>
              </a:spcBef>
              <a:spcAft>
                <a:spcPts val="0"/>
              </a:spcAft>
              <a:buClrTx/>
              <a:buSzPct val="90000"/>
              <a:buFont typeface="Arial" panose="020B0604020202020204" pitchFamily="34" charset="0"/>
              <a:buNone/>
              <a:tabLst/>
              <a:defRPr sz="2000" b="0" i="0" u="none" strike="noStrike" cap="none" spc="0" baseline="0">
                <a:solidFill>
                  <a:schemeClr val="accent1"/>
                </a:solidFill>
                <a:uFillTx/>
                <a:latin typeface="Tahoma" panose="020B0604030504040204" pitchFamily="34" charset="0"/>
                <a:ea typeface="Tahoma" panose="020B0604030504040204" pitchFamily="34" charset="0"/>
                <a:cs typeface="Tahoma" panose="020B0604030504040204" pitchFamily="34" charset="0"/>
                <a:sym typeface="Helvetica Neue"/>
              </a:defRPr>
            </a:lvl9pPr>
          </a:lstStyle>
          <a:p>
            <a:r>
              <a:rPr lang="en-US"/>
              <a:t>comeandreason.com</a:t>
            </a:r>
            <a:endParaRPr lang="en-US" dirty="0"/>
          </a:p>
        </p:txBody>
      </p:sp>
      <p:pic>
        <p:nvPicPr>
          <p:cNvPr id="6" name="Picture 5" descr="A black background with red and white text&#10;&#10;AI-generated content may be incorrect.">
            <a:extLst>
              <a:ext uri="{FF2B5EF4-FFF2-40B4-BE49-F238E27FC236}">
                <a16:creationId xmlns:a16="http://schemas.microsoft.com/office/drawing/2014/main" id="{AB2C02BB-2152-8CE0-37AD-DDD47F3E5E3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78700" y="4433108"/>
            <a:ext cx="1765300" cy="609600"/>
          </a:xfrm>
          <a:prstGeom prst="rect">
            <a:avLst/>
          </a:prstGeom>
        </p:spPr>
      </p:pic>
    </p:spTree>
    <p:extLst>
      <p:ext uri="{BB962C8B-B14F-4D97-AF65-F5344CB8AC3E}">
        <p14:creationId xmlns:p14="http://schemas.microsoft.com/office/powerpoint/2010/main" val="1086018593"/>
      </p:ext>
    </p:extLst>
  </p:cSld>
  <p:clrMap bg1="lt1" tx1="dk1" bg2="lt2" tx2="dk2" accent1="accent1" accent2="accent2" accent3="accent3" accent4="accent4" accent5="accent5" accent6="accent6" hlink="hlink" folHlink="folHlink"/>
  <p:sldLayoutIdLst>
    <p:sldLayoutId id="2147483824" r:id="rId1"/>
    <p:sldLayoutId id="2147483827" r:id="rId2"/>
    <p:sldLayoutId id="2147483826" r:id="rId3"/>
    <p:sldLayoutId id="2147483829" r:id="rId4"/>
    <p:sldLayoutId id="2147483825" r:id="rId5"/>
    <p:sldLayoutId id="2147483828" r:id="rId6"/>
  </p:sldLayoutIdLst>
  <p:transition spd="med"/>
  <p:hf sldNum="0" hdr="0" ftr="0" dt="0"/>
  <p:txStyles>
    <p:titleStyle>
      <a:lvl1pPr marL="0" marR="0" indent="0" algn="l" defTabSz="914377" rtl="0" eaLnBrk="1" latinLnBrk="0" hangingPunct="1">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1pPr>
      <a:lvl2pPr marL="0" marR="0" indent="171450" algn="l" defTabSz="914377" rtl="0" eaLnBrk="1" latinLnBrk="0" hangingPunct="1">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2pPr>
      <a:lvl3pPr marL="0" marR="0" indent="342900" algn="l" defTabSz="914377" rtl="0" eaLnBrk="1" latinLnBrk="0" hangingPunct="1">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3pPr>
      <a:lvl4pPr marL="0" marR="0" indent="514350" algn="l" defTabSz="914377" rtl="0" eaLnBrk="1" latinLnBrk="0" hangingPunct="1">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4pPr>
      <a:lvl5pPr marL="0" marR="0" indent="685800" algn="l" defTabSz="914377" rtl="0" eaLnBrk="1" latinLnBrk="0" hangingPunct="1">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5pPr>
      <a:lvl6pPr marL="0" marR="0" indent="857250" algn="l" defTabSz="914377" rtl="0" eaLnBrk="1" latinLnBrk="0" hangingPunct="1">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6pPr>
      <a:lvl7pPr marL="0" marR="0" indent="1028700" algn="l" defTabSz="914377" rtl="0" eaLnBrk="1" latinLnBrk="0" hangingPunct="1">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7pPr>
      <a:lvl8pPr marL="0" marR="0" indent="1200150" algn="l" defTabSz="914377" rtl="0" eaLnBrk="1" latinLnBrk="0" hangingPunct="1">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8pPr>
      <a:lvl9pPr marL="0" marR="0" indent="1371600" algn="l" defTabSz="914377" rtl="0" eaLnBrk="1" latinLnBrk="0" hangingPunct="1">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9pPr>
    </p:titleStyle>
    <p:bodyStyle>
      <a:lvl1pPr marL="0" marR="0" indent="0" algn="l" defTabSz="914377" rtl="0" eaLnBrk="1" latinLnBrk="0" hangingPunct="1">
        <a:lnSpc>
          <a:spcPts val="2200"/>
        </a:lnSpc>
        <a:spcBef>
          <a:spcPts val="0"/>
        </a:spcBef>
        <a:spcAft>
          <a:spcPts val="0"/>
        </a:spcAft>
        <a:buClrTx/>
        <a:buSzPct val="90000"/>
        <a:buFont typeface="Arial" panose="020B0604020202020204" pitchFamily="34" charset="0"/>
        <a:buNone/>
        <a:tabLst/>
        <a:defRPr sz="2000" b="0" i="0" u="none" strike="noStrike" cap="none" spc="0" baseline="0">
          <a:solidFill>
            <a:schemeClr val="accent1"/>
          </a:solidFill>
          <a:uFillTx/>
          <a:latin typeface="Tahoma" panose="020B0604030504040204" pitchFamily="34" charset="0"/>
          <a:ea typeface="Tahoma" panose="020B0604030504040204" pitchFamily="34" charset="0"/>
          <a:cs typeface="Tahoma" panose="020B0604030504040204" pitchFamily="34" charset="0"/>
          <a:sym typeface="Helvetica Neue"/>
        </a:defRPr>
      </a:lvl1pPr>
      <a:lvl2pPr marL="228600" marR="0" indent="0" algn="l" defTabSz="914377" rtl="0" eaLnBrk="1" latinLnBrk="0" hangingPunct="1">
        <a:lnSpc>
          <a:spcPts val="2200"/>
        </a:lnSpc>
        <a:spcBef>
          <a:spcPts val="0"/>
        </a:spcBef>
        <a:spcAft>
          <a:spcPts val="0"/>
        </a:spcAft>
        <a:buClrTx/>
        <a:buSzPct val="90000"/>
        <a:buFont typeface="Arial" panose="020B0604020202020204" pitchFamily="34" charset="0"/>
        <a:buNone/>
        <a:tabLst/>
        <a:defRPr sz="2000" b="0" i="0" u="none" strike="noStrike" cap="none" spc="0" baseline="0">
          <a:solidFill>
            <a:schemeClr val="accent1"/>
          </a:solidFill>
          <a:uFillTx/>
          <a:latin typeface="Tahoma" panose="020B0604030504040204" pitchFamily="34" charset="0"/>
          <a:ea typeface="Tahoma" panose="020B0604030504040204" pitchFamily="34" charset="0"/>
          <a:cs typeface="Arial" panose="020B0604020202020204" pitchFamily="34" charset="0"/>
          <a:sym typeface="Helvetica Neue"/>
        </a:defRPr>
      </a:lvl2pPr>
      <a:lvl3pPr marL="457200" marR="0" indent="0" algn="l" defTabSz="914377" rtl="0" eaLnBrk="1" latinLnBrk="0" hangingPunct="1">
        <a:lnSpc>
          <a:spcPts val="2200"/>
        </a:lnSpc>
        <a:spcBef>
          <a:spcPts val="0"/>
        </a:spcBef>
        <a:spcAft>
          <a:spcPts val="0"/>
        </a:spcAft>
        <a:buClrTx/>
        <a:buSzPct val="90000"/>
        <a:buFont typeface="Arial" panose="020B0604020202020204" pitchFamily="34" charset="0"/>
        <a:buNone/>
        <a:tabLst/>
        <a:defRPr sz="2000" b="0" i="0" u="none" strike="noStrike" cap="none" spc="0" baseline="0">
          <a:solidFill>
            <a:schemeClr val="accent1"/>
          </a:solidFill>
          <a:uFillTx/>
          <a:latin typeface="Arial" panose="020B0604020202020204" pitchFamily="34" charset="0"/>
          <a:ea typeface="Tahoma" panose="020B0604030504040204" pitchFamily="34" charset="0"/>
          <a:cs typeface="Arial" panose="020B0604020202020204" pitchFamily="34" charset="0"/>
          <a:sym typeface="Helvetica Neue"/>
        </a:defRPr>
      </a:lvl3pPr>
      <a:lvl4pPr marL="685800" marR="0" indent="0" algn="l" defTabSz="914377" rtl="0" eaLnBrk="1" latinLnBrk="0" hangingPunct="1">
        <a:lnSpc>
          <a:spcPts val="2200"/>
        </a:lnSpc>
        <a:spcBef>
          <a:spcPts val="0"/>
        </a:spcBef>
        <a:spcAft>
          <a:spcPts val="0"/>
        </a:spcAft>
        <a:buClrTx/>
        <a:buSzPct val="90000"/>
        <a:buFont typeface="Arial" panose="020B0604020202020204" pitchFamily="34" charset="0"/>
        <a:buNone/>
        <a:tabLst/>
        <a:defRPr sz="2000" b="0" i="0" u="none" strike="noStrike" cap="none" spc="0" baseline="0">
          <a:solidFill>
            <a:schemeClr val="accent1"/>
          </a:solidFill>
          <a:uFillTx/>
          <a:latin typeface="Arial" panose="020B0604020202020204" pitchFamily="34" charset="0"/>
          <a:ea typeface="Tahoma" panose="020B0604030504040204" pitchFamily="34" charset="0"/>
          <a:cs typeface="Arial" panose="020B0604020202020204" pitchFamily="34" charset="0"/>
          <a:sym typeface="Helvetica Neue"/>
        </a:defRPr>
      </a:lvl4pPr>
      <a:lvl5pPr marL="914400" marR="0" indent="0" algn="l" defTabSz="914377" rtl="0" eaLnBrk="1" latinLnBrk="0" hangingPunct="1">
        <a:lnSpc>
          <a:spcPts val="2200"/>
        </a:lnSpc>
        <a:spcBef>
          <a:spcPts val="0"/>
        </a:spcBef>
        <a:spcAft>
          <a:spcPts val="0"/>
        </a:spcAft>
        <a:buClrTx/>
        <a:buSzPct val="90000"/>
        <a:buFont typeface="Arial" panose="020B0604020202020204" pitchFamily="34" charset="0"/>
        <a:buNone/>
        <a:tabLst/>
        <a:defRPr sz="2000" b="0" i="0" u="none" strike="noStrike" cap="none" spc="0" baseline="0">
          <a:solidFill>
            <a:schemeClr val="accent1"/>
          </a:solidFill>
          <a:uFillTx/>
          <a:latin typeface="Arial" panose="020B0604020202020204" pitchFamily="34" charset="0"/>
          <a:ea typeface="Tahoma" panose="020B0604030504040204" pitchFamily="34" charset="0"/>
          <a:cs typeface="Arial" panose="020B0604020202020204" pitchFamily="34" charset="0"/>
          <a:sym typeface="Helvetica Neue"/>
        </a:defRPr>
      </a:lvl5pPr>
      <a:lvl6pPr marL="1143000" marR="0" indent="0" algn="l" defTabSz="914377" rtl="0" eaLnBrk="1" latinLnBrk="0" hangingPunct="1">
        <a:lnSpc>
          <a:spcPts val="2200"/>
        </a:lnSpc>
        <a:spcBef>
          <a:spcPts val="0"/>
        </a:spcBef>
        <a:spcAft>
          <a:spcPts val="0"/>
        </a:spcAft>
        <a:buClrTx/>
        <a:buSzPct val="90000"/>
        <a:buFont typeface="Arial" panose="020B0604020202020204" pitchFamily="34" charset="0"/>
        <a:buNone/>
        <a:tabLst/>
        <a:defRPr sz="2000" b="0" i="0" u="none" strike="noStrike" cap="none" spc="0" baseline="0">
          <a:solidFill>
            <a:schemeClr val="accent1"/>
          </a:solidFill>
          <a:uFillTx/>
          <a:latin typeface="Tahoma" panose="020B0604030504040204" pitchFamily="34" charset="0"/>
          <a:ea typeface="Tahoma" panose="020B0604030504040204" pitchFamily="34" charset="0"/>
          <a:cs typeface="Tahoma" panose="020B0604030504040204" pitchFamily="34" charset="0"/>
          <a:sym typeface="Helvetica Neue"/>
        </a:defRPr>
      </a:lvl6pPr>
      <a:lvl7pPr marL="1371600" marR="0" indent="0" algn="l" defTabSz="914377" rtl="0" eaLnBrk="1" latinLnBrk="0" hangingPunct="1">
        <a:lnSpc>
          <a:spcPts val="2200"/>
        </a:lnSpc>
        <a:spcBef>
          <a:spcPts val="0"/>
        </a:spcBef>
        <a:spcAft>
          <a:spcPts val="0"/>
        </a:spcAft>
        <a:buClrTx/>
        <a:buSzPct val="90000"/>
        <a:buFont typeface="Arial" panose="020B0604020202020204" pitchFamily="34" charset="0"/>
        <a:buNone/>
        <a:tabLst/>
        <a:defRPr sz="2000" b="0" i="0" u="none" strike="noStrike" cap="none" spc="0" baseline="0">
          <a:solidFill>
            <a:schemeClr val="accent1"/>
          </a:solidFill>
          <a:uFillTx/>
          <a:latin typeface="Tahoma" panose="020B0604030504040204" pitchFamily="34" charset="0"/>
          <a:ea typeface="Tahoma" panose="020B0604030504040204" pitchFamily="34" charset="0"/>
          <a:cs typeface="Tahoma" panose="020B0604030504040204" pitchFamily="34" charset="0"/>
          <a:sym typeface="Helvetica Neue"/>
        </a:defRPr>
      </a:lvl7pPr>
      <a:lvl8pPr marL="1600200" marR="0" indent="0" algn="l" defTabSz="914377" rtl="0" eaLnBrk="1" latinLnBrk="0" hangingPunct="1">
        <a:lnSpc>
          <a:spcPts val="2200"/>
        </a:lnSpc>
        <a:spcBef>
          <a:spcPts val="0"/>
        </a:spcBef>
        <a:spcAft>
          <a:spcPts val="0"/>
        </a:spcAft>
        <a:buClrTx/>
        <a:buSzPct val="90000"/>
        <a:buFont typeface="Arial" panose="020B0604020202020204" pitchFamily="34" charset="0"/>
        <a:buNone/>
        <a:tabLst/>
        <a:defRPr sz="2000" b="0" i="0" u="none" strike="noStrike" cap="none" spc="0" baseline="0">
          <a:solidFill>
            <a:schemeClr val="accent1"/>
          </a:solidFill>
          <a:uFillTx/>
          <a:latin typeface="Tahoma" panose="020B0604030504040204" pitchFamily="34" charset="0"/>
          <a:ea typeface="Tahoma" panose="020B0604030504040204" pitchFamily="34" charset="0"/>
          <a:cs typeface="Tahoma" panose="020B0604030504040204" pitchFamily="34" charset="0"/>
          <a:sym typeface="Helvetica Neue"/>
        </a:defRPr>
      </a:lvl8pPr>
      <a:lvl9pPr marL="1828800" marR="0" indent="0" algn="l" defTabSz="914377" rtl="0" eaLnBrk="1" latinLnBrk="0" hangingPunct="1">
        <a:lnSpc>
          <a:spcPts val="2200"/>
        </a:lnSpc>
        <a:spcBef>
          <a:spcPts val="0"/>
        </a:spcBef>
        <a:spcAft>
          <a:spcPts val="0"/>
        </a:spcAft>
        <a:buClrTx/>
        <a:buSzPct val="90000"/>
        <a:buFont typeface="Arial" panose="020B0604020202020204" pitchFamily="34" charset="0"/>
        <a:buNone/>
        <a:tabLst/>
        <a:defRPr sz="2000" b="0" i="0" u="none" strike="noStrike" cap="none" spc="0" baseline="0">
          <a:solidFill>
            <a:schemeClr val="accent1"/>
          </a:solidFill>
          <a:uFillTx/>
          <a:latin typeface="Tahoma" panose="020B0604030504040204" pitchFamily="34" charset="0"/>
          <a:ea typeface="Tahoma" panose="020B0604030504040204" pitchFamily="34" charset="0"/>
          <a:cs typeface="Tahoma" panose="020B0604030504040204" pitchFamily="34" charset="0"/>
          <a:sym typeface="Helvetica Neue"/>
        </a:defRPr>
      </a:lvl9pPr>
    </p:bodyStyle>
    <p:otherStyle>
      <a:lvl1pPr marL="0" marR="0" indent="0" algn="ctr" defTabSz="219075" rtl="0" eaLnBrk="1" latinLnBrk="0" hangingPunct="1">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1pPr>
      <a:lvl2pPr marL="0" marR="0" indent="171450" algn="ctr" defTabSz="219075" rtl="0" eaLnBrk="1" latinLnBrk="0" hangingPunct="1">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2pPr>
      <a:lvl3pPr marL="0" marR="0" indent="342900" algn="ctr" defTabSz="219075" rtl="0" eaLnBrk="1" latinLnBrk="0" hangingPunct="1">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3pPr>
      <a:lvl4pPr marL="0" marR="0" indent="514350" algn="ctr" defTabSz="219075" rtl="0" eaLnBrk="1" latinLnBrk="0" hangingPunct="1">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4pPr>
      <a:lvl5pPr marL="0" marR="0" indent="685800" algn="ctr" defTabSz="219075" rtl="0" eaLnBrk="1" latinLnBrk="0" hangingPunct="1">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5pPr>
      <a:lvl6pPr marL="0" marR="0" indent="857250" algn="ctr" defTabSz="219075" rtl="0" eaLnBrk="1" latinLnBrk="0" hangingPunct="1">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6pPr>
      <a:lvl7pPr marL="0" marR="0" indent="1028700" algn="ctr" defTabSz="219075" rtl="0" eaLnBrk="1" latinLnBrk="0" hangingPunct="1">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7pPr>
      <a:lvl8pPr marL="0" marR="0" indent="1200150" algn="ctr" defTabSz="219075" rtl="0" eaLnBrk="1" latinLnBrk="0" hangingPunct="1">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8pPr>
      <a:lvl9pPr marL="0" marR="0" indent="1371600" algn="ctr" defTabSz="219075" rtl="0" eaLnBrk="1" latinLnBrk="0" hangingPunct="1">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320">
          <p15:clr>
            <a:srgbClr val="F26B43"/>
          </p15:clr>
        </p15:guide>
        <p15:guide id="2" pos="7680">
          <p15:clr>
            <a:srgbClr val="F26B43"/>
          </p15:clr>
        </p15:guide>
        <p15:guide id="3" pos="4152">
          <p15:clr>
            <a:srgbClr val="F26B43"/>
          </p15:clr>
        </p15:guide>
        <p15:guide id="4" pos="11208">
          <p15:clr>
            <a:srgbClr val="F26B43"/>
          </p15:clr>
        </p15:guide>
        <p15:guide id="5" orient="horz" pos="1620" userDrawn="1">
          <p15:clr>
            <a:srgbClr val="F26B43"/>
          </p15:clr>
        </p15:guide>
        <p15:guide id="6"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C6805-A564-3313-1967-44B7F2ACF7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1B29449-D412-12A8-6608-C6F3D392F1E6}"/>
              </a:ext>
            </a:extLst>
          </p:cNvPr>
          <p:cNvSpPr/>
          <p:nvPr/>
        </p:nvSpPr>
        <p:spPr bwMode="auto">
          <a:xfrm>
            <a:off x="-108279" y="446690"/>
            <a:ext cx="9354207" cy="1246188"/>
          </a:xfrm>
          <a:prstGeom prst="rect">
            <a:avLst/>
          </a:prstGeom>
          <a:solidFill>
            <a:schemeClr val="tx1">
              <a:alpha val="90000"/>
            </a:schemeClr>
          </a:solidFill>
          <a:ln w="25400" cap="flat" cmpd="sng" algn="ctr">
            <a:solidFill>
              <a:schemeClr val="tx1">
                <a:lumMod val="10000"/>
                <a:lumOff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ahoma" pitchFamily="34" charset="0"/>
              <a:ea typeface="Tahoma" panose="020B0604030504040204" pitchFamily="34" charset="0"/>
              <a:cs typeface="Tahoma" panose="020B0604030504040204" pitchFamily="34" charset="0"/>
            </a:endParaRPr>
          </a:p>
        </p:txBody>
      </p:sp>
      <p:sp>
        <p:nvSpPr>
          <p:cNvPr id="3018754" name="Rectangle 2">
            <a:extLst>
              <a:ext uri="{FF2B5EF4-FFF2-40B4-BE49-F238E27FC236}">
                <a16:creationId xmlns:a16="http://schemas.microsoft.com/office/drawing/2014/main" id="{5B49A285-72E3-E1A1-D7DF-DA0D990CE1E4}"/>
              </a:ext>
            </a:extLst>
          </p:cNvPr>
          <p:cNvSpPr>
            <a:spLocks noGrp="1" noChangeArrowheads="1"/>
          </p:cNvSpPr>
          <p:nvPr>
            <p:ph type="ctrTitle" sz="quarter"/>
          </p:nvPr>
        </p:nvSpPr>
        <p:spPr>
          <a:xfrm>
            <a:off x="399394" y="630620"/>
            <a:ext cx="8371490" cy="1072767"/>
          </a:xfrm>
          <a:effectLst/>
        </p:spPr>
        <p:txBody>
          <a:bodyPr/>
          <a:lstStyle/>
          <a:p>
            <a:pPr algn="ctr" eaLnBrk="1" hangingPunct="1">
              <a:defRPr/>
            </a:pPr>
            <a:r>
              <a:rPr lang="en-US" sz="2800" dirty="0">
                <a:solidFill>
                  <a:schemeClr val="accent1"/>
                </a:solidFill>
                <a:effectLst/>
                <a:latin typeface="Cabin Sketch" panose="020B0503050202020004" pitchFamily="34" charset="0"/>
                <a:ea typeface="Tahoma" panose="020B0604030504040204" pitchFamily="34" charset="0"/>
                <a:cs typeface="Tahoma" panose="020B0604030504040204" pitchFamily="34" charset="0"/>
              </a:rPr>
              <a:t>SPIRITUAL WARFARE </a:t>
            </a:r>
            <a:br>
              <a:rPr lang="en-US" sz="2800" dirty="0">
                <a:solidFill>
                  <a:schemeClr val="accent1"/>
                </a:solidFill>
                <a:effectLst/>
                <a:latin typeface="Cabin Sketch" panose="020B0503050202020004" pitchFamily="34" charset="0"/>
                <a:ea typeface="Tahoma" panose="020B0604030504040204" pitchFamily="34" charset="0"/>
                <a:cs typeface="Tahoma" panose="020B0604030504040204" pitchFamily="34" charset="0"/>
              </a:rPr>
            </a:br>
            <a:r>
              <a:rPr lang="en-US" sz="2400" dirty="0">
                <a:solidFill>
                  <a:schemeClr val="accent1"/>
                </a:solidFill>
                <a:effectLst/>
                <a:latin typeface="Cabin Sketch" panose="020B0503050202020004" pitchFamily="34" charset="0"/>
                <a:ea typeface="Tahoma" panose="020B0604030504040204" pitchFamily="34" charset="0"/>
                <a:cs typeface="Tahoma" panose="020B0604030504040204" pitchFamily="34" charset="0"/>
              </a:rPr>
              <a:t>Angels, Demons, Quantum Physics, </a:t>
            </a:r>
            <a:br>
              <a:rPr lang="en-US" sz="2400" dirty="0">
                <a:solidFill>
                  <a:schemeClr val="accent1"/>
                </a:solidFill>
                <a:effectLst/>
                <a:latin typeface="Cabin Sketch" panose="020B0503050202020004" pitchFamily="34" charset="0"/>
                <a:ea typeface="Tahoma" panose="020B0604030504040204" pitchFamily="34" charset="0"/>
                <a:cs typeface="Tahoma" panose="020B0604030504040204" pitchFamily="34" charset="0"/>
              </a:rPr>
            </a:br>
            <a:r>
              <a:rPr lang="en-US" sz="2400" dirty="0">
                <a:solidFill>
                  <a:schemeClr val="accent1"/>
                </a:solidFill>
                <a:effectLst/>
                <a:latin typeface="Cabin Sketch" panose="020B0503050202020004" pitchFamily="34" charset="0"/>
                <a:ea typeface="Tahoma" panose="020B0604030504040204" pitchFamily="34" charset="0"/>
                <a:cs typeface="Tahoma" panose="020B0604030504040204" pitchFamily="34" charset="0"/>
              </a:rPr>
              <a:t>and Your Brain</a:t>
            </a:r>
          </a:p>
        </p:txBody>
      </p:sp>
      <p:sp>
        <p:nvSpPr>
          <p:cNvPr id="5" name="Rectangle 3">
            <a:extLst>
              <a:ext uri="{FF2B5EF4-FFF2-40B4-BE49-F238E27FC236}">
                <a16:creationId xmlns:a16="http://schemas.microsoft.com/office/drawing/2014/main" id="{21F11818-5D0A-23BC-9C0B-798CD224C4AA}"/>
              </a:ext>
            </a:extLst>
          </p:cNvPr>
          <p:cNvSpPr txBox="1">
            <a:spLocks noChangeArrowheads="1"/>
          </p:cNvSpPr>
          <p:nvPr/>
        </p:nvSpPr>
        <p:spPr bwMode="auto">
          <a:xfrm>
            <a:off x="1595806" y="2049517"/>
            <a:ext cx="5946037" cy="2732033"/>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120000"/>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00FF99"/>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hlink"/>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lnSpc>
                <a:spcPct val="80000"/>
              </a:lnSpc>
              <a:defRPr/>
            </a:pPr>
            <a:r>
              <a:rPr lang="en-US" sz="2100" b="1" dirty="0">
                <a:solidFill>
                  <a:schemeClr val="accent4"/>
                </a:solidFill>
                <a:effectLst/>
                <a:latin typeface="Tahoma" panose="020B0604030504040204" pitchFamily="34" charset="0"/>
                <a:ea typeface="Tahoma" panose="020B0604030504040204" pitchFamily="34" charset="0"/>
                <a:cs typeface="Tahoma" panose="020B0604030504040204" pitchFamily="34" charset="0"/>
              </a:rPr>
              <a:t>Timothy R. Jennings, M.D. DLFAPA</a:t>
            </a:r>
          </a:p>
          <a:p>
            <a:pPr eaLnBrk="1" hangingPunct="1">
              <a:lnSpc>
                <a:spcPct val="80000"/>
              </a:lnSpc>
              <a:defRPr/>
            </a:pPr>
            <a:r>
              <a:rPr lang="en-US" sz="14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Medical Director at Honey Lake Clinic</a:t>
            </a:r>
          </a:p>
          <a:p>
            <a:pPr eaLnBrk="1" hangingPunct="1">
              <a:lnSpc>
                <a:spcPct val="80000"/>
              </a:lnSpc>
              <a:defRPr/>
            </a:pPr>
            <a:r>
              <a:rPr lang="en-US" sz="14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Past-President Tennessee Psychiatric Association</a:t>
            </a:r>
          </a:p>
          <a:p>
            <a:pPr eaLnBrk="1" hangingPunct="1">
              <a:lnSpc>
                <a:spcPct val="80000"/>
              </a:lnSpc>
              <a:defRPr/>
            </a:pPr>
            <a:r>
              <a:rPr lang="en-US" sz="14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Past-President Southern Psychiatric Association</a:t>
            </a:r>
          </a:p>
          <a:p>
            <a:pPr eaLnBrk="1" hangingPunct="1">
              <a:lnSpc>
                <a:spcPct val="80000"/>
              </a:lnSpc>
              <a:defRPr/>
            </a:pPr>
            <a:endParaRPr lang="en-US" sz="1050" dirty="0">
              <a:solidFill>
                <a:schemeClr val="accent2"/>
              </a:solidFill>
              <a:effectLst/>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defRPr/>
            </a:pPr>
            <a:r>
              <a:rPr lang="en-US" sz="105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Author: </a:t>
            </a:r>
          </a:p>
          <a:p>
            <a:pPr eaLnBrk="1" hangingPunct="1">
              <a:lnSpc>
                <a:spcPct val="80000"/>
              </a:lnSpc>
              <a:defRPr/>
            </a:pPr>
            <a:r>
              <a:rPr lang="en-US" sz="1050" i="1"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Could It Be This Simple? A Biblical Model for Healing the Mind </a:t>
            </a:r>
          </a:p>
          <a:p>
            <a:pPr eaLnBrk="1" hangingPunct="1">
              <a:lnSpc>
                <a:spcPct val="80000"/>
              </a:lnSpc>
              <a:defRPr/>
            </a:pPr>
            <a:r>
              <a:rPr lang="en-US" sz="1050" i="1"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The God-Shaped Brain: How Your View of God Transforms Your Life</a:t>
            </a:r>
          </a:p>
          <a:p>
            <a:pPr eaLnBrk="1" hangingPunct="1">
              <a:lnSpc>
                <a:spcPct val="80000"/>
              </a:lnSpc>
              <a:defRPr/>
            </a:pPr>
            <a:r>
              <a:rPr lang="en-US" sz="1050" i="1"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The Remedy New Testament</a:t>
            </a:r>
          </a:p>
          <a:p>
            <a:pPr eaLnBrk="1" hangingPunct="1">
              <a:lnSpc>
                <a:spcPct val="80000"/>
              </a:lnSpc>
              <a:defRPr/>
            </a:pPr>
            <a:r>
              <a:rPr lang="en-US" sz="1050" i="1"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The God-Shaped Heart</a:t>
            </a:r>
          </a:p>
          <a:p>
            <a:pPr eaLnBrk="1" hangingPunct="1">
              <a:lnSpc>
                <a:spcPct val="80000"/>
              </a:lnSpc>
              <a:defRPr/>
            </a:pPr>
            <a:r>
              <a:rPr lang="en-US" sz="1050" i="1"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The Aging Brain</a:t>
            </a:r>
          </a:p>
          <a:p>
            <a:pPr eaLnBrk="1" hangingPunct="1">
              <a:lnSpc>
                <a:spcPct val="80000"/>
              </a:lnSpc>
              <a:defRPr/>
            </a:pPr>
            <a:r>
              <a:rPr lang="en-US" sz="1050" i="1"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The Remedy of the Lord in Song: The Psalms</a:t>
            </a:r>
          </a:p>
        </p:txBody>
      </p:sp>
    </p:spTree>
    <p:extLst>
      <p:ext uri="{BB962C8B-B14F-4D97-AF65-F5344CB8AC3E}">
        <p14:creationId xmlns:p14="http://schemas.microsoft.com/office/powerpoint/2010/main" val="3081576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360B-B4CC-819F-36CE-912A7BBF5C88}"/>
              </a:ext>
            </a:extLst>
          </p:cNvPr>
          <p:cNvSpPr>
            <a:spLocks noGrp="1"/>
          </p:cNvSpPr>
          <p:nvPr>
            <p:ph type="ctrTitle" sz="quarter"/>
          </p:nvPr>
        </p:nvSpPr>
        <p:spPr>
          <a:xfrm>
            <a:off x="685800" y="-1"/>
            <a:ext cx="7772400" cy="1180681"/>
          </a:xfrm>
        </p:spPr>
        <p:txBody>
          <a:bodyPr/>
          <a:lstStyle/>
          <a:p>
            <a:r>
              <a:rPr lang="en-US" b="0" dirty="0"/>
              <a:t>Breath of Life</a:t>
            </a:r>
          </a:p>
        </p:txBody>
      </p:sp>
      <p:sp>
        <p:nvSpPr>
          <p:cNvPr id="3" name="Content Placeholder 2">
            <a:extLst>
              <a:ext uri="{FF2B5EF4-FFF2-40B4-BE49-F238E27FC236}">
                <a16:creationId xmlns:a16="http://schemas.microsoft.com/office/drawing/2014/main" id="{0D8C6FC1-7E42-849C-D98A-877DA3489383}"/>
              </a:ext>
            </a:extLst>
          </p:cNvPr>
          <p:cNvSpPr>
            <a:spLocks noGrp="1"/>
          </p:cNvSpPr>
          <p:nvPr>
            <p:ph type="subTitle" sz="quarter" idx="1"/>
          </p:nvPr>
        </p:nvSpPr>
        <p:spPr>
          <a:xfrm>
            <a:off x="648118" y="1341455"/>
            <a:ext cx="8038681" cy="3572189"/>
          </a:xfrm>
        </p:spPr>
        <p:txBody>
          <a:bodyPr/>
          <a:lstStyle/>
          <a:p>
            <a:r>
              <a:rPr lang="en-US" dirty="0"/>
              <a:t>The breath of life is the animating energy that comes from God.</a:t>
            </a:r>
          </a:p>
          <a:p>
            <a:endParaRPr lang="en-US" dirty="0"/>
          </a:p>
          <a:p>
            <a:r>
              <a:rPr lang="en-US" dirty="0"/>
              <a:t>God is love—and the animating energy or “spirit” breathed into and giving life to Adam and Eve was resonate with love.</a:t>
            </a:r>
          </a:p>
          <a:p>
            <a:endParaRPr lang="en-US" dirty="0"/>
          </a:p>
          <a:p>
            <a:r>
              <a:rPr lang="en-US" dirty="0"/>
              <a:t>”He who pursues … love finds life” </a:t>
            </a:r>
            <a:r>
              <a:rPr lang="en-US" sz="1600" dirty="0"/>
              <a:t>(Proverbs 21:21 NIV84).</a:t>
            </a:r>
            <a:endParaRPr lang="en-US" dirty="0"/>
          </a:p>
          <a:p>
            <a:endParaRPr lang="en-US" dirty="0"/>
          </a:p>
          <a:p>
            <a:r>
              <a:rPr lang="en-US" dirty="0"/>
              <a:t>At creation, Adam and Eve were animated with the spirit of love and bore the image of God.</a:t>
            </a:r>
          </a:p>
          <a:p>
            <a:endParaRPr lang="en-US" dirty="0"/>
          </a:p>
          <a:p>
            <a:r>
              <a:rPr lang="en-US" dirty="0"/>
              <a:t>This spirit of love became corrupted when they sinned and the image of God was marred.</a:t>
            </a:r>
          </a:p>
        </p:txBody>
      </p:sp>
    </p:spTree>
    <p:extLst>
      <p:ext uri="{BB962C8B-B14F-4D97-AF65-F5344CB8AC3E}">
        <p14:creationId xmlns:p14="http://schemas.microsoft.com/office/powerpoint/2010/main" val="42003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EE62-DD76-EB30-8E85-28F0B177DFFF}"/>
              </a:ext>
            </a:extLst>
          </p:cNvPr>
          <p:cNvSpPr>
            <a:spLocks noGrp="1"/>
          </p:cNvSpPr>
          <p:nvPr>
            <p:ph type="ctrTitle" sz="quarter"/>
          </p:nvPr>
        </p:nvSpPr>
        <p:spPr>
          <a:xfrm>
            <a:off x="685800" y="-1"/>
            <a:ext cx="7772400" cy="1180681"/>
          </a:xfrm>
        </p:spPr>
        <p:txBody>
          <a:bodyPr/>
          <a:lstStyle/>
          <a:p>
            <a:r>
              <a:rPr lang="en-US" dirty="0"/>
              <a:t>Choosing to Directly Reject Truth </a:t>
            </a:r>
            <a:br>
              <a:rPr lang="en-US" dirty="0"/>
            </a:br>
            <a:r>
              <a:rPr lang="en-US" dirty="0"/>
              <a:t>Aligns the Spirit and Mind with Demons</a:t>
            </a:r>
          </a:p>
        </p:txBody>
      </p:sp>
      <p:sp>
        <p:nvSpPr>
          <p:cNvPr id="3" name="Content Placeholder 2">
            <a:extLst>
              <a:ext uri="{FF2B5EF4-FFF2-40B4-BE49-F238E27FC236}">
                <a16:creationId xmlns:a16="http://schemas.microsoft.com/office/drawing/2014/main" id="{8937CAF3-9BB2-7AE1-EF3D-F8F4A4E4CC70}"/>
              </a:ext>
            </a:extLst>
          </p:cNvPr>
          <p:cNvSpPr>
            <a:spLocks noGrp="1"/>
          </p:cNvSpPr>
          <p:nvPr>
            <p:ph type="subTitle" sz="quarter" idx="1"/>
          </p:nvPr>
        </p:nvSpPr>
        <p:spPr>
          <a:xfrm>
            <a:off x="648118" y="1341455"/>
            <a:ext cx="8038681" cy="3572189"/>
          </a:xfrm>
        </p:spPr>
        <p:txBody>
          <a:bodyPr/>
          <a:lstStyle/>
          <a:p>
            <a:r>
              <a:rPr lang="en-US" dirty="0"/>
              <a:t>“From that time on Jesus began to explain to his disciples that he must go to Jerusalem and suffer many things at the hands of the elders, chief priests and teachers of the law, and that he must be killed and on the third day be raised to life. Peter took him aside and began to rebuke him. ‘Never, Lord!’ he said. “This shall never happen to you!” Jesus turned and said to Peter, ‘</a:t>
            </a:r>
            <a:r>
              <a:rPr lang="en-US" dirty="0">
                <a:solidFill>
                  <a:schemeClr val="accent5"/>
                </a:solidFill>
              </a:rPr>
              <a:t>Get behind me, Satan</a:t>
            </a:r>
            <a:r>
              <a:rPr lang="en-US" dirty="0"/>
              <a:t>! You are a stumbling block to me; </a:t>
            </a:r>
            <a:r>
              <a:rPr lang="en-US" dirty="0">
                <a:solidFill>
                  <a:schemeClr val="accent5"/>
                </a:solidFill>
              </a:rPr>
              <a:t>you do not have in mind the things of God, but the things of men</a:t>
            </a:r>
            <a:r>
              <a:rPr lang="en-US" dirty="0"/>
              <a:t>’” </a:t>
            </a:r>
            <a:r>
              <a:rPr lang="en-US" sz="1600" dirty="0"/>
              <a:t>(Matthew 16:21–23 NIV84).</a:t>
            </a:r>
            <a:endParaRPr lang="en-US" sz="1400" dirty="0"/>
          </a:p>
        </p:txBody>
      </p:sp>
    </p:spTree>
    <p:extLst>
      <p:ext uri="{BB962C8B-B14F-4D97-AF65-F5344CB8AC3E}">
        <p14:creationId xmlns:p14="http://schemas.microsoft.com/office/powerpoint/2010/main" val="4112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2695F-3138-FEE5-68FC-93D68AADC4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630EF-9CDE-9DB5-74C6-9FFF98DA92AF}"/>
              </a:ext>
            </a:extLst>
          </p:cNvPr>
          <p:cNvSpPr>
            <a:spLocks noGrp="1"/>
          </p:cNvSpPr>
          <p:nvPr>
            <p:ph type="ctrTitle" sz="quarter"/>
          </p:nvPr>
        </p:nvSpPr>
        <p:spPr>
          <a:xfrm>
            <a:off x="685800" y="-1"/>
            <a:ext cx="7772400" cy="1180681"/>
          </a:xfrm>
        </p:spPr>
        <p:txBody>
          <a:bodyPr/>
          <a:lstStyle/>
          <a:p>
            <a:r>
              <a:rPr lang="en-US" dirty="0"/>
              <a:t>Choosing to Directly Reject Truth </a:t>
            </a:r>
            <a:br>
              <a:rPr lang="en-US" dirty="0"/>
            </a:br>
            <a:r>
              <a:rPr lang="en-US" dirty="0"/>
              <a:t>Aligns the Spirit and Mind with Demons</a:t>
            </a:r>
          </a:p>
        </p:txBody>
      </p:sp>
      <p:sp>
        <p:nvSpPr>
          <p:cNvPr id="3" name="Content Placeholder 2">
            <a:extLst>
              <a:ext uri="{FF2B5EF4-FFF2-40B4-BE49-F238E27FC236}">
                <a16:creationId xmlns:a16="http://schemas.microsoft.com/office/drawing/2014/main" id="{06BAC094-6A63-E4A9-DBEA-8E2BFCE9E8D5}"/>
              </a:ext>
            </a:extLst>
          </p:cNvPr>
          <p:cNvSpPr>
            <a:spLocks noGrp="1"/>
          </p:cNvSpPr>
          <p:nvPr>
            <p:ph type="subTitle" sz="quarter" idx="1"/>
          </p:nvPr>
        </p:nvSpPr>
        <p:spPr>
          <a:xfrm>
            <a:off x="648118" y="1341455"/>
            <a:ext cx="8038681" cy="3572189"/>
          </a:xfrm>
        </p:spPr>
        <p:txBody>
          <a:bodyPr/>
          <a:lstStyle/>
          <a:p>
            <a:r>
              <a:rPr lang="en-US" dirty="0"/>
              <a:t>Peter chose to embrace the spirit of fear rather than the spirit of love and trust. </a:t>
            </a:r>
          </a:p>
          <a:p>
            <a:endParaRPr lang="en-US" dirty="0"/>
          </a:p>
          <a:p>
            <a:r>
              <a:rPr lang="en-US" dirty="0"/>
              <a:t>The spirit of fear tempted Peter to resist the truth.</a:t>
            </a:r>
          </a:p>
          <a:p>
            <a:endParaRPr lang="en-US" dirty="0"/>
          </a:p>
          <a:p>
            <a:r>
              <a:rPr lang="en-US" dirty="0"/>
              <a:t>This permitted Peter to be influenced by Satan and speak words instigated by Satan through inflaming fear that led to denial of the truth.</a:t>
            </a:r>
          </a:p>
          <a:p>
            <a:endParaRPr lang="en-US" dirty="0"/>
          </a:p>
          <a:p>
            <a:r>
              <a:rPr lang="en-US" dirty="0"/>
              <a:t>Peter, after the denial, went out and wept bitterly, repented, died to fear and selfishness , and was reborn with a new spirit of love and trust.</a:t>
            </a:r>
          </a:p>
          <a:p>
            <a:endParaRPr lang="en-US" dirty="0"/>
          </a:p>
        </p:txBody>
      </p:sp>
    </p:spTree>
    <p:extLst>
      <p:ext uri="{BB962C8B-B14F-4D97-AF65-F5344CB8AC3E}">
        <p14:creationId xmlns:p14="http://schemas.microsoft.com/office/powerpoint/2010/main" val="195620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91D11-9B03-5E74-9FF2-3B4F58ACB8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109CBD-AAFB-A81F-0542-0120AD8BEDC5}"/>
              </a:ext>
            </a:extLst>
          </p:cNvPr>
          <p:cNvSpPr>
            <a:spLocks noGrp="1"/>
          </p:cNvSpPr>
          <p:nvPr>
            <p:ph type="ctrTitle" sz="quarter"/>
          </p:nvPr>
        </p:nvSpPr>
        <p:spPr>
          <a:xfrm>
            <a:off x="685800" y="-1"/>
            <a:ext cx="7772400" cy="1180681"/>
          </a:xfrm>
        </p:spPr>
        <p:txBody>
          <a:bodyPr/>
          <a:lstStyle/>
          <a:p>
            <a:r>
              <a:rPr lang="en-US" dirty="0"/>
              <a:t>Spiritual Victory</a:t>
            </a:r>
          </a:p>
        </p:txBody>
      </p:sp>
      <p:sp>
        <p:nvSpPr>
          <p:cNvPr id="3" name="Content Placeholder 2">
            <a:extLst>
              <a:ext uri="{FF2B5EF4-FFF2-40B4-BE49-F238E27FC236}">
                <a16:creationId xmlns:a16="http://schemas.microsoft.com/office/drawing/2014/main" id="{40B5611E-A846-5AAB-7632-D2252C1B581E}"/>
              </a:ext>
            </a:extLst>
          </p:cNvPr>
          <p:cNvSpPr>
            <a:spLocks noGrp="1"/>
          </p:cNvSpPr>
          <p:nvPr>
            <p:ph type="subTitle" sz="quarter" idx="1"/>
          </p:nvPr>
        </p:nvSpPr>
        <p:spPr>
          <a:xfrm>
            <a:off x="648118" y="1341455"/>
            <a:ext cx="8038681" cy="3572189"/>
          </a:xfrm>
        </p:spPr>
        <p:txBody>
          <a:bodyPr/>
          <a:lstStyle/>
          <a:p>
            <a:r>
              <a:rPr lang="en-US" dirty="0"/>
              <a:t>This is why Jesus responded with: “If anyone would come after me, he must deny himself </a:t>
            </a:r>
            <a:r>
              <a:rPr lang="en-US" dirty="0">
                <a:solidFill>
                  <a:schemeClr val="accent5"/>
                </a:solidFill>
              </a:rPr>
              <a:t>[spirit of fear and selfishness] </a:t>
            </a:r>
            <a:r>
              <a:rPr lang="en-US" dirty="0"/>
              <a:t>and take up his cross and follow me. For whoever wants to save his life </a:t>
            </a:r>
            <a:r>
              <a:rPr lang="en-US" dirty="0">
                <a:solidFill>
                  <a:schemeClr val="accent5"/>
                </a:solidFill>
              </a:rPr>
              <a:t>[spirit of fear and selfishness]</a:t>
            </a:r>
            <a:r>
              <a:rPr lang="en-US" dirty="0">
                <a:solidFill>
                  <a:srgbClr val="FFC000"/>
                </a:solidFill>
              </a:rPr>
              <a:t> </a:t>
            </a:r>
            <a:r>
              <a:rPr lang="en-US" dirty="0"/>
              <a:t>will lose it, but whoever loses his life for me </a:t>
            </a:r>
            <a:r>
              <a:rPr lang="en-US" dirty="0">
                <a:solidFill>
                  <a:schemeClr val="accent5"/>
                </a:solidFill>
              </a:rPr>
              <a:t>[spirit of love and trust]</a:t>
            </a:r>
            <a:r>
              <a:rPr lang="en-US" dirty="0">
                <a:solidFill>
                  <a:srgbClr val="FFC000"/>
                </a:solidFill>
              </a:rPr>
              <a:t> </a:t>
            </a:r>
            <a:r>
              <a:rPr lang="en-US" dirty="0"/>
              <a:t>will find it” </a:t>
            </a:r>
            <a:r>
              <a:rPr lang="en-US" sz="1600" dirty="0"/>
              <a:t>(Matthew 16:24, 25 NIV84).</a:t>
            </a:r>
          </a:p>
          <a:p>
            <a:endParaRPr lang="en-US" sz="1600" dirty="0"/>
          </a:p>
          <a:p>
            <a:r>
              <a:rPr lang="en-US" dirty="0"/>
              <a:t>“And the Lord said, ‘Simon, Simon, behold, Satan hath desired to have you, that he may sift you as wheat: But I have prayed for thee, that thy faith fail not: and when thou art </a:t>
            </a:r>
            <a:r>
              <a:rPr lang="en-US" dirty="0">
                <a:solidFill>
                  <a:schemeClr val="accent5"/>
                </a:solidFill>
              </a:rPr>
              <a:t>converted</a:t>
            </a:r>
            <a:r>
              <a:rPr lang="en-US" dirty="0"/>
              <a:t>, strengthen thy brethren’” </a:t>
            </a:r>
            <a:r>
              <a:rPr lang="en-US" sz="1600" dirty="0"/>
              <a:t>(Luke 22:31, 32 KJV).</a:t>
            </a:r>
          </a:p>
          <a:p>
            <a:endParaRPr lang="en-US" dirty="0"/>
          </a:p>
        </p:txBody>
      </p:sp>
    </p:spTree>
    <p:extLst>
      <p:ext uri="{BB962C8B-B14F-4D97-AF65-F5344CB8AC3E}">
        <p14:creationId xmlns:p14="http://schemas.microsoft.com/office/powerpoint/2010/main" val="102941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6615-0CEA-F7A6-2D54-DDB3574F06C1}"/>
              </a:ext>
            </a:extLst>
          </p:cNvPr>
          <p:cNvSpPr>
            <a:spLocks noGrp="1"/>
          </p:cNvSpPr>
          <p:nvPr>
            <p:ph type="ctrTitle" sz="quarter"/>
          </p:nvPr>
        </p:nvSpPr>
        <p:spPr>
          <a:xfrm>
            <a:off x="685800" y="-1"/>
            <a:ext cx="7772400" cy="1180681"/>
          </a:xfrm>
        </p:spPr>
        <p:txBody>
          <a:bodyPr/>
          <a:lstStyle/>
          <a:p>
            <a:r>
              <a:rPr lang="en-US" dirty="0"/>
              <a:t>Spiritual Warfare</a:t>
            </a:r>
          </a:p>
        </p:txBody>
      </p:sp>
      <p:sp>
        <p:nvSpPr>
          <p:cNvPr id="3" name="Content Placeholder 2">
            <a:extLst>
              <a:ext uri="{FF2B5EF4-FFF2-40B4-BE49-F238E27FC236}">
                <a16:creationId xmlns:a16="http://schemas.microsoft.com/office/drawing/2014/main" id="{588437A7-3991-AAA9-796A-C0C28FD6952B}"/>
              </a:ext>
            </a:extLst>
          </p:cNvPr>
          <p:cNvSpPr>
            <a:spLocks noGrp="1"/>
          </p:cNvSpPr>
          <p:nvPr>
            <p:ph type="subTitle" sz="quarter" idx="1"/>
          </p:nvPr>
        </p:nvSpPr>
        <p:spPr>
          <a:xfrm>
            <a:off x="648118" y="1341455"/>
            <a:ext cx="8038681" cy="3572189"/>
          </a:xfrm>
        </p:spPr>
        <p:txBody>
          <a:bodyPr/>
          <a:lstStyle/>
          <a:p>
            <a:r>
              <a:rPr lang="en-US" dirty="0"/>
              <a:t>“So I say, live by the </a:t>
            </a:r>
            <a:r>
              <a:rPr lang="en-US" dirty="0">
                <a:solidFill>
                  <a:schemeClr val="accent5"/>
                </a:solidFill>
              </a:rPr>
              <a:t>Spirit [</a:t>
            </a:r>
            <a:r>
              <a:rPr lang="en-US" i="1" dirty="0">
                <a:solidFill>
                  <a:schemeClr val="accent5"/>
                </a:solidFill>
              </a:rPr>
              <a:t>pneuma</a:t>
            </a:r>
            <a:r>
              <a:rPr lang="en-US" dirty="0">
                <a:solidFill>
                  <a:schemeClr val="accent5"/>
                </a:solidFill>
              </a:rPr>
              <a:t>]</a:t>
            </a:r>
            <a:r>
              <a:rPr lang="en-US" i="1" dirty="0">
                <a:solidFill>
                  <a:srgbClr val="FFFFCC"/>
                </a:solidFill>
              </a:rPr>
              <a:t>,</a:t>
            </a:r>
            <a:r>
              <a:rPr lang="en-US" dirty="0">
                <a:solidFill>
                  <a:srgbClr val="FFFFCC"/>
                </a:solidFill>
              </a:rPr>
              <a:t> </a:t>
            </a:r>
            <a:r>
              <a:rPr lang="en-US" dirty="0"/>
              <a:t>and you will not gratify the desires of the </a:t>
            </a:r>
            <a:r>
              <a:rPr lang="en-US" dirty="0">
                <a:solidFill>
                  <a:schemeClr val="accent5"/>
                </a:solidFill>
              </a:rPr>
              <a:t>sinful nature [unclean spirit of fear and selfishness inherited from Adam]</a:t>
            </a:r>
            <a:r>
              <a:rPr lang="en-US" dirty="0"/>
              <a:t>”</a:t>
            </a:r>
            <a:r>
              <a:rPr lang="en-US" dirty="0">
                <a:solidFill>
                  <a:srgbClr val="FFFFCC"/>
                </a:solidFill>
              </a:rPr>
              <a:t> </a:t>
            </a:r>
            <a:r>
              <a:rPr lang="en-US" sz="1600" dirty="0"/>
              <a:t>(Galatians 5:16 NIV84).</a:t>
            </a:r>
          </a:p>
          <a:p>
            <a:endParaRPr lang="en-US" sz="1600" dirty="0"/>
          </a:p>
          <a:p>
            <a:r>
              <a:rPr lang="en-US" dirty="0"/>
              <a:t>“For the </a:t>
            </a:r>
            <a:r>
              <a:rPr lang="en-US" dirty="0">
                <a:solidFill>
                  <a:schemeClr val="accent5"/>
                </a:solidFill>
              </a:rPr>
              <a:t>sinful nature [fear and selfishness] </a:t>
            </a:r>
            <a:r>
              <a:rPr lang="en-US" dirty="0"/>
              <a:t>desires what is contrary to the </a:t>
            </a:r>
            <a:r>
              <a:rPr lang="en-US" dirty="0">
                <a:solidFill>
                  <a:schemeClr val="accent5"/>
                </a:solidFill>
              </a:rPr>
              <a:t>Spirit [</a:t>
            </a:r>
            <a:r>
              <a:rPr lang="en-US" i="1" dirty="0">
                <a:solidFill>
                  <a:schemeClr val="accent5"/>
                </a:solidFill>
              </a:rPr>
              <a:t>pneuma </a:t>
            </a:r>
            <a:r>
              <a:rPr lang="en-US" dirty="0">
                <a:solidFill>
                  <a:schemeClr val="accent5"/>
                </a:solidFill>
              </a:rPr>
              <a:t>love and trust]</a:t>
            </a:r>
            <a:r>
              <a:rPr lang="en-US" i="1" dirty="0">
                <a:solidFill>
                  <a:srgbClr val="FFFFCC"/>
                </a:solidFill>
              </a:rPr>
              <a:t>,</a:t>
            </a:r>
            <a:r>
              <a:rPr lang="en-US" dirty="0">
                <a:solidFill>
                  <a:srgbClr val="FFFFCC"/>
                </a:solidFill>
              </a:rPr>
              <a:t> </a:t>
            </a:r>
            <a:r>
              <a:rPr lang="en-US" dirty="0"/>
              <a:t>and the </a:t>
            </a:r>
            <a:r>
              <a:rPr lang="en-US" dirty="0">
                <a:solidFill>
                  <a:schemeClr val="accent5"/>
                </a:solidFill>
              </a:rPr>
              <a:t>Spirit [</a:t>
            </a:r>
            <a:r>
              <a:rPr lang="en-US" i="1" dirty="0">
                <a:solidFill>
                  <a:schemeClr val="accent5"/>
                </a:solidFill>
              </a:rPr>
              <a:t>pneuma</a:t>
            </a:r>
            <a:r>
              <a:rPr lang="en-US" dirty="0">
                <a:solidFill>
                  <a:schemeClr val="accent5"/>
                </a:solidFill>
              </a:rPr>
              <a:t>]</a:t>
            </a:r>
            <a:r>
              <a:rPr lang="en-US" i="1" dirty="0">
                <a:solidFill>
                  <a:schemeClr val="accent5"/>
                </a:solidFill>
              </a:rPr>
              <a:t> </a:t>
            </a:r>
            <a:r>
              <a:rPr lang="en-US" dirty="0"/>
              <a:t>what is contrary to the sinful nature. They are in conflict with each other, so that you do not do what you want. But if you are led by the </a:t>
            </a:r>
            <a:r>
              <a:rPr lang="en-US" dirty="0">
                <a:solidFill>
                  <a:schemeClr val="accent5"/>
                </a:solidFill>
              </a:rPr>
              <a:t>Spirit [</a:t>
            </a:r>
            <a:r>
              <a:rPr lang="en-US" i="1" dirty="0">
                <a:solidFill>
                  <a:schemeClr val="accent5"/>
                </a:solidFill>
              </a:rPr>
              <a:t>pneuma</a:t>
            </a:r>
            <a:r>
              <a:rPr lang="en-US" dirty="0">
                <a:solidFill>
                  <a:schemeClr val="accent5"/>
                </a:solidFill>
              </a:rPr>
              <a:t>]</a:t>
            </a:r>
            <a:r>
              <a:rPr lang="en-US" dirty="0"/>
              <a:t>, you are not under law” </a:t>
            </a:r>
            <a:r>
              <a:rPr lang="en-US" sz="1600" dirty="0"/>
              <a:t>(Galatians 5:17, 18 NIV84).</a:t>
            </a:r>
            <a:endParaRPr lang="en-US" sz="1400" dirty="0"/>
          </a:p>
        </p:txBody>
      </p:sp>
    </p:spTree>
    <p:extLst>
      <p:ext uri="{BB962C8B-B14F-4D97-AF65-F5344CB8AC3E}">
        <p14:creationId xmlns:p14="http://schemas.microsoft.com/office/powerpoint/2010/main" val="332165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1F5D1-646F-C3B5-6B08-CDC1D347E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5ECBA-6ED3-F7ED-6F3E-8F2BEC011861}"/>
              </a:ext>
            </a:extLst>
          </p:cNvPr>
          <p:cNvSpPr>
            <a:spLocks noGrp="1"/>
          </p:cNvSpPr>
          <p:nvPr>
            <p:ph type="ctrTitle" sz="quarter"/>
          </p:nvPr>
        </p:nvSpPr>
        <p:spPr>
          <a:xfrm>
            <a:off x="685800" y="-1"/>
            <a:ext cx="7772400" cy="1180681"/>
          </a:xfrm>
        </p:spPr>
        <p:txBody>
          <a:bodyPr/>
          <a:lstStyle/>
          <a:p>
            <a:r>
              <a:rPr lang="en-US" dirty="0"/>
              <a:t>King Saul, the Witch, and the Demon</a:t>
            </a:r>
          </a:p>
        </p:txBody>
      </p:sp>
      <p:sp>
        <p:nvSpPr>
          <p:cNvPr id="3" name="Content Placeholder 2">
            <a:extLst>
              <a:ext uri="{FF2B5EF4-FFF2-40B4-BE49-F238E27FC236}">
                <a16:creationId xmlns:a16="http://schemas.microsoft.com/office/drawing/2014/main" id="{378B6676-2365-A44D-3EDC-635276136300}"/>
              </a:ext>
            </a:extLst>
          </p:cNvPr>
          <p:cNvSpPr>
            <a:spLocks noGrp="1"/>
          </p:cNvSpPr>
          <p:nvPr>
            <p:ph type="subTitle" sz="quarter" idx="1"/>
          </p:nvPr>
        </p:nvSpPr>
        <p:spPr>
          <a:xfrm>
            <a:off x="648118" y="1341455"/>
            <a:ext cx="8038681" cy="3572189"/>
          </a:xfrm>
        </p:spPr>
        <p:txBody>
          <a:bodyPr/>
          <a:lstStyle/>
          <a:p>
            <a:r>
              <a:rPr lang="en-US" dirty="0"/>
              <a:t>“And the woman said to Saul, “I saw a spirit ascending out of the earth.” So he said to her, “What is his form?” And she said, “An old man is coming up, and he is covered with a mantle.” And Saul perceived that it was Samuel, and he stooped with his face to the ground and bowed down.</a:t>
            </a:r>
          </a:p>
          <a:p>
            <a:endParaRPr lang="en-US" sz="1600" dirty="0"/>
          </a:p>
          <a:p>
            <a:r>
              <a:rPr lang="en-US" dirty="0"/>
              <a:t>“Now Samuel said to Saul, ‘Why have you disturbed me by bringing me up?’ And Saul answered, ‘I am deeply distressed; for the Philistines make war against me, and God has departed from me and does not answer me anymore, neither by prophets nor by dreams. Therefore I have called you, that you may reveal to me what I should do.’” </a:t>
            </a:r>
            <a:r>
              <a:rPr lang="en-US" sz="1600" dirty="0"/>
              <a:t>(1 Samuel 28:13-15 NKJV)</a:t>
            </a:r>
          </a:p>
          <a:p>
            <a:endParaRPr lang="en-US" sz="1400" dirty="0"/>
          </a:p>
        </p:txBody>
      </p:sp>
    </p:spTree>
    <p:extLst>
      <p:ext uri="{BB962C8B-B14F-4D97-AF65-F5344CB8AC3E}">
        <p14:creationId xmlns:p14="http://schemas.microsoft.com/office/powerpoint/2010/main" val="132635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4EAD4-0779-475A-985A-84AC793301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18CD6-6B88-508A-BB51-215C364BECAA}"/>
              </a:ext>
            </a:extLst>
          </p:cNvPr>
          <p:cNvSpPr>
            <a:spLocks noGrp="1"/>
          </p:cNvSpPr>
          <p:nvPr>
            <p:ph type="ctrTitle" sz="quarter"/>
          </p:nvPr>
        </p:nvSpPr>
        <p:spPr>
          <a:xfrm>
            <a:off x="685800" y="-1"/>
            <a:ext cx="7772400" cy="1180681"/>
          </a:xfrm>
        </p:spPr>
        <p:txBody>
          <a:bodyPr/>
          <a:lstStyle/>
          <a:p>
            <a:r>
              <a:rPr lang="en-US" dirty="0"/>
              <a:t>How Do We Know This is a Demon </a:t>
            </a:r>
            <a:br>
              <a:rPr lang="en-US" dirty="0"/>
            </a:br>
            <a:r>
              <a:rPr lang="en-US" dirty="0"/>
              <a:t>And Not the Spirit of Samuel?</a:t>
            </a:r>
          </a:p>
        </p:txBody>
      </p:sp>
      <p:sp>
        <p:nvSpPr>
          <p:cNvPr id="3" name="Content Placeholder 2">
            <a:extLst>
              <a:ext uri="{FF2B5EF4-FFF2-40B4-BE49-F238E27FC236}">
                <a16:creationId xmlns:a16="http://schemas.microsoft.com/office/drawing/2014/main" id="{2C56E492-9C9A-8BCA-B859-FB088AC4C7DC}"/>
              </a:ext>
            </a:extLst>
          </p:cNvPr>
          <p:cNvSpPr>
            <a:spLocks noGrp="1"/>
          </p:cNvSpPr>
          <p:nvPr>
            <p:ph type="subTitle" sz="quarter" idx="1"/>
          </p:nvPr>
        </p:nvSpPr>
        <p:spPr>
          <a:xfrm>
            <a:off x="648118" y="1341455"/>
            <a:ext cx="8038681" cy="3572189"/>
          </a:xfrm>
        </p:spPr>
        <p:txBody>
          <a:bodyPr/>
          <a:lstStyle/>
          <a:p>
            <a:r>
              <a:rPr lang="en-US" dirty="0"/>
              <a:t>Intelligent beings require three parts to function, just like computers—no disembodied spirits with individuality!</a:t>
            </a:r>
          </a:p>
          <a:p>
            <a:endParaRPr lang="en-US" dirty="0"/>
          </a:p>
        </p:txBody>
      </p:sp>
    </p:spTree>
    <p:extLst>
      <p:ext uri="{BB962C8B-B14F-4D97-AF65-F5344CB8AC3E}">
        <p14:creationId xmlns:p14="http://schemas.microsoft.com/office/powerpoint/2010/main" val="423605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04125-AAD6-264D-04FE-38B9F0686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CACD4A-A783-FFC6-E2DA-2F407657A2A7}"/>
              </a:ext>
            </a:extLst>
          </p:cNvPr>
          <p:cNvSpPr>
            <a:spLocks noGrp="1"/>
          </p:cNvSpPr>
          <p:nvPr>
            <p:ph type="ctrTitle" sz="quarter"/>
          </p:nvPr>
        </p:nvSpPr>
        <p:spPr>
          <a:xfrm>
            <a:off x="685800" y="-1"/>
            <a:ext cx="7772400" cy="1180681"/>
          </a:xfrm>
        </p:spPr>
        <p:txBody>
          <a:bodyPr/>
          <a:lstStyle/>
          <a:p>
            <a:r>
              <a:rPr lang="en-US" dirty="0"/>
              <a:t>King Saul, the Witch, and the Demon</a:t>
            </a:r>
          </a:p>
        </p:txBody>
      </p:sp>
      <p:sp>
        <p:nvSpPr>
          <p:cNvPr id="3" name="Content Placeholder 2">
            <a:extLst>
              <a:ext uri="{FF2B5EF4-FFF2-40B4-BE49-F238E27FC236}">
                <a16:creationId xmlns:a16="http://schemas.microsoft.com/office/drawing/2014/main" id="{3FBAB1DB-228C-8A5F-43B0-F8D72A8B6F58}"/>
              </a:ext>
            </a:extLst>
          </p:cNvPr>
          <p:cNvSpPr>
            <a:spLocks noGrp="1"/>
          </p:cNvSpPr>
          <p:nvPr>
            <p:ph type="subTitle" sz="quarter" idx="1"/>
          </p:nvPr>
        </p:nvSpPr>
        <p:spPr>
          <a:xfrm>
            <a:off x="648118" y="1341455"/>
            <a:ext cx="8038681" cy="3572189"/>
          </a:xfrm>
        </p:spPr>
        <p:txBody>
          <a:bodyPr/>
          <a:lstStyle/>
          <a:p>
            <a:r>
              <a:rPr lang="en-US" dirty="0"/>
              <a:t>And the woman said to Saul, “I saw a spirit </a:t>
            </a:r>
            <a:r>
              <a:rPr lang="en-US" dirty="0">
                <a:solidFill>
                  <a:schemeClr val="accent5"/>
                </a:solidFill>
              </a:rPr>
              <a:t>ascending out of the earth</a:t>
            </a:r>
            <a:r>
              <a:rPr lang="en-US" dirty="0"/>
              <a:t>.” So he said to her, “What is his form?” And she said, “An old man is coming up, and he is covered with a mantle.” And Saul </a:t>
            </a:r>
            <a:r>
              <a:rPr lang="en-US" dirty="0">
                <a:solidFill>
                  <a:schemeClr val="accent5"/>
                </a:solidFill>
              </a:rPr>
              <a:t>perceived</a:t>
            </a:r>
            <a:r>
              <a:rPr lang="en-US" dirty="0"/>
              <a:t> that it was Samuel, and he stooped with his face to the ground and bowed down.</a:t>
            </a:r>
          </a:p>
          <a:p>
            <a:endParaRPr lang="en-US" dirty="0"/>
          </a:p>
          <a:p>
            <a:r>
              <a:rPr lang="en-US" dirty="0"/>
              <a:t>Now Samuel said to Saul, “Why have you disturbed me by </a:t>
            </a:r>
            <a:r>
              <a:rPr lang="en-US" dirty="0">
                <a:solidFill>
                  <a:schemeClr val="accent5"/>
                </a:solidFill>
              </a:rPr>
              <a:t>bringing me up</a:t>
            </a:r>
            <a:r>
              <a:rPr lang="en-US" dirty="0"/>
              <a:t>?” And Saul answered, “I am deeply distressed; for the Philistines make war against me, and </a:t>
            </a:r>
            <a:r>
              <a:rPr lang="en-US" dirty="0">
                <a:solidFill>
                  <a:schemeClr val="accent5"/>
                </a:solidFill>
              </a:rPr>
              <a:t>God has departed from me </a:t>
            </a:r>
            <a:r>
              <a:rPr lang="en-US" dirty="0"/>
              <a:t>and </a:t>
            </a:r>
            <a:r>
              <a:rPr lang="en-US" dirty="0">
                <a:solidFill>
                  <a:schemeClr val="accent5"/>
                </a:solidFill>
              </a:rPr>
              <a:t>does not answer me anymore</a:t>
            </a:r>
            <a:r>
              <a:rPr lang="en-US" dirty="0"/>
              <a:t>, neither by prophets nor by dreams. Therefore I have called you, that you may reveal to me what I should do.” </a:t>
            </a:r>
            <a:r>
              <a:rPr lang="en-US" sz="1600" dirty="0"/>
              <a:t>1 Samuel 28:13-15 NKJV</a:t>
            </a:r>
          </a:p>
          <a:p>
            <a:endParaRPr lang="en-US" dirty="0"/>
          </a:p>
        </p:txBody>
      </p:sp>
    </p:spTree>
    <p:extLst>
      <p:ext uri="{BB962C8B-B14F-4D97-AF65-F5344CB8AC3E}">
        <p14:creationId xmlns:p14="http://schemas.microsoft.com/office/powerpoint/2010/main" val="27381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54F79-05DA-00E4-7B56-2C1A8939F7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A2E135-07A1-27AB-7375-E936F5929723}"/>
              </a:ext>
            </a:extLst>
          </p:cNvPr>
          <p:cNvSpPr>
            <a:spLocks noGrp="1"/>
          </p:cNvSpPr>
          <p:nvPr>
            <p:ph type="ctrTitle" sz="quarter"/>
          </p:nvPr>
        </p:nvSpPr>
        <p:spPr>
          <a:xfrm>
            <a:off x="685800" y="-1"/>
            <a:ext cx="7772400" cy="1180681"/>
          </a:xfrm>
        </p:spPr>
        <p:txBody>
          <a:bodyPr/>
          <a:lstStyle/>
          <a:p>
            <a:r>
              <a:rPr lang="en-US" dirty="0"/>
              <a:t>How Do We Know This is a Demon </a:t>
            </a:r>
            <a:br>
              <a:rPr lang="en-US" dirty="0"/>
            </a:br>
            <a:r>
              <a:rPr lang="en-US" dirty="0"/>
              <a:t>And Not the Spirit of Samuel?</a:t>
            </a:r>
          </a:p>
        </p:txBody>
      </p:sp>
      <p:sp>
        <p:nvSpPr>
          <p:cNvPr id="3" name="Content Placeholder 2">
            <a:extLst>
              <a:ext uri="{FF2B5EF4-FFF2-40B4-BE49-F238E27FC236}">
                <a16:creationId xmlns:a16="http://schemas.microsoft.com/office/drawing/2014/main" id="{F39B0A8C-F631-2627-5142-2B709C7ED8B6}"/>
              </a:ext>
            </a:extLst>
          </p:cNvPr>
          <p:cNvSpPr>
            <a:spLocks noGrp="1"/>
          </p:cNvSpPr>
          <p:nvPr>
            <p:ph type="subTitle" sz="quarter" idx="1"/>
          </p:nvPr>
        </p:nvSpPr>
        <p:spPr>
          <a:xfrm>
            <a:off x="648118" y="1341455"/>
            <a:ext cx="8038681" cy="3572189"/>
          </a:xfrm>
        </p:spPr>
        <p:txBody>
          <a:bodyPr/>
          <a:lstStyle/>
          <a:p>
            <a:r>
              <a:rPr lang="en-US"/>
              <a:t>“Intelligent </a:t>
            </a:r>
            <a:r>
              <a:rPr lang="en-US" dirty="0"/>
              <a:t>beings require three parts to function, just like computers—no disembodied spirits with individuality!</a:t>
            </a:r>
          </a:p>
          <a:p>
            <a:endParaRPr lang="en-US" dirty="0"/>
          </a:p>
          <a:p>
            <a:r>
              <a:rPr lang="en-US" dirty="0"/>
              <a:t>The spirit arises from the “earth” which the Bible represents is where Satan and his fallen angels (demons) reside </a:t>
            </a:r>
            <a:r>
              <a:rPr lang="en-US" sz="1400" dirty="0"/>
              <a:t>Revelation 12:4</a:t>
            </a:r>
          </a:p>
          <a:p>
            <a:endParaRPr lang="en-US" sz="1400" dirty="0"/>
          </a:p>
          <a:p>
            <a:r>
              <a:rPr lang="en-US" dirty="0"/>
              <a:t>The spirit returns to God, it does not go into the earth </a:t>
            </a:r>
            <a:r>
              <a:rPr lang="en-US" sz="1400" dirty="0" err="1"/>
              <a:t>Ecc</a:t>
            </a:r>
            <a:r>
              <a:rPr lang="en-US" sz="1400" dirty="0"/>
              <a:t>. 12:7</a:t>
            </a:r>
          </a:p>
          <a:p>
            <a:endParaRPr lang="en-US" sz="1400" dirty="0"/>
          </a:p>
          <a:p>
            <a:r>
              <a:rPr lang="en-US" dirty="0"/>
              <a:t>The witch is animated by an evil spirit—evil spirits have no power over the righteous</a:t>
            </a:r>
          </a:p>
          <a:p>
            <a:endParaRPr lang="en-US" dirty="0"/>
          </a:p>
          <a:p>
            <a:r>
              <a:rPr lang="en-US" dirty="0"/>
              <a:t>Saul is abandoned by God and God is not answering him</a:t>
            </a:r>
          </a:p>
          <a:p>
            <a:endParaRPr lang="en-US" dirty="0"/>
          </a:p>
          <a:p>
            <a:endParaRPr lang="en-US" dirty="0"/>
          </a:p>
        </p:txBody>
      </p:sp>
    </p:spTree>
    <p:extLst>
      <p:ext uri="{BB962C8B-B14F-4D97-AF65-F5344CB8AC3E}">
        <p14:creationId xmlns:p14="http://schemas.microsoft.com/office/powerpoint/2010/main" val="289542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314F-CE64-17FA-879F-43626F53DE30}"/>
              </a:ext>
            </a:extLst>
          </p:cNvPr>
          <p:cNvSpPr>
            <a:spLocks noGrp="1"/>
          </p:cNvSpPr>
          <p:nvPr>
            <p:ph type="ctrTitle" sz="quarter"/>
          </p:nvPr>
        </p:nvSpPr>
        <p:spPr>
          <a:xfrm>
            <a:off x="685800" y="-1"/>
            <a:ext cx="7772400" cy="1180681"/>
          </a:xfrm>
        </p:spPr>
        <p:txBody>
          <a:bodyPr/>
          <a:lstStyle/>
          <a:p>
            <a:r>
              <a:rPr lang="en-US" dirty="0"/>
              <a:t>Demon Possession</a:t>
            </a:r>
          </a:p>
        </p:txBody>
      </p:sp>
      <p:sp>
        <p:nvSpPr>
          <p:cNvPr id="3" name="Content Placeholder 2">
            <a:extLst>
              <a:ext uri="{FF2B5EF4-FFF2-40B4-BE49-F238E27FC236}">
                <a16:creationId xmlns:a16="http://schemas.microsoft.com/office/drawing/2014/main" id="{78FE2A5F-2C18-AF4E-3E05-B2AEC230A8EA}"/>
              </a:ext>
            </a:extLst>
          </p:cNvPr>
          <p:cNvSpPr>
            <a:spLocks noGrp="1"/>
          </p:cNvSpPr>
          <p:nvPr>
            <p:ph type="subTitle" sz="quarter" idx="1"/>
          </p:nvPr>
        </p:nvSpPr>
        <p:spPr>
          <a:xfrm>
            <a:off x="648118" y="1341455"/>
            <a:ext cx="8038681" cy="3572189"/>
          </a:xfrm>
        </p:spPr>
        <p:txBody>
          <a:bodyPr/>
          <a:lstStyle/>
          <a:p>
            <a:r>
              <a:rPr lang="en-US" dirty="0"/>
              <a:t>Is not intracellular occupation.</a:t>
            </a:r>
          </a:p>
          <a:p>
            <a:endParaRPr lang="en-US" dirty="0"/>
          </a:p>
          <a:p>
            <a:r>
              <a:rPr lang="en-US" dirty="0"/>
              <a:t>Is possessing, dominating, influencing a person’s heart and mind by getting them to choose the methods, values, motives, practices, desires, and lies of the demonic.</a:t>
            </a:r>
          </a:p>
          <a:p>
            <a:endParaRPr lang="en-US" dirty="0"/>
          </a:p>
          <a:p>
            <a:r>
              <a:rPr lang="en-US" dirty="0"/>
              <a:t>Which causes their spirit to align with fear, selfishness, exploitation, rage, cruelty, deception, and hatred, etc.</a:t>
            </a:r>
          </a:p>
          <a:p>
            <a:endParaRPr lang="en-US" dirty="0"/>
          </a:p>
          <a:p>
            <a:r>
              <a:rPr lang="en-US" dirty="0"/>
              <a:t>The human becomes more sensitive to the influence, movements, spirit (animating energy) of fallen evil angels.</a:t>
            </a:r>
          </a:p>
        </p:txBody>
      </p:sp>
    </p:spTree>
    <p:extLst>
      <p:ext uri="{BB962C8B-B14F-4D97-AF65-F5344CB8AC3E}">
        <p14:creationId xmlns:p14="http://schemas.microsoft.com/office/powerpoint/2010/main" val="215915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8122F-8003-C05A-B57B-8319FB2A68BE}"/>
              </a:ext>
            </a:extLst>
          </p:cNvPr>
          <p:cNvSpPr>
            <a:spLocks noGrp="1"/>
          </p:cNvSpPr>
          <p:nvPr>
            <p:ph type="ctrTitle" sz="quarter"/>
          </p:nvPr>
        </p:nvSpPr>
        <p:spPr>
          <a:xfrm>
            <a:off x="685800" y="-1"/>
            <a:ext cx="7772400" cy="1180681"/>
          </a:xfrm>
        </p:spPr>
        <p:txBody>
          <a:bodyPr/>
          <a:lstStyle/>
          <a:p>
            <a:r>
              <a:rPr lang="en-US" dirty="0"/>
              <a:t>Filled With Satanic Spirit</a:t>
            </a:r>
          </a:p>
        </p:txBody>
      </p:sp>
      <p:sp>
        <p:nvSpPr>
          <p:cNvPr id="3" name="Content Placeholder 2">
            <a:extLst>
              <a:ext uri="{FF2B5EF4-FFF2-40B4-BE49-F238E27FC236}">
                <a16:creationId xmlns:a16="http://schemas.microsoft.com/office/drawing/2014/main" id="{44F9113D-4FA8-3832-B673-FC2ACFAB46E1}"/>
              </a:ext>
            </a:extLst>
          </p:cNvPr>
          <p:cNvSpPr>
            <a:spLocks noGrp="1"/>
          </p:cNvSpPr>
          <p:nvPr>
            <p:ph type="subTitle" sz="quarter" idx="1"/>
          </p:nvPr>
        </p:nvSpPr>
        <p:spPr>
          <a:xfrm>
            <a:off x="648118" y="1341455"/>
            <a:ext cx="8038681" cy="3572189"/>
          </a:xfrm>
        </p:spPr>
        <p:txBody>
          <a:bodyPr/>
          <a:lstStyle/>
          <a:p>
            <a:r>
              <a:rPr lang="en-US" dirty="0"/>
              <a:t>“Then Peter said, ‘Ananias, how is it that </a:t>
            </a:r>
            <a:r>
              <a:rPr lang="en-US" dirty="0">
                <a:solidFill>
                  <a:schemeClr val="accent5"/>
                </a:solidFill>
              </a:rPr>
              <a:t>Satan has so filled your heart </a:t>
            </a:r>
            <a:r>
              <a:rPr lang="en-US" dirty="0"/>
              <a:t>that you have lied to the Holy Spirit and have kept for yourself some of the money you received for the land?’” </a:t>
            </a:r>
            <a:r>
              <a:rPr lang="en-US" sz="1600" dirty="0"/>
              <a:t>(Acts 5:3 NIV84). </a:t>
            </a:r>
          </a:p>
          <a:p>
            <a:endParaRPr lang="en-US" sz="1600" dirty="0"/>
          </a:p>
        </p:txBody>
      </p:sp>
    </p:spTree>
    <p:extLst>
      <p:ext uri="{BB962C8B-B14F-4D97-AF65-F5344CB8AC3E}">
        <p14:creationId xmlns:p14="http://schemas.microsoft.com/office/powerpoint/2010/main" val="599271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9EE3-DDBB-E73C-C312-FA9DBC5DB054}"/>
              </a:ext>
            </a:extLst>
          </p:cNvPr>
          <p:cNvSpPr>
            <a:spLocks noGrp="1"/>
          </p:cNvSpPr>
          <p:nvPr>
            <p:ph type="ctrTitle" sz="quarter"/>
          </p:nvPr>
        </p:nvSpPr>
        <p:spPr>
          <a:xfrm>
            <a:off x="685800" y="-1"/>
            <a:ext cx="7772400" cy="1180681"/>
          </a:xfrm>
        </p:spPr>
        <p:txBody>
          <a:bodyPr/>
          <a:lstStyle/>
          <a:p>
            <a:r>
              <a:rPr lang="en-US" dirty="0"/>
              <a:t>Falling Dominoes of Destruction</a:t>
            </a:r>
          </a:p>
        </p:txBody>
      </p:sp>
      <p:sp>
        <p:nvSpPr>
          <p:cNvPr id="3" name="Content Placeholder 2">
            <a:extLst>
              <a:ext uri="{FF2B5EF4-FFF2-40B4-BE49-F238E27FC236}">
                <a16:creationId xmlns:a16="http://schemas.microsoft.com/office/drawing/2014/main" id="{8E9A4671-33B6-1493-1DE5-8C4D4A6CC284}"/>
              </a:ext>
            </a:extLst>
          </p:cNvPr>
          <p:cNvSpPr>
            <a:spLocks noGrp="1"/>
          </p:cNvSpPr>
          <p:nvPr>
            <p:ph type="subTitle" sz="quarter" idx="1"/>
          </p:nvPr>
        </p:nvSpPr>
        <p:spPr>
          <a:xfrm>
            <a:off x="648118" y="1341455"/>
            <a:ext cx="8038681" cy="3572189"/>
          </a:xfrm>
        </p:spPr>
        <p:txBody>
          <a:bodyPr/>
          <a:lstStyle/>
          <a:p>
            <a:r>
              <a:rPr lang="en-US" dirty="0"/>
              <a:t>Lies believed—break the circle of love and trust</a:t>
            </a:r>
          </a:p>
          <a:p>
            <a:endParaRPr lang="en-US" dirty="0"/>
          </a:p>
          <a:p>
            <a:r>
              <a:rPr lang="en-US" dirty="0"/>
              <a:t>Broken love and trust—fear and selfishness (survival of the fittest)</a:t>
            </a:r>
          </a:p>
          <a:p>
            <a:endParaRPr lang="en-US" dirty="0"/>
          </a:p>
          <a:p>
            <a:r>
              <a:rPr lang="en-US" dirty="0"/>
              <a:t>Fear and selfishness—destructive acts (sins)</a:t>
            </a:r>
          </a:p>
          <a:p>
            <a:endParaRPr lang="en-US" dirty="0"/>
          </a:p>
          <a:p>
            <a:r>
              <a:rPr lang="en-US" dirty="0"/>
              <a:t>Destructive acts (sins)—damage mind, body, character, relationships, a terminal condition</a:t>
            </a:r>
          </a:p>
        </p:txBody>
      </p:sp>
    </p:spTree>
    <p:extLst>
      <p:ext uri="{BB962C8B-B14F-4D97-AF65-F5344CB8AC3E}">
        <p14:creationId xmlns:p14="http://schemas.microsoft.com/office/powerpoint/2010/main" val="13635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6009-E615-A344-5463-3EEA6A6AD133}"/>
              </a:ext>
            </a:extLst>
          </p:cNvPr>
          <p:cNvSpPr>
            <a:spLocks noGrp="1"/>
          </p:cNvSpPr>
          <p:nvPr>
            <p:ph type="ctrTitle" sz="quarter"/>
          </p:nvPr>
        </p:nvSpPr>
        <p:spPr>
          <a:xfrm>
            <a:off x="685800" y="-1"/>
            <a:ext cx="7772400" cy="1180681"/>
          </a:xfrm>
        </p:spPr>
        <p:txBody>
          <a:bodyPr/>
          <a:lstStyle/>
          <a:p>
            <a:r>
              <a:rPr lang="en-US" dirty="0"/>
              <a:t>Fruits of Demonic Spirit</a:t>
            </a:r>
          </a:p>
        </p:txBody>
      </p:sp>
      <p:sp>
        <p:nvSpPr>
          <p:cNvPr id="3" name="Content Placeholder 2">
            <a:extLst>
              <a:ext uri="{FF2B5EF4-FFF2-40B4-BE49-F238E27FC236}">
                <a16:creationId xmlns:a16="http://schemas.microsoft.com/office/drawing/2014/main" id="{364A6E08-3B68-9662-25B5-2CACAE067848}"/>
              </a:ext>
            </a:extLst>
          </p:cNvPr>
          <p:cNvSpPr>
            <a:spLocks noGrp="1"/>
          </p:cNvSpPr>
          <p:nvPr>
            <p:ph type="subTitle" sz="quarter" idx="1"/>
          </p:nvPr>
        </p:nvSpPr>
        <p:spPr>
          <a:xfrm>
            <a:off x="648118" y="1341455"/>
            <a:ext cx="8038681" cy="3572189"/>
          </a:xfrm>
        </p:spPr>
        <p:txBody>
          <a:bodyPr/>
          <a:lstStyle/>
          <a:p>
            <a:r>
              <a:rPr lang="en-US" dirty="0"/>
              <a:t>“The acts of the sinful nature are obvious: </a:t>
            </a:r>
            <a:r>
              <a:rPr lang="en-US" dirty="0">
                <a:solidFill>
                  <a:schemeClr val="accent5"/>
                </a:solidFill>
              </a:rPr>
              <a:t>sexual immorality, impurity and debauchery; idolatry and witchcraft; hatred, discord, jealousy, fits of rage, selfish ambition, dissensions, factions and envy; drunkenness, orgies</a:t>
            </a:r>
            <a:r>
              <a:rPr lang="en-US" dirty="0"/>
              <a:t>, and the like” </a:t>
            </a:r>
            <a:r>
              <a:rPr lang="en-US" sz="1600" dirty="0"/>
              <a:t>(Galatians 5:19–21 NIV84). </a:t>
            </a:r>
          </a:p>
          <a:p>
            <a:endParaRPr lang="en-US" dirty="0"/>
          </a:p>
          <a:p>
            <a:endParaRPr lang="en-US" dirty="0"/>
          </a:p>
        </p:txBody>
      </p:sp>
    </p:spTree>
    <p:extLst>
      <p:ext uri="{BB962C8B-B14F-4D97-AF65-F5344CB8AC3E}">
        <p14:creationId xmlns:p14="http://schemas.microsoft.com/office/powerpoint/2010/main" val="35984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0D76F-90B5-00FF-D6C7-CF0593F0A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2478FD-F3EF-3CFC-0702-D5D833E83A6D}"/>
              </a:ext>
            </a:extLst>
          </p:cNvPr>
          <p:cNvSpPr>
            <a:spLocks noGrp="1"/>
          </p:cNvSpPr>
          <p:nvPr>
            <p:ph type="ctrTitle" sz="quarter"/>
          </p:nvPr>
        </p:nvSpPr>
        <p:spPr>
          <a:xfrm>
            <a:off x="685800" y="-1"/>
            <a:ext cx="7772400" cy="1180681"/>
          </a:xfrm>
        </p:spPr>
        <p:txBody>
          <a:bodyPr/>
          <a:lstStyle/>
          <a:p>
            <a:r>
              <a:rPr lang="en-US" dirty="0"/>
              <a:t>Fruits of Demonic Spirit</a:t>
            </a:r>
          </a:p>
        </p:txBody>
      </p:sp>
      <p:sp>
        <p:nvSpPr>
          <p:cNvPr id="3" name="Content Placeholder 2">
            <a:extLst>
              <a:ext uri="{FF2B5EF4-FFF2-40B4-BE49-F238E27FC236}">
                <a16:creationId xmlns:a16="http://schemas.microsoft.com/office/drawing/2014/main" id="{7552A8ED-ED57-841A-58A9-66BC839BA415}"/>
              </a:ext>
            </a:extLst>
          </p:cNvPr>
          <p:cNvSpPr>
            <a:spLocks noGrp="1"/>
          </p:cNvSpPr>
          <p:nvPr>
            <p:ph type="subTitle" sz="quarter" idx="1"/>
          </p:nvPr>
        </p:nvSpPr>
        <p:spPr>
          <a:xfrm>
            <a:off x="648118" y="1341455"/>
            <a:ext cx="8038681" cy="3572189"/>
          </a:xfrm>
        </p:spPr>
        <p:txBody>
          <a:bodyPr/>
          <a:lstStyle/>
          <a:p>
            <a:r>
              <a:rPr lang="en-US" dirty="0"/>
              <a:t>“But mark this: There will be terrible times in the last days. People will be </a:t>
            </a:r>
            <a:r>
              <a:rPr lang="en-US" dirty="0">
                <a:solidFill>
                  <a:schemeClr val="accent5"/>
                </a:solidFill>
              </a:rPr>
              <a:t>lovers of themselves, lovers of money, boastful, proud, abusive, disobedient to their parents, ungrateful, unholy, without love, unforgiving, slanderous, without self-control, brutal, not lovers of the good, treacherous, rash, conceited, lovers of pleasure rather than lovers of God</a:t>
            </a:r>
            <a:r>
              <a:rPr lang="en-US" dirty="0"/>
              <a:t>—having a form of godliness but denying its power”</a:t>
            </a:r>
          </a:p>
          <a:p>
            <a:r>
              <a:rPr lang="en-US" sz="1600" dirty="0"/>
              <a:t>(2 Timothy 3:1–5 NIV84). </a:t>
            </a:r>
          </a:p>
          <a:p>
            <a:endParaRPr lang="en-US" dirty="0"/>
          </a:p>
        </p:txBody>
      </p:sp>
    </p:spTree>
    <p:extLst>
      <p:ext uri="{BB962C8B-B14F-4D97-AF65-F5344CB8AC3E}">
        <p14:creationId xmlns:p14="http://schemas.microsoft.com/office/powerpoint/2010/main" val="14859519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691AC-8E1B-166B-0442-DD8999ED69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73C070-BF05-A1F0-C143-835EC09DC79B}"/>
              </a:ext>
            </a:extLst>
          </p:cNvPr>
          <p:cNvSpPr>
            <a:spLocks noGrp="1"/>
          </p:cNvSpPr>
          <p:nvPr>
            <p:ph type="ctrTitle" sz="quarter"/>
          </p:nvPr>
        </p:nvSpPr>
        <p:spPr>
          <a:xfrm>
            <a:off x="685800" y="-1"/>
            <a:ext cx="7772400" cy="1180681"/>
          </a:xfrm>
        </p:spPr>
        <p:txBody>
          <a:bodyPr/>
          <a:lstStyle/>
          <a:p>
            <a:r>
              <a:rPr lang="en-US" dirty="0"/>
              <a:t>Fruits of Demonic Spirit</a:t>
            </a:r>
          </a:p>
        </p:txBody>
      </p:sp>
      <p:sp>
        <p:nvSpPr>
          <p:cNvPr id="3" name="Content Placeholder 2">
            <a:extLst>
              <a:ext uri="{FF2B5EF4-FFF2-40B4-BE49-F238E27FC236}">
                <a16:creationId xmlns:a16="http://schemas.microsoft.com/office/drawing/2014/main" id="{C727EFAC-FF78-C78D-29AE-4C1ACAD7EA6D}"/>
              </a:ext>
            </a:extLst>
          </p:cNvPr>
          <p:cNvSpPr>
            <a:spLocks noGrp="1"/>
          </p:cNvSpPr>
          <p:nvPr>
            <p:ph type="subTitle" sz="quarter" idx="1"/>
          </p:nvPr>
        </p:nvSpPr>
        <p:spPr>
          <a:xfrm>
            <a:off x="648118" y="1341455"/>
            <a:ext cx="8038681" cy="3572189"/>
          </a:xfrm>
        </p:spPr>
        <p:txBody>
          <a:bodyPr/>
          <a:lstStyle/>
          <a:p>
            <a:pPr marL="0" indent="0">
              <a:buNone/>
            </a:pPr>
            <a:r>
              <a:rPr lang="en-US" sz="2000" dirty="0"/>
              <a:t>Therefore </a:t>
            </a:r>
            <a:r>
              <a:rPr lang="en-US" sz="2000" dirty="0">
                <a:solidFill>
                  <a:schemeClr val="accent5"/>
                </a:solidFill>
              </a:rPr>
              <a:t>God gave them over </a:t>
            </a:r>
            <a:r>
              <a:rPr lang="en-US" sz="2000" dirty="0"/>
              <a:t>in the sinful desires of their hearts to </a:t>
            </a:r>
            <a:r>
              <a:rPr lang="en-US" sz="2000" dirty="0">
                <a:solidFill>
                  <a:schemeClr val="accent5"/>
                </a:solidFill>
              </a:rPr>
              <a:t>sexual impurity </a:t>
            </a:r>
            <a:r>
              <a:rPr lang="en-US" sz="2000" dirty="0"/>
              <a:t>for the </a:t>
            </a:r>
            <a:r>
              <a:rPr lang="en-US" sz="2000" dirty="0">
                <a:solidFill>
                  <a:schemeClr val="accent5"/>
                </a:solidFill>
              </a:rPr>
              <a:t>degrading of their bodies </a:t>
            </a:r>
            <a:r>
              <a:rPr lang="en-US" sz="2000" dirty="0"/>
              <a:t>with one another. </a:t>
            </a:r>
            <a:r>
              <a:rPr lang="en-US" sz="2000" dirty="0">
                <a:solidFill>
                  <a:schemeClr val="accent5"/>
                </a:solidFill>
              </a:rPr>
              <a:t>They exchanged the truth of God for a lie. </a:t>
            </a:r>
            <a:r>
              <a:rPr lang="en-US" sz="2000" dirty="0"/>
              <a:t>… Because of this, </a:t>
            </a:r>
            <a:r>
              <a:rPr lang="en-US" sz="2000" dirty="0">
                <a:solidFill>
                  <a:schemeClr val="accent5"/>
                </a:solidFill>
              </a:rPr>
              <a:t>God gave them over </a:t>
            </a:r>
            <a:r>
              <a:rPr lang="en-US" sz="2000" dirty="0"/>
              <a:t>to shameful lusts. … They have become filled with every kind of wickedness, evil, </a:t>
            </a:r>
            <a:r>
              <a:rPr lang="en-US" sz="2000" dirty="0">
                <a:solidFill>
                  <a:schemeClr val="accent5"/>
                </a:solidFill>
              </a:rPr>
              <a:t>greed</a:t>
            </a:r>
            <a:r>
              <a:rPr lang="en-US" sz="2000" dirty="0"/>
              <a:t> and </a:t>
            </a:r>
            <a:r>
              <a:rPr lang="en-US" sz="2000" dirty="0">
                <a:solidFill>
                  <a:schemeClr val="accent5"/>
                </a:solidFill>
              </a:rPr>
              <a:t>depravity</a:t>
            </a:r>
            <a:r>
              <a:rPr lang="en-US" sz="2000" dirty="0"/>
              <a:t>. They are full of </a:t>
            </a:r>
            <a:r>
              <a:rPr lang="en-US" sz="2000" dirty="0">
                <a:solidFill>
                  <a:schemeClr val="accent5"/>
                </a:solidFill>
              </a:rPr>
              <a:t>envy, murder, strife, deceit and malice</a:t>
            </a:r>
            <a:r>
              <a:rPr lang="en-US" sz="2000" dirty="0"/>
              <a:t>. They are </a:t>
            </a:r>
            <a:r>
              <a:rPr lang="en-US" sz="2000" dirty="0">
                <a:solidFill>
                  <a:schemeClr val="accent5"/>
                </a:solidFill>
              </a:rPr>
              <a:t>gossips, slanderers, God-haters, insolent, arrogant and boastful</a:t>
            </a:r>
            <a:r>
              <a:rPr lang="en-US" sz="2000" dirty="0"/>
              <a:t>; they invent ways of doing evil; they </a:t>
            </a:r>
            <a:r>
              <a:rPr lang="en-US" sz="2000" dirty="0">
                <a:solidFill>
                  <a:schemeClr val="accent5"/>
                </a:solidFill>
              </a:rPr>
              <a:t>disobey their parents</a:t>
            </a:r>
            <a:r>
              <a:rPr lang="en-US" sz="2000" dirty="0"/>
              <a:t>; they are </a:t>
            </a:r>
            <a:r>
              <a:rPr lang="en-US" sz="2000" dirty="0">
                <a:solidFill>
                  <a:schemeClr val="accent5"/>
                </a:solidFill>
              </a:rPr>
              <a:t>senseless, faithless, heartless, ruthless</a:t>
            </a:r>
            <a:r>
              <a:rPr lang="en-US" sz="2000" dirty="0">
                <a:solidFill>
                  <a:srgbClr val="FFFFCC"/>
                </a:solidFill>
              </a:rPr>
              <a:t>. </a:t>
            </a:r>
            <a:r>
              <a:rPr lang="en-US" sz="2000" dirty="0"/>
              <a:t>Although they know God’s righteous decree that those who do such things deserve death, they not only continue to do these very things but also </a:t>
            </a:r>
            <a:r>
              <a:rPr lang="en-US" sz="2000" dirty="0">
                <a:solidFill>
                  <a:schemeClr val="accent5"/>
                </a:solidFill>
              </a:rPr>
              <a:t>approve of those who practice them</a:t>
            </a:r>
          </a:p>
          <a:p>
            <a:pPr marL="0" indent="0">
              <a:buNone/>
            </a:pPr>
            <a:r>
              <a:rPr lang="en-US" sz="1600" dirty="0"/>
              <a:t>(Romans 1:24–32 NIV84). </a:t>
            </a:r>
          </a:p>
        </p:txBody>
      </p:sp>
    </p:spTree>
    <p:extLst>
      <p:ext uri="{BB962C8B-B14F-4D97-AF65-F5344CB8AC3E}">
        <p14:creationId xmlns:p14="http://schemas.microsoft.com/office/powerpoint/2010/main" val="1964740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02327-026D-D2C0-3B75-F88AF82C0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F283BF-B1ED-DD6E-448F-C89B3F525282}"/>
              </a:ext>
            </a:extLst>
          </p:cNvPr>
          <p:cNvSpPr>
            <a:spLocks noGrp="1"/>
          </p:cNvSpPr>
          <p:nvPr>
            <p:ph type="ctrTitle" sz="quarter"/>
          </p:nvPr>
        </p:nvSpPr>
        <p:spPr>
          <a:xfrm>
            <a:off x="685800" y="-1"/>
            <a:ext cx="7772400" cy="1180681"/>
          </a:xfrm>
        </p:spPr>
        <p:txBody>
          <a:bodyPr/>
          <a:lstStyle/>
          <a:p>
            <a:r>
              <a:rPr lang="en-US" dirty="0"/>
              <a:t>Fruits of Demonic Spirit</a:t>
            </a:r>
          </a:p>
        </p:txBody>
      </p:sp>
      <p:sp>
        <p:nvSpPr>
          <p:cNvPr id="3" name="Content Placeholder 2">
            <a:extLst>
              <a:ext uri="{FF2B5EF4-FFF2-40B4-BE49-F238E27FC236}">
                <a16:creationId xmlns:a16="http://schemas.microsoft.com/office/drawing/2014/main" id="{2C5D46B7-FC4C-3D7B-8EFA-6B914E84D1BC}"/>
              </a:ext>
            </a:extLst>
          </p:cNvPr>
          <p:cNvSpPr>
            <a:spLocks noGrp="1"/>
          </p:cNvSpPr>
          <p:nvPr>
            <p:ph type="subTitle" sz="quarter" idx="1"/>
          </p:nvPr>
        </p:nvSpPr>
        <p:spPr>
          <a:xfrm>
            <a:off x="648118" y="1341455"/>
            <a:ext cx="8038681" cy="3572189"/>
          </a:xfrm>
        </p:spPr>
        <p:txBody>
          <a:bodyPr/>
          <a:lstStyle/>
          <a:p>
            <a:r>
              <a:rPr lang="en-US" dirty="0"/>
              <a:t>“So they </a:t>
            </a:r>
            <a:r>
              <a:rPr lang="en-US" dirty="0">
                <a:solidFill>
                  <a:schemeClr val="accent5"/>
                </a:solidFill>
              </a:rPr>
              <a:t>shouted louder and slashed themselves </a:t>
            </a:r>
            <a:r>
              <a:rPr lang="en-US" dirty="0"/>
              <a:t>with swords and spears, as was their custom, until their </a:t>
            </a:r>
            <a:r>
              <a:rPr lang="en-US" dirty="0">
                <a:solidFill>
                  <a:schemeClr val="accent5"/>
                </a:solidFill>
              </a:rPr>
              <a:t>blood flowed</a:t>
            </a:r>
            <a:r>
              <a:rPr lang="en-US" dirty="0"/>
              <a:t>” </a:t>
            </a:r>
          </a:p>
          <a:p>
            <a:r>
              <a:rPr lang="en-US" sz="1600" dirty="0"/>
              <a:t>(1 Kings 18:28 NIV84). </a:t>
            </a:r>
          </a:p>
          <a:p>
            <a:endParaRPr lang="en-US" sz="1600" dirty="0"/>
          </a:p>
          <a:p>
            <a:r>
              <a:rPr lang="en-US" dirty="0"/>
              <a:t>“They went across the lake to the region of the </a:t>
            </a:r>
            <a:r>
              <a:rPr lang="en-US" dirty="0" err="1"/>
              <a:t>Gerasenes</a:t>
            </a:r>
            <a:r>
              <a:rPr lang="en-US" dirty="0"/>
              <a:t>. When Jesus got out of the boat, a man with an </a:t>
            </a:r>
            <a:r>
              <a:rPr lang="en-US" dirty="0">
                <a:solidFill>
                  <a:schemeClr val="accent5"/>
                </a:solidFill>
              </a:rPr>
              <a:t>evil spirit </a:t>
            </a:r>
            <a:r>
              <a:rPr lang="en-US" dirty="0"/>
              <a:t>came from the tombs to meet him … he would </a:t>
            </a:r>
            <a:r>
              <a:rPr lang="en-US" dirty="0">
                <a:solidFill>
                  <a:schemeClr val="accent5"/>
                </a:solidFill>
              </a:rPr>
              <a:t>cry out and cut himself with stones</a:t>
            </a:r>
            <a:r>
              <a:rPr lang="en-US" dirty="0"/>
              <a:t>” </a:t>
            </a:r>
            <a:br>
              <a:rPr lang="en-US" dirty="0"/>
            </a:br>
            <a:r>
              <a:rPr lang="en-US" sz="1600" dirty="0"/>
              <a:t>(Mark 5:1–5 NIV84). </a:t>
            </a:r>
          </a:p>
          <a:p>
            <a:endParaRPr lang="en-US" dirty="0"/>
          </a:p>
          <a:p>
            <a:endParaRPr lang="en-US" dirty="0"/>
          </a:p>
          <a:p>
            <a:endParaRPr lang="en-US" dirty="0"/>
          </a:p>
        </p:txBody>
      </p:sp>
    </p:spTree>
    <p:extLst>
      <p:ext uri="{BB962C8B-B14F-4D97-AF65-F5344CB8AC3E}">
        <p14:creationId xmlns:p14="http://schemas.microsoft.com/office/powerpoint/2010/main" val="79382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F139-AFED-83FC-7684-850AC21752CD}"/>
              </a:ext>
            </a:extLst>
          </p:cNvPr>
          <p:cNvSpPr>
            <a:spLocks noGrp="1"/>
          </p:cNvSpPr>
          <p:nvPr>
            <p:ph type="ctrTitle" sz="quarter"/>
          </p:nvPr>
        </p:nvSpPr>
        <p:spPr>
          <a:xfrm>
            <a:off x="685800" y="-1"/>
            <a:ext cx="7772400" cy="1180681"/>
          </a:xfrm>
        </p:spPr>
        <p:txBody>
          <a:bodyPr/>
          <a:lstStyle/>
          <a:p>
            <a:r>
              <a:rPr lang="en-US" dirty="0"/>
              <a:t>Symptoms of Demonic/Unclean Spirit</a:t>
            </a:r>
          </a:p>
        </p:txBody>
      </p:sp>
      <p:sp>
        <p:nvSpPr>
          <p:cNvPr id="5" name="Content Placeholder 4">
            <a:extLst>
              <a:ext uri="{FF2B5EF4-FFF2-40B4-BE49-F238E27FC236}">
                <a16:creationId xmlns:a16="http://schemas.microsoft.com/office/drawing/2014/main" id="{2E860090-FF36-1D41-93DC-13A4AC1A6C4D}"/>
              </a:ext>
            </a:extLst>
          </p:cNvPr>
          <p:cNvSpPr>
            <a:spLocks noGrp="1"/>
          </p:cNvSpPr>
          <p:nvPr>
            <p:ph type="body" sz="quarter" idx="10"/>
          </p:nvPr>
        </p:nvSpPr>
        <p:spPr>
          <a:xfrm>
            <a:off x="501015" y="1341438"/>
            <a:ext cx="3956050" cy="3571875"/>
          </a:xfrm>
        </p:spPr>
        <p:txBody>
          <a:bodyPr/>
          <a:lstStyle/>
          <a:p>
            <a:r>
              <a:rPr lang="en-US" dirty="0"/>
              <a:t>Sexual immorality and impurity</a:t>
            </a:r>
          </a:p>
          <a:p>
            <a:r>
              <a:rPr lang="en-US" dirty="0"/>
              <a:t>Idolatry and witchcraft</a:t>
            </a:r>
          </a:p>
          <a:p>
            <a:r>
              <a:rPr lang="en-US" dirty="0"/>
              <a:t>Hatred, discord, jealousy</a:t>
            </a:r>
          </a:p>
          <a:p>
            <a:r>
              <a:rPr lang="en-US" dirty="0"/>
              <a:t>Fits of rage/irrational</a:t>
            </a:r>
          </a:p>
          <a:p>
            <a:r>
              <a:rPr lang="en-US" dirty="0"/>
              <a:t>Selfish ambition</a:t>
            </a:r>
          </a:p>
          <a:p>
            <a:r>
              <a:rPr lang="en-US" dirty="0"/>
              <a:t>Dissensions, factions, and envy</a:t>
            </a:r>
          </a:p>
          <a:p>
            <a:r>
              <a:rPr lang="en-US" dirty="0"/>
              <a:t>Drunkenness and orgies</a:t>
            </a:r>
          </a:p>
          <a:p>
            <a:r>
              <a:rPr lang="en-US" dirty="0"/>
              <a:t>Selfish, greedy, boastful</a:t>
            </a:r>
          </a:p>
          <a:p>
            <a:r>
              <a:rPr lang="en-US" dirty="0"/>
              <a:t>Proud, abusive </a:t>
            </a:r>
          </a:p>
          <a:p>
            <a:r>
              <a:rPr lang="en-US" dirty="0"/>
              <a:t>Disobedient to their parents</a:t>
            </a:r>
          </a:p>
          <a:p>
            <a:r>
              <a:rPr lang="en-US" dirty="0"/>
              <a:t>Without compassion</a:t>
            </a:r>
          </a:p>
          <a:p>
            <a:endParaRPr lang="en-US" dirty="0"/>
          </a:p>
        </p:txBody>
      </p:sp>
      <p:sp>
        <p:nvSpPr>
          <p:cNvPr id="13" name="Text Placeholder 12">
            <a:extLst>
              <a:ext uri="{FF2B5EF4-FFF2-40B4-BE49-F238E27FC236}">
                <a16:creationId xmlns:a16="http://schemas.microsoft.com/office/drawing/2014/main" id="{79A1FC10-3978-E28F-789E-06EC35DA2688}"/>
              </a:ext>
            </a:extLst>
          </p:cNvPr>
          <p:cNvSpPr>
            <a:spLocks noGrp="1"/>
          </p:cNvSpPr>
          <p:nvPr>
            <p:ph type="body" sz="quarter" idx="11"/>
          </p:nvPr>
        </p:nvSpPr>
        <p:spPr/>
        <p:txBody>
          <a:bodyPr/>
          <a:lstStyle/>
          <a:p>
            <a:r>
              <a:rPr lang="en-US" dirty="0"/>
              <a:t>Ungrateful, without love</a:t>
            </a:r>
          </a:p>
          <a:p>
            <a:r>
              <a:rPr lang="en-US" dirty="0"/>
              <a:t>Unforgiving and malicious</a:t>
            </a:r>
          </a:p>
          <a:p>
            <a:r>
              <a:rPr lang="en-US" dirty="0"/>
              <a:t>Slanderous, without self-control/impulsive, and moody</a:t>
            </a:r>
          </a:p>
          <a:p>
            <a:r>
              <a:rPr lang="en-US" dirty="0"/>
              <a:t>Brutal, not lovers of the good</a:t>
            </a:r>
          </a:p>
          <a:p>
            <a:r>
              <a:rPr lang="en-US" dirty="0"/>
              <a:t>Treacherous/cause division</a:t>
            </a:r>
          </a:p>
          <a:p>
            <a:r>
              <a:rPr lang="en-US" dirty="0"/>
              <a:t>Rash and conceited </a:t>
            </a:r>
          </a:p>
          <a:p>
            <a:r>
              <a:rPr lang="en-US" dirty="0"/>
              <a:t>Lovers of pleasure</a:t>
            </a:r>
          </a:p>
          <a:p>
            <a:r>
              <a:rPr lang="en-US" dirty="0"/>
              <a:t>Dishonest and deceitful</a:t>
            </a:r>
          </a:p>
          <a:p>
            <a:r>
              <a:rPr lang="en-US" dirty="0"/>
              <a:t>Untrustworthy</a:t>
            </a:r>
          </a:p>
          <a:p>
            <a:r>
              <a:rPr lang="en-US" dirty="0"/>
              <a:t>Self-harm and harm others</a:t>
            </a:r>
          </a:p>
          <a:p>
            <a:endParaRPr lang="en-US" dirty="0"/>
          </a:p>
        </p:txBody>
      </p:sp>
    </p:spTree>
    <p:extLst>
      <p:ext uri="{BB962C8B-B14F-4D97-AF65-F5344CB8AC3E}">
        <p14:creationId xmlns:p14="http://schemas.microsoft.com/office/powerpoint/2010/main" val="396863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01AC4-5B74-7486-6F57-C28467E01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741BC-7190-DE2C-D5DD-6E21CDCC483C}"/>
              </a:ext>
            </a:extLst>
          </p:cNvPr>
          <p:cNvSpPr>
            <a:spLocks noGrp="1"/>
          </p:cNvSpPr>
          <p:nvPr>
            <p:ph type="ctrTitle" sz="quarter"/>
          </p:nvPr>
        </p:nvSpPr>
        <p:spPr>
          <a:xfrm>
            <a:off x="685800" y="-1"/>
            <a:ext cx="7772400" cy="1180681"/>
          </a:xfrm>
        </p:spPr>
        <p:txBody>
          <a:bodyPr/>
          <a:lstStyle/>
          <a:p>
            <a:r>
              <a:rPr lang="en-US" dirty="0"/>
              <a:t>First Point</a:t>
            </a:r>
          </a:p>
        </p:txBody>
      </p:sp>
      <p:sp>
        <p:nvSpPr>
          <p:cNvPr id="3" name="Content Placeholder 2">
            <a:extLst>
              <a:ext uri="{FF2B5EF4-FFF2-40B4-BE49-F238E27FC236}">
                <a16:creationId xmlns:a16="http://schemas.microsoft.com/office/drawing/2014/main" id="{8ACD476F-7B76-D358-569C-35591B75776B}"/>
              </a:ext>
            </a:extLst>
          </p:cNvPr>
          <p:cNvSpPr>
            <a:spLocks noGrp="1"/>
          </p:cNvSpPr>
          <p:nvPr>
            <p:ph type="subTitle" sz="quarter" idx="1"/>
          </p:nvPr>
        </p:nvSpPr>
        <p:spPr>
          <a:xfrm>
            <a:off x="648118" y="1341455"/>
            <a:ext cx="8038681" cy="3572189"/>
          </a:xfrm>
        </p:spPr>
        <p:txBody>
          <a:bodyPr/>
          <a:lstStyle/>
          <a:p>
            <a:r>
              <a:rPr lang="en-US" dirty="0"/>
              <a:t>The spirit is the animating energy that gives life and moves </a:t>
            </a:r>
            <a:br>
              <a:rPr lang="en-US" dirty="0"/>
            </a:br>
            <a:r>
              <a:rPr lang="en-US" dirty="0"/>
              <a:t>to action; it comes from God.</a:t>
            </a:r>
          </a:p>
          <a:p>
            <a:endParaRPr lang="en-US" dirty="0"/>
          </a:p>
          <a:p>
            <a:r>
              <a:rPr lang="en-US" dirty="0"/>
              <a:t>The spirit can be either a pure spirit of love and trust—</a:t>
            </a:r>
            <a:br>
              <a:rPr lang="en-US" dirty="0"/>
            </a:br>
            <a:r>
              <a:rPr lang="en-US" dirty="0"/>
              <a:t>or corrupted with fear and selfishness.</a:t>
            </a:r>
          </a:p>
          <a:p>
            <a:endParaRPr lang="en-US" dirty="0"/>
          </a:p>
          <a:p>
            <a:r>
              <a:rPr lang="en-US" dirty="0"/>
              <a:t>Because of Jesus and God’s grace, we have a choice as to which spirit we align with and be animated by.</a:t>
            </a:r>
          </a:p>
          <a:p>
            <a:endParaRPr lang="en-US" dirty="0"/>
          </a:p>
          <a:p>
            <a:r>
              <a:rPr lang="en-US" dirty="0"/>
              <a:t>There are only two spiritual forces: Heavenly—love, truth, freedom, trust (Holy Spirit and holy angels), and satanic—fear and selfishness (Satan and his forces).</a:t>
            </a:r>
          </a:p>
        </p:txBody>
      </p:sp>
    </p:spTree>
    <p:extLst>
      <p:ext uri="{BB962C8B-B14F-4D97-AF65-F5344CB8AC3E}">
        <p14:creationId xmlns:p14="http://schemas.microsoft.com/office/powerpoint/2010/main" val="248191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0D3D4-D1F7-856B-D022-DC116F4BEAAD}"/>
              </a:ext>
            </a:extLst>
          </p:cNvPr>
          <p:cNvSpPr>
            <a:spLocks noGrp="1"/>
          </p:cNvSpPr>
          <p:nvPr>
            <p:ph type="ctrTitle" sz="quarter"/>
          </p:nvPr>
        </p:nvSpPr>
        <p:spPr>
          <a:xfrm>
            <a:off x="685800" y="-1"/>
            <a:ext cx="7772400" cy="1180681"/>
          </a:xfrm>
        </p:spPr>
        <p:txBody>
          <a:bodyPr/>
          <a:lstStyle/>
          <a:p>
            <a:r>
              <a:rPr lang="en-US" dirty="0"/>
              <a:t>Second Point</a:t>
            </a:r>
          </a:p>
        </p:txBody>
      </p:sp>
      <p:sp>
        <p:nvSpPr>
          <p:cNvPr id="3" name="Content Placeholder 2">
            <a:extLst>
              <a:ext uri="{FF2B5EF4-FFF2-40B4-BE49-F238E27FC236}">
                <a16:creationId xmlns:a16="http://schemas.microsoft.com/office/drawing/2014/main" id="{64EEFA4F-2575-1A39-4588-0916ED97970D}"/>
              </a:ext>
            </a:extLst>
          </p:cNvPr>
          <p:cNvSpPr>
            <a:spLocks noGrp="1"/>
          </p:cNvSpPr>
          <p:nvPr>
            <p:ph type="subTitle" sz="quarter" idx="1"/>
          </p:nvPr>
        </p:nvSpPr>
        <p:spPr>
          <a:xfrm>
            <a:off x="648118" y="1341455"/>
            <a:ext cx="8038681" cy="3572189"/>
          </a:xfrm>
        </p:spPr>
        <p:txBody>
          <a:bodyPr/>
          <a:lstStyle/>
          <a:p>
            <a:r>
              <a:rPr lang="en-US" dirty="0"/>
              <a:t>Our choices change our brain structure.</a:t>
            </a:r>
          </a:p>
          <a:p>
            <a:endParaRPr lang="en-US" dirty="0"/>
          </a:p>
          <a:p>
            <a:r>
              <a:rPr lang="en-US" dirty="0"/>
              <a:t>Our brain structure impacts our quantum signature.</a:t>
            </a:r>
          </a:p>
          <a:p>
            <a:endParaRPr lang="en-US" dirty="0"/>
          </a:p>
          <a:p>
            <a:r>
              <a:rPr lang="en-US" dirty="0"/>
              <a:t>Our quantum signature aligns with either the Holy Spirit or the spirit of demons.</a:t>
            </a:r>
          </a:p>
          <a:p>
            <a:endParaRPr lang="en-US" dirty="0"/>
          </a:p>
          <a:p>
            <a:r>
              <a:rPr lang="en-US" dirty="0"/>
              <a:t>As we align by choice and preference with the demonic, we become more in tune with the demonic and more receptive to their quantum influence. If we choose truth, love, and trust in Jesus, we become more receptive to the Holy Spirit.</a:t>
            </a:r>
          </a:p>
        </p:txBody>
      </p:sp>
    </p:spTree>
    <p:extLst>
      <p:ext uri="{BB962C8B-B14F-4D97-AF65-F5344CB8AC3E}">
        <p14:creationId xmlns:p14="http://schemas.microsoft.com/office/powerpoint/2010/main" val="263164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F898-12A7-B420-73C5-8C88BCBE06D0}"/>
              </a:ext>
            </a:extLst>
          </p:cNvPr>
          <p:cNvSpPr>
            <a:spLocks noGrp="1"/>
          </p:cNvSpPr>
          <p:nvPr>
            <p:ph type="ctrTitle" sz="quarter"/>
          </p:nvPr>
        </p:nvSpPr>
        <p:spPr>
          <a:xfrm>
            <a:off x="685800" y="-1"/>
            <a:ext cx="7772400" cy="1180681"/>
          </a:xfrm>
        </p:spPr>
        <p:txBody>
          <a:bodyPr/>
          <a:lstStyle/>
          <a:p>
            <a:r>
              <a:rPr lang="en-US" dirty="0"/>
              <a:t>The Demoniac</a:t>
            </a:r>
          </a:p>
        </p:txBody>
      </p:sp>
      <p:sp>
        <p:nvSpPr>
          <p:cNvPr id="3" name="Content Placeholder 2">
            <a:extLst>
              <a:ext uri="{FF2B5EF4-FFF2-40B4-BE49-F238E27FC236}">
                <a16:creationId xmlns:a16="http://schemas.microsoft.com/office/drawing/2014/main" id="{97BA173F-439F-8B5D-2091-FA5313996A04}"/>
              </a:ext>
            </a:extLst>
          </p:cNvPr>
          <p:cNvSpPr>
            <a:spLocks noGrp="1"/>
          </p:cNvSpPr>
          <p:nvPr>
            <p:ph type="subTitle" sz="quarter" idx="1"/>
          </p:nvPr>
        </p:nvSpPr>
        <p:spPr>
          <a:xfrm>
            <a:off x="648118" y="1341455"/>
            <a:ext cx="8038681" cy="3572189"/>
          </a:xfrm>
        </p:spPr>
        <p:txBody>
          <a:bodyPr/>
          <a:lstStyle/>
          <a:p>
            <a:r>
              <a:rPr lang="en-US" dirty="0"/>
              <a:t>A person who chooses, aligns, prefers, and develops a mind, character, brain in harmony with evil becomes more susceptible to demonic influence and control.</a:t>
            </a:r>
          </a:p>
          <a:p>
            <a:endParaRPr lang="en-US" dirty="0"/>
          </a:p>
          <a:p>
            <a:r>
              <a:rPr lang="en-US" dirty="0"/>
              <a:t>When confronted with the light/Holy Spirit—they will recoil, protest, act out, and, if really in tune with the demonic, speak what they are hearing, similarly to a prophet of God speaking the Word of the Lord under the influence of the Holy Spirit.</a:t>
            </a:r>
          </a:p>
        </p:txBody>
      </p:sp>
    </p:spTree>
    <p:extLst>
      <p:ext uri="{BB962C8B-B14F-4D97-AF65-F5344CB8AC3E}">
        <p14:creationId xmlns:p14="http://schemas.microsoft.com/office/powerpoint/2010/main" val="279904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D16B-78CF-E936-CF51-9CE72C603051}"/>
              </a:ext>
            </a:extLst>
          </p:cNvPr>
          <p:cNvSpPr>
            <a:spLocks noGrp="1"/>
          </p:cNvSpPr>
          <p:nvPr>
            <p:ph type="ctrTitle" sz="quarter"/>
          </p:nvPr>
        </p:nvSpPr>
        <p:spPr>
          <a:xfrm>
            <a:off x="685800" y="-1"/>
            <a:ext cx="7772400" cy="1180681"/>
          </a:xfrm>
        </p:spPr>
        <p:txBody>
          <a:bodyPr/>
          <a:lstStyle/>
          <a:p>
            <a:r>
              <a:rPr lang="en-US" dirty="0"/>
              <a:t>Casting Out </a:t>
            </a:r>
          </a:p>
        </p:txBody>
      </p:sp>
      <p:sp>
        <p:nvSpPr>
          <p:cNvPr id="3" name="Content Placeholder 2">
            <a:extLst>
              <a:ext uri="{FF2B5EF4-FFF2-40B4-BE49-F238E27FC236}">
                <a16:creationId xmlns:a16="http://schemas.microsoft.com/office/drawing/2014/main" id="{810C0BAC-9007-08DF-BFAC-49A63A443F84}"/>
              </a:ext>
            </a:extLst>
          </p:cNvPr>
          <p:cNvSpPr>
            <a:spLocks noGrp="1"/>
          </p:cNvSpPr>
          <p:nvPr>
            <p:ph type="subTitle" sz="quarter" idx="1"/>
          </p:nvPr>
        </p:nvSpPr>
        <p:spPr>
          <a:xfrm>
            <a:off x="648118" y="1341455"/>
            <a:ext cx="8038681" cy="3572189"/>
          </a:xfrm>
        </p:spPr>
        <p:txBody>
          <a:bodyPr/>
          <a:lstStyle/>
          <a:p>
            <a:r>
              <a:rPr lang="en-US" dirty="0"/>
              <a:t>Casting out a demon is the power of God restraining, restricting, and preventing a fallen angel from accessing and operating upon the quantum network (spirit) of a human.</a:t>
            </a:r>
          </a:p>
          <a:p>
            <a:endParaRPr lang="en-US" dirty="0"/>
          </a:p>
          <a:p>
            <a:r>
              <a:rPr lang="en-US" dirty="0"/>
              <a:t>Casting out a demon does not cause the person to become righteous; that person must still choose for themselves to trust Jesus, invite in the Holy Spirit, and choose the methods and principles of God, which changes their neurobiology and spirit. </a:t>
            </a:r>
          </a:p>
        </p:txBody>
      </p:sp>
    </p:spTree>
    <p:extLst>
      <p:ext uri="{BB962C8B-B14F-4D97-AF65-F5344CB8AC3E}">
        <p14:creationId xmlns:p14="http://schemas.microsoft.com/office/powerpoint/2010/main" val="356060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F288F-8D3E-0F68-DDA4-16AC755A492C}"/>
              </a:ext>
            </a:extLst>
          </p:cNvPr>
          <p:cNvSpPr>
            <a:spLocks noGrp="1"/>
          </p:cNvSpPr>
          <p:nvPr>
            <p:ph type="ctrTitle" sz="quarter"/>
          </p:nvPr>
        </p:nvSpPr>
        <p:spPr>
          <a:xfrm>
            <a:off x="685800" y="-1"/>
            <a:ext cx="7772400" cy="1180681"/>
          </a:xfrm>
        </p:spPr>
        <p:txBody>
          <a:bodyPr/>
          <a:lstStyle/>
          <a:p>
            <a:r>
              <a:rPr lang="en-US" dirty="0"/>
              <a:t>Jesus Warned</a:t>
            </a:r>
          </a:p>
        </p:txBody>
      </p:sp>
      <p:sp>
        <p:nvSpPr>
          <p:cNvPr id="3" name="Content Placeholder 2">
            <a:extLst>
              <a:ext uri="{FF2B5EF4-FFF2-40B4-BE49-F238E27FC236}">
                <a16:creationId xmlns:a16="http://schemas.microsoft.com/office/drawing/2014/main" id="{B78E2737-2C17-1C90-BCE2-B398D4496D3C}"/>
              </a:ext>
            </a:extLst>
          </p:cNvPr>
          <p:cNvSpPr>
            <a:spLocks noGrp="1"/>
          </p:cNvSpPr>
          <p:nvPr>
            <p:ph type="subTitle" sz="quarter" idx="1"/>
          </p:nvPr>
        </p:nvSpPr>
        <p:spPr>
          <a:xfrm>
            <a:off x="648118" y="1341455"/>
            <a:ext cx="8038681" cy="3572189"/>
          </a:xfrm>
        </p:spPr>
        <p:txBody>
          <a:bodyPr/>
          <a:lstStyle/>
          <a:p>
            <a:r>
              <a:rPr lang="en-US" dirty="0"/>
              <a:t>“When an evil spirit comes out of a man, it goes through arid places seeking rest and does not find it. Then it says, ‘I will return to the house I left.’ When it arrives, it finds the house unoccupied, swept clean and put in order. Then it goes and takes with it seven other spirits more wicked than itself, and they go in and live there. And the final condition of that man is worse than the first” </a:t>
            </a:r>
            <a:br>
              <a:rPr lang="en-US" dirty="0"/>
            </a:br>
            <a:r>
              <a:rPr lang="en-US" sz="1600" dirty="0"/>
              <a:t>(Matthew 12:43–45 NIV84). </a:t>
            </a:r>
            <a:endParaRPr lang="en-US" dirty="0"/>
          </a:p>
        </p:txBody>
      </p:sp>
    </p:spTree>
    <p:extLst>
      <p:ext uri="{BB962C8B-B14F-4D97-AF65-F5344CB8AC3E}">
        <p14:creationId xmlns:p14="http://schemas.microsoft.com/office/powerpoint/2010/main" val="219474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8FBD-6761-258A-B91A-3434E80B5BE6}"/>
              </a:ext>
            </a:extLst>
          </p:cNvPr>
          <p:cNvSpPr>
            <a:spLocks noGrp="1"/>
          </p:cNvSpPr>
          <p:nvPr>
            <p:ph type="ctrTitle" sz="quarter"/>
          </p:nvPr>
        </p:nvSpPr>
        <p:spPr>
          <a:xfrm>
            <a:off x="685800" y="-1"/>
            <a:ext cx="7772400" cy="1180681"/>
          </a:xfrm>
        </p:spPr>
        <p:txBody>
          <a:bodyPr/>
          <a:lstStyle/>
          <a:p>
            <a:r>
              <a:rPr lang="en-US" dirty="0"/>
              <a:t>Spirit Infected With Fear and Selfishness</a:t>
            </a:r>
          </a:p>
        </p:txBody>
      </p:sp>
      <p:sp>
        <p:nvSpPr>
          <p:cNvPr id="3" name="Content Placeholder 2">
            <a:extLst>
              <a:ext uri="{FF2B5EF4-FFF2-40B4-BE49-F238E27FC236}">
                <a16:creationId xmlns:a16="http://schemas.microsoft.com/office/drawing/2014/main" id="{75A11B31-93D4-D049-8AD1-2692F904A304}"/>
              </a:ext>
            </a:extLst>
          </p:cNvPr>
          <p:cNvSpPr>
            <a:spLocks noGrp="1"/>
          </p:cNvSpPr>
          <p:nvPr>
            <p:ph type="subTitle" sz="quarter" idx="1"/>
          </p:nvPr>
        </p:nvSpPr>
        <p:spPr>
          <a:xfrm>
            <a:off x="648118" y="1341455"/>
            <a:ext cx="8038681" cy="3572189"/>
          </a:xfrm>
        </p:spPr>
        <p:txBody>
          <a:bodyPr/>
          <a:lstStyle/>
          <a:p>
            <a:r>
              <a:rPr lang="en-US" dirty="0"/>
              <a:t>“I heard you in the garden, and I was </a:t>
            </a:r>
            <a:r>
              <a:rPr lang="en-US" dirty="0">
                <a:solidFill>
                  <a:schemeClr val="accent5"/>
                </a:solidFill>
              </a:rPr>
              <a:t>afraid</a:t>
            </a:r>
            <a:r>
              <a:rPr lang="en-US" dirty="0"/>
              <a:t> because I was naked; </a:t>
            </a:r>
            <a:br>
              <a:rPr lang="en-US" dirty="0"/>
            </a:br>
            <a:r>
              <a:rPr lang="en-US" dirty="0"/>
              <a:t>so </a:t>
            </a:r>
            <a:r>
              <a:rPr lang="en-US" dirty="0">
                <a:solidFill>
                  <a:schemeClr val="accent5"/>
                </a:solidFill>
              </a:rPr>
              <a:t>I hid</a:t>
            </a:r>
            <a:r>
              <a:rPr lang="en-US" dirty="0"/>
              <a:t>” </a:t>
            </a:r>
            <a:r>
              <a:rPr lang="en-US" sz="1600" dirty="0"/>
              <a:t>(Genesis 3:10). </a:t>
            </a:r>
            <a:endParaRPr lang="en-US" dirty="0"/>
          </a:p>
          <a:p>
            <a:endParaRPr lang="en-US" dirty="0"/>
          </a:p>
          <a:p>
            <a:r>
              <a:rPr lang="en-US" dirty="0"/>
              <a:t>God had not changed; Adam’s spirit was now infected with fear that caused him to act to save self by fleeing from God, which is exactly the opposite of life. </a:t>
            </a:r>
          </a:p>
        </p:txBody>
      </p:sp>
    </p:spTree>
    <p:extLst>
      <p:ext uri="{BB962C8B-B14F-4D97-AF65-F5344CB8AC3E}">
        <p14:creationId xmlns:p14="http://schemas.microsoft.com/office/powerpoint/2010/main" val="212177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D14B9-471B-57ED-AE2E-B6085E859DC2}"/>
              </a:ext>
            </a:extLst>
          </p:cNvPr>
          <p:cNvSpPr>
            <a:spLocks noGrp="1"/>
          </p:cNvSpPr>
          <p:nvPr>
            <p:ph type="ctrTitle" sz="quarter"/>
          </p:nvPr>
        </p:nvSpPr>
        <p:spPr>
          <a:xfrm>
            <a:off x="685800" y="-1"/>
            <a:ext cx="7772400" cy="1180681"/>
          </a:xfrm>
        </p:spPr>
        <p:txBody>
          <a:bodyPr/>
          <a:lstStyle/>
          <a:p>
            <a:r>
              <a:rPr lang="en-US" dirty="0"/>
              <a:t>Defeat Demons With Truth, Love, and Trust in God</a:t>
            </a:r>
          </a:p>
        </p:txBody>
      </p:sp>
      <p:sp>
        <p:nvSpPr>
          <p:cNvPr id="3" name="Content Placeholder 2">
            <a:extLst>
              <a:ext uri="{FF2B5EF4-FFF2-40B4-BE49-F238E27FC236}">
                <a16:creationId xmlns:a16="http://schemas.microsoft.com/office/drawing/2014/main" id="{60247E67-3C38-6C2F-ED64-D2B0EB85AE6B}"/>
              </a:ext>
            </a:extLst>
          </p:cNvPr>
          <p:cNvSpPr>
            <a:spLocks noGrp="1"/>
          </p:cNvSpPr>
          <p:nvPr>
            <p:ph type="subTitle" sz="quarter" idx="1"/>
          </p:nvPr>
        </p:nvSpPr>
        <p:spPr>
          <a:xfrm>
            <a:off x="648118" y="1341455"/>
            <a:ext cx="8038681" cy="3572189"/>
          </a:xfrm>
        </p:spPr>
        <p:txBody>
          <a:bodyPr/>
          <a:lstStyle/>
          <a:p>
            <a:r>
              <a:rPr lang="en-US" dirty="0"/>
              <a:t>Jesus demonstrated when tempted, “It is written …”</a:t>
            </a:r>
          </a:p>
          <a:p>
            <a:endParaRPr lang="en-US" dirty="0"/>
          </a:p>
          <a:p>
            <a:r>
              <a:rPr lang="en-US" dirty="0"/>
              <a:t>You will know the truth and the truth will set you free </a:t>
            </a:r>
            <a:r>
              <a:rPr lang="en-US" sz="1600" dirty="0"/>
              <a:t>(John 8:32).</a:t>
            </a:r>
          </a:p>
          <a:p>
            <a:endParaRPr lang="en-US" dirty="0"/>
          </a:p>
          <a:p>
            <a:r>
              <a:rPr lang="en-US" dirty="0"/>
              <a:t>“There is no fear in love. But perfect love drives out fear” </a:t>
            </a:r>
            <a:r>
              <a:rPr lang="en-US" sz="1600" dirty="0"/>
              <a:t>(1 John 4:18 NIV84). </a:t>
            </a:r>
          </a:p>
          <a:p>
            <a:endParaRPr lang="en-US" dirty="0"/>
          </a:p>
          <a:p>
            <a:r>
              <a:rPr lang="en-US" dirty="0"/>
              <a:t>“And the LORD restored Job’s losses when he prayed for his friends” </a:t>
            </a:r>
            <a:r>
              <a:rPr lang="en-US" sz="1600" dirty="0"/>
              <a:t>(Job 42:10 NKVJ). </a:t>
            </a:r>
          </a:p>
          <a:p>
            <a:endParaRPr lang="en-US" sz="1600" dirty="0"/>
          </a:p>
          <a:p>
            <a:r>
              <a:rPr lang="en-US" dirty="0"/>
              <a:t>The just live by faith, by trusting God when tempted with fear </a:t>
            </a:r>
            <a:r>
              <a:rPr lang="en-US" sz="1600" dirty="0"/>
              <a:t>(Romans 1:17; Ephesians 6:16; Hebrews 11).</a:t>
            </a:r>
          </a:p>
          <a:p>
            <a:endParaRPr lang="en-US" sz="1600" dirty="0"/>
          </a:p>
          <a:p>
            <a:endParaRPr lang="en-US" sz="1600" dirty="0"/>
          </a:p>
          <a:p>
            <a:endParaRPr lang="en-US" dirty="0"/>
          </a:p>
        </p:txBody>
      </p:sp>
    </p:spTree>
    <p:extLst>
      <p:ext uri="{BB962C8B-B14F-4D97-AF65-F5344CB8AC3E}">
        <p14:creationId xmlns:p14="http://schemas.microsoft.com/office/powerpoint/2010/main" val="251318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10CF-5C05-E0D2-A337-239F6871AF91}"/>
              </a:ext>
            </a:extLst>
          </p:cNvPr>
          <p:cNvSpPr>
            <a:spLocks noGrp="1"/>
          </p:cNvSpPr>
          <p:nvPr>
            <p:ph type="ctrTitle" sz="quarter"/>
          </p:nvPr>
        </p:nvSpPr>
        <p:spPr>
          <a:xfrm>
            <a:off x="685800" y="-1"/>
            <a:ext cx="7772400" cy="1180681"/>
          </a:xfrm>
        </p:spPr>
        <p:txBody>
          <a:bodyPr/>
          <a:lstStyle/>
          <a:p>
            <a:r>
              <a:rPr lang="en-US" dirty="0"/>
              <a:t>Example of Spiritual Warfare</a:t>
            </a:r>
          </a:p>
        </p:txBody>
      </p:sp>
      <p:sp>
        <p:nvSpPr>
          <p:cNvPr id="3" name="Content Placeholder 2">
            <a:extLst>
              <a:ext uri="{FF2B5EF4-FFF2-40B4-BE49-F238E27FC236}">
                <a16:creationId xmlns:a16="http://schemas.microsoft.com/office/drawing/2014/main" id="{76DBBCC9-2AB0-69A3-F88F-9A86F8DA5B72}"/>
              </a:ext>
            </a:extLst>
          </p:cNvPr>
          <p:cNvSpPr>
            <a:spLocks noGrp="1"/>
          </p:cNvSpPr>
          <p:nvPr>
            <p:ph type="subTitle" sz="quarter" idx="1"/>
          </p:nvPr>
        </p:nvSpPr>
        <p:spPr>
          <a:xfrm>
            <a:off x="648118" y="1341455"/>
            <a:ext cx="8038681" cy="3572189"/>
          </a:xfrm>
        </p:spPr>
        <p:txBody>
          <a:bodyPr/>
          <a:lstStyle/>
          <a:p>
            <a:r>
              <a:rPr lang="en-US" dirty="0"/>
              <a:t>At the Last Supper, the disciples were arguing about who would be the greatest—the spirit of fear/selfishness was warring with spirit of love and trust. </a:t>
            </a:r>
          </a:p>
          <a:p>
            <a:endParaRPr lang="en-US" dirty="0"/>
          </a:p>
          <a:p>
            <a:r>
              <a:rPr lang="en-US" dirty="0"/>
              <a:t>Consider the impact upon each heart/spiritual motivational animating energy when Christ washed their feet.</a:t>
            </a:r>
          </a:p>
          <a:p>
            <a:endParaRPr lang="en-US" dirty="0"/>
          </a:p>
        </p:txBody>
      </p:sp>
    </p:spTree>
    <p:extLst>
      <p:ext uri="{BB962C8B-B14F-4D97-AF65-F5344CB8AC3E}">
        <p14:creationId xmlns:p14="http://schemas.microsoft.com/office/powerpoint/2010/main" val="169469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A189E-D136-464E-A4F8-54C7F535E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513435-53B8-1533-88BB-0029EF01C065}"/>
              </a:ext>
            </a:extLst>
          </p:cNvPr>
          <p:cNvSpPr>
            <a:spLocks noGrp="1"/>
          </p:cNvSpPr>
          <p:nvPr>
            <p:ph type="ctrTitle" sz="quarter"/>
          </p:nvPr>
        </p:nvSpPr>
        <p:spPr>
          <a:xfrm>
            <a:off x="685800" y="-1"/>
            <a:ext cx="7772400" cy="1180681"/>
          </a:xfrm>
        </p:spPr>
        <p:txBody>
          <a:bodyPr/>
          <a:lstStyle/>
          <a:p>
            <a:r>
              <a:rPr lang="en-US" dirty="0"/>
              <a:t>Example of Spiritual Warfare</a:t>
            </a:r>
            <a:br>
              <a:rPr lang="en-US" dirty="0"/>
            </a:br>
            <a:r>
              <a:rPr lang="en-US" dirty="0"/>
              <a:t>Bible Commentary</a:t>
            </a:r>
          </a:p>
        </p:txBody>
      </p:sp>
      <p:sp>
        <p:nvSpPr>
          <p:cNvPr id="3" name="Content Placeholder 2">
            <a:extLst>
              <a:ext uri="{FF2B5EF4-FFF2-40B4-BE49-F238E27FC236}">
                <a16:creationId xmlns:a16="http://schemas.microsoft.com/office/drawing/2014/main" id="{42F25D6B-111A-78D5-C39C-27A05AF3B133}"/>
              </a:ext>
            </a:extLst>
          </p:cNvPr>
          <p:cNvSpPr>
            <a:spLocks noGrp="1"/>
          </p:cNvSpPr>
          <p:nvPr>
            <p:ph type="subTitle" sz="quarter" idx="1"/>
          </p:nvPr>
        </p:nvSpPr>
        <p:spPr>
          <a:xfrm>
            <a:off x="648118" y="1341455"/>
            <a:ext cx="8038681" cy="3572189"/>
          </a:xfrm>
        </p:spPr>
        <p:txBody>
          <a:bodyPr/>
          <a:lstStyle/>
          <a:p>
            <a:r>
              <a:rPr lang="en-US" dirty="0">
                <a:effectLst>
                  <a:outerShdw blurRad="50800" dist="38100" dir="2700000" algn="tl" rotWithShape="0">
                    <a:prstClr val="black">
                      <a:alpha val="40000"/>
                    </a:prstClr>
                  </a:outerShdw>
                </a:effectLst>
              </a:rPr>
              <a:t>“So Christ expressed His </a:t>
            </a:r>
            <a:r>
              <a:rPr lang="en-US" dirty="0">
                <a:solidFill>
                  <a:schemeClr val="accent5"/>
                </a:solidFill>
                <a:effectLst>
                  <a:outerShdw blurRad="50800" dist="38100" dir="2700000" algn="tl" rotWithShape="0">
                    <a:prstClr val="black">
                      <a:alpha val="40000"/>
                    </a:prstClr>
                  </a:outerShdw>
                </a:effectLst>
              </a:rPr>
              <a:t>love</a:t>
            </a:r>
            <a:r>
              <a:rPr lang="en-US" dirty="0">
                <a:effectLst>
                  <a:outerShdw blurRad="50800" dist="38100" dir="2700000" algn="tl" rotWithShape="0">
                    <a:prstClr val="black">
                      <a:alpha val="40000"/>
                    </a:prstClr>
                  </a:outerShdw>
                </a:effectLst>
              </a:rPr>
              <a:t> for His disciples. Their </a:t>
            </a:r>
            <a:r>
              <a:rPr lang="en-US" dirty="0">
                <a:solidFill>
                  <a:schemeClr val="accent5"/>
                </a:solidFill>
                <a:effectLst>
                  <a:outerShdw blurRad="50800" dist="38100" dir="2700000" algn="tl" rotWithShape="0">
                    <a:prstClr val="black">
                      <a:alpha val="40000"/>
                    </a:prstClr>
                  </a:outerShdw>
                </a:effectLst>
              </a:rPr>
              <a:t>selfish spirit </a:t>
            </a:r>
            <a:r>
              <a:rPr lang="en-US" dirty="0">
                <a:effectLst>
                  <a:outerShdw blurRad="50800" dist="38100" dir="2700000" algn="tl" rotWithShape="0">
                    <a:prstClr val="black">
                      <a:alpha val="40000"/>
                    </a:prstClr>
                  </a:outerShdw>
                </a:effectLst>
              </a:rPr>
              <a:t>filled Him with sorrow, but He entered into no controversy with them regarding their difficulty. Instead He gave them an example they would never forget. His </a:t>
            </a:r>
            <a:r>
              <a:rPr lang="en-US" dirty="0">
                <a:solidFill>
                  <a:schemeClr val="accent5"/>
                </a:solidFill>
                <a:effectLst>
                  <a:outerShdw blurRad="50800" dist="38100" dir="2700000" algn="tl" rotWithShape="0">
                    <a:prstClr val="black">
                      <a:alpha val="40000"/>
                    </a:prstClr>
                  </a:outerShdw>
                </a:effectLst>
              </a:rPr>
              <a:t>love</a:t>
            </a:r>
            <a:r>
              <a:rPr lang="en-US" dirty="0">
                <a:effectLst>
                  <a:outerShdw blurRad="50800" dist="38100" dir="2700000" algn="tl" rotWithShape="0">
                    <a:prstClr val="black">
                      <a:alpha val="40000"/>
                    </a:prstClr>
                  </a:outerShdw>
                </a:effectLst>
              </a:rPr>
              <a:t> for them was not easily disturbed or quenched. … This action opened the eyes of the disciples. Bitter shame and humiliation filled their hearts. They understood the unspoken rebuke, and saw themselves in altogether a new light” </a:t>
            </a:r>
            <a:r>
              <a:rPr lang="en-US" sz="1600" dirty="0">
                <a:effectLst>
                  <a:outerShdw blurRad="50800" dist="38100" dir="2700000" algn="tl" rotWithShape="0">
                    <a:prstClr val="black">
                      <a:alpha val="40000"/>
                    </a:prstClr>
                  </a:outerShdw>
                </a:effectLst>
              </a:rPr>
              <a:t>(</a:t>
            </a:r>
            <a:r>
              <a:rPr lang="en-US" sz="1600" i="1" dirty="0">
                <a:effectLst>
                  <a:outerShdw blurRad="50800" dist="38100" dir="2700000" algn="tl" rotWithShape="0">
                    <a:prstClr val="black">
                      <a:alpha val="40000"/>
                    </a:prstClr>
                  </a:outerShdw>
                </a:effectLst>
              </a:rPr>
              <a:t>The Desire of Ages, </a:t>
            </a:r>
            <a:r>
              <a:rPr lang="en-US" sz="1600" dirty="0">
                <a:effectLst>
                  <a:outerShdw blurRad="50800" dist="38100" dir="2700000" algn="tl" rotWithShape="0">
                    <a:prstClr val="black">
                      <a:alpha val="40000"/>
                    </a:prstClr>
                  </a:outerShdw>
                </a:effectLst>
              </a:rPr>
              <a:t>p. 644, emphasis mine).</a:t>
            </a:r>
          </a:p>
          <a:p>
            <a:endParaRPr lang="en-US" dirty="0"/>
          </a:p>
          <a:p>
            <a:endParaRPr lang="en-US" dirty="0"/>
          </a:p>
        </p:txBody>
      </p:sp>
    </p:spTree>
    <p:extLst>
      <p:ext uri="{BB962C8B-B14F-4D97-AF65-F5344CB8AC3E}">
        <p14:creationId xmlns:p14="http://schemas.microsoft.com/office/powerpoint/2010/main" val="324262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ADCEE-D5E6-1D63-363E-E980B48E6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7A9E1-A1A0-7A8B-92C5-B026F0A8C7B9}"/>
              </a:ext>
            </a:extLst>
          </p:cNvPr>
          <p:cNvSpPr>
            <a:spLocks noGrp="1"/>
          </p:cNvSpPr>
          <p:nvPr>
            <p:ph type="ctrTitle" sz="quarter"/>
          </p:nvPr>
        </p:nvSpPr>
        <p:spPr>
          <a:xfrm>
            <a:off x="685800" y="-1"/>
            <a:ext cx="7772400" cy="1180681"/>
          </a:xfrm>
        </p:spPr>
        <p:txBody>
          <a:bodyPr/>
          <a:lstStyle/>
          <a:p>
            <a:r>
              <a:rPr lang="en-US" dirty="0"/>
              <a:t>Example of Spiritual Warfare</a:t>
            </a:r>
            <a:br>
              <a:rPr lang="en-US" dirty="0"/>
            </a:br>
            <a:r>
              <a:rPr lang="en-US" dirty="0"/>
              <a:t>Bible Commentary</a:t>
            </a:r>
          </a:p>
        </p:txBody>
      </p:sp>
      <p:sp>
        <p:nvSpPr>
          <p:cNvPr id="3" name="Content Placeholder 2">
            <a:extLst>
              <a:ext uri="{FF2B5EF4-FFF2-40B4-BE49-F238E27FC236}">
                <a16:creationId xmlns:a16="http://schemas.microsoft.com/office/drawing/2014/main" id="{0206CDA7-5134-A0DA-DF3A-4BD1FB955C59}"/>
              </a:ext>
            </a:extLst>
          </p:cNvPr>
          <p:cNvSpPr>
            <a:spLocks noGrp="1"/>
          </p:cNvSpPr>
          <p:nvPr>
            <p:ph type="subTitle" sz="quarter" idx="1"/>
          </p:nvPr>
        </p:nvSpPr>
        <p:spPr>
          <a:xfrm>
            <a:off x="648118" y="1341455"/>
            <a:ext cx="8038681" cy="3572189"/>
          </a:xfrm>
        </p:spPr>
        <p:txBody>
          <a:bodyPr/>
          <a:lstStyle/>
          <a:p>
            <a:r>
              <a:rPr lang="en-US" dirty="0"/>
              <a:t>“The </a:t>
            </a:r>
            <a:r>
              <a:rPr lang="en-US" dirty="0">
                <a:solidFill>
                  <a:schemeClr val="accent5"/>
                </a:solidFill>
              </a:rPr>
              <a:t>constraining power of that love was felt by Judas [Holy Spirit/</a:t>
            </a:r>
            <a:r>
              <a:rPr lang="en-US" i="1" dirty="0">
                <a:solidFill>
                  <a:schemeClr val="accent5"/>
                </a:solidFill>
              </a:rPr>
              <a:t>pneuma</a:t>
            </a:r>
            <a:r>
              <a:rPr lang="en-US" dirty="0">
                <a:solidFill>
                  <a:schemeClr val="accent5"/>
                </a:solidFill>
              </a:rPr>
              <a:t> love and trust]. </a:t>
            </a:r>
            <a:r>
              <a:rPr lang="en-US" dirty="0"/>
              <a:t>When the </a:t>
            </a:r>
            <a:r>
              <a:rPr lang="en-US" dirty="0" err="1"/>
              <a:t>Saviour's</a:t>
            </a:r>
            <a:r>
              <a:rPr lang="en-US" dirty="0"/>
              <a:t> hands were bathing those soiled feet, and wiping them with the towel, the </a:t>
            </a:r>
            <a:r>
              <a:rPr lang="en-US" dirty="0">
                <a:solidFill>
                  <a:schemeClr val="accent5"/>
                </a:solidFill>
              </a:rPr>
              <a:t>heart [spirit] </a:t>
            </a:r>
            <a:r>
              <a:rPr lang="en-US" dirty="0"/>
              <a:t>of Judas thrilled through and through with the </a:t>
            </a:r>
            <a:r>
              <a:rPr lang="en-US" dirty="0">
                <a:solidFill>
                  <a:schemeClr val="accent5"/>
                </a:solidFill>
              </a:rPr>
              <a:t>impulse [conviction/desire for good] </a:t>
            </a:r>
            <a:r>
              <a:rPr lang="en-US" dirty="0"/>
              <a:t>then and there to </a:t>
            </a:r>
            <a:r>
              <a:rPr lang="en-US" dirty="0">
                <a:solidFill>
                  <a:schemeClr val="accent5"/>
                </a:solidFill>
              </a:rPr>
              <a:t>confess</a:t>
            </a:r>
            <a:r>
              <a:rPr lang="en-US" dirty="0"/>
              <a:t> his sin. But </a:t>
            </a:r>
            <a:r>
              <a:rPr lang="en-US" dirty="0">
                <a:solidFill>
                  <a:schemeClr val="accent5"/>
                </a:solidFill>
              </a:rPr>
              <a:t>he would not [free choice]</a:t>
            </a:r>
            <a:r>
              <a:rPr lang="en-US" dirty="0">
                <a:solidFill>
                  <a:srgbClr val="FFC000"/>
                </a:solidFill>
              </a:rPr>
              <a:t> </a:t>
            </a:r>
            <a:r>
              <a:rPr lang="en-US" dirty="0"/>
              <a:t>humble himself. </a:t>
            </a:r>
            <a:r>
              <a:rPr lang="en-US" dirty="0">
                <a:solidFill>
                  <a:schemeClr val="accent5"/>
                </a:solidFill>
              </a:rPr>
              <a:t>He hardened his heart [he chose which spirit to live] </a:t>
            </a:r>
            <a:r>
              <a:rPr lang="en-US" dirty="0"/>
              <a:t>against repentance; and the </a:t>
            </a:r>
            <a:r>
              <a:rPr lang="en-US" dirty="0">
                <a:solidFill>
                  <a:schemeClr val="accent5"/>
                </a:solidFill>
              </a:rPr>
              <a:t>old impulses [fear and selfishness]</a:t>
            </a:r>
            <a:r>
              <a:rPr lang="en-US" dirty="0"/>
              <a:t>, for the moment put aside, </a:t>
            </a:r>
            <a:r>
              <a:rPr lang="en-US" dirty="0">
                <a:solidFill>
                  <a:schemeClr val="accent5"/>
                </a:solidFill>
              </a:rPr>
              <a:t>again controlled him</a:t>
            </a:r>
            <a:r>
              <a:rPr lang="en-US" dirty="0"/>
              <a:t>. Judas was now offended at Christ's act in washing the feet of His disciples. …</a:t>
            </a:r>
          </a:p>
          <a:p>
            <a:endParaRPr lang="en-US" dirty="0"/>
          </a:p>
          <a:p>
            <a:endParaRPr lang="en-US" dirty="0"/>
          </a:p>
        </p:txBody>
      </p:sp>
    </p:spTree>
    <p:extLst>
      <p:ext uri="{BB962C8B-B14F-4D97-AF65-F5344CB8AC3E}">
        <p14:creationId xmlns:p14="http://schemas.microsoft.com/office/powerpoint/2010/main" val="36169021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45093-9904-ED44-BFBA-8F7A58D63E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4DB98-698C-F06A-4365-A2389659B240}"/>
              </a:ext>
            </a:extLst>
          </p:cNvPr>
          <p:cNvSpPr>
            <a:spLocks noGrp="1"/>
          </p:cNvSpPr>
          <p:nvPr>
            <p:ph type="ctrTitle" sz="quarter"/>
          </p:nvPr>
        </p:nvSpPr>
        <p:spPr>
          <a:xfrm>
            <a:off x="685800" y="-1"/>
            <a:ext cx="7772400" cy="1180681"/>
          </a:xfrm>
        </p:spPr>
        <p:txBody>
          <a:bodyPr/>
          <a:lstStyle/>
          <a:p>
            <a:r>
              <a:rPr lang="en-US" dirty="0"/>
              <a:t>Example of Spiritual Warfare</a:t>
            </a:r>
            <a:br>
              <a:rPr lang="en-US" dirty="0"/>
            </a:br>
            <a:r>
              <a:rPr lang="en-US" dirty="0"/>
              <a:t>Bible Commentary</a:t>
            </a:r>
          </a:p>
        </p:txBody>
      </p:sp>
      <p:sp>
        <p:nvSpPr>
          <p:cNvPr id="3" name="Content Placeholder 2">
            <a:extLst>
              <a:ext uri="{FF2B5EF4-FFF2-40B4-BE49-F238E27FC236}">
                <a16:creationId xmlns:a16="http://schemas.microsoft.com/office/drawing/2014/main" id="{584807E4-9CEF-222B-0A9D-853E42AF2DCE}"/>
              </a:ext>
            </a:extLst>
          </p:cNvPr>
          <p:cNvSpPr>
            <a:spLocks noGrp="1"/>
          </p:cNvSpPr>
          <p:nvPr>
            <p:ph type="subTitle" sz="quarter" idx="1"/>
          </p:nvPr>
        </p:nvSpPr>
        <p:spPr>
          <a:xfrm>
            <a:off x="648118" y="1341455"/>
            <a:ext cx="8038681" cy="3572189"/>
          </a:xfrm>
        </p:spPr>
        <p:txBody>
          <a:bodyPr/>
          <a:lstStyle/>
          <a:p>
            <a:r>
              <a:rPr lang="en-US" sz="2000" dirty="0">
                <a:effectLst/>
              </a:rPr>
              <a:t>“If Jesus could so humble Himself, he thought, He could not be Israel's king. All </a:t>
            </a:r>
            <a:r>
              <a:rPr lang="en-US" sz="2000" dirty="0">
                <a:solidFill>
                  <a:schemeClr val="accent5"/>
                </a:solidFill>
                <a:effectLst/>
              </a:rPr>
              <a:t>hope of worldly honor [from the unclean spirit of fear and selfishness]</a:t>
            </a:r>
            <a:r>
              <a:rPr lang="en-US" sz="2000" dirty="0">
                <a:solidFill>
                  <a:srgbClr val="FFC000"/>
                </a:solidFill>
                <a:effectLst/>
              </a:rPr>
              <a:t> </a:t>
            </a:r>
            <a:r>
              <a:rPr lang="en-US" sz="2000" dirty="0">
                <a:effectLst/>
              </a:rPr>
              <a:t>in a temporal kingdom was destroyed. Judas </a:t>
            </a:r>
            <a:r>
              <a:rPr lang="en-US" sz="2000" dirty="0">
                <a:solidFill>
                  <a:schemeClr val="accent5"/>
                </a:solidFill>
                <a:effectLst/>
              </a:rPr>
              <a:t>was satisfied [settled intellectually and spiritually that he can no longer be moved] </a:t>
            </a:r>
            <a:r>
              <a:rPr lang="en-US" sz="2000" dirty="0">
                <a:effectLst/>
              </a:rPr>
              <a:t>that there was nothing to be gained by following Christ. After seeing Him degrade Himself, as he thought, he was confirmed in his purpose to disown Him, and confess himself deceived. </a:t>
            </a:r>
            <a:r>
              <a:rPr lang="en-US" sz="2000" dirty="0">
                <a:solidFill>
                  <a:schemeClr val="accent5"/>
                </a:solidFill>
                <a:effectLst/>
              </a:rPr>
              <a:t>He was possessed by a demon, and he resolved to complete the work </a:t>
            </a:r>
            <a:r>
              <a:rPr lang="en-US" sz="2000" dirty="0">
                <a:effectLst/>
              </a:rPr>
              <a:t>he had agreed to do in betraying his Lord” </a:t>
            </a:r>
            <a:r>
              <a:rPr lang="en-US" sz="1600" dirty="0">
                <a:effectLst/>
              </a:rPr>
              <a:t>(</a:t>
            </a:r>
            <a:r>
              <a:rPr lang="en-US" sz="1600" i="1" dirty="0">
                <a:effectLst/>
              </a:rPr>
              <a:t>The Desire of Ages,  </a:t>
            </a:r>
            <a:r>
              <a:rPr lang="en-US" sz="1600" dirty="0">
                <a:effectLst/>
              </a:rPr>
              <a:t>p. 645, emphasis mine).</a:t>
            </a:r>
          </a:p>
          <a:p>
            <a:endParaRPr lang="en-US" dirty="0">
              <a:effectLst/>
            </a:endParaRPr>
          </a:p>
          <a:p>
            <a:endParaRPr lang="en-US" dirty="0"/>
          </a:p>
          <a:p>
            <a:endParaRPr lang="en-US" dirty="0"/>
          </a:p>
          <a:p>
            <a:endParaRPr lang="en-US" dirty="0"/>
          </a:p>
        </p:txBody>
      </p:sp>
    </p:spTree>
    <p:extLst>
      <p:ext uri="{BB962C8B-B14F-4D97-AF65-F5344CB8AC3E}">
        <p14:creationId xmlns:p14="http://schemas.microsoft.com/office/powerpoint/2010/main" val="14559221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AE2B2-74B1-E278-1CDA-A98057DA78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AF792-7493-8C2F-758A-074B179B8054}"/>
              </a:ext>
            </a:extLst>
          </p:cNvPr>
          <p:cNvSpPr>
            <a:spLocks noGrp="1"/>
          </p:cNvSpPr>
          <p:nvPr>
            <p:ph type="ctrTitle" sz="quarter"/>
          </p:nvPr>
        </p:nvSpPr>
        <p:spPr>
          <a:xfrm>
            <a:off x="685800" y="-1"/>
            <a:ext cx="7772400" cy="1180681"/>
          </a:xfrm>
        </p:spPr>
        <p:txBody>
          <a:bodyPr/>
          <a:lstStyle/>
          <a:p>
            <a:r>
              <a:rPr lang="en-US" dirty="0"/>
              <a:t>Filled With Satanic Spirit</a:t>
            </a:r>
          </a:p>
        </p:txBody>
      </p:sp>
      <p:sp>
        <p:nvSpPr>
          <p:cNvPr id="3" name="Content Placeholder 2">
            <a:extLst>
              <a:ext uri="{FF2B5EF4-FFF2-40B4-BE49-F238E27FC236}">
                <a16:creationId xmlns:a16="http://schemas.microsoft.com/office/drawing/2014/main" id="{DC3DE879-5330-F2E5-6B02-CC4183244C91}"/>
              </a:ext>
            </a:extLst>
          </p:cNvPr>
          <p:cNvSpPr>
            <a:spLocks noGrp="1"/>
          </p:cNvSpPr>
          <p:nvPr>
            <p:ph type="subTitle" sz="quarter" idx="1"/>
          </p:nvPr>
        </p:nvSpPr>
        <p:spPr>
          <a:xfrm>
            <a:off x="648118" y="1341455"/>
            <a:ext cx="8038681" cy="3572189"/>
          </a:xfrm>
        </p:spPr>
        <p:txBody>
          <a:bodyPr/>
          <a:lstStyle/>
          <a:p>
            <a:r>
              <a:rPr lang="en-US" sz="2000" dirty="0">
                <a:effectLst/>
                <a:latin typeface="Tahoma" panose="020B0604030504040204" pitchFamily="34" charset="0"/>
                <a:ea typeface="Tahoma" panose="020B0604030504040204" pitchFamily="34" charset="0"/>
                <a:cs typeface="Tahoma" panose="020B0604030504040204" pitchFamily="34" charset="0"/>
              </a:rPr>
              <a:t>“Then </a:t>
            </a:r>
            <a:r>
              <a:rPr lang="en-US" sz="20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Satan entered Judas</a:t>
            </a:r>
            <a:r>
              <a:rPr lang="en-US" sz="2000" dirty="0">
                <a:effectLst/>
                <a:latin typeface="Tahoma" panose="020B0604030504040204" pitchFamily="34" charset="0"/>
                <a:ea typeface="Tahoma" panose="020B0604030504040204" pitchFamily="34" charset="0"/>
                <a:cs typeface="Tahoma" panose="020B0604030504040204" pitchFamily="34" charset="0"/>
              </a:rPr>
              <a:t>, called Iscariot, one of the Twelve” </a:t>
            </a:r>
            <a:r>
              <a:rPr lang="en-US" sz="1600" dirty="0">
                <a:effectLst/>
                <a:latin typeface="Tahoma" panose="020B0604030504040204" pitchFamily="34" charset="0"/>
                <a:ea typeface="Tahoma" panose="020B0604030504040204" pitchFamily="34" charset="0"/>
                <a:cs typeface="Tahoma" panose="020B0604030504040204" pitchFamily="34" charset="0"/>
              </a:rPr>
              <a:t>(Luke 22:3 NIV84).</a:t>
            </a:r>
          </a:p>
          <a:p>
            <a:pPr marL="0" indent="0">
              <a:buNone/>
            </a:pPr>
            <a:endParaRPr lang="en-US" sz="1400" dirty="0"/>
          </a:p>
        </p:txBody>
      </p:sp>
    </p:spTree>
    <p:extLst>
      <p:ext uri="{BB962C8B-B14F-4D97-AF65-F5344CB8AC3E}">
        <p14:creationId xmlns:p14="http://schemas.microsoft.com/office/powerpoint/2010/main" val="193118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C9085-B1A7-6BAC-7615-381010B2BB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F18522-6BB3-AB63-8BFB-A5A9BBCBC2FF}"/>
              </a:ext>
            </a:extLst>
          </p:cNvPr>
          <p:cNvSpPr>
            <a:spLocks noGrp="1"/>
          </p:cNvSpPr>
          <p:nvPr>
            <p:ph type="ctrTitle" sz="quarter"/>
          </p:nvPr>
        </p:nvSpPr>
        <p:spPr>
          <a:xfrm>
            <a:off x="685800" y="-1"/>
            <a:ext cx="7772400" cy="1180681"/>
          </a:xfrm>
        </p:spPr>
        <p:txBody>
          <a:bodyPr/>
          <a:lstStyle/>
          <a:p>
            <a:r>
              <a:rPr lang="en-US" dirty="0"/>
              <a:t>Spiritual Warfare</a:t>
            </a:r>
          </a:p>
        </p:txBody>
      </p:sp>
      <p:sp>
        <p:nvSpPr>
          <p:cNvPr id="3" name="Content Placeholder 2">
            <a:extLst>
              <a:ext uri="{FF2B5EF4-FFF2-40B4-BE49-F238E27FC236}">
                <a16:creationId xmlns:a16="http://schemas.microsoft.com/office/drawing/2014/main" id="{B66281B8-B5A0-3605-6415-396F1FE829F6}"/>
              </a:ext>
            </a:extLst>
          </p:cNvPr>
          <p:cNvSpPr>
            <a:spLocks noGrp="1"/>
          </p:cNvSpPr>
          <p:nvPr>
            <p:ph type="subTitle" sz="quarter" idx="1"/>
          </p:nvPr>
        </p:nvSpPr>
        <p:spPr>
          <a:xfrm>
            <a:off x="648118" y="1341455"/>
            <a:ext cx="8038681" cy="3572189"/>
          </a:xfrm>
        </p:spPr>
        <p:txBody>
          <a:bodyPr/>
          <a:lstStyle/>
          <a:p>
            <a:r>
              <a:rPr lang="en-US" dirty="0"/>
              <a:t>Is the battle between two animating motivational energies—the spirit of love and trust versus the spirit of fear and selfishness. </a:t>
            </a:r>
          </a:p>
          <a:p>
            <a:endParaRPr lang="en-US" dirty="0"/>
          </a:p>
        </p:txBody>
      </p:sp>
    </p:spTree>
    <p:extLst>
      <p:ext uri="{BB962C8B-B14F-4D97-AF65-F5344CB8AC3E}">
        <p14:creationId xmlns:p14="http://schemas.microsoft.com/office/powerpoint/2010/main" val="24362599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1D65A-3AB7-AA40-16C2-E75F652E59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5C137E-5799-9B00-9B73-1DFFB60B5974}"/>
              </a:ext>
            </a:extLst>
          </p:cNvPr>
          <p:cNvSpPr>
            <a:spLocks noGrp="1"/>
          </p:cNvSpPr>
          <p:nvPr>
            <p:ph type="ctrTitle" sz="quarter"/>
          </p:nvPr>
        </p:nvSpPr>
        <p:spPr>
          <a:xfrm>
            <a:off x="685800" y="1497807"/>
            <a:ext cx="7772400" cy="1073944"/>
          </a:xfrm>
        </p:spPr>
        <p:txBody>
          <a:bodyPr/>
          <a:lstStyle/>
          <a:p>
            <a:r>
              <a:rPr lang="en-US" dirty="0"/>
              <a:t>Part 3</a:t>
            </a:r>
            <a:br>
              <a:rPr lang="en-US" dirty="0"/>
            </a:br>
            <a:r>
              <a:rPr lang="en-US" dirty="0"/>
              <a:t>Myths in Christianity</a:t>
            </a:r>
          </a:p>
        </p:txBody>
      </p:sp>
      <p:sp>
        <p:nvSpPr>
          <p:cNvPr id="9" name="Subtitle 8">
            <a:extLst>
              <a:ext uri="{FF2B5EF4-FFF2-40B4-BE49-F238E27FC236}">
                <a16:creationId xmlns:a16="http://schemas.microsoft.com/office/drawing/2014/main" id="{C9751105-5451-3F1D-198F-57D520C22A7F}"/>
              </a:ext>
            </a:extLst>
          </p:cNvPr>
          <p:cNvSpPr>
            <a:spLocks noGrp="1"/>
          </p:cNvSpPr>
          <p:nvPr>
            <p:ph type="subTitle" sz="quarter" idx="1"/>
          </p:nvPr>
        </p:nvSpPr>
        <p:spPr/>
        <p:txBody>
          <a:bodyPr/>
          <a:lstStyle/>
          <a:p>
            <a:endParaRPr lang="en-US" dirty="0"/>
          </a:p>
        </p:txBody>
      </p:sp>
    </p:spTree>
    <p:extLst>
      <p:ext uri="{BB962C8B-B14F-4D97-AF65-F5344CB8AC3E}">
        <p14:creationId xmlns:p14="http://schemas.microsoft.com/office/powerpoint/2010/main" val="7910826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6A6B-1C2D-FE36-8B41-D60604572671}"/>
              </a:ext>
            </a:extLst>
          </p:cNvPr>
          <p:cNvSpPr>
            <a:spLocks noGrp="1"/>
          </p:cNvSpPr>
          <p:nvPr>
            <p:ph type="ctrTitle" sz="quarter"/>
          </p:nvPr>
        </p:nvSpPr>
        <p:spPr>
          <a:xfrm>
            <a:off x="685800" y="-1"/>
            <a:ext cx="7772400" cy="1180681"/>
          </a:xfrm>
        </p:spPr>
        <p:txBody>
          <a:bodyPr/>
          <a:lstStyle/>
          <a:p>
            <a:r>
              <a:rPr lang="en-US" dirty="0"/>
              <a:t>The Nephilim in Scripture</a:t>
            </a:r>
          </a:p>
        </p:txBody>
      </p:sp>
      <p:sp>
        <p:nvSpPr>
          <p:cNvPr id="3" name="Content Placeholder 2">
            <a:extLst>
              <a:ext uri="{FF2B5EF4-FFF2-40B4-BE49-F238E27FC236}">
                <a16:creationId xmlns:a16="http://schemas.microsoft.com/office/drawing/2014/main" id="{0D43B2CF-6931-613C-8A2B-542ECB30E9BD}"/>
              </a:ext>
            </a:extLst>
          </p:cNvPr>
          <p:cNvSpPr>
            <a:spLocks noGrp="1"/>
          </p:cNvSpPr>
          <p:nvPr>
            <p:ph type="subTitle" sz="quarter" idx="1"/>
          </p:nvPr>
        </p:nvSpPr>
        <p:spPr>
          <a:xfrm>
            <a:off x="648118" y="1341455"/>
            <a:ext cx="8038681" cy="3572189"/>
          </a:xfrm>
        </p:spPr>
        <p:txBody>
          <a:bodyPr/>
          <a:lstStyle/>
          <a:p>
            <a:r>
              <a:rPr lang="en-US" dirty="0"/>
              <a:t>“The Nephilim were on the earth in those days—and also afterward—when the </a:t>
            </a:r>
            <a:r>
              <a:rPr lang="en-US" dirty="0">
                <a:solidFill>
                  <a:schemeClr val="accent5"/>
                </a:solidFill>
              </a:rPr>
              <a:t>sons of God went to the daughters of men and had children by them</a:t>
            </a:r>
            <a:r>
              <a:rPr lang="en-US" dirty="0"/>
              <a:t>. They were the heroes of old, men of renown.” </a:t>
            </a:r>
            <a:r>
              <a:rPr lang="en-US" sz="1600" dirty="0"/>
              <a:t>(Genesis 6:4 NIV84)</a:t>
            </a:r>
          </a:p>
          <a:p>
            <a:endParaRPr lang="en-US" sz="1600" dirty="0"/>
          </a:p>
          <a:p>
            <a:endParaRPr lang="en-US" dirty="0"/>
          </a:p>
        </p:txBody>
      </p:sp>
    </p:spTree>
    <p:extLst>
      <p:ext uri="{BB962C8B-B14F-4D97-AF65-F5344CB8AC3E}">
        <p14:creationId xmlns:p14="http://schemas.microsoft.com/office/powerpoint/2010/main" val="202057124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E26FB-5EA9-73A3-D03D-700D1E1FB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198C1-CBA3-EA1F-28AA-AB4D464B02AC}"/>
              </a:ext>
            </a:extLst>
          </p:cNvPr>
          <p:cNvSpPr>
            <a:spLocks noGrp="1"/>
          </p:cNvSpPr>
          <p:nvPr>
            <p:ph type="ctrTitle" sz="quarter"/>
          </p:nvPr>
        </p:nvSpPr>
        <p:spPr>
          <a:xfrm>
            <a:off x="685800" y="-1"/>
            <a:ext cx="7772400" cy="1180681"/>
          </a:xfrm>
        </p:spPr>
        <p:txBody>
          <a:bodyPr/>
          <a:lstStyle/>
          <a:p>
            <a:r>
              <a:rPr lang="en-US" dirty="0"/>
              <a:t>The Nephilim Myth</a:t>
            </a:r>
          </a:p>
        </p:txBody>
      </p:sp>
      <p:sp>
        <p:nvSpPr>
          <p:cNvPr id="3" name="Content Placeholder 2">
            <a:extLst>
              <a:ext uri="{FF2B5EF4-FFF2-40B4-BE49-F238E27FC236}">
                <a16:creationId xmlns:a16="http://schemas.microsoft.com/office/drawing/2014/main" id="{53303BC5-A09C-2F8D-B8D8-E2E032E7960C}"/>
              </a:ext>
            </a:extLst>
          </p:cNvPr>
          <p:cNvSpPr>
            <a:spLocks noGrp="1"/>
          </p:cNvSpPr>
          <p:nvPr>
            <p:ph type="subTitle" sz="quarter" idx="1"/>
          </p:nvPr>
        </p:nvSpPr>
        <p:spPr>
          <a:xfrm>
            <a:off x="648118" y="1341455"/>
            <a:ext cx="8038681" cy="3572189"/>
          </a:xfrm>
        </p:spPr>
        <p:txBody>
          <a:bodyPr/>
          <a:lstStyle/>
          <a:p>
            <a:r>
              <a:rPr lang="en-US" dirty="0"/>
              <a:t>“The Nephilim were on the earth in those days—and also afterward—when the </a:t>
            </a:r>
            <a:r>
              <a:rPr lang="en-US" dirty="0">
                <a:solidFill>
                  <a:schemeClr val="accent5"/>
                </a:solidFill>
              </a:rPr>
              <a:t>sons of God went to the daughters of men and had children by them</a:t>
            </a:r>
            <a:r>
              <a:rPr lang="en-US" dirty="0"/>
              <a:t>. They were the heroes of old, men of renown.” </a:t>
            </a:r>
            <a:r>
              <a:rPr lang="en-US" sz="1600" dirty="0"/>
              <a:t>(Genesis 6:4 NIV84)</a:t>
            </a:r>
          </a:p>
          <a:p>
            <a:endParaRPr lang="en-US" sz="1600" dirty="0"/>
          </a:p>
          <a:p>
            <a:r>
              <a:rPr lang="en-US" dirty="0"/>
              <a:t>“Now there was a day when the </a:t>
            </a:r>
            <a:r>
              <a:rPr lang="en-US" dirty="0">
                <a:solidFill>
                  <a:schemeClr val="accent5"/>
                </a:solidFill>
              </a:rPr>
              <a:t>sons of God </a:t>
            </a:r>
            <a:r>
              <a:rPr lang="en-US" dirty="0"/>
              <a:t>came to present themselves before the Lord, and Satan also came among them.” </a:t>
            </a:r>
            <a:r>
              <a:rPr lang="en-US" sz="1600" dirty="0"/>
              <a:t>(Job 1:2 NKJV)</a:t>
            </a:r>
          </a:p>
          <a:p>
            <a:endParaRPr lang="en-US" dirty="0"/>
          </a:p>
          <a:p>
            <a:r>
              <a:rPr lang="en-US" dirty="0"/>
              <a:t>The argument—the sons of God must be angels</a:t>
            </a:r>
          </a:p>
          <a:p>
            <a:endParaRPr lang="en-US" sz="1600" dirty="0"/>
          </a:p>
          <a:p>
            <a:endParaRPr lang="en-US" dirty="0"/>
          </a:p>
        </p:txBody>
      </p:sp>
    </p:spTree>
    <p:extLst>
      <p:ext uri="{BB962C8B-B14F-4D97-AF65-F5344CB8AC3E}">
        <p14:creationId xmlns:p14="http://schemas.microsoft.com/office/powerpoint/2010/main" val="324376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C55EE-AB8A-7FAD-1062-A4C1F6C044EE}"/>
              </a:ext>
            </a:extLst>
          </p:cNvPr>
          <p:cNvSpPr>
            <a:spLocks noGrp="1"/>
          </p:cNvSpPr>
          <p:nvPr>
            <p:ph type="ctrTitle" sz="quarter"/>
          </p:nvPr>
        </p:nvSpPr>
        <p:spPr>
          <a:xfrm>
            <a:off x="685800" y="-1"/>
            <a:ext cx="7772400" cy="1180681"/>
          </a:xfrm>
        </p:spPr>
        <p:txBody>
          <a:bodyPr/>
          <a:lstStyle/>
          <a:p>
            <a:r>
              <a:rPr lang="en-US" dirty="0"/>
              <a:t>God Intervened</a:t>
            </a:r>
          </a:p>
        </p:txBody>
      </p:sp>
      <p:sp>
        <p:nvSpPr>
          <p:cNvPr id="3" name="Content Placeholder 2">
            <a:extLst>
              <a:ext uri="{FF2B5EF4-FFF2-40B4-BE49-F238E27FC236}">
                <a16:creationId xmlns:a16="http://schemas.microsoft.com/office/drawing/2014/main" id="{4C403989-F870-0F9C-9F8B-FCBBD896A6E6}"/>
              </a:ext>
            </a:extLst>
          </p:cNvPr>
          <p:cNvSpPr>
            <a:spLocks noGrp="1"/>
          </p:cNvSpPr>
          <p:nvPr>
            <p:ph type="subTitle" sz="quarter" idx="1"/>
          </p:nvPr>
        </p:nvSpPr>
        <p:spPr>
          <a:xfrm>
            <a:off x="648118" y="1341455"/>
            <a:ext cx="8038681" cy="3572189"/>
          </a:xfrm>
        </p:spPr>
        <p:txBody>
          <a:bodyPr/>
          <a:lstStyle/>
          <a:p>
            <a:r>
              <a:rPr lang="en-US" dirty="0"/>
              <a:t>”And I will put enmity between you and the woman, and between your offspring and hers; he will crush your head, and you will strike his heel” </a:t>
            </a:r>
            <a:r>
              <a:rPr lang="en-US" sz="1600" dirty="0"/>
              <a:t>(Genesis 3:15 NIV84).</a:t>
            </a:r>
          </a:p>
          <a:p>
            <a:endParaRPr lang="en-US" sz="1600" dirty="0"/>
          </a:p>
          <a:p>
            <a:r>
              <a:rPr lang="en-US" dirty="0"/>
              <a:t>The Holy Spirit strives for every soul, causing our spirits to be convicted, dissatisfied with fear and selfishness, to long for our Eden home, love, peace, joy, and happiness. </a:t>
            </a:r>
          </a:p>
          <a:p>
            <a:endParaRPr lang="en-US" dirty="0"/>
          </a:p>
          <a:p>
            <a:r>
              <a:rPr lang="en-US" dirty="0"/>
              <a:t>The Spirit brings truth to our minds that we can understand, with conviction to our spirits, and leaves us free to make choices—to accept or reject the truth.</a:t>
            </a:r>
          </a:p>
        </p:txBody>
      </p:sp>
    </p:spTree>
    <p:extLst>
      <p:ext uri="{BB962C8B-B14F-4D97-AF65-F5344CB8AC3E}">
        <p14:creationId xmlns:p14="http://schemas.microsoft.com/office/powerpoint/2010/main" val="389811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C8CEE-69A7-D2E8-9977-C56B536B2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8B1CB0-404E-475B-B180-32A3E1CB440D}"/>
              </a:ext>
            </a:extLst>
          </p:cNvPr>
          <p:cNvSpPr>
            <a:spLocks noGrp="1"/>
          </p:cNvSpPr>
          <p:nvPr>
            <p:ph type="ctrTitle" sz="quarter"/>
          </p:nvPr>
        </p:nvSpPr>
        <p:spPr>
          <a:xfrm>
            <a:off x="685800" y="-1"/>
            <a:ext cx="7772400" cy="1180681"/>
          </a:xfrm>
        </p:spPr>
        <p:txBody>
          <a:bodyPr/>
          <a:lstStyle/>
          <a:p>
            <a:r>
              <a:rPr lang="en-US" dirty="0"/>
              <a:t>The Nephilim Myth</a:t>
            </a:r>
          </a:p>
        </p:txBody>
      </p:sp>
      <p:sp>
        <p:nvSpPr>
          <p:cNvPr id="3" name="Content Placeholder 2">
            <a:extLst>
              <a:ext uri="{FF2B5EF4-FFF2-40B4-BE49-F238E27FC236}">
                <a16:creationId xmlns:a16="http://schemas.microsoft.com/office/drawing/2014/main" id="{34C5CDC6-B1E4-52A1-4CA7-3782289ECAD8}"/>
              </a:ext>
            </a:extLst>
          </p:cNvPr>
          <p:cNvSpPr>
            <a:spLocks noGrp="1"/>
          </p:cNvSpPr>
          <p:nvPr>
            <p:ph type="subTitle" sz="quarter" idx="1"/>
          </p:nvPr>
        </p:nvSpPr>
        <p:spPr>
          <a:xfrm>
            <a:off x="648118" y="1341455"/>
            <a:ext cx="8038681" cy="3572189"/>
          </a:xfrm>
        </p:spPr>
        <p:txBody>
          <a:bodyPr/>
          <a:lstStyle/>
          <a:p>
            <a:r>
              <a:rPr lang="en-US" dirty="0"/>
              <a:t>Heavenly angels rebelled against God, left their assigned place, and married humans, resulting in children who were an intermingling of the two beings—known as the Nephilim.</a:t>
            </a:r>
          </a:p>
          <a:p>
            <a:r>
              <a:rPr lang="en-US" dirty="0"/>
              <a:t> </a:t>
            </a:r>
          </a:p>
          <a:p>
            <a:r>
              <a:rPr lang="en-US" dirty="0"/>
              <a:t>The Nephilim were not part of God’s creation, and their spirits had no place to rest after their bodies died. As a result, their spirits wander the planet and long for the bodies they once had. This is the basis for spiritual possession. </a:t>
            </a:r>
          </a:p>
          <a:p>
            <a:endParaRPr lang="en-US" dirty="0"/>
          </a:p>
          <a:p>
            <a:r>
              <a:rPr lang="en-US" dirty="0"/>
              <a:t>Demons are the spirits of the Nephilim and exist in the unseen world, where they are invisible, but they can still impact the lives and bodies of human beings. </a:t>
            </a:r>
          </a:p>
          <a:p>
            <a:endParaRPr lang="en-US" dirty="0"/>
          </a:p>
          <a:p>
            <a:endParaRPr lang="en-US" dirty="0"/>
          </a:p>
        </p:txBody>
      </p:sp>
    </p:spTree>
    <p:extLst>
      <p:ext uri="{BB962C8B-B14F-4D97-AF65-F5344CB8AC3E}">
        <p14:creationId xmlns:p14="http://schemas.microsoft.com/office/powerpoint/2010/main" val="368126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6AD55-258E-4685-8C07-5D2FB0004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B4F98-5651-76D9-6418-814815AEA8FA}"/>
              </a:ext>
            </a:extLst>
          </p:cNvPr>
          <p:cNvSpPr>
            <a:spLocks noGrp="1"/>
          </p:cNvSpPr>
          <p:nvPr>
            <p:ph type="ctrTitle" sz="quarter"/>
          </p:nvPr>
        </p:nvSpPr>
        <p:spPr>
          <a:xfrm>
            <a:off x="685800" y="-1"/>
            <a:ext cx="7772400" cy="1180681"/>
          </a:xfrm>
        </p:spPr>
        <p:txBody>
          <a:bodyPr/>
          <a:lstStyle/>
          <a:p>
            <a:r>
              <a:rPr lang="en-US" dirty="0"/>
              <a:t>Problems With The Nephilim Myth</a:t>
            </a:r>
          </a:p>
        </p:txBody>
      </p:sp>
      <p:sp>
        <p:nvSpPr>
          <p:cNvPr id="3" name="Content Placeholder 2">
            <a:extLst>
              <a:ext uri="{FF2B5EF4-FFF2-40B4-BE49-F238E27FC236}">
                <a16:creationId xmlns:a16="http://schemas.microsoft.com/office/drawing/2014/main" id="{4521C7D5-1AF5-2D01-C83D-963501EAF97A}"/>
              </a:ext>
            </a:extLst>
          </p:cNvPr>
          <p:cNvSpPr>
            <a:spLocks noGrp="1"/>
          </p:cNvSpPr>
          <p:nvPr>
            <p:ph type="subTitle" sz="quarter" idx="1"/>
          </p:nvPr>
        </p:nvSpPr>
        <p:spPr>
          <a:xfrm>
            <a:off x="648118" y="1341455"/>
            <a:ext cx="8038681" cy="3572189"/>
          </a:xfrm>
        </p:spPr>
        <p:txBody>
          <a:bodyPr/>
          <a:lstStyle/>
          <a:p>
            <a:r>
              <a:rPr lang="en-US" dirty="0"/>
              <a:t>Not found in Scripture</a:t>
            </a:r>
          </a:p>
          <a:p>
            <a:endParaRPr lang="en-US" dirty="0"/>
          </a:p>
          <a:p>
            <a:r>
              <a:rPr lang="en-US" dirty="0"/>
              <a:t>The idea that angels had children with humans is not from the Bible but from the pseudo-apocryphal book of Enoch, which was not written by Enoch, as it quotes Deuteronomy and other Old Testament books.</a:t>
            </a:r>
          </a:p>
          <a:p>
            <a:endParaRPr lang="en-US" dirty="0"/>
          </a:p>
          <a:p>
            <a:r>
              <a:rPr lang="en-US" dirty="0"/>
              <a:t>The book of Enoch describes different fallen angels having sex with humans and gives long genealogies of these beings—the apostle Paul warns against it.</a:t>
            </a:r>
          </a:p>
          <a:p>
            <a:endParaRPr lang="en-US" dirty="0"/>
          </a:p>
          <a:p>
            <a:endParaRPr lang="en-US" dirty="0"/>
          </a:p>
        </p:txBody>
      </p:sp>
    </p:spTree>
    <p:extLst>
      <p:ext uri="{BB962C8B-B14F-4D97-AF65-F5344CB8AC3E}">
        <p14:creationId xmlns:p14="http://schemas.microsoft.com/office/powerpoint/2010/main" val="71975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5469-7AE3-3B22-2DD7-ACB3D88D6A20}"/>
              </a:ext>
            </a:extLst>
          </p:cNvPr>
          <p:cNvSpPr>
            <a:spLocks noGrp="1"/>
          </p:cNvSpPr>
          <p:nvPr>
            <p:ph type="ctrTitle" sz="quarter"/>
          </p:nvPr>
        </p:nvSpPr>
        <p:spPr>
          <a:xfrm>
            <a:off x="685800" y="-1"/>
            <a:ext cx="7772400" cy="1180681"/>
          </a:xfrm>
        </p:spPr>
        <p:txBody>
          <a:bodyPr/>
          <a:lstStyle/>
          <a:p>
            <a:r>
              <a:rPr lang="en-US" dirty="0"/>
              <a:t>Paul’s Warning</a:t>
            </a:r>
          </a:p>
        </p:txBody>
      </p:sp>
      <p:sp>
        <p:nvSpPr>
          <p:cNvPr id="3" name="Content Placeholder 2">
            <a:extLst>
              <a:ext uri="{FF2B5EF4-FFF2-40B4-BE49-F238E27FC236}">
                <a16:creationId xmlns:a16="http://schemas.microsoft.com/office/drawing/2014/main" id="{5FEAC9E8-04FE-DC64-A743-B78B270F5E59}"/>
              </a:ext>
            </a:extLst>
          </p:cNvPr>
          <p:cNvSpPr>
            <a:spLocks noGrp="1"/>
          </p:cNvSpPr>
          <p:nvPr>
            <p:ph type="subTitle" sz="quarter" idx="1"/>
          </p:nvPr>
        </p:nvSpPr>
        <p:spPr>
          <a:xfrm>
            <a:off x="648118" y="1341455"/>
            <a:ext cx="8038681" cy="3572189"/>
          </a:xfrm>
        </p:spPr>
        <p:txBody>
          <a:bodyPr/>
          <a:lstStyle/>
          <a:p>
            <a:r>
              <a:rPr lang="en-US" kern="100" dirty="0">
                <a:effectLst/>
                <a:latin typeface="Tahoma" panose="020B0604030504040204" pitchFamily="34" charset="0"/>
                <a:ea typeface="Tahoma" panose="020B0604030504040204" pitchFamily="34" charset="0"/>
                <a:cs typeface="Tahoma" panose="020B0604030504040204" pitchFamily="34" charset="0"/>
              </a:rPr>
              <a:t>“As I urged you when I went into Macedonia, stay there in Ephesus so that you may command certain men not to teach false doctrines any longer nor to devote themselves to </a:t>
            </a:r>
            <a:r>
              <a:rPr lang="en-US" kern="1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myths and endless genealogies</a:t>
            </a:r>
            <a:r>
              <a:rPr lang="en-US" kern="100" dirty="0">
                <a:effectLst/>
                <a:latin typeface="Tahoma" panose="020B0604030504040204" pitchFamily="34" charset="0"/>
                <a:ea typeface="Tahoma" panose="020B0604030504040204" pitchFamily="34" charset="0"/>
                <a:cs typeface="Tahoma" panose="020B0604030504040204" pitchFamily="34" charset="0"/>
              </a:rPr>
              <a:t>. These promote controversies rather than God’s work—which is by faith. The </a:t>
            </a:r>
            <a:r>
              <a:rPr lang="en-US" kern="1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goal of this command is love, which comes from a pure heart and a good conscience and a sincere faith</a:t>
            </a:r>
            <a:r>
              <a:rPr lang="en-US" kern="100" dirty="0">
                <a:effectLst/>
                <a:latin typeface="Tahoma" panose="020B0604030504040204" pitchFamily="34" charset="0"/>
                <a:ea typeface="Tahoma" panose="020B0604030504040204" pitchFamily="34" charset="0"/>
                <a:cs typeface="Tahoma" panose="020B0604030504040204" pitchFamily="34" charset="0"/>
              </a:rPr>
              <a:t>” </a:t>
            </a:r>
            <a:r>
              <a:rPr lang="en-US" sz="1600" kern="100" dirty="0">
                <a:effectLst/>
                <a:latin typeface="Tahoma" panose="020B0604030504040204" pitchFamily="34" charset="0"/>
                <a:ea typeface="Tahoma" panose="020B0604030504040204" pitchFamily="34" charset="0"/>
                <a:cs typeface="Tahoma" panose="020B0604030504040204" pitchFamily="34" charset="0"/>
              </a:rPr>
              <a:t>(1 Timothy 1:3–5 NIV84). </a:t>
            </a:r>
          </a:p>
        </p:txBody>
      </p:sp>
    </p:spTree>
    <p:extLst>
      <p:ext uri="{BB962C8B-B14F-4D97-AF65-F5344CB8AC3E}">
        <p14:creationId xmlns:p14="http://schemas.microsoft.com/office/powerpoint/2010/main" val="167762954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18874-4A02-3481-868A-4F5A15F4F7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C7B54E-92FF-278B-FF77-58E9ADE6EA98}"/>
              </a:ext>
            </a:extLst>
          </p:cNvPr>
          <p:cNvSpPr>
            <a:spLocks noGrp="1"/>
          </p:cNvSpPr>
          <p:nvPr>
            <p:ph type="ctrTitle" sz="quarter"/>
          </p:nvPr>
        </p:nvSpPr>
        <p:spPr>
          <a:xfrm>
            <a:off x="685800" y="-1"/>
            <a:ext cx="7772400" cy="1180681"/>
          </a:xfrm>
        </p:spPr>
        <p:txBody>
          <a:bodyPr/>
          <a:lstStyle/>
          <a:p>
            <a:r>
              <a:rPr lang="en-US" dirty="0"/>
              <a:t>Problems With The Nephilim Myth</a:t>
            </a:r>
            <a:br>
              <a:rPr lang="en-US" dirty="0"/>
            </a:br>
            <a:r>
              <a:rPr lang="en-US" dirty="0"/>
              <a:t>In the Context of the Bible Story Arc</a:t>
            </a:r>
          </a:p>
        </p:txBody>
      </p:sp>
      <p:sp>
        <p:nvSpPr>
          <p:cNvPr id="3" name="Content Placeholder 2">
            <a:extLst>
              <a:ext uri="{FF2B5EF4-FFF2-40B4-BE49-F238E27FC236}">
                <a16:creationId xmlns:a16="http://schemas.microsoft.com/office/drawing/2014/main" id="{C1CD2E6D-1E10-4D75-E448-35D25378E5CF}"/>
              </a:ext>
            </a:extLst>
          </p:cNvPr>
          <p:cNvSpPr>
            <a:spLocks noGrp="1"/>
          </p:cNvSpPr>
          <p:nvPr>
            <p:ph type="subTitle" sz="quarter" idx="1"/>
          </p:nvPr>
        </p:nvSpPr>
        <p:spPr>
          <a:xfrm>
            <a:off x="648118" y="1341455"/>
            <a:ext cx="8038681" cy="3802045"/>
          </a:xfrm>
        </p:spPr>
        <p:txBody>
          <a:bodyPr/>
          <a:lstStyle/>
          <a:p>
            <a:pPr>
              <a:spcAft>
                <a:spcPts val="1400"/>
              </a:spcAft>
            </a:pPr>
            <a:r>
              <a:rPr lang="en-US" dirty="0"/>
              <a:t>After Adam sinned—Messiah is promised in Genesis 3:15.</a:t>
            </a:r>
          </a:p>
          <a:p>
            <a:pPr>
              <a:spcAft>
                <a:spcPts val="1400"/>
              </a:spcAft>
            </a:pPr>
            <a:r>
              <a:rPr lang="en-US" dirty="0"/>
              <a:t>This is the focus of the entire OT narrative.</a:t>
            </a:r>
          </a:p>
          <a:p>
            <a:pPr>
              <a:spcAft>
                <a:spcPts val="1400"/>
              </a:spcAft>
            </a:pPr>
            <a:r>
              <a:rPr lang="en-US" dirty="0"/>
              <a:t>Satan’s attacks are both physical but more importantly spiritual—paganism and false prophets with false scriptures. </a:t>
            </a:r>
          </a:p>
          <a:p>
            <a:pPr>
              <a:spcAft>
                <a:spcPts val="400"/>
              </a:spcAft>
            </a:pPr>
            <a:r>
              <a:rPr lang="en-US" dirty="0"/>
              <a:t>Mark 7:11 Jesus condemns Corban as contrary to Scripture</a:t>
            </a:r>
          </a:p>
          <a:p>
            <a:pPr>
              <a:spcAft>
                <a:spcPts val="1400"/>
              </a:spcAft>
            </a:pPr>
            <a:r>
              <a:rPr lang="en-US" sz="1600" dirty="0">
                <a:solidFill>
                  <a:schemeClr val="accent4"/>
                </a:solidFill>
              </a:rPr>
              <a:t>	Mishna (Ned III. 6; IX) states that anything set apart as a </a:t>
            </a:r>
            <a:r>
              <a:rPr lang="en-US" sz="1600" i="1" dirty="0" err="1">
                <a:solidFill>
                  <a:schemeClr val="accent4"/>
                </a:solidFill>
              </a:rPr>
              <a:t>qorbān</a:t>
            </a:r>
            <a:endParaRPr lang="en-US" sz="1600" dirty="0">
              <a:solidFill>
                <a:schemeClr val="accent4"/>
              </a:solidFill>
            </a:endParaRPr>
          </a:p>
          <a:p>
            <a:pPr>
              <a:spcAft>
                <a:spcPts val="1400"/>
              </a:spcAft>
            </a:pPr>
            <a:r>
              <a:rPr lang="en-US" dirty="0"/>
              <a:t>Interpreting the Bible through extra-biblical sources brings the myths into one’s understanding of the Bible. </a:t>
            </a:r>
          </a:p>
        </p:txBody>
      </p:sp>
    </p:spTree>
    <p:extLst>
      <p:ext uri="{BB962C8B-B14F-4D97-AF65-F5344CB8AC3E}">
        <p14:creationId xmlns:p14="http://schemas.microsoft.com/office/powerpoint/2010/main" val="372286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CEFDC-ED7C-68D3-503C-05CFA06F8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764D6-288D-B93C-6F7B-479D55523555}"/>
              </a:ext>
            </a:extLst>
          </p:cNvPr>
          <p:cNvSpPr>
            <a:spLocks noGrp="1"/>
          </p:cNvSpPr>
          <p:nvPr>
            <p:ph type="ctrTitle" sz="quarter"/>
          </p:nvPr>
        </p:nvSpPr>
        <p:spPr>
          <a:xfrm>
            <a:off x="685800" y="-1"/>
            <a:ext cx="7772400" cy="1180681"/>
          </a:xfrm>
        </p:spPr>
        <p:txBody>
          <a:bodyPr/>
          <a:lstStyle/>
          <a:p>
            <a:r>
              <a:rPr lang="en-US" dirty="0"/>
              <a:t>Problems With The Nephilim Myth</a:t>
            </a:r>
          </a:p>
        </p:txBody>
      </p:sp>
      <p:sp>
        <p:nvSpPr>
          <p:cNvPr id="3" name="Content Placeholder 2">
            <a:extLst>
              <a:ext uri="{FF2B5EF4-FFF2-40B4-BE49-F238E27FC236}">
                <a16:creationId xmlns:a16="http://schemas.microsoft.com/office/drawing/2014/main" id="{0A639E40-200D-40C4-35E0-1EA0FF92D0D3}"/>
              </a:ext>
            </a:extLst>
          </p:cNvPr>
          <p:cNvSpPr>
            <a:spLocks noGrp="1"/>
          </p:cNvSpPr>
          <p:nvPr>
            <p:ph type="subTitle" sz="quarter" idx="1"/>
          </p:nvPr>
        </p:nvSpPr>
        <p:spPr>
          <a:xfrm>
            <a:off x="648118" y="1341455"/>
            <a:ext cx="8038681" cy="3572189"/>
          </a:xfrm>
        </p:spPr>
        <p:txBody>
          <a:bodyPr/>
          <a:lstStyle/>
          <a:p>
            <a:r>
              <a:rPr lang="en-US" dirty="0"/>
              <a:t>Not found in Scripture</a:t>
            </a:r>
          </a:p>
          <a:p>
            <a:endParaRPr lang="en-US" dirty="0"/>
          </a:p>
          <a:p>
            <a:r>
              <a:rPr lang="en-US" dirty="0"/>
              <a:t>Assumes the Sons of God are angels</a:t>
            </a:r>
          </a:p>
        </p:txBody>
      </p:sp>
    </p:spTree>
    <p:extLst>
      <p:ext uri="{BB962C8B-B14F-4D97-AF65-F5344CB8AC3E}">
        <p14:creationId xmlns:p14="http://schemas.microsoft.com/office/powerpoint/2010/main" val="134754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C0CAE-FFA2-2511-DAB1-EA9BF644C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D32D84-D6B4-3A6B-FB4C-FB2B355519E2}"/>
              </a:ext>
            </a:extLst>
          </p:cNvPr>
          <p:cNvSpPr>
            <a:spLocks noGrp="1"/>
          </p:cNvSpPr>
          <p:nvPr>
            <p:ph type="ctrTitle" sz="quarter"/>
          </p:nvPr>
        </p:nvSpPr>
        <p:spPr>
          <a:xfrm>
            <a:off x="685800" y="-1"/>
            <a:ext cx="7772400" cy="1180681"/>
          </a:xfrm>
        </p:spPr>
        <p:txBody>
          <a:bodyPr/>
          <a:lstStyle/>
          <a:p>
            <a:r>
              <a:rPr lang="en-US" dirty="0"/>
              <a:t>The Sons of God</a:t>
            </a:r>
          </a:p>
        </p:txBody>
      </p:sp>
      <p:sp>
        <p:nvSpPr>
          <p:cNvPr id="3" name="Content Placeholder 2">
            <a:extLst>
              <a:ext uri="{FF2B5EF4-FFF2-40B4-BE49-F238E27FC236}">
                <a16:creationId xmlns:a16="http://schemas.microsoft.com/office/drawing/2014/main" id="{D141905C-3FB5-2A49-B4DB-B1E5534E7C56}"/>
              </a:ext>
            </a:extLst>
          </p:cNvPr>
          <p:cNvSpPr>
            <a:spLocks noGrp="1"/>
          </p:cNvSpPr>
          <p:nvPr>
            <p:ph type="subTitle" sz="quarter" idx="1"/>
          </p:nvPr>
        </p:nvSpPr>
        <p:spPr>
          <a:xfrm>
            <a:off x="648118" y="1341455"/>
            <a:ext cx="8038681" cy="3572189"/>
          </a:xfrm>
        </p:spPr>
        <p:txBody>
          <a:bodyPr/>
          <a:lstStyle/>
          <a:p>
            <a:pPr>
              <a:spcAft>
                <a:spcPts val="1400"/>
              </a:spcAft>
            </a:pPr>
            <a:endParaRPr lang="en-US" dirty="0"/>
          </a:p>
        </p:txBody>
      </p:sp>
    </p:spTree>
    <p:extLst>
      <p:ext uri="{BB962C8B-B14F-4D97-AF65-F5344CB8AC3E}">
        <p14:creationId xmlns:p14="http://schemas.microsoft.com/office/powerpoint/2010/main" val="362600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F8347-57B4-0FF4-BF4F-FD6730D52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FBC1D-AF3D-4037-D60D-B4B4714A99D0}"/>
              </a:ext>
            </a:extLst>
          </p:cNvPr>
          <p:cNvSpPr>
            <a:spLocks noGrp="1"/>
          </p:cNvSpPr>
          <p:nvPr>
            <p:ph type="ctrTitle" sz="quarter"/>
          </p:nvPr>
        </p:nvSpPr>
        <p:spPr>
          <a:xfrm>
            <a:off x="685800" y="-1"/>
            <a:ext cx="7772400" cy="1180681"/>
          </a:xfrm>
        </p:spPr>
        <p:txBody>
          <a:bodyPr/>
          <a:lstStyle/>
          <a:p>
            <a:r>
              <a:rPr lang="en-US" dirty="0"/>
              <a:t>The Sons of God = The Godlike</a:t>
            </a:r>
          </a:p>
        </p:txBody>
      </p:sp>
      <p:sp>
        <p:nvSpPr>
          <p:cNvPr id="3" name="Content Placeholder 2">
            <a:extLst>
              <a:ext uri="{FF2B5EF4-FFF2-40B4-BE49-F238E27FC236}">
                <a16:creationId xmlns:a16="http://schemas.microsoft.com/office/drawing/2014/main" id="{73849E7B-FA27-E967-4812-17D1230676A1}"/>
              </a:ext>
            </a:extLst>
          </p:cNvPr>
          <p:cNvSpPr>
            <a:spLocks noGrp="1"/>
          </p:cNvSpPr>
          <p:nvPr>
            <p:ph type="subTitle" sz="quarter" idx="1"/>
          </p:nvPr>
        </p:nvSpPr>
        <p:spPr>
          <a:xfrm>
            <a:off x="648118" y="1341455"/>
            <a:ext cx="8038681" cy="3572189"/>
          </a:xfrm>
        </p:spPr>
        <p:txBody>
          <a:bodyPr/>
          <a:lstStyle/>
          <a:p>
            <a:pPr>
              <a:spcAft>
                <a:spcPts val="1400"/>
              </a:spcAft>
            </a:pPr>
            <a:r>
              <a:rPr lang="en-US" dirty="0"/>
              <a:t>“The son of </a:t>
            </a:r>
            <a:r>
              <a:rPr lang="en-US" dirty="0" err="1"/>
              <a:t>Enosh</a:t>
            </a:r>
            <a:r>
              <a:rPr lang="en-US" dirty="0"/>
              <a:t>, the son of Seth, the son of Adam, </a:t>
            </a:r>
            <a:r>
              <a:rPr lang="en-US" dirty="0">
                <a:solidFill>
                  <a:schemeClr val="accent5"/>
                </a:solidFill>
              </a:rPr>
              <a:t>the son of God</a:t>
            </a:r>
            <a:r>
              <a:rPr lang="en-US" dirty="0"/>
              <a:t>.”</a:t>
            </a:r>
            <a:r>
              <a:rPr lang="en-US" sz="1600" dirty="0"/>
              <a:t> (Luke 3:38 NIV84)</a:t>
            </a:r>
            <a:endParaRPr lang="en-US" dirty="0"/>
          </a:p>
          <a:p>
            <a:pPr>
              <a:spcAft>
                <a:spcPts val="1400"/>
              </a:spcAft>
            </a:pPr>
            <a:r>
              <a:rPr lang="en-US" dirty="0"/>
              <a:t>Adam is not an angel! </a:t>
            </a:r>
            <a:r>
              <a:rPr lang="en-US" i="1" dirty="0"/>
              <a:t>Sons of God </a:t>
            </a:r>
            <a:r>
              <a:rPr lang="en-US" dirty="0"/>
              <a:t>is not referring to angels—but to those beings who are loyal to God and thus are like God in character!</a:t>
            </a:r>
          </a:p>
          <a:p>
            <a:pPr>
              <a:spcAft>
                <a:spcPts val="1400"/>
              </a:spcAft>
            </a:pPr>
            <a:r>
              <a:rPr lang="en-US" dirty="0"/>
              <a:t>“Those who are led by the Spirit of God are </a:t>
            </a:r>
            <a:r>
              <a:rPr lang="en-US" dirty="0">
                <a:solidFill>
                  <a:schemeClr val="accent5"/>
                </a:solidFill>
              </a:rPr>
              <a:t>sons of God</a:t>
            </a:r>
            <a:r>
              <a:rPr lang="en-US" dirty="0"/>
              <a:t>.” </a:t>
            </a:r>
            <a:r>
              <a:rPr lang="en-US" sz="1600" dirty="0"/>
              <a:t>Romans 8:14</a:t>
            </a:r>
            <a:endParaRPr lang="en-US" dirty="0"/>
          </a:p>
          <a:p>
            <a:pPr>
              <a:spcAft>
                <a:spcPts val="1400"/>
              </a:spcAft>
            </a:pPr>
            <a:r>
              <a:rPr lang="en-US" dirty="0"/>
              <a:t>Jesus said that those who were not loyal to Him were sons of their father the devil. </a:t>
            </a:r>
            <a:r>
              <a:rPr lang="en-US" sz="1600" dirty="0"/>
              <a:t>(John 8:44)</a:t>
            </a:r>
            <a:endParaRPr lang="en-US" dirty="0"/>
          </a:p>
          <a:p>
            <a:pPr>
              <a:spcAft>
                <a:spcPts val="1400"/>
              </a:spcAft>
            </a:pPr>
            <a:r>
              <a:rPr lang="en-US" dirty="0"/>
              <a:t>But even IF angels could reproduce with humans, these were angels in rebellion and thus could not be sons of God!</a:t>
            </a:r>
          </a:p>
          <a:p>
            <a:pPr>
              <a:spcAft>
                <a:spcPts val="1400"/>
              </a:spcAft>
            </a:pPr>
            <a:endParaRPr lang="en-US" dirty="0"/>
          </a:p>
          <a:p>
            <a:pPr>
              <a:spcAft>
                <a:spcPts val="1400"/>
              </a:spcAft>
            </a:pPr>
            <a:endParaRPr lang="en-US" dirty="0"/>
          </a:p>
        </p:txBody>
      </p:sp>
    </p:spTree>
    <p:extLst>
      <p:ext uri="{BB962C8B-B14F-4D97-AF65-F5344CB8AC3E}">
        <p14:creationId xmlns:p14="http://schemas.microsoft.com/office/powerpoint/2010/main" val="76566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36923-8D4E-46C0-9024-E1CABDBF2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65288-0245-0C31-F980-035F1D07AC3B}"/>
              </a:ext>
            </a:extLst>
          </p:cNvPr>
          <p:cNvSpPr>
            <a:spLocks noGrp="1"/>
          </p:cNvSpPr>
          <p:nvPr>
            <p:ph type="ctrTitle" sz="quarter"/>
          </p:nvPr>
        </p:nvSpPr>
        <p:spPr>
          <a:xfrm>
            <a:off x="685800" y="-1"/>
            <a:ext cx="7772400" cy="1180681"/>
          </a:xfrm>
        </p:spPr>
        <p:txBody>
          <a:bodyPr/>
          <a:lstStyle/>
          <a:p>
            <a:r>
              <a:rPr lang="en-US" dirty="0"/>
              <a:t>Problems With The Nephilim Myth</a:t>
            </a:r>
          </a:p>
        </p:txBody>
      </p:sp>
      <p:sp>
        <p:nvSpPr>
          <p:cNvPr id="3" name="Content Placeholder 2">
            <a:extLst>
              <a:ext uri="{FF2B5EF4-FFF2-40B4-BE49-F238E27FC236}">
                <a16:creationId xmlns:a16="http://schemas.microsoft.com/office/drawing/2014/main" id="{A679102F-693F-57A1-E268-5FD2A5984686}"/>
              </a:ext>
            </a:extLst>
          </p:cNvPr>
          <p:cNvSpPr>
            <a:spLocks noGrp="1"/>
          </p:cNvSpPr>
          <p:nvPr>
            <p:ph type="subTitle" sz="quarter" idx="1"/>
          </p:nvPr>
        </p:nvSpPr>
        <p:spPr>
          <a:xfrm>
            <a:off x="648118" y="1341455"/>
            <a:ext cx="8038681" cy="3572189"/>
          </a:xfrm>
        </p:spPr>
        <p:txBody>
          <a:bodyPr/>
          <a:lstStyle/>
          <a:p>
            <a:r>
              <a:rPr lang="en-US" dirty="0"/>
              <a:t>Not found in Scripture</a:t>
            </a:r>
          </a:p>
          <a:p>
            <a:endParaRPr lang="en-US" dirty="0"/>
          </a:p>
          <a:p>
            <a:r>
              <a:rPr lang="en-US" dirty="0"/>
              <a:t>Assumes the Sons of God are angels</a:t>
            </a:r>
          </a:p>
          <a:p>
            <a:endParaRPr lang="en-US" dirty="0"/>
          </a:p>
          <a:p>
            <a:r>
              <a:rPr lang="en-US" dirty="0"/>
              <a:t>Assumes angels and humans can produce children </a:t>
            </a:r>
          </a:p>
          <a:p>
            <a:endParaRPr lang="en-US" dirty="0"/>
          </a:p>
          <a:p>
            <a:r>
              <a:rPr lang="en-US" dirty="0"/>
              <a:t>Violation of reality as God built it; God created unique “kinds” of life, and only those “kinds” can reproduce with each other. Cats cannot reproduce with monkeys. And angels cannot reproduce with humans. </a:t>
            </a:r>
          </a:p>
          <a:p>
            <a:endParaRPr lang="en-US" dirty="0"/>
          </a:p>
        </p:txBody>
      </p:sp>
    </p:spTree>
    <p:extLst>
      <p:ext uri="{BB962C8B-B14F-4D97-AF65-F5344CB8AC3E}">
        <p14:creationId xmlns:p14="http://schemas.microsoft.com/office/powerpoint/2010/main" val="418985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D8654-9544-0A82-6B4A-32A54CDE8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C725B-02D0-2138-F78B-1D63BFA05BB7}"/>
              </a:ext>
            </a:extLst>
          </p:cNvPr>
          <p:cNvSpPr>
            <a:spLocks noGrp="1"/>
          </p:cNvSpPr>
          <p:nvPr>
            <p:ph type="ctrTitle" sz="quarter"/>
          </p:nvPr>
        </p:nvSpPr>
        <p:spPr>
          <a:xfrm>
            <a:off x="685800" y="-1"/>
            <a:ext cx="7772400" cy="1180681"/>
          </a:xfrm>
        </p:spPr>
        <p:txBody>
          <a:bodyPr/>
          <a:lstStyle/>
          <a:p>
            <a:r>
              <a:rPr lang="en-US" dirty="0"/>
              <a:t>Problems With The Nephilim Myth</a:t>
            </a:r>
          </a:p>
        </p:txBody>
      </p:sp>
      <p:sp>
        <p:nvSpPr>
          <p:cNvPr id="3" name="Content Placeholder 2">
            <a:extLst>
              <a:ext uri="{FF2B5EF4-FFF2-40B4-BE49-F238E27FC236}">
                <a16:creationId xmlns:a16="http://schemas.microsoft.com/office/drawing/2014/main" id="{EF8B8B13-3928-BCF2-67E7-57C28F374B9C}"/>
              </a:ext>
            </a:extLst>
          </p:cNvPr>
          <p:cNvSpPr>
            <a:spLocks noGrp="1"/>
          </p:cNvSpPr>
          <p:nvPr>
            <p:ph type="subTitle" sz="quarter" idx="1"/>
          </p:nvPr>
        </p:nvSpPr>
        <p:spPr>
          <a:xfrm>
            <a:off x="648118" y="1341455"/>
            <a:ext cx="8038681" cy="3572189"/>
          </a:xfrm>
        </p:spPr>
        <p:txBody>
          <a:bodyPr/>
          <a:lstStyle/>
          <a:p>
            <a:r>
              <a:rPr lang="en-US" dirty="0"/>
              <a:t>Not found in Scripture</a:t>
            </a:r>
          </a:p>
          <a:p>
            <a:endParaRPr lang="en-US" dirty="0"/>
          </a:p>
          <a:p>
            <a:r>
              <a:rPr lang="en-US" dirty="0"/>
              <a:t>Assumes the Sons of God are angels</a:t>
            </a:r>
          </a:p>
          <a:p>
            <a:endParaRPr lang="en-US" dirty="0"/>
          </a:p>
          <a:p>
            <a:r>
              <a:rPr lang="en-US" dirty="0"/>
              <a:t>Assumes angels and humans can produce children </a:t>
            </a:r>
          </a:p>
          <a:p>
            <a:endParaRPr lang="en-US" dirty="0"/>
          </a:p>
          <a:p>
            <a:r>
              <a:rPr lang="en-US" dirty="0"/>
              <a:t>Assumes these children were the Nephilim</a:t>
            </a:r>
          </a:p>
          <a:p>
            <a:endParaRPr lang="en-US" dirty="0"/>
          </a:p>
          <a:p>
            <a:r>
              <a:rPr lang="en-US" dirty="0"/>
              <a:t>Assumes that at death, the spirits of these beings became demons </a:t>
            </a:r>
          </a:p>
          <a:p>
            <a:endParaRPr lang="en-US" dirty="0"/>
          </a:p>
          <a:p>
            <a:r>
              <a:rPr lang="en-US" dirty="0"/>
              <a:t>Assumes that spirits are disembodied intelligent beings with awareness, individuality, identity, and agency</a:t>
            </a:r>
          </a:p>
        </p:txBody>
      </p:sp>
    </p:spTree>
    <p:extLst>
      <p:ext uri="{BB962C8B-B14F-4D97-AF65-F5344CB8AC3E}">
        <p14:creationId xmlns:p14="http://schemas.microsoft.com/office/powerpoint/2010/main" val="199165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B35B-DE7F-6085-1B29-425A0B7F27D3}"/>
              </a:ext>
            </a:extLst>
          </p:cNvPr>
          <p:cNvSpPr>
            <a:spLocks noGrp="1"/>
          </p:cNvSpPr>
          <p:nvPr>
            <p:ph type="ctrTitle" sz="quarter"/>
          </p:nvPr>
        </p:nvSpPr>
        <p:spPr>
          <a:xfrm>
            <a:off x="685800" y="-1"/>
            <a:ext cx="7772400" cy="1180681"/>
          </a:xfrm>
        </p:spPr>
        <p:txBody>
          <a:bodyPr/>
          <a:lstStyle/>
          <a:p>
            <a:r>
              <a:rPr lang="en-US" dirty="0"/>
              <a:t>The Book of Enoch</a:t>
            </a:r>
            <a:br>
              <a:rPr lang="en-US" dirty="0"/>
            </a:br>
            <a:r>
              <a:rPr lang="en-US" dirty="0"/>
              <a:t>A Demonically Inspired Fantasy Book (Novel)</a:t>
            </a:r>
          </a:p>
        </p:txBody>
      </p:sp>
      <p:sp>
        <p:nvSpPr>
          <p:cNvPr id="3" name="Content Placeholder 2">
            <a:extLst>
              <a:ext uri="{FF2B5EF4-FFF2-40B4-BE49-F238E27FC236}">
                <a16:creationId xmlns:a16="http://schemas.microsoft.com/office/drawing/2014/main" id="{47B46C8F-45AF-3970-4E2B-AE2E1BCD61D2}"/>
              </a:ext>
            </a:extLst>
          </p:cNvPr>
          <p:cNvSpPr>
            <a:spLocks noGrp="1"/>
          </p:cNvSpPr>
          <p:nvPr>
            <p:ph type="subTitle" sz="quarter" idx="1"/>
          </p:nvPr>
        </p:nvSpPr>
        <p:spPr>
          <a:xfrm>
            <a:off x="648118" y="1341455"/>
            <a:ext cx="8038681" cy="3572189"/>
          </a:xfrm>
        </p:spPr>
        <p:txBody>
          <a:bodyPr/>
          <a:lstStyle/>
          <a:p>
            <a:pPr>
              <a:lnSpc>
                <a:spcPts val="2100"/>
              </a:lnSpc>
              <a:spcAft>
                <a:spcPts val="1300"/>
              </a:spcAft>
            </a:pPr>
            <a:r>
              <a:rPr lang="en-US" dirty="0"/>
              <a:t>Idols in the OT are connected to the demons behind them.</a:t>
            </a:r>
          </a:p>
          <a:p>
            <a:pPr>
              <a:lnSpc>
                <a:spcPts val="2100"/>
              </a:lnSpc>
              <a:spcAft>
                <a:spcPts val="1300"/>
              </a:spcAft>
            </a:pPr>
            <a:r>
              <a:rPr lang="en-US" dirty="0"/>
              <a:t>“They </a:t>
            </a:r>
            <a:r>
              <a:rPr lang="en-US" dirty="0">
                <a:solidFill>
                  <a:schemeClr val="accent5"/>
                </a:solidFill>
              </a:rPr>
              <a:t>sacrificed to demons</a:t>
            </a:r>
            <a:r>
              <a:rPr lang="en-US" dirty="0"/>
              <a:t>, which are not God—gods they had not known, gods that recently appeared, gods your fathers did not fear”  </a:t>
            </a:r>
            <a:r>
              <a:rPr lang="en-US" sz="1600" dirty="0"/>
              <a:t>(Deuteronomy 32:17 NIV84). </a:t>
            </a:r>
          </a:p>
          <a:p>
            <a:pPr>
              <a:lnSpc>
                <a:spcPts val="2100"/>
              </a:lnSpc>
              <a:spcAft>
                <a:spcPts val="1300"/>
              </a:spcAft>
            </a:pPr>
            <a:r>
              <a:rPr lang="en-US" dirty="0"/>
              <a:t>“They </a:t>
            </a:r>
            <a:r>
              <a:rPr lang="en-US" dirty="0">
                <a:solidFill>
                  <a:schemeClr val="accent5"/>
                </a:solidFill>
              </a:rPr>
              <a:t>sacrificed</a:t>
            </a:r>
            <a:r>
              <a:rPr lang="en-US" dirty="0"/>
              <a:t> their sons and their daughters </a:t>
            </a:r>
            <a:r>
              <a:rPr lang="en-US" dirty="0">
                <a:solidFill>
                  <a:schemeClr val="accent5"/>
                </a:solidFill>
              </a:rPr>
              <a:t>to demons</a:t>
            </a:r>
            <a:r>
              <a:rPr lang="en-US" dirty="0"/>
              <a:t>. They shed innocent blood, the blood of their sons and daughters, whom they </a:t>
            </a:r>
            <a:r>
              <a:rPr lang="en-US" dirty="0">
                <a:solidFill>
                  <a:schemeClr val="accent5"/>
                </a:solidFill>
              </a:rPr>
              <a:t>sacrificed to the idols of Canaan</a:t>
            </a:r>
            <a:r>
              <a:rPr lang="en-US" dirty="0"/>
              <a:t>, and the land was desecrated by their blood” </a:t>
            </a:r>
            <a:r>
              <a:rPr lang="en-US" sz="1600" dirty="0"/>
              <a:t>(Psalm 106:37, 38 NIV84).</a:t>
            </a:r>
          </a:p>
          <a:p>
            <a:pPr>
              <a:lnSpc>
                <a:spcPts val="2100"/>
              </a:lnSpc>
              <a:spcAft>
                <a:spcPts val="1300"/>
              </a:spcAft>
            </a:pPr>
            <a:r>
              <a:rPr lang="en-US" dirty="0"/>
              <a:t>“The people of Israel must no longer be unfaithful to the LORD by killing their animals in the fields as </a:t>
            </a:r>
            <a:r>
              <a:rPr lang="en-US" dirty="0">
                <a:solidFill>
                  <a:schemeClr val="accent5"/>
                </a:solidFill>
              </a:rPr>
              <a:t>sacrifices to the goat-demons</a:t>
            </a:r>
            <a:r>
              <a:rPr lang="en-US" dirty="0"/>
              <a:t>” </a:t>
            </a:r>
            <a:r>
              <a:rPr lang="en-US" sz="1600" dirty="0"/>
              <a:t>(Leviticus 17:7 GNT). </a:t>
            </a:r>
          </a:p>
        </p:txBody>
      </p:sp>
    </p:spTree>
    <p:extLst>
      <p:ext uri="{BB962C8B-B14F-4D97-AF65-F5344CB8AC3E}">
        <p14:creationId xmlns:p14="http://schemas.microsoft.com/office/powerpoint/2010/main" val="157110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9AC8-8CF9-1F35-5F52-B91D25DAF9EB}"/>
              </a:ext>
            </a:extLst>
          </p:cNvPr>
          <p:cNvSpPr>
            <a:spLocks noGrp="1"/>
          </p:cNvSpPr>
          <p:nvPr>
            <p:ph type="ctrTitle" sz="quarter"/>
          </p:nvPr>
        </p:nvSpPr>
        <p:spPr>
          <a:xfrm>
            <a:off x="685800" y="-1"/>
            <a:ext cx="7772400" cy="1180681"/>
          </a:xfrm>
        </p:spPr>
        <p:txBody>
          <a:bodyPr/>
          <a:lstStyle/>
          <a:p>
            <a:r>
              <a:rPr lang="en-US" dirty="0"/>
              <a:t>Corrupted Spirit</a:t>
            </a:r>
          </a:p>
        </p:txBody>
      </p:sp>
      <p:sp>
        <p:nvSpPr>
          <p:cNvPr id="3" name="Content Placeholder 2">
            <a:extLst>
              <a:ext uri="{FF2B5EF4-FFF2-40B4-BE49-F238E27FC236}">
                <a16:creationId xmlns:a16="http://schemas.microsoft.com/office/drawing/2014/main" id="{F46834C0-9983-AA2C-BBFF-758188B682E3}"/>
              </a:ext>
            </a:extLst>
          </p:cNvPr>
          <p:cNvSpPr>
            <a:spLocks noGrp="1"/>
          </p:cNvSpPr>
          <p:nvPr>
            <p:ph type="subTitle" sz="quarter" idx="1"/>
          </p:nvPr>
        </p:nvSpPr>
        <p:spPr>
          <a:xfrm>
            <a:off x="648118" y="1341455"/>
            <a:ext cx="8038681" cy="3572189"/>
          </a:xfrm>
        </p:spPr>
        <p:txBody>
          <a:bodyPr/>
          <a:lstStyle/>
          <a:p>
            <a:r>
              <a:rPr lang="en-US" dirty="0"/>
              <a:t>Adam and Eve corrupted their spirit/life with fear and selfishness. </a:t>
            </a:r>
          </a:p>
          <a:p>
            <a:endParaRPr lang="en-US" dirty="0"/>
          </a:p>
          <a:p>
            <a:r>
              <a:rPr lang="en-US" dirty="0"/>
              <a:t>The only spirit of life they had to pass along is the one they possessed—that of fear and selfishness.</a:t>
            </a:r>
          </a:p>
          <a:p>
            <a:endParaRPr lang="en-US" dirty="0"/>
          </a:p>
          <a:p>
            <a:r>
              <a:rPr lang="en-US" dirty="0"/>
              <a:t>We are all born in sin, conceived in iniquity </a:t>
            </a:r>
            <a:r>
              <a:rPr lang="en-US" sz="1600" dirty="0"/>
              <a:t>(Psalm 51:5); </a:t>
            </a:r>
            <a:r>
              <a:rPr lang="en-US" dirty="0"/>
              <a:t>we are born with the only life, the only animating energy, Adam and Eve had with which to procreate, and that is the spirit of fear and selfishness. </a:t>
            </a:r>
          </a:p>
        </p:txBody>
      </p:sp>
    </p:spTree>
    <p:extLst>
      <p:ext uri="{BB962C8B-B14F-4D97-AF65-F5344CB8AC3E}">
        <p14:creationId xmlns:p14="http://schemas.microsoft.com/office/powerpoint/2010/main" val="367288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2DA28-29FC-ABF8-CF05-AA4E86E53F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6A5F8B-0D40-7BE4-FA72-91639719E42F}"/>
              </a:ext>
            </a:extLst>
          </p:cNvPr>
          <p:cNvSpPr>
            <a:spLocks noGrp="1"/>
          </p:cNvSpPr>
          <p:nvPr>
            <p:ph type="ctrTitle" sz="quarter"/>
          </p:nvPr>
        </p:nvSpPr>
        <p:spPr>
          <a:xfrm>
            <a:off x="685800" y="-1"/>
            <a:ext cx="7772400" cy="1180681"/>
          </a:xfrm>
        </p:spPr>
        <p:txBody>
          <a:bodyPr/>
          <a:lstStyle/>
          <a:p>
            <a:r>
              <a:rPr lang="en-US" dirty="0"/>
              <a:t>The Book of Enoch</a:t>
            </a:r>
            <a:br>
              <a:rPr lang="en-US" dirty="0"/>
            </a:br>
            <a:r>
              <a:rPr lang="en-US" dirty="0"/>
              <a:t>A Demonically Inspired Fantasy Book</a:t>
            </a:r>
          </a:p>
        </p:txBody>
      </p:sp>
      <p:sp>
        <p:nvSpPr>
          <p:cNvPr id="3" name="Content Placeholder 2">
            <a:extLst>
              <a:ext uri="{FF2B5EF4-FFF2-40B4-BE49-F238E27FC236}">
                <a16:creationId xmlns:a16="http://schemas.microsoft.com/office/drawing/2014/main" id="{627FBB4F-957B-4124-5769-72F3D50EF3C0}"/>
              </a:ext>
            </a:extLst>
          </p:cNvPr>
          <p:cNvSpPr>
            <a:spLocks noGrp="1"/>
          </p:cNvSpPr>
          <p:nvPr>
            <p:ph type="subTitle" sz="quarter" idx="1"/>
          </p:nvPr>
        </p:nvSpPr>
        <p:spPr>
          <a:xfrm>
            <a:off x="648118" y="1341455"/>
            <a:ext cx="8038681" cy="3572189"/>
          </a:xfrm>
        </p:spPr>
        <p:txBody>
          <a:bodyPr/>
          <a:lstStyle/>
          <a:p>
            <a:r>
              <a:rPr lang="en-US" dirty="0"/>
              <a:t>Idols in the OT are connected to the demons behind them.</a:t>
            </a:r>
          </a:p>
          <a:p>
            <a:endParaRPr lang="en-US" dirty="0"/>
          </a:p>
          <a:p>
            <a:r>
              <a:rPr lang="en-US" dirty="0"/>
              <a:t>God contrasts Himself from them repeatedly by the fact that He is the Creator and they are not.</a:t>
            </a:r>
          </a:p>
        </p:txBody>
      </p:sp>
    </p:spTree>
    <p:extLst>
      <p:ext uri="{BB962C8B-B14F-4D97-AF65-F5344CB8AC3E}">
        <p14:creationId xmlns:p14="http://schemas.microsoft.com/office/powerpoint/2010/main" val="7709505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DB54-3ED8-2BF3-B59B-292B9155694A}"/>
              </a:ext>
            </a:extLst>
          </p:cNvPr>
          <p:cNvSpPr>
            <a:spLocks noGrp="1"/>
          </p:cNvSpPr>
          <p:nvPr>
            <p:ph type="ctrTitle" sz="quarter"/>
          </p:nvPr>
        </p:nvSpPr>
        <p:spPr>
          <a:xfrm>
            <a:off x="685800" y="-1"/>
            <a:ext cx="7772400" cy="1180681"/>
          </a:xfrm>
        </p:spPr>
        <p:txBody>
          <a:bodyPr/>
          <a:lstStyle/>
          <a:p>
            <a:r>
              <a:rPr lang="en-US" dirty="0"/>
              <a:t>God Is Distinct as the ONLY Creator</a:t>
            </a:r>
          </a:p>
        </p:txBody>
      </p:sp>
      <p:sp>
        <p:nvSpPr>
          <p:cNvPr id="3" name="Content Placeholder 2">
            <a:extLst>
              <a:ext uri="{FF2B5EF4-FFF2-40B4-BE49-F238E27FC236}">
                <a16:creationId xmlns:a16="http://schemas.microsoft.com/office/drawing/2014/main" id="{C9972172-D8D3-984D-9846-9286BAF4F3D0}"/>
              </a:ext>
            </a:extLst>
          </p:cNvPr>
          <p:cNvSpPr>
            <a:spLocks noGrp="1"/>
          </p:cNvSpPr>
          <p:nvPr>
            <p:ph type="subTitle" sz="quarter" idx="1"/>
          </p:nvPr>
        </p:nvSpPr>
        <p:spPr>
          <a:xfrm>
            <a:off x="648118" y="1341455"/>
            <a:ext cx="8038681" cy="3572189"/>
          </a:xfrm>
        </p:spPr>
        <p:txBody>
          <a:bodyPr/>
          <a:lstStyle/>
          <a:p>
            <a:r>
              <a:rPr lang="en-US" dirty="0"/>
              <a:t>“Blessed be your glorious name, and may it be exalted above all blessing and praise. You alone are the LORD. </a:t>
            </a:r>
            <a:r>
              <a:rPr lang="en-US" dirty="0">
                <a:solidFill>
                  <a:schemeClr val="accent5"/>
                </a:solidFill>
              </a:rPr>
              <a:t>You made </a:t>
            </a:r>
            <a:r>
              <a:rPr lang="en-US" dirty="0"/>
              <a:t>the heavens, even the highest heavens, and all their starry host, the earth and all that is on it, the seas and all that is in them. </a:t>
            </a:r>
            <a:r>
              <a:rPr lang="en-US" dirty="0">
                <a:solidFill>
                  <a:schemeClr val="accent5"/>
                </a:solidFill>
              </a:rPr>
              <a:t>You give life to everything</a:t>
            </a:r>
            <a:r>
              <a:rPr lang="en-US" dirty="0"/>
              <a:t>, and the multitudes of heaven worship you”</a:t>
            </a:r>
            <a:r>
              <a:rPr lang="en-US" sz="2400" dirty="0"/>
              <a:t> </a:t>
            </a:r>
          </a:p>
          <a:p>
            <a:r>
              <a:rPr lang="en-US" sz="1600" dirty="0"/>
              <a:t>(Nehemiah 9:5, 6 NIV84). </a:t>
            </a:r>
          </a:p>
          <a:p>
            <a:endParaRPr lang="en-US" sz="1600" dirty="0"/>
          </a:p>
          <a:p>
            <a:r>
              <a:rPr lang="en-US" dirty="0"/>
              <a:t>“The gods of all other nations are only idols, but the </a:t>
            </a:r>
            <a:r>
              <a:rPr lang="en-US" dirty="0">
                <a:solidFill>
                  <a:schemeClr val="accent5"/>
                </a:solidFill>
              </a:rPr>
              <a:t>LORD created the heavens</a:t>
            </a:r>
            <a:r>
              <a:rPr lang="en-US" dirty="0"/>
              <a:t>” </a:t>
            </a:r>
            <a:r>
              <a:rPr lang="en-US" sz="1600" dirty="0"/>
              <a:t>(Psalm 96:4, 5 GNT). </a:t>
            </a:r>
            <a:endParaRPr lang="en-US" sz="1400" dirty="0"/>
          </a:p>
        </p:txBody>
      </p:sp>
    </p:spTree>
    <p:extLst>
      <p:ext uri="{BB962C8B-B14F-4D97-AF65-F5344CB8AC3E}">
        <p14:creationId xmlns:p14="http://schemas.microsoft.com/office/powerpoint/2010/main" val="74595866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4A50C-78C4-94D8-5650-7E6512F52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A9F49-D42A-AFC8-9132-533E1EC3E550}"/>
              </a:ext>
            </a:extLst>
          </p:cNvPr>
          <p:cNvSpPr>
            <a:spLocks noGrp="1"/>
          </p:cNvSpPr>
          <p:nvPr>
            <p:ph type="ctrTitle" sz="quarter"/>
          </p:nvPr>
        </p:nvSpPr>
        <p:spPr>
          <a:xfrm>
            <a:off x="685800" y="-7620"/>
            <a:ext cx="7772400" cy="1181100"/>
          </a:xfrm>
        </p:spPr>
        <p:txBody>
          <a:bodyPr/>
          <a:lstStyle/>
          <a:p>
            <a:r>
              <a:rPr lang="en-US" dirty="0"/>
              <a:t>The Book of Enoch</a:t>
            </a:r>
            <a:br>
              <a:rPr lang="en-US" dirty="0"/>
            </a:br>
            <a:r>
              <a:rPr lang="en-US" dirty="0"/>
              <a:t>A Demonically Inspired Fantasy Book</a:t>
            </a:r>
          </a:p>
        </p:txBody>
      </p:sp>
      <p:sp>
        <p:nvSpPr>
          <p:cNvPr id="3" name="Content Placeholder 2">
            <a:extLst>
              <a:ext uri="{FF2B5EF4-FFF2-40B4-BE49-F238E27FC236}">
                <a16:creationId xmlns:a16="http://schemas.microsoft.com/office/drawing/2014/main" id="{817E423A-5759-6CAB-849A-DA6097BAFD01}"/>
              </a:ext>
            </a:extLst>
          </p:cNvPr>
          <p:cNvSpPr>
            <a:spLocks noGrp="1"/>
          </p:cNvSpPr>
          <p:nvPr>
            <p:ph type="subTitle" sz="quarter" idx="1"/>
          </p:nvPr>
        </p:nvSpPr>
        <p:spPr>
          <a:xfrm>
            <a:off x="648118" y="1341455"/>
            <a:ext cx="8038681" cy="3572189"/>
          </a:xfrm>
        </p:spPr>
        <p:txBody>
          <a:bodyPr/>
          <a:lstStyle/>
          <a:p>
            <a:r>
              <a:rPr lang="en-US" dirty="0"/>
              <a:t>Idols in the OT are connected to the demons behind them.</a:t>
            </a:r>
          </a:p>
          <a:p>
            <a:endParaRPr lang="en-US" dirty="0"/>
          </a:p>
          <a:p>
            <a:r>
              <a:rPr lang="en-US" dirty="0"/>
              <a:t>God contrasts Himself from them repeatedly by the fact that He is the Creator and they are not.</a:t>
            </a:r>
          </a:p>
          <a:p>
            <a:endParaRPr lang="en-US" dirty="0"/>
          </a:p>
          <a:p>
            <a:r>
              <a:rPr lang="en-US" dirty="0"/>
              <a:t>We, as image bearers of God, have the godlike capacity for pro-creation—angels do not! </a:t>
            </a:r>
          </a:p>
          <a:p>
            <a:endParaRPr lang="en-US" dirty="0"/>
          </a:p>
          <a:p>
            <a:r>
              <a:rPr lang="en-US" dirty="0"/>
              <a:t>It is demonic fantasy (wish) to have pro-creative ability.</a:t>
            </a:r>
          </a:p>
          <a:p>
            <a:endParaRPr lang="en-US" dirty="0"/>
          </a:p>
          <a:p>
            <a:r>
              <a:rPr lang="en-US" dirty="0"/>
              <a:t>Fallen angels have inspired other false scriptures.</a:t>
            </a:r>
          </a:p>
          <a:p>
            <a:endParaRPr lang="en-US" dirty="0"/>
          </a:p>
        </p:txBody>
      </p:sp>
    </p:spTree>
    <p:extLst>
      <p:ext uri="{BB962C8B-B14F-4D97-AF65-F5344CB8AC3E}">
        <p14:creationId xmlns:p14="http://schemas.microsoft.com/office/powerpoint/2010/main" val="347613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6F45-B01B-D4DE-69FA-2DAD8E7060CC}"/>
              </a:ext>
            </a:extLst>
          </p:cNvPr>
          <p:cNvSpPr>
            <a:spLocks noGrp="1"/>
          </p:cNvSpPr>
          <p:nvPr>
            <p:ph type="ctrTitle" sz="quarter"/>
          </p:nvPr>
        </p:nvSpPr>
        <p:spPr>
          <a:xfrm>
            <a:off x="685800" y="-1"/>
            <a:ext cx="7772400" cy="1180681"/>
          </a:xfrm>
        </p:spPr>
        <p:txBody>
          <a:bodyPr/>
          <a:lstStyle/>
          <a:p>
            <a:r>
              <a:rPr lang="en-US" dirty="0"/>
              <a:t>Myth: Casting Out Requires a Team</a:t>
            </a:r>
          </a:p>
        </p:txBody>
      </p:sp>
      <p:sp>
        <p:nvSpPr>
          <p:cNvPr id="3" name="Content Placeholder 2">
            <a:extLst>
              <a:ext uri="{FF2B5EF4-FFF2-40B4-BE49-F238E27FC236}">
                <a16:creationId xmlns:a16="http://schemas.microsoft.com/office/drawing/2014/main" id="{00F2918D-896E-CA4C-83CB-9E00EF12C4FA}"/>
              </a:ext>
            </a:extLst>
          </p:cNvPr>
          <p:cNvSpPr>
            <a:spLocks noGrp="1"/>
          </p:cNvSpPr>
          <p:nvPr>
            <p:ph type="subTitle" sz="quarter" idx="1"/>
          </p:nvPr>
        </p:nvSpPr>
        <p:spPr>
          <a:xfrm>
            <a:off x="648118" y="1341455"/>
            <a:ext cx="8038681" cy="3572189"/>
          </a:xfrm>
        </p:spPr>
        <p:txBody>
          <a:bodyPr/>
          <a:lstStyle/>
          <a:p>
            <a:r>
              <a:rPr lang="en-US" dirty="0"/>
              <a:t>It is commonly taught that exorcism or casting out of a demon requires ordained clergy or a special team and that individual believers cannot do this. </a:t>
            </a:r>
          </a:p>
          <a:p>
            <a:endParaRPr lang="en-US" dirty="0"/>
          </a:p>
          <a:p>
            <a:r>
              <a:rPr lang="en-US" dirty="0"/>
              <a:t>This is a Dark Ages untruth intended to disempower the priesthood of believers and empower the institutional church and the clergy class, making believers helpless as believers and requiring them to turn to the church authorities for sacraments, rituals, and power. </a:t>
            </a:r>
          </a:p>
          <a:p>
            <a:endParaRPr lang="en-US" dirty="0"/>
          </a:p>
          <a:p>
            <a:r>
              <a:rPr lang="en-US" dirty="0"/>
              <a:t>“Philip went to the city of Samaria and preached about the Christ. … Many of these people had evil spirits in them, but </a:t>
            </a:r>
            <a:r>
              <a:rPr lang="en-US" dirty="0">
                <a:solidFill>
                  <a:schemeClr val="accent5"/>
                </a:solidFill>
              </a:rPr>
              <a:t>Philip made the evil spirits leave</a:t>
            </a:r>
            <a:r>
              <a:rPr lang="en-US" dirty="0"/>
              <a:t>” </a:t>
            </a:r>
            <a:r>
              <a:rPr lang="en-US" sz="1600" dirty="0"/>
              <a:t>(Acts 8:5, 7 NCV).</a:t>
            </a:r>
          </a:p>
          <a:p>
            <a:endParaRPr lang="en-US" dirty="0"/>
          </a:p>
        </p:txBody>
      </p:sp>
    </p:spTree>
    <p:extLst>
      <p:ext uri="{BB962C8B-B14F-4D97-AF65-F5344CB8AC3E}">
        <p14:creationId xmlns:p14="http://schemas.microsoft.com/office/powerpoint/2010/main" val="37713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053D6-FAC0-072F-FB62-5812B13EAB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7AEDF-CA0A-D78B-FE0A-E8860FAF934F}"/>
              </a:ext>
            </a:extLst>
          </p:cNvPr>
          <p:cNvSpPr>
            <a:spLocks noGrp="1"/>
          </p:cNvSpPr>
          <p:nvPr>
            <p:ph type="ctrTitle" sz="quarter"/>
          </p:nvPr>
        </p:nvSpPr>
        <p:spPr>
          <a:xfrm>
            <a:off x="685800" y="-1"/>
            <a:ext cx="7772400" cy="1180681"/>
          </a:xfrm>
        </p:spPr>
        <p:txBody>
          <a:bodyPr/>
          <a:lstStyle/>
          <a:p>
            <a:r>
              <a:rPr lang="en-US" dirty="0"/>
              <a:t>Myth: Casting Out Requires a Ritual</a:t>
            </a:r>
          </a:p>
        </p:txBody>
      </p:sp>
      <p:sp>
        <p:nvSpPr>
          <p:cNvPr id="3" name="Content Placeholder 2">
            <a:extLst>
              <a:ext uri="{FF2B5EF4-FFF2-40B4-BE49-F238E27FC236}">
                <a16:creationId xmlns:a16="http://schemas.microsoft.com/office/drawing/2014/main" id="{6438DEDF-0C16-A562-2674-D96E6E4673DA}"/>
              </a:ext>
            </a:extLst>
          </p:cNvPr>
          <p:cNvSpPr>
            <a:spLocks noGrp="1"/>
          </p:cNvSpPr>
          <p:nvPr>
            <p:ph type="subTitle" sz="quarter" idx="1"/>
          </p:nvPr>
        </p:nvSpPr>
        <p:spPr>
          <a:xfrm>
            <a:off x="648118" y="1341455"/>
            <a:ext cx="8038681" cy="3572189"/>
          </a:xfrm>
        </p:spPr>
        <p:txBody>
          <a:bodyPr/>
          <a:lstStyle/>
          <a:p>
            <a:r>
              <a:rPr lang="en-US" dirty="0"/>
              <a:t>It is commonly taught that exorcism or casting out demons requires some special prayer, often the Lord’s Prayer, or confession and absolution, reading a Bible passage, or other certain formula recitation.</a:t>
            </a:r>
          </a:p>
          <a:p>
            <a:endParaRPr lang="en-US" dirty="0"/>
          </a:p>
          <a:p>
            <a:r>
              <a:rPr lang="en-US" dirty="0"/>
              <a:t>The presence of clergy.</a:t>
            </a:r>
          </a:p>
          <a:p>
            <a:endParaRPr lang="en-US" dirty="0"/>
          </a:p>
          <a:p>
            <a:r>
              <a:rPr lang="en-US" dirty="0"/>
              <a:t>Some object, like a crucifix, or sprinkling of “holy” water.</a:t>
            </a:r>
          </a:p>
          <a:p>
            <a:endParaRPr lang="en-US" dirty="0"/>
          </a:p>
          <a:p>
            <a:r>
              <a:rPr lang="en-US" dirty="0"/>
              <a:t>Some claim it is necessary to remove physical objects from the person or home.</a:t>
            </a:r>
          </a:p>
        </p:txBody>
      </p:sp>
    </p:spTree>
    <p:extLst>
      <p:ext uri="{BB962C8B-B14F-4D97-AF65-F5344CB8AC3E}">
        <p14:creationId xmlns:p14="http://schemas.microsoft.com/office/powerpoint/2010/main" val="235956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D8657-1CBE-822E-7EDE-8937F2FD1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C2C35A-1F20-7AF5-EAF0-FFBC89D422BC}"/>
              </a:ext>
            </a:extLst>
          </p:cNvPr>
          <p:cNvSpPr>
            <a:spLocks noGrp="1"/>
          </p:cNvSpPr>
          <p:nvPr>
            <p:ph type="ctrTitle" sz="quarter"/>
          </p:nvPr>
        </p:nvSpPr>
        <p:spPr>
          <a:xfrm>
            <a:off x="685800" y="-1"/>
            <a:ext cx="7772400" cy="1180681"/>
          </a:xfrm>
        </p:spPr>
        <p:txBody>
          <a:bodyPr/>
          <a:lstStyle/>
          <a:p>
            <a:r>
              <a:rPr lang="en-US" dirty="0"/>
              <a:t>My Concerns With Such Procedures</a:t>
            </a:r>
          </a:p>
        </p:txBody>
      </p:sp>
      <p:sp>
        <p:nvSpPr>
          <p:cNvPr id="3" name="Content Placeholder 2">
            <a:extLst>
              <a:ext uri="{FF2B5EF4-FFF2-40B4-BE49-F238E27FC236}">
                <a16:creationId xmlns:a16="http://schemas.microsoft.com/office/drawing/2014/main" id="{DD810C07-9097-3E36-2733-D9FED0B0F211}"/>
              </a:ext>
            </a:extLst>
          </p:cNvPr>
          <p:cNvSpPr>
            <a:spLocks noGrp="1"/>
          </p:cNvSpPr>
          <p:nvPr>
            <p:ph type="subTitle" sz="quarter" idx="1"/>
          </p:nvPr>
        </p:nvSpPr>
        <p:spPr>
          <a:xfrm>
            <a:off x="648118" y="1341455"/>
            <a:ext cx="8038681" cy="3572189"/>
          </a:xfrm>
        </p:spPr>
        <p:txBody>
          <a:bodyPr/>
          <a:lstStyle/>
          <a:p>
            <a:r>
              <a:rPr lang="en-US" dirty="0"/>
              <a:t>It is not biblical—such rituals come from the imperial Dark Ages church, implemented to empower a clergy class and disempower the priesthood of believers.</a:t>
            </a:r>
          </a:p>
          <a:p>
            <a:endParaRPr lang="en-US" dirty="0"/>
          </a:p>
          <a:p>
            <a:r>
              <a:rPr lang="en-US" dirty="0"/>
              <a:t>The result is increasing superstition through made-up ritual, using the Lord’s Prayer as an incantation, and promoting falsehoods about demons, all of which increase the spirit of fear rather than love, truth, and sound mind.</a:t>
            </a:r>
          </a:p>
        </p:txBody>
      </p:sp>
    </p:spTree>
    <p:extLst>
      <p:ext uri="{BB962C8B-B14F-4D97-AF65-F5344CB8AC3E}">
        <p14:creationId xmlns:p14="http://schemas.microsoft.com/office/powerpoint/2010/main" val="138478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021AD-54A5-BEF1-2AE9-515648186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CE5ED7-BB46-AE2A-D8C5-32964FE10D35}"/>
              </a:ext>
            </a:extLst>
          </p:cNvPr>
          <p:cNvSpPr>
            <a:spLocks noGrp="1"/>
          </p:cNvSpPr>
          <p:nvPr>
            <p:ph type="ctrTitle" sz="quarter"/>
          </p:nvPr>
        </p:nvSpPr>
        <p:spPr>
          <a:xfrm>
            <a:off x="685800" y="-1"/>
            <a:ext cx="7772400" cy="1180681"/>
          </a:xfrm>
        </p:spPr>
        <p:txBody>
          <a:bodyPr/>
          <a:lstStyle/>
          <a:p>
            <a:r>
              <a:rPr lang="en-US" dirty="0"/>
              <a:t>Driving Out Demons</a:t>
            </a:r>
          </a:p>
        </p:txBody>
      </p:sp>
      <p:sp>
        <p:nvSpPr>
          <p:cNvPr id="3" name="Content Placeholder 2">
            <a:extLst>
              <a:ext uri="{FF2B5EF4-FFF2-40B4-BE49-F238E27FC236}">
                <a16:creationId xmlns:a16="http://schemas.microsoft.com/office/drawing/2014/main" id="{02747FE3-584D-EEF2-C1E3-3F234F3871AD}"/>
              </a:ext>
            </a:extLst>
          </p:cNvPr>
          <p:cNvSpPr>
            <a:spLocks noGrp="1"/>
          </p:cNvSpPr>
          <p:nvPr>
            <p:ph type="subTitle" sz="quarter" idx="1"/>
          </p:nvPr>
        </p:nvSpPr>
        <p:spPr>
          <a:xfrm>
            <a:off x="648118" y="1341455"/>
            <a:ext cx="8038681" cy="3572189"/>
          </a:xfrm>
        </p:spPr>
        <p:txBody>
          <a:bodyPr/>
          <a:lstStyle/>
          <a:p>
            <a:r>
              <a:rPr lang="en-US" dirty="0"/>
              <a:t>“Once when we were going to the place of prayer, we were met by a slave girl who had a spirit by which she predicted the future. … This girl followed Paul … shouting, ‘These men are servants of the Most High God, who are telling you the way to be saved. …’ Finally Paul became so troubled that he turned around and said to the spirit, ‘</a:t>
            </a:r>
            <a:r>
              <a:rPr lang="en-US" dirty="0">
                <a:solidFill>
                  <a:schemeClr val="accent5"/>
                </a:solidFill>
              </a:rPr>
              <a:t>In the name of Jesus Christ I command you to come out of her!’ At that moment the spirit left her</a:t>
            </a:r>
            <a:r>
              <a:rPr lang="en-US" dirty="0"/>
              <a:t>”</a:t>
            </a:r>
            <a:r>
              <a:rPr lang="en-US" dirty="0">
                <a:solidFill>
                  <a:srgbClr val="FFC000"/>
                </a:solidFill>
              </a:rPr>
              <a:t> </a:t>
            </a:r>
            <a:r>
              <a:rPr lang="en-US" sz="1600" dirty="0"/>
              <a:t>(Acts 16:16–18 NIV84). </a:t>
            </a:r>
          </a:p>
          <a:p>
            <a:endParaRPr lang="en-US" sz="1400" dirty="0"/>
          </a:p>
          <a:p>
            <a:r>
              <a:rPr lang="en-US" dirty="0"/>
              <a:t>No gathering of clergy; no reciting of the Lord’s Prayer; no sign of the cross; no confession and absolution; no sprinkling of holy water; no ritual prayer. Just a command!</a:t>
            </a:r>
          </a:p>
        </p:txBody>
      </p:sp>
    </p:spTree>
    <p:extLst>
      <p:ext uri="{BB962C8B-B14F-4D97-AF65-F5344CB8AC3E}">
        <p14:creationId xmlns:p14="http://schemas.microsoft.com/office/powerpoint/2010/main" val="20696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EAAD-518D-C72D-1960-823BB21B65E6}"/>
              </a:ext>
            </a:extLst>
          </p:cNvPr>
          <p:cNvSpPr>
            <a:spLocks noGrp="1"/>
          </p:cNvSpPr>
          <p:nvPr>
            <p:ph type="ctrTitle" sz="quarter"/>
          </p:nvPr>
        </p:nvSpPr>
        <p:spPr>
          <a:xfrm>
            <a:off x="685800" y="-1"/>
            <a:ext cx="7772400" cy="1180681"/>
          </a:xfrm>
        </p:spPr>
        <p:txBody>
          <a:bodyPr/>
          <a:lstStyle/>
          <a:p>
            <a:r>
              <a:rPr lang="en-US" dirty="0"/>
              <a:t>Driving Out Demons</a:t>
            </a:r>
          </a:p>
        </p:txBody>
      </p:sp>
      <p:sp>
        <p:nvSpPr>
          <p:cNvPr id="3" name="Content Placeholder 2">
            <a:extLst>
              <a:ext uri="{FF2B5EF4-FFF2-40B4-BE49-F238E27FC236}">
                <a16:creationId xmlns:a16="http://schemas.microsoft.com/office/drawing/2014/main" id="{C55FFBE4-9936-FEED-3008-983C41633DE0}"/>
              </a:ext>
            </a:extLst>
          </p:cNvPr>
          <p:cNvSpPr>
            <a:spLocks noGrp="1"/>
          </p:cNvSpPr>
          <p:nvPr>
            <p:ph type="subTitle" sz="quarter" idx="1"/>
          </p:nvPr>
        </p:nvSpPr>
        <p:spPr>
          <a:xfrm>
            <a:off x="648118" y="1341455"/>
            <a:ext cx="8038681" cy="3572189"/>
          </a:xfrm>
        </p:spPr>
        <p:txBody>
          <a:bodyPr/>
          <a:lstStyle/>
          <a:p>
            <a:r>
              <a:rPr lang="en-US" dirty="0"/>
              <a:t>“‘Master,’ said John, ‘we saw a man driving out demons in your name and we tried to stop him, because he is not one of us.’  ‘Do not stop him,’ Jesus said, ‘for whoever is not against you is for you’” </a:t>
            </a:r>
          </a:p>
          <a:p>
            <a:r>
              <a:rPr lang="en-US" sz="1600" dirty="0"/>
              <a:t>(Luke 9:49, 50 NIV84).</a:t>
            </a:r>
          </a:p>
          <a:p>
            <a:endParaRPr lang="en-US" dirty="0"/>
          </a:p>
          <a:p>
            <a:r>
              <a:rPr lang="en-US" dirty="0"/>
              <a:t>This person evidently wasn’t even part of the “church” and certainly wasn’t engaging in ritualistic behaviors—just driving out demons in the name of Jesus. </a:t>
            </a:r>
          </a:p>
        </p:txBody>
      </p:sp>
    </p:spTree>
    <p:extLst>
      <p:ext uri="{BB962C8B-B14F-4D97-AF65-F5344CB8AC3E}">
        <p14:creationId xmlns:p14="http://schemas.microsoft.com/office/powerpoint/2010/main" val="128313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437A-F24B-878A-7696-C16D7937C787}"/>
              </a:ext>
            </a:extLst>
          </p:cNvPr>
          <p:cNvSpPr>
            <a:spLocks noGrp="1"/>
          </p:cNvSpPr>
          <p:nvPr>
            <p:ph type="ctrTitle" sz="quarter"/>
          </p:nvPr>
        </p:nvSpPr>
        <p:spPr>
          <a:xfrm>
            <a:off x="685800" y="-1"/>
            <a:ext cx="7772400" cy="1180681"/>
          </a:xfrm>
        </p:spPr>
        <p:txBody>
          <a:bodyPr/>
          <a:lstStyle/>
          <a:p>
            <a:r>
              <a:rPr lang="en-US" dirty="0"/>
              <a:t>Specific Ritual Does Not Matter—</a:t>
            </a:r>
            <a:br>
              <a:rPr lang="en-US" dirty="0"/>
            </a:br>
            <a:r>
              <a:rPr lang="en-US" dirty="0"/>
              <a:t>the Presence of the Holy Spirit Does</a:t>
            </a:r>
          </a:p>
        </p:txBody>
      </p:sp>
      <p:sp>
        <p:nvSpPr>
          <p:cNvPr id="3" name="Content Placeholder 2">
            <a:extLst>
              <a:ext uri="{FF2B5EF4-FFF2-40B4-BE49-F238E27FC236}">
                <a16:creationId xmlns:a16="http://schemas.microsoft.com/office/drawing/2014/main" id="{1FF511F0-966A-12F9-1F80-D5117FE8A5BF}"/>
              </a:ext>
            </a:extLst>
          </p:cNvPr>
          <p:cNvSpPr>
            <a:spLocks noGrp="1"/>
          </p:cNvSpPr>
          <p:nvPr>
            <p:ph type="subTitle" sz="quarter" idx="1"/>
          </p:nvPr>
        </p:nvSpPr>
        <p:spPr>
          <a:xfrm>
            <a:off x="648118" y="1341455"/>
            <a:ext cx="8038681" cy="3572189"/>
          </a:xfrm>
        </p:spPr>
        <p:txBody>
          <a:bodyPr/>
          <a:lstStyle/>
          <a:p>
            <a:r>
              <a:rPr lang="en-US" dirty="0"/>
              <a:t>“God did extraordinary miracles through Paul, so that even handkerchiefs and aprons that had touched him were taken to the sick, and their illnesses were cured and the </a:t>
            </a:r>
            <a:r>
              <a:rPr lang="en-US" dirty="0">
                <a:solidFill>
                  <a:schemeClr val="accent5"/>
                </a:solidFill>
              </a:rPr>
              <a:t>evil spirits left them</a:t>
            </a:r>
            <a:r>
              <a:rPr lang="en-US" dirty="0"/>
              <a:t>. Some Jews who went around driving out evil spirits </a:t>
            </a:r>
            <a:r>
              <a:rPr lang="en-US" dirty="0">
                <a:solidFill>
                  <a:schemeClr val="accent5"/>
                </a:solidFill>
              </a:rPr>
              <a:t>tried to invoke the name of the Lord Jesus</a:t>
            </a:r>
            <a:r>
              <a:rPr lang="en-US" dirty="0">
                <a:solidFill>
                  <a:srgbClr val="FFC000"/>
                </a:solidFill>
              </a:rPr>
              <a:t> </a:t>
            </a:r>
            <a:r>
              <a:rPr lang="en-US" dirty="0"/>
              <a:t>over those who were demon-possessed. They would say, ‘</a:t>
            </a:r>
            <a:r>
              <a:rPr lang="en-US" dirty="0">
                <a:solidFill>
                  <a:schemeClr val="accent5"/>
                </a:solidFill>
              </a:rPr>
              <a:t>In the name of Jesus, whom Paul preaches</a:t>
            </a:r>
            <a:r>
              <a:rPr lang="en-US" dirty="0"/>
              <a:t>, I command you to come out.’ Seven sons of </a:t>
            </a:r>
            <a:r>
              <a:rPr lang="en-US" dirty="0" err="1"/>
              <a:t>Sceva</a:t>
            </a:r>
            <a:r>
              <a:rPr lang="en-US" dirty="0"/>
              <a:t>, a Jewish chief priest, were doing this. One day the evil spirit answered them, ‘Jesus I know, and I know about Paul, but who are you?’ Then the man who had the evil spirit jumped on them and overpowered them all. He gave them such a beating that they ran out of the house naked and bleeding” </a:t>
            </a:r>
            <a:r>
              <a:rPr lang="en-US" sz="1600" dirty="0"/>
              <a:t>(Acts 19:11–16 NIV84). </a:t>
            </a:r>
          </a:p>
        </p:txBody>
      </p:sp>
    </p:spTree>
    <p:extLst>
      <p:ext uri="{BB962C8B-B14F-4D97-AF65-F5344CB8AC3E}">
        <p14:creationId xmlns:p14="http://schemas.microsoft.com/office/powerpoint/2010/main" val="39781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B3712-7832-A517-A218-44FDEA6E72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4F2A4-F20B-BF2E-AE36-8AB501830163}"/>
              </a:ext>
            </a:extLst>
          </p:cNvPr>
          <p:cNvSpPr>
            <a:spLocks noGrp="1"/>
          </p:cNvSpPr>
          <p:nvPr>
            <p:ph type="ctrTitle" sz="quarter"/>
          </p:nvPr>
        </p:nvSpPr>
        <p:spPr>
          <a:xfrm>
            <a:off x="685800" y="-1"/>
            <a:ext cx="7772400" cy="1180681"/>
          </a:xfrm>
        </p:spPr>
        <p:txBody>
          <a:bodyPr/>
          <a:lstStyle/>
          <a:p>
            <a:r>
              <a:rPr lang="en-US" dirty="0"/>
              <a:t>Specific Ritual Does Not Matter—</a:t>
            </a:r>
            <a:br>
              <a:rPr lang="en-US" dirty="0"/>
            </a:br>
            <a:r>
              <a:rPr lang="en-US" dirty="0"/>
              <a:t>the Presence of the Holy Spirit Does</a:t>
            </a:r>
          </a:p>
        </p:txBody>
      </p:sp>
      <p:sp>
        <p:nvSpPr>
          <p:cNvPr id="3" name="Content Placeholder 2">
            <a:extLst>
              <a:ext uri="{FF2B5EF4-FFF2-40B4-BE49-F238E27FC236}">
                <a16:creationId xmlns:a16="http://schemas.microsoft.com/office/drawing/2014/main" id="{E0016FAB-1E78-4DB6-3136-33BFF252F21C}"/>
              </a:ext>
            </a:extLst>
          </p:cNvPr>
          <p:cNvSpPr>
            <a:spLocks noGrp="1"/>
          </p:cNvSpPr>
          <p:nvPr>
            <p:ph type="subTitle" sz="quarter" idx="1"/>
          </p:nvPr>
        </p:nvSpPr>
        <p:spPr>
          <a:xfrm>
            <a:off x="648118" y="1341455"/>
            <a:ext cx="8038681" cy="3572189"/>
          </a:xfrm>
        </p:spPr>
        <p:txBody>
          <a:bodyPr/>
          <a:lstStyle/>
          <a:p>
            <a:r>
              <a:rPr lang="en-US" dirty="0"/>
              <a:t>The seven sons of </a:t>
            </a:r>
            <a:r>
              <a:rPr lang="en-US" dirty="0" err="1"/>
              <a:t>Sceva</a:t>
            </a:r>
            <a:r>
              <a:rPr lang="en-US" dirty="0"/>
              <a:t> were doing a ritual incantation without the presence of the Holy Spirit. Ritual incantations can lead people to believe that the ritual, the right words, the holy water, the priestly vestments, the quoting of Scripture, or the claiming the blood or name of Jesus has power over the fallen angels. But none of that does—the power is the actual Spirit of God, which must be in the heart and mind of the agent seeking to cast out the demon.  </a:t>
            </a:r>
          </a:p>
        </p:txBody>
      </p:sp>
    </p:spTree>
    <p:extLst>
      <p:ext uri="{BB962C8B-B14F-4D97-AF65-F5344CB8AC3E}">
        <p14:creationId xmlns:p14="http://schemas.microsoft.com/office/powerpoint/2010/main" val="1615431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1B1A-72A1-23E3-8780-A3C1295C513C}"/>
              </a:ext>
            </a:extLst>
          </p:cNvPr>
          <p:cNvSpPr>
            <a:spLocks noGrp="1"/>
          </p:cNvSpPr>
          <p:nvPr>
            <p:ph type="ctrTitle" sz="quarter"/>
          </p:nvPr>
        </p:nvSpPr>
        <p:spPr>
          <a:xfrm>
            <a:off x="685800" y="-1"/>
            <a:ext cx="7772400" cy="1180681"/>
          </a:xfrm>
        </p:spPr>
        <p:txBody>
          <a:bodyPr/>
          <a:lstStyle/>
          <a:p>
            <a:r>
              <a:rPr lang="en-US" dirty="0"/>
              <a:t>The Spirit of Fear Is Not From God</a:t>
            </a:r>
          </a:p>
        </p:txBody>
      </p:sp>
      <p:sp>
        <p:nvSpPr>
          <p:cNvPr id="3" name="Content Placeholder 2">
            <a:extLst>
              <a:ext uri="{FF2B5EF4-FFF2-40B4-BE49-F238E27FC236}">
                <a16:creationId xmlns:a16="http://schemas.microsoft.com/office/drawing/2014/main" id="{0CEA10D4-8DB2-62F8-7609-B7C3F5745D38}"/>
              </a:ext>
            </a:extLst>
          </p:cNvPr>
          <p:cNvSpPr>
            <a:spLocks noGrp="1"/>
          </p:cNvSpPr>
          <p:nvPr>
            <p:ph type="subTitle" sz="quarter" idx="1"/>
          </p:nvPr>
        </p:nvSpPr>
        <p:spPr>
          <a:xfrm>
            <a:off x="648118" y="1341455"/>
            <a:ext cx="8038681" cy="3572189"/>
          </a:xfrm>
        </p:spPr>
        <p:txBody>
          <a:bodyPr/>
          <a:lstStyle/>
          <a:p>
            <a:r>
              <a:rPr lang="en-US" dirty="0"/>
              <a:t>“For God has not given us a </a:t>
            </a:r>
            <a:r>
              <a:rPr lang="en-US" dirty="0">
                <a:solidFill>
                  <a:schemeClr val="accent5"/>
                </a:solidFill>
              </a:rPr>
              <a:t>spirit of fear</a:t>
            </a:r>
            <a:r>
              <a:rPr lang="en-US" dirty="0"/>
              <a:t>, but of power and of love and of a sound mind” </a:t>
            </a:r>
            <a:r>
              <a:rPr lang="en-US" sz="1600" dirty="0"/>
              <a:t>(2 Timothy 1:7 NKJV). </a:t>
            </a:r>
            <a:endParaRPr lang="en-US" dirty="0"/>
          </a:p>
          <a:p>
            <a:endParaRPr lang="en-US" dirty="0"/>
          </a:p>
          <a:p>
            <a:r>
              <a:rPr lang="en-US" dirty="0"/>
              <a:t>“Create in me a pure heart, God, and </a:t>
            </a:r>
            <a:r>
              <a:rPr lang="en-US" dirty="0">
                <a:solidFill>
                  <a:schemeClr val="accent5"/>
                </a:solidFill>
              </a:rPr>
              <a:t>make my spirit right again</a:t>
            </a:r>
            <a:r>
              <a:rPr lang="en-US" dirty="0"/>
              <a:t>” </a:t>
            </a:r>
            <a:r>
              <a:rPr lang="en-US" sz="1600" dirty="0"/>
              <a:t>(Psalm 51:10 NCV).</a:t>
            </a:r>
          </a:p>
          <a:p>
            <a:endParaRPr lang="en-US" dirty="0"/>
          </a:p>
        </p:txBody>
      </p:sp>
    </p:spTree>
    <p:extLst>
      <p:ext uri="{BB962C8B-B14F-4D97-AF65-F5344CB8AC3E}">
        <p14:creationId xmlns:p14="http://schemas.microsoft.com/office/powerpoint/2010/main" val="15596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4A08-0F83-3145-8326-B1045C0DAC94}"/>
              </a:ext>
            </a:extLst>
          </p:cNvPr>
          <p:cNvSpPr>
            <a:spLocks noGrp="1"/>
          </p:cNvSpPr>
          <p:nvPr>
            <p:ph type="ctrTitle" sz="quarter"/>
          </p:nvPr>
        </p:nvSpPr>
        <p:spPr>
          <a:xfrm>
            <a:off x="685800" y="-1"/>
            <a:ext cx="7772400" cy="1180681"/>
          </a:xfrm>
        </p:spPr>
        <p:txBody>
          <a:bodyPr/>
          <a:lstStyle/>
          <a:p>
            <a:r>
              <a:rPr lang="en-US" dirty="0"/>
              <a:t>My Recommendations</a:t>
            </a:r>
          </a:p>
        </p:txBody>
      </p:sp>
      <p:sp>
        <p:nvSpPr>
          <p:cNvPr id="3" name="Content Placeholder 2">
            <a:extLst>
              <a:ext uri="{FF2B5EF4-FFF2-40B4-BE49-F238E27FC236}">
                <a16:creationId xmlns:a16="http://schemas.microsoft.com/office/drawing/2014/main" id="{62C02C9C-BDB1-F212-E200-F14A482CA8B2}"/>
              </a:ext>
            </a:extLst>
          </p:cNvPr>
          <p:cNvSpPr>
            <a:spLocks noGrp="1"/>
          </p:cNvSpPr>
          <p:nvPr>
            <p:ph type="subTitle" sz="quarter" idx="1"/>
          </p:nvPr>
        </p:nvSpPr>
        <p:spPr>
          <a:xfrm>
            <a:off x="648118" y="1341455"/>
            <a:ext cx="8038681" cy="3572189"/>
          </a:xfrm>
        </p:spPr>
        <p:txBody>
          <a:bodyPr/>
          <a:lstStyle/>
          <a:p>
            <a:r>
              <a:rPr lang="en-US" dirty="0"/>
              <a:t>Biblical approach: We avoid rituals, incantations, rote prayers, etc., and simply ask Jesus to drive the evil spirit away. </a:t>
            </a:r>
          </a:p>
          <a:p>
            <a:endParaRPr lang="en-US" dirty="0"/>
          </a:p>
          <a:p>
            <a:r>
              <a:rPr lang="en-US" dirty="0"/>
              <a:t>The representative of Christ must know Christ and have been reborn with the Holy Spirit animating their inner being. </a:t>
            </a:r>
          </a:p>
          <a:p>
            <a:endParaRPr lang="en-US" dirty="0"/>
          </a:p>
          <a:p>
            <a:r>
              <a:rPr lang="en-US" dirty="0"/>
              <a:t>The representative of Christ never engages in conversation with demons.</a:t>
            </a:r>
          </a:p>
        </p:txBody>
      </p:sp>
    </p:spTree>
    <p:extLst>
      <p:ext uri="{BB962C8B-B14F-4D97-AF65-F5344CB8AC3E}">
        <p14:creationId xmlns:p14="http://schemas.microsoft.com/office/powerpoint/2010/main" val="111066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0645-DAA4-9AE9-E593-0ED3E9DAE6BD}"/>
              </a:ext>
            </a:extLst>
          </p:cNvPr>
          <p:cNvSpPr>
            <a:spLocks noGrp="1"/>
          </p:cNvSpPr>
          <p:nvPr>
            <p:ph type="ctrTitle" sz="quarter"/>
          </p:nvPr>
        </p:nvSpPr>
        <p:spPr>
          <a:xfrm>
            <a:off x="685800" y="-1"/>
            <a:ext cx="7772400" cy="1180681"/>
          </a:xfrm>
        </p:spPr>
        <p:txBody>
          <a:bodyPr/>
          <a:lstStyle/>
          <a:p>
            <a:r>
              <a:rPr lang="en-US" dirty="0"/>
              <a:t>Summary</a:t>
            </a:r>
          </a:p>
        </p:txBody>
      </p:sp>
      <p:sp>
        <p:nvSpPr>
          <p:cNvPr id="3" name="Content Placeholder 2">
            <a:extLst>
              <a:ext uri="{FF2B5EF4-FFF2-40B4-BE49-F238E27FC236}">
                <a16:creationId xmlns:a16="http://schemas.microsoft.com/office/drawing/2014/main" id="{25C8D27F-F3BF-7AC2-E154-ACF78FCBD0CA}"/>
              </a:ext>
            </a:extLst>
          </p:cNvPr>
          <p:cNvSpPr>
            <a:spLocks noGrp="1"/>
          </p:cNvSpPr>
          <p:nvPr>
            <p:ph type="subTitle" sz="quarter" idx="1"/>
          </p:nvPr>
        </p:nvSpPr>
        <p:spPr>
          <a:xfrm>
            <a:off x="648118" y="1341455"/>
            <a:ext cx="8038681" cy="3572189"/>
          </a:xfrm>
        </p:spPr>
        <p:txBody>
          <a:bodyPr/>
          <a:lstStyle/>
          <a:p>
            <a:r>
              <a:rPr lang="en-US" dirty="0"/>
              <a:t>Humans and angels are spirit (quantum) beings. </a:t>
            </a:r>
          </a:p>
          <a:p>
            <a:endParaRPr lang="en-US" dirty="0"/>
          </a:p>
          <a:p>
            <a:r>
              <a:rPr lang="en-US" dirty="0"/>
              <a:t>Spirits can be either clean/holy (love and trust) or unclean/evil (fear, selfishness, etc.).</a:t>
            </a:r>
          </a:p>
          <a:p>
            <a:endParaRPr lang="en-US" dirty="0"/>
          </a:p>
          <a:p>
            <a:r>
              <a:rPr lang="en-US" dirty="0"/>
              <a:t>Humans and angels can influence others with their quantum energy (spirits).</a:t>
            </a:r>
          </a:p>
          <a:p>
            <a:endParaRPr lang="en-US" dirty="0"/>
          </a:p>
          <a:p>
            <a:r>
              <a:rPr lang="en-US" dirty="0"/>
              <a:t>Salvation is being reborn such that the self is no longer animated by the spirit of fear/selfishness but by love and trust in Jesus.</a:t>
            </a:r>
          </a:p>
        </p:txBody>
      </p:sp>
    </p:spTree>
    <p:extLst>
      <p:ext uri="{BB962C8B-B14F-4D97-AF65-F5344CB8AC3E}">
        <p14:creationId xmlns:p14="http://schemas.microsoft.com/office/powerpoint/2010/main" val="48800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96BE0-6A0B-0C4B-0F13-C34C9E2C80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09936-F43B-5EC6-2314-4E030C318D58}"/>
              </a:ext>
            </a:extLst>
          </p:cNvPr>
          <p:cNvSpPr>
            <a:spLocks noGrp="1"/>
          </p:cNvSpPr>
          <p:nvPr>
            <p:ph type="ctrTitle" sz="quarter"/>
          </p:nvPr>
        </p:nvSpPr>
        <p:spPr>
          <a:xfrm>
            <a:off x="685800" y="-1"/>
            <a:ext cx="7772400" cy="1180681"/>
          </a:xfrm>
        </p:spPr>
        <p:txBody>
          <a:bodyPr/>
          <a:lstStyle/>
          <a:p>
            <a:r>
              <a:rPr lang="en-US" dirty="0"/>
              <a:t>Summary</a:t>
            </a:r>
          </a:p>
        </p:txBody>
      </p:sp>
      <p:sp>
        <p:nvSpPr>
          <p:cNvPr id="3" name="Content Placeholder 2">
            <a:extLst>
              <a:ext uri="{FF2B5EF4-FFF2-40B4-BE49-F238E27FC236}">
                <a16:creationId xmlns:a16="http://schemas.microsoft.com/office/drawing/2014/main" id="{89E6AD6D-473D-5ADC-9703-4BE1B50CE8C1}"/>
              </a:ext>
            </a:extLst>
          </p:cNvPr>
          <p:cNvSpPr>
            <a:spLocks noGrp="1"/>
          </p:cNvSpPr>
          <p:nvPr>
            <p:ph type="subTitle" sz="quarter" idx="1"/>
          </p:nvPr>
        </p:nvSpPr>
        <p:spPr>
          <a:xfrm>
            <a:off x="648118" y="1341455"/>
            <a:ext cx="8038681" cy="3572189"/>
          </a:xfrm>
        </p:spPr>
        <p:txBody>
          <a:bodyPr/>
          <a:lstStyle/>
          <a:p>
            <a:r>
              <a:rPr lang="en-US" dirty="0"/>
              <a:t>Our choices change our brains, aligning ourselves with either the Holy Spirit of love, truth, freedom in trust—or with the spirit of Satan, fear, selfishness, etc. </a:t>
            </a:r>
          </a:p>
          <a:p>
            <a:endParaRPr lang="en-US" dirty="0"/>
          </a:p>
          <a:p>
            <a:r>
              <a:rPr lang="en-US" dirty="0"/>
              <a:t>Demon possession is the heart/mind of an individual so in tune with the spirit of fear and selfishness that they lose control of themselves and a fallen angel can use their quantum energy to direct the actions of the one possessed.</a:t>
            </a:r>
          </a:p>
          <a:p>
            <a:endParaRPr lang="en-US" dirty="0"/>
          </a:p>
          <a:p>
            <a:r>
              <a:rPr lang="en-US" dirty="0"/>
              <a:t>Casting out a demon is calling on the power of God to restrain the fallen angel from impacting the quantum energy spirit of the one possessed.</a:t>
            </a:r>
          </a:p>
        </p:txBody>
      </p:sp>
    </p:spTree>
    <p:extLst>
      <p:ext uri="{BB962C8B-B14F-4D97-AF65-F5344CB8AC3E}">
        <p14:creationId xmlns:p14="http://schemas.microsoft.com/office/powerpoint/2010/main" val="392715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0DE96-D6A9-A030-DE51-2CEC866E940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E5E41B3-B9FE-F7B1-71A6-339E8661A20B}"/>
              </a:ext>
            </a:extLst>
          </p:cNvPr>
          <p:cNvSpPr txBox="1">
            <a:spLocks noChangeArrowheads="1"/>
          </p:cNvSpPr>
          <p:nvPr/>
        </p:nvSpPr>
        <p:spPr>
          <a:xfrm>
            <a:off x="2000260" y="971550"/>
            <a:ext cx="5445709" cy="3675220"/>
          </a:xfrm>
          <a:prstGeom prst="rect">
            <a:avLst/>
          </a:prstGeom>
          <a:effectLst>
            <a:outerShdw blurRad="38100" dist="25400" dir="7200000" algn="tl" rotWithShape="0">
              <a:prstClr val="black">
                <a:alpha val="70000"/>
              </a:prstClr>
            </a:outerShdw>
          </a:effectLst>
        </p:spPr>
        <p:txBody>
          <a:bodyPr vert="horz" lIns="68580" tIns="34290" rIns="68580" bIns="3429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1650"/>
              </a:lnSpc>
              <a:spcAft>
                <a:spcPts val="900"/>
              </a:spcAft>
            </a:pPr>
            <a:endParaRPr lang="en-US" sz="1800" dirty="0">
              <a:solidFill>
                <a:schemeClr val="bg1"/>
              </a:solidFill>
              <a:ea typeface="Tahoma" panose="020B0604030504040204" pitchFamily="34" charset="0"/>
              <a:cs typeface="Tahoma" panose="020B0604030504040204" pitchFamily="34" charset="0"/>
            </a:endParaRPr>
          </a:p>
        </p:txBody>
      </p:sp>
      <p:sp>
        <p:nvSpPr>
          <p:cNvPr id="4" name="TextBox 5">
            <a:extLst>
              <a:ext uri="{FF2B5EF4-FFF2-40B4-BE49-F238E27FC236}">
                <a16:creationId xmlns:a16="http://schemas.microsoft.com/office/drawing/2014/main" id="{C1FAFC45-9A48-E807-06B1-68B02E4DF942}"/>
              </a:ext>
            </a:extLst>
          </p:cNvPr>
          <p:cNvSpPr txBox="1"/>
          <p:nvPr/>
        </p:nvSpPr>
        <p:spPr>
          <a:xfrm>
            <a:off x="2000251" y="4400579"/>
            <a:ext cx="5486400" cy="207749"/>
          </a:xfrm>
          <a:prstGeom prst="rect">
            <a:avLst/>
          </a:prstGeom>
          <a:noFill/>
        </p:spPr>
        <p:txBody>
          <a:bodyPr wrap="square" rtlCol="0">
            <a:sp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ts val="900"/>
              </a:lnSpc>
            </a:pPr>
            <a:r>
              <a:rPr lang="en-US" sz="900" dirty="0">
                <a:solidFill>
                  <a:schemeClr val="tx2">
                    <a:lumMod val="40000"/>
                    <a:lumOff val="60000"/>
                  </a:schemeClr>
                </a:solidFill>
                <a:effectLst>
                  <a:outerShdw blurRad="50800" dist="38100" dir="8100000" algn="tr" rotWithShape="0">
                    <a:prstClr val="black">
                      <a:alpha val="80000"/>
                    </a:prstClr>
                  </a:outerShdw>
                </a:effectLst>
                <a:ea typeface="Tahoma" panose="020B0604030504040204" pitchFamily="34" charset="0"/>
                <a:cs typeface="Tahoma" panose="020B0604030504040204" pitchFamily="34" charset="0"/>
              </a:rPr>
              <a:t> </a:t>
            </a:r>
          </a:p>
        </p:txBody>
      </p:sp>
      <p:sp>
        <p:nvSpPr>
          <p:cNvPr id="2" name="Title 1">
            <a:extLst>
              <a:ext uri="{FF2B5EF4-FFF2-40B4-BE49-F238E27FC236}">
                <a16:creationId xmlns:a16="http://schemas.microsoft.com/office/drawing/2014/main" id="{FD390412-75E7-FF27-7214-61AE6D2E60FD}"/>
              </a:ext>
            </a:extLst>
          </p:cNvPr>
          <p:cNvSpPr>
            <a:spLocks noGrp="1"/>
          </p:cNvSpPr>
          <p:nvPr>
            <p:ph type="ctrTitle" sz="quarter"/>
          </p:nvPr>
        </p:nvSpPr>
        <p:spPr/>
        <p:txBody>
          <a:bodyPr/>
          <a:lstStyle/>
          <a:p>
            <a:r>
              <a:rPr lang="en-US" dirty="0"/>
              <a:t>QUESTIONS?</a:t>
            </a:r>
          </a:p>
        </p:txBody>
      </p:sp>
      <p:pic>
        <p:nvPicPr>
          <p:cNvPr id="11" name="Picture 3" descr="j0078711">
            <a:extLst>
              <a:ext uri="{FF2B5EF4-FFF2-40B4-BE49-F238E27FC236}">
                <a16:creationId xmlns:a16="http://schemas.microsoft.com/office/drawing/2014/main" id="{EC755D45-B492-28BA-CCAE-E4E01BD673BF}"/>
              </a:ext>
            </a:extLst>
          </p:cNvPr>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3807373" y="1379483"/>
            <a:ext cx="1411014" cy="3421226"/>
          </a:xfrm>
          <a:prstGeom prst="rect">
            <a:avLst/>
          </a:prstGeom>
          <a:noFill/>
          <a:ln w="9525">
            <a:noFill/>
            <a:miter lim="800000"/>
            <a:headEnd/>
            <a:tailEnd/>
          </a:ln>
        </p:spPr>
      </p:pic>
    </p:spTree>
    <p:extLst>
      <p:ext uri="{BB962C8B-B14F-4D97-AF65-F5344CB8AC3E}">
        <p14:creationId xmlns:p14="http://schemas.microsoft.com/office/powerpoint/2010/main" val="297572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40C3F-3DFD-034F-1E2E-81D9D2457266}"/>
              </a:ext>
            </a:extLst>
          </p:cNvPr>
          <p:cNvSpPr>
            <a:spLocks noGrp="1"/>
          </p:cNvSpPr>
          <p:nvPr>
            <p:ph type="ctrTitle" sz="quarter"/>
          </p:nvPr>
        </p:nvSpPr>
        <p:spPr>
          <a:xfrm>
            <a:off x="685800" y="-1"/>
            <a:ext cx="7772400" cy="1180681"/>
          </a:xfrm>
        </p:spPr>
        <p:txBody>
          <a:bodyPr/>
          <a:lstStyle/>
          <a:p>
            <a:r>
              <a:rPr lang="en-US" dirty="0"/>
              <a:t>Must Be Reborn With a New Spirit</a:t>
            </a:r>
          </a:p>
        </p:txBody>
      </p:sp>
      <p:sp>
        <p:nvSpPr>
          <p:cNvPr id="3" name="Content Placeholder 2">
            <a:extLst>
              <a:ext uri="{FF2B5EF4-FFF2-40B4-BE49-F238E27FC236}">
                <a16:creationId xmlns:a16="http://schemas.microsoft.com/office/drawing/2014/main" id="{17FFF496-7593-3071-05AD-34D8F19FE20D}"/>
              </a:ext>
            </a:extLst>
          </p:cNvPr>
          <p:cNvSpPr>
            <a:spLocks noGrp="1"/>
          </p:cNvSpPr>
          <p:nvPr>
            <p:ph type="subTitle" sz="quarter" idx="1"/>
          </p:nvPr>
        </p:nvSpPr>
        <p:spPr>
          <a:xfrm>
            <a:off x="648118" y="1341455"/>
            <a:ext cx="8038681" cy="3572189"/>
          </a:xfrm>
        </p:spPr>
        <p:txBody>
          <a:bodyPr/>
          <a:lstStyle/>
          <a:p>
            <a:r>
              <a:rPr lang="en-US" dirty="0"/>
              <a:t>“I tell you the truth, no one can see the kingdom of God unless he is </a:t>
            </a:r>
            <a:r>
              <a:rPr lang="en-US" dirty="0">
                <a:solidFill>
                  <a:schemeClr val="accent5"/>
                </a:solidFill>
              </a:rPr>
              <a:t>born again.</a:t>
            </a:r>
            <a:r>
              <a:rPr lang="en-US" dirty="0">
                <a:solidFill>
                  <a:srgbClr val="FFC000"/>
                </a:solidFill>
              </a:rPr>
              <a:t> </a:t>
            </a:r>
            <a:r>
              <a:rPr lang="en-US" dirty="0"/>
              <a:t>… I tell you the truth, no one can enter the kingdom of God unless he is born of water and the </a:t>
            </a:r>
            <a:r>
              <a:rPr lang="en-US" dirty="0">
                <a:solidFill>
                  <a:schemeClr val="accent5"/>
                </a:solidFill>
              </a:rPr>
              <a:t>Spirit [</a:t>
            </a:r>
            <a:r>
              <a:rPr lang="en-US" i="1" dirty="0">
                <a:solidFill>
                  <a:schemeClr val="accent5"/>
                </a:solidFill>
              </a:rPr>
              <a:t>pneuma</a:t>
            </a:r>
            <a:r>
              <a:rPr lang="en-US" dirty="0">
                <a:solidFill>
                  <a:schemeClr val="accent5"/>
                </a:solidFill>
              </a:rPr>
              <a:t>]</a:t>
            </a:r>
            <a:r>
              <a:rPr lang="en-US" dirty="0"/>
              <a:t>.</a:t>
            </a:r>
            <a:r>
              <a:rPr lang="en-US" dirty="0">
                <a:solidFill>
                  <a:schemeClr val="accent5"/>
                </a:solidFill>
              </a:rPr>
              <a:t> </a:t>
            </a:r>
            <a:r>
              <a:rPr lang="en-US" dirty="0"/>
              <a:t>Flesh gives birth to flesh, but the </a:t>
            </a:r>
            <a:r>
              <a:rPr lang="en-US" dirty="0">
                <a:solidFill>
                  <a:schemeClr val="accent5"/>
                </a:solidFill>
              </a:rPr>
              <a:t>Spirit [</a:t>
            </a:r>
            <a:r>
              <a:rPr lang="en-US" i="1" dirty="0">
                <a:solidFill>
                  <a:schemeClr val="accent5"/>
                </a:solidFill>
              </a:rPr>
              <a:t>pneuma</a:t>
            </a:r>
            <a:r>
              <a:rPr lang="en-US" dirty="0">
                <a:solidFill>
                  <a:schemeClr val="accent5"/>
                </a:solidFill>
              </a:rPr>
              <a:t>]</a:t>
            </a:r>
            <a:r>
              <a:rPr lang="en-US" dirty="0">
                <a:solidFill>
                  <a:srgbClr val="FFC000"/>
                </a:solidFill>
              </a:rPr>
              <a:t> </a:t>
            </a:r>
            <a:r>
              <a:rPr lang="en-US" dirty="0"/>
              <a:t>gives birth to </a:t>
            </a:r>
            <a:r>
              <a:rPr lang="en-US" dirty="0">
                <a:solidFill>
                  <a:schemeClr val="accent5"/>
                </a:solidFill>
              </a:rPr>
              <a:t>spirit [</a:t>
            </a:r>
            <a:r>
              <a:rPr lang="en-US" i="1" dirty="0">
                <a:solidFill>
                  <a:schemeClr val="accent5"/>
                </a:solidFill>
              </a:rPr>
              <a:t>pneuma</a:t>
            </a:r>
            <a:r>
              <a:rPr lang="en-US" dirty="0">
                <a:solidFill>
                  <a:schemeClr val="accent5"/>
                </a:solidFill>
              </a:rPr>
              <a:t>]</a:t>
            </a:r>
            <a:r>
              <a:rPr lang="en-US" dirty="0">
                <a:solidFill>
                  <a:srgbClr val="FFFFCC"/>
                </a:solidFill>
              </a:rPr>
              <a:t>. </a:t>
            </a:r>
            <a:r>
              <a:rPr lang="en-US" dirty="0"/>
              <a:t>You should not be surprised at my saying, ‘You must be born again.’ The </a:t>
            </a:r>
            <a:r>
              <a:rPr lang="en-US" dirty="0">
                <a:solidFill>
                  <a:schemeClr val="accent5"/>
                </a:solidFill>
              </a:rPr>
              <a:t>wind [</a:t>
            </a:r>
            <a:r>
              <a:rPr lang="en-US" i="1" dirty="0">
                <a:solidFill>
                  <a:schemeClr val="accent5"/>
                </a:solidFill>
              </a:rPr>
              <a:t>pneuma</a:t>
            </a:r>
            <a:r>
              <a:rPr lang="en-US" dirty="0">
                <a:solidFill>
                  <a:schemeClr val="accent5"/>
                </a:solidFill>
              </a:rPr>
              <a:t>] </a:t>
            </a:r>
            <a:r>
              <a:rPr lang="en-US" dirty="0"/>
              <a:t>blows (</a:t>
            </a:r>
            <a:r>
              <a:rPr lang="en-US" dirty="0" err="1"/>
              <a:t>pneo</a:t>
            </a:r>
            <a:r>
              <a:rPr lang="en-US" dirty="0"/>
              <a:t>) wherever it pleases. You hear its sound, but you cannot tell where it comes from or where it is going. So it is with everyone born of the </a:t>
            </a:r>
            <a:r>
              <a:rPr lang="en-US" dirty="0">
                <a:solidFill>
                  <a:schemeClr val="accent5"/>
                </a:solidFill>
              </a:rPr>
              <a:t>Spirit [</a:t>
            </a:r>
            <a:r>
              <a:rPr lang="en-US" i="1" dirty="0">
                <a:solidFill>
                  <a:schemeClr val="accent5"/>
                </a:solidFill>
              </a:rPr>
              <a:t>pneuma</a:t>
            </a:r>
            <a:r>
              <a:rPr lang="en-US" dirty="0">
                <a:solidFill>
                  <a:schemeClr val="accent5"/>
                </a:solidFill>
              </a:rPr>
              <a:t>]</a:t>
            </a:r>
            <a:r>
              <a:rPr lang="en-US" dirty="0"/>
              <a:t>” </a:t>
            </a:r>
            <a:r>
              <a:rPr lang="en-US" sz="1600" dirty="0"/>
              <a:t>(John 3:3, 5–8).</a:t>
            </a:r>
            <a:endParaRPr lang="en-US" sz="1200" dirty="0"/>
          </a:p>
        </p:txBody>
      </p:sp>
    </p:spTree>
    <p:extLst>
      <p:ext uri="{BB962C8B-B14F-4D97-AF65-F5344CB8AC3E}">
        <p14:creationId xmlns:p14="http://schemas.microsoft.com/office/powerpoint/2010/main" val="5069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The </a:t>
            </a:r>
            <a:r>
              <a:rPr lang="en-US" i="1" dirty="0"/>
              <a:t>Pneuma</a:t>
            </a:r>
          </a:p>
        </p:txBody>
      </p:sp>
      <p:sp>
        <p:nvSpPr>
          <p:cNvPr id="3" name="Content Placeholder 2"/>
          <p:cNvSpPr>
            <a:spLocks noGrp="1"/>
          </p:cNvSpPr>
          <p:nvPr>
            <p:ph type="subTitle" sz="quarter" idx="1"/>
          </p:nvPr>
        </p:nvSpPr>
        <p:spPr>
          <a:xfrm>
            <a:off x="648118" y="1341455"/>
            <a:ext cx="8038681" cy="3572189"/>
          </a:xfrm>
        </p:spPr>
        <p:txBody>
          <a:bodyPr>
            <a:normAutofit fontScale="92500"/>
          </a:bodyPr>
          <a:lstStyle/>
          <a:p>
            <a:r>
              <a:rPr lang="en-US" dirty="0"/>
              <a:t>Translated as spirit, ghost, breath, wind.</a:t>
            </a:r>
          </a:p>
          <a:p>
            <a:endParaRPr lang="en-US" dirty="0"/>
          </a:p>
          <a:p>
            <a:r>
              <a:rPr lang="en-US" dirty="0"/>
              <a:t>Wind is the energy that moves a ship.</a:t>
            </a:r>
          </a:p>
          <a:p>
            <a:endParaRPr lang="en-US" dirty="0"/>
          </a:p>
          <a:p>
            <a:r>
              <a:rPr lang="en-US" dirty="0"/>
              <a:t>The wind blows in a direction, and a ship can align with the wind and be moved by it—or resist and tack against it. </a:t>
            </a:r>
          </a:p>
          <a:p>
            <a:endParaRPr lang="en-US" dirty="0"/>
          </a:p>
          <a:p>
            <a:r>
              <a:rPr lang="en-US" dirty="0"/>
              <a:t>Our choices align our beings, our spirits, our energies, either in harmony with the Holy Spirit where we are more easily empowered, enlightened, and willfully move in harmony with God—or we resist, align with demonic spirits, and come into harmony with their motives, energies, and are more easily moved in directions that are against the Spirit of God.</a:t>
            </a:r>
          </a:p>
          <a:p>
            <a:endParaRPr lang="en-US" dirty="0"/>
          </a:p>
        </p:txBody>
      </p:sp>
    </p:spTree>
    <p:extLst>
      <p:ext uri="{BB962C8B-B14F-4D97-AF65-F5344CB8AC3E}">
        <p14:creationId xmlns:p14="http://schemas.microsoft.com/office/powerpoint/2010/main" val="235902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881E4-20AF-830F-2545-0773B0FDCA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5A20E8-9726-F8D5-4918-FE86544D1637}"/>
              </a:ext>
            </a:extLst>
          </p:cNvPr>
          <p:cNvSpPr>
            <a:spLocks noGrp="1"/>
          </p:cNvSpPr>
          <p:nvPr>
            <p:ph type="ctrTitle" sz="quarter"/>
          </p:nvPr>
        </p:nvSpPr>
        <p:spPr>
          <a:xfrm>
            <a:off x="685800" y="-1"/>
            <a:ext cx="7772400" cy="1180681"/>
          </a:xfrm>
        </p:spPr>
        <p:txBody>
          <a:bodyPr/>
          <a:lstStyle/>
          <a:p>
            <a:r>
              <a:rPr lang="en-US" dirty="0"/>
              <a:t>Being Reborn Means Receiving</a:t>
            </a:r>
            <a:br>
              <a:rPr lang="en-US" dirty="0"/>
            </a:br>
            <a:r>
              <a:rPr lang="en-US" dirty="0"/>
              <a:t>a New Animating Energy (Spirit)</a:t>
            </a:r>
          </a:p>
        </p:txBody>
      </p:sp>
      <p:sp>
        <p:nvSpPr>
          <p:cNvPr id="3" name="Content Placeholder 2">
            <a:extLst>
              <a:ext uri="{FF2B5EF4-FFF2-40B4-BE49-F238E27FC236}">
                <a16:creationId xmlns:a16="http://schemas.microsoft.com/office/drawing/2014/main" id="{7BA9F416-467D-DA59-5E08-7F2DD84CD1A8}"/>
              </a:ext>
            </a:extLst>
          </p:cNvPr>
          <p:cNvSpPr>
            <a:spLocks noGrp="1"/>
          </p:cNvSpPr>
          <p:nvPr>
            <p:ph type="subTitle" sz="quarter" idx="1"/>
          </p:nvPr>
        </p:nvSpPr>
        <p:spPr>
          <a:xfrm>
            <a:off x="648118" y="1341455"/>
            <a:ext cx="8038681" cy="3572189"/>
          </a:xfrm>
        </p:spPr>
        <p:txBody>
          <a:bodyPr/>
          <a:lstStyle/>
          <a:p>
            <a:r>
              <a:rPr lang="en-US" dirty="0"/>
              <a:t>Being reborn is when we receive a new heart, a right spirit—when we surrender the spirit of fear and selfishness and are indwelled by the Spirit of love and trust. </a:t>
            </a:r>
          </a:p>
          <a:p>
            <a:endParaRPr lang="en-US" dirty="0"/>
          </a:p>
          <a:p>
            <a:r>
              <a:rPr lang="en-US" dirty="0"/>
              <a:t>We become a partaker of the divine nature </a:t>
            </a:r>
            <a:r>
              <a:rPr lang="en-US" sz="1600" dirty="0"/>
              <a:t>(2 Peter 1:4) </a:t>
            </a:r>
            <a:r>
              <a:rPr lang="en-US" dirty="0"/>
              <a:t>and, like Jesus, live a life in which we experience temptation from the spirit of fear and selfishness but choose to live in harmony with the Spirit of love and trust.</a:t>
            </a:r>
          </a:p>
          <a:p>
            <a:r>
              <a:rPr lang="en-US" dirty="0"/>
              <a:t> </a:t>
            </a:r>
          </a:p>
          <a:p>
            <a:r>
              <a:rPr lang="en-US" dirty="0"/>
              <a:t>“It is no longer I that live, but Christ lives in me” </a:t>
            </a:r>
            <a:r>
              <a:rPr lang="en-US" sz="1600" dirty="0"/>
              <a:t>(Gal. 2:20).</a:t>
            </a:r>
            <a:endParaRPr lang="en-US" dirty="0"/>
          </a:p>
        </p:txBody>
      </p:sp>
    </p:spTree>
    <p:extLst>
      <p:ext uri="{BB962C8B-B14F-4D97-AF65-F5344CB8AC3E}">
        <p14:creationId xmlns:p14="http://schemas.microsoft.com/office/powerpoint/2010/main" val="122716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FC38E-46C1-2C9D-0B20-C5DCC4D20397}"/>
              </a:ext>
            </a:extLst>
          </p:cNvPr>
          <p:cNvSpPr>
            <a:spLocks noGrp="1"/>
          </p:cNvSpPr>
          <p:nvPr>
            <p:ph type="ctrTitle" sz="quarter"/>
          </p:nvPr>
        </p:nvSpPr>
        <p:spPr>
          <a:xfrm>
            <a:off x="685800" y="-1"/>
            <a:ext cx="7772400" cy="1180681"/>
          </a:xfrm>
        </p:spPr>
        <p:txBody>
          <a:bodyPr/>
          <a:lstStyle/>
          <a:p>
            <a:r>
              <a:rPr lang="en-US" dirty="0"/>
              <a:t>Two Warring Spiritual Energies</a:t>
            </a:r>
          </a:p>
        </p:txBody>
      </p:sp>
      <p:sp>
        <p:nvSpPr>
          <p:cNvPr id="3" name="Content Placeholder 2">
            <a:extLst>
              <a:ext uri="{FF2B5EF4-FFF2-40B4-BE49-F238E27FC236}">
                <a16:creationId xmlns:a16="http://schemas.microsoft.com/office/drawing/2014/main" id="{A556DA7A-4909-EE77-801A-76186A294729}"/>
              </a:ext>
            </a:extLst>
          </p:cNvPr>
          <p:cNvSpPr>
            <a:spLocks noGrp="1"/>
          </p:cNvSpPr>
          <p:nvPr>
            <p:ph type="subTitle" sz="quarter" idx="1"/>
          </p:nvPr>
        </p:nvSpPr>
        <p:spPr>
          <a:xfrm>
            <a:off x="648118" y="1341455"/>
            <a:ext cx="8038681" cy="3572189"/>
          </a:xfrm>
        </p:spPr>
        <p:txBody>
          <a:bodyPr/>
          <a:lstStyle/>
          <a:p>
            <a:r>
              <a:rPr lang="en-US" dirty="0"/>
              <a:t>“For Christ’s </a:t>
            </a:r>
            <a:r>
              <a:rPr lang="en-US" dirty="0">
                <a:solidFill>
                  <a:schemeClr val="accent5"/>
                </a:solidFill>
              </a:rPr>
              <a:t>love compels us [Spirit of love]</a:t>
            </a:r>
            <a:r>
              <a:rPr lang="en-US" dirty="0">
                <a:solidFill>
                  <a:srgbClr val="FFFFCC"/>
                </a:solidFill>
              </a:rPr>
              <a:t>, </a:t>
            </a:r>
            <a:r>
              <a:rPr lang="en-US" dirty="0"/>
              <a:t>because we are convinced that one died for all, and therefore all died. And he died for all, that those who live should </a:t>
            </a:r>
            <a:r>
              <a:rPr lang="en-US" dirty="0">
                <a:solidFill>
                  <a:schemeClr val="accent5"/>
                </a:solidFill>
              </a:rPr>
              <a:t>no longer live for themselves [the spirit of fear and selfishness] </a:t>
            </a:r>
            <a:r>
              <a:rPr lang="en-US" dirty="0"/>
              <a:t>but for him who died for them and was raised again” </a:t>
            </a:r>
          </a:p>
          <a:p>
            <a:r>
              <a:rPr lang="en-US" sz="1600" dirty="0"/>
              <a:t>(2 Corinthians 5:14, 15 NIV84).</a:t>
            </a:r>
          </a:p>
          <a:p>
            <a:endParaRPr lang="en-US" dirty="0"/>
          </a:p>
        </p:txBody>
      </p:sp>
    </p:spTree>
    <p:extLst>
      <p:ext uri="{BB962C8B-B14F-4D97-AF65-F5344CB8AC3E}">
        <p14:creationId xmlns:p14="http://schemas.microsoft.com/office/powerpoint/2010/main" val="170201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D0413-E2F6-0A00-78FE-2330150DE821}"/>
              </a:ext>
            </a:extLst>
          </p:cNvPr>
          <p:cNvSpPr>
            <a:spLocks noGrp="1"/>
          </p:cNvSpPr>
          <p:nvPr>
            <p:ph type="ctrTitle" sz="quarter"/>
          </p:nvPr>
        </p:nvSpPr>
        <p:spPr>
          <a:xfrm>
            <a:off x="685800" y="-1"/>
            <a:ext cx="7772400" cy="1180681"/>
          </a:xfrm>
        </p:spPr>
        <p:txBody>
          <a:bodyPr/>
          <a:lstStyle/>
          <a:p>
            <a:r>
              <a:rPr lang="en-US" dirty="0"/>
              <a:t>Why This Program?</a:t>
            </a:r>
          </a:p>
        </p:txBody>
      </p:sp>
      <p:sp>
        <p:nvSpPr>
          <p:cNvPr id="3" name="Content Placeholder 2">
            <a:extLst>
              <a:ext uri="{FF2B5EF4-FFF2-40B4-BE49-F238E27FC236}">
                <a16:creationId xmlns:a16="http://schemas.microsoft.com/office/drawing/2014/main" id="{D6C06879-EC30-9F5D-35B8-741654BE48B7}"/>
              </a:ext>
            </a:extLst>
          </p:cNvPr>
          <p:cNvSpPr>
            <a:spLocks noGrp="1"/>
          </p:cNvSpPr>
          <p:nvPr>
            <p:ph type="subTitle" sz="quarter" idx="1"/>
          </p:nvPr>
        </p:nvSpPr>
        <p:spPr>
          <a:xfrm>
            <a:off x="648118" y="1341455"/>
            <a:ext cx="8038681" cy="3572189"/>
          </a:xfrm>
        </p:spPr>
        <p:txBody>
          <a:bodyPr/>
          <a:lstStyle/>
          <a:p>
            <a:endParaRPr lang="en-US" dirty="0"/>
          </a:p>
          <a:p>
            <a:r>
              <a:rPr lang="en-US" dirty="0"/>
              <a:t>Over my career, the question of demon involvement in mental illness has come up repeatedly.</a:t>
            </a:r>
          </a:p>
          <a:p>
            <a:endParaRPr lang="en-US" dirty="0"/>
          </a:p>
          <a:p>
            <a:r>
              <a:rPr lang="en-US" dirty="0"/>
              <a:t>There is confusion on this question across the landscape of Christianity.</a:t>
            </a:r>
          </a:p>
          <a:p>
            <a:endParaRPr lang="en-US" dirty="0"/>
          </a:p>
          <a:p>
            <a:r>
              <a:rPr lang="en-US" dirty="0"/>
              <a:t>Many ideas taught in Christianity are mythical, mystical, and harmful.</a:t>
            </a:r>
          </a:p>
          <a:p>
            <a:endParaRPr lang="en-US" dirty="0"/>
          </a:p>
        </p:txBody>
      </p:sp>
    </p:spTree>
    <p:extLst>
      <p:ext uri="{BB962C8B-B14F-4D97-AF65-F5344CB8AC3E}">
        <p14:creationId xmlns:p14="http://schemas.microsoft.com/office/powerpoint/2010/main" val="81765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CA74-41E3-4B46-203B-001947CBE5F7}"/>
              </a:ext>
            </a:extLst>
          </p:cNvPr>
          <p:cNvSpPr>
            <a:spLocks noGrp="1"/>
          </p:cNvSpPr>
          <p:nvPr>
            <p:ph type="ctrTitle" sz="quarter"/>
          </p:nvPr>
        </p:nvSpPr>
        <p:spPr>
          <a:xfrm>
            <a:off x="685800" y="-1"/>
            <a:ext cx="7772400" cy="1180681"/>
          </a:xfrm>
        </p:spPr>
        <p:txBody>
          <a:bodyPr/>
          <a:lstStyle/>
          <a:p>
            <a:r>
              <a:rPr lang="en-US" dirty="0"/>
              <a:t>Clarification</a:t>
            </a:r>
            <a:br>
              <a:rPr lang="en-US" dirty="0"/>
            </a:br>
            <a:r>
              <a:rPr lang="en-US" dirty="0">
                <a:solidFill>
                  <a:schemeClr val="accent5"/>
                </a:solidFill>
              </a:rPr>
              <a:t>The</a:t>
            </a:r>
            <a:r>
              <a:rPr lang="en-US" dirty="0"/>
              <a:t> Holy Spirit vs. </a:t>
            </a:r>
            <a:r>
              <a:rPr lang="en-US" dirty="0">
                <a:solidFill>
                  <a:schemeClr val="accent5"/>
                </a:solidFill>
              </a:rPr>
              <a:t>A</a:t>
            </a:r>
            <a:r>
              <a:rPr lang="en-US" dirty="0"/>
              <a:t> Holy Spirit</a:t>
            </a:r>
          </a:p>
        </p:txBody>
      </p:sp>
      <p:sp>
        <p:nvSpPr>
          <p:cNvPr id="3" name="Content Placeholder 2">
            <a:extLst>
              <a:ext uri="{FF2B5EF4-FFF2-40B4-BE49-F238E27FC236}">
                <a16:creationId xmlns:a16="http://schemas.microsoft.com/office/drawing/2014/main" id="{32A2FE92-C019-2E73-06E2-B4B373A9D101}"/>
              </a:ext>
            </a:extLst>
          </p:cNvPr>
          <p:cNvSpPr>
            <a:spLocks noGrp="1"/>
          </p:cNvSpPr>
          <p:nvPr>
            <p:ph type="subTitle" sz="quarter" idx="1"/>
          </p:nvPr>
        </p:nvSpPr>
        <p:spPr>
          <a:xfrm>
            <a:off x="648118" y="1341455"/>
            <a:ext cx="8038681" cy="3572189"/>
          </a:xfrm>
        </p:spPr>
        <p:txBody>
          <a:bodyPr/>
          <a:lstStyle/>
          <a:p>
            <a:r>
              <a:rPr lang="en-US" dirty="0"/>
              <a:t>The Holy Spirit is the Third Person of the Godhead—with unique individuality and fully divine.</a:t>
            </a:r>
          </a:p>
          <a:p>
            <a:endParaRPr lang="en-US" dirty="0"/>
          </a:p>
          <a:p>
            <a:r>
              <a:rPr lang="en-US" dirty="0"/>
              <a:t>A holy spirit is the spirit that holy created beings have—Gabriel, Enoch, Elijah, etc. </a:t>
            </a:r>
          </a:p>
          <a:p>
            <a:endParaRPr lang="en-US" dirty="0"/>
          </a:p>
          <a:p>
            <a:r>
              <a:rPr lang="en-US" dirty="0"/>
              <a:t>We receive </a:t>
            </a:r>
            <a:r>
              <a:rPr lang="en-US" i="1" dirty="0"/>
              <a:t>a</a:t>
            </a:r>
            <a:r>
              <a:rPr lang="en-US" dirty="0"/>
              <a:t> holy spirit from </a:t>
            </a:r>
            <a:r>
              <a:rPr lang="en-US" i="1" dirty="0"/>
              <a:t>the</a:t>
            </a:r>
            <a:r>
              <a:rPr lang="en-US" dirty="0"/>
              <a:t> Holy Spirit.</a:t>
            </a:r>
          </a:p>
        </p:txBody>
      </p:sp>
    </p:spTree>
    <p:extLst>
      <p:ext uri="{BB962C8B-B14F-4D97-AF65-F5344CB8AC3E}">
        <p14:creationId xmlns:p14="http://schemas.microsoft.com/office/powerpoint/2010/main" val="143811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3FA4-0C56-C221-2019-9779C436869E}"/>
              </a:ext>
            </a:extLst>
          </p:cNvPr>
          <p:cNvSpPr>
            <a:spLocks noGrp="1"/>
          </p:cNvSpPr>
          <p:nvPr>
            <p:ph type="ctrTitle" sz="quarter"/>
          </p:nvPr>
        </p:nvSpPr>
        <p:spPr>
          <a:xfrm>
            <a:off x="685800" y="-1"/>
            <a:ext cx="7772400" cy="1180681"/>
          </a:xfrm>
        </p:spPr>
        <p:txBody>
          <a:bodyPr/>
          <a:lstStyle/>
          <a:p>
            <a:r>
              <a:rPr lang="en-US" dirty="0"/>
              <a:t>We Must Choose Which Spirit We Identify With </a:t>
            </a:r>
          </a:p>
        </p:txBody>
      </p:sp>
      <p:sp>
        <p:nvSpPr>
          <p:cNvPr id="3" name="Content Placeholder 2">
            <a:extLst>
              <a:ext uri="{FF2B5EF4-FFF2-40B4-BE49-F238E27FC236}">
                <a16:creationId xmlns:a16="http://schemas.microsoft.com/office/drawing/2014/main" id="{5EEE640E-0A6B-5C4A-404A-AC802B4B96A0}"/>
              </a:ext>
            </a:extLst>
          </p:cNvPr>
          <p:cNvSpPr>
            <a:spLocks noGrp="1"/>
          </p:cNvSpPr>
          <p:nvPr>
            <p:ph type="subTitle" sz="quarter" idx="1"/>
          </p:nvPr>
        </p:nvSpPr>
        <p:spPr>
          <a:xfrm>
            <a:off x="648118" y="1341455"/>
            <a:ext cx="8038681" cy="3572189"/>
          </a:xfrm>
        </p:spPr>
        <p:txBody>
          <a:bodyPr/>
          <a:lstStyle/>
          <a:p>
            <a:r>
              <a:rPr lang="en-US" dirty="0"/>
              <a:t>Jesus said to His apostles when they wanted to call fire down on those who would not receive Jesus: </a:t>
            </a:r>
          </a:p>
          <a:p>
            <a:endParaRPr lang="en-US" dirty="0"/>
          </a:p>
          <a:p>
            <a:r>
              <a:rPr lang="en-US" dirty="0"/>
              <a:t>“You do not know what </a:t>
            </a:r>
            <a:r>
              <a:rPr lang="en-US" dirty="0">
                <a:solidFill>
                  <a:schemeClr val="accent5"/>
                </a:solidFill>
              </a:rPr>
              <a:t>manner of spirit [</a:t>
            </a:r>
            <a:r>
              <a:rPr lang="en-US" i="1" dirty="0">
                <a:solidFill>
                  <a:schemeClr val="accent5"/>
                </a:solidFill>
              </a:rPr>
              <a:t>pneuma</a:t>
            </a:r>
            <a:r>
              <a:rPr lang="en-US" dirty="0">
                <a:solidFill>
                  <a:schemeClr val="accent5"/>
                </a:solidFill>
              </a:rPr>
              <a:t>] </a:t>
            </a:r>
            <a:r>
              <a:rPr lang="en-US" dirty="0"/>
              <a:t>you are of. For the Son of Man did not come to destroy men’s lives but to save them” </a:t>
            </a:r>
            <a:r>
              <a:rPr lang="en-US" sz="1600" dirty="0"/>
              <a:t>(Luke 9:55, 56 NKJV).</a:t>
            </a:r>
            <a:endParaRPr lang="en-US" dirty="0"/>
          </a:p>
          <a:p>
            <a:endParaRPr lang="en-US" dirty="0"/>
          </a:p>
        </p:txBody>
      </p:sp>
    </p:spTree>
    <p:extLst>
      <p:ext uri="{BB962C8B-B14F-4D97-AF65-F5344CB8AC3E}">
        <p14:creationId xmlns:p14="http://schemas.microsoft.com/office/powerpoint/2010/main" val="27239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1CF74-C1B1-35CF-A190-62928C2B0E70}"/>
              </a:ext>
            </a:extLst>
          </p:cNvPr>
          <p:cNvSpPr>
            <a:spLocks noGrp="1"/>
          </p:cNvSpPr>
          <p:nvPr>
            <p:ph type="ctrTitle" sz="quarter"/>
          </p:nvPr>
        </p:nvSpPr>
        <p:spPr>
          <a:xfrm>
            <a:off x="685800" y="-1"/>
            <a:ext cx="7772400" cy="1180681"/>
          </a:xfrm>
        </p:spPr>
        <p:txBody>
          <a:bodyPr/>
          <a:lstStyle/>
          <a:p>
            <a:r>
              <a:rPr lang="en-US" dirty="0"/>
              <a:t>To Be an Image Bearer of God </a:t>
            </a:r>
            <a:br>
              <a:rPr lang="en-US" dirty="0"/>
            </a:br>
            <a:r>
              <a:rPr lang="en-US" dirty="0"/>
              <a:t>Requires God’s Spirit to Dwell Within</a:t>
            </a:r>
          </a:p>
        </p:txBody>
      </p:sp>
      <p:sp>
        <p:nvSpPr>
          <p:cNvPr id="3" name="Content Placeholder 2">
            <a:extLst>
              <a:ext uri="{FF2B5EF4-FFF2-40B4-BE49-F238E27FC236}">
                <a16:creationId xmlns:a16="http://schemas.microsoft.com/office/drawing/2014/main" id="{3248C9E2-35D6-138C-BF23-C74E2C2AA8B0}"/>
              </a:ext>
            </a:extLst>
          </p:cNvPr>
          <p:cNvSpPr>
            <a:spLocks noGrp="1"/>
          </p:cNvSpPr>
          <p:nvPr>
            <p:ph type="subTitle" sz="quarter" idx="1"/>
          </p:nvPr>
        </p:nvSpPr>
        <p:spPr>
          <a:xfrm>
            <a:off x="648118" y="1341455"/>
            <a:ext cx="8038681" cy="3572189"/>
          </a:xfrm>
        </p:spPr>
        <p:txBody>
          <a:bodyPr/>
          <a:lstStyle/>
          <a:p>
            <a:r>
              <a:rPr lang="en-US" dirty="0"/>
              <a:t>“Do you not know that you are the temple of God and that </a:t>
            </a:r>
            <a:br>
              <a:rPr lang="en-US" dirty="0"/>
            </a:br>
            <a:r>
              <a:rPr lang="en-US" dirty="0"/>
              <a:t>the </a:t>
            </a:r>
            <a:r>
              <a:rPr lang="en-US" dirty="0">
                <a:solidFill>
                  <a:schemeClr val="accent5"/>
                </a:solidFill>
              </a:rPr>
              <a:t>Spirit of God dwells in you?</a:t>
            </a:r>
            <a:r>
              <a:rPr lang="en-US" dirty="0"/>
              <a:t>”</a:t>
            </a:r>
            <a:r>
              <a:rPr lang="en-US" dirty="0">
                <a:solidFill>
                  <a:schemeClr val="accent5"/>
                </a:solidFill>
              </a:rPr>
              <a:t> </a:t>
            </a:r>
            <a:r>
              <a:rPr lang="en-US" sz="1600" dirty="0"/>
              <a:t>(1 Corinthians 3:16 NKJV).</a:t>
            </a:r>
          </a:p>
          <a:p>
            <a:endParaRPr lang="en-US" sz="1600" dirty="0"/>
          </a:p>
          <a:p>
            <a:r>
              <a:rPr lang="en-US" dirty="0"/>
              <a:t>“</a:t>
            </a:r>
            <a:r>
              <a:rPr lang="en-US" dirty="0">
                <a:solidFill>
                  <a:schemeClr val="accent5"/>
                </a:solidFill>
              </a:rPr>
              <a:t>Those who are led by the Spirit of God are sons of God</a:t>
            </a:r>
            <a:r>
              <a:rPr lang="en-US" dirty="0"/>
              <a:t>. For you did not receive a </a:t>
            </a:r>
            <a:r>
              <a:rPr lang="en-US" dirty="0">
                <a:solidFill>
                  <a:schemeClr val="accent5"/>
                </a:solidFill>
              </a:rPr>
              <a:t>spirit</a:t>
            </a:r>
            <a:r>
              <a:rPr lang="en-US" dirty="0"/>
              <a:t> that makes you a slave again to </a:t>
            </a:r>
            <a:r>
              <a:rPr lang="en-US" dirty="0">
                <a:solidFill>
                  <a:schemeClr val="accent5"/>
                </a:solidFill>
              </a:rPr>
              <a:t>fear</a:t>
            </a:r>
            <a:r>
              <a:rPr lang="en-US" dirty="0"/>
              <a:t>, but you received the </a:t>
            </a:r>
            <a:r>
              <a:rPr lang="en-US" dirty="0">
                <a:solidFill>
                  <a:schemeClr val="accent5"/>
                </a:solidFill>
              </a:rPr>
              <a:t>Spiri</a:t>
            </a:r>
            <a:r>
              <a:rPr lang="en-US" dirty="0">
                <a:solidFill>
                  <a:srgbClr val="FFC000"/>
                </a:solidFill>
              </a:rPr>
              <a:t>t</a:t>
            </a:r>
            <a:r>
              <a:rPr lang="en-US" dirty="0"/>
              <a:t> of sonship. And by him we cry, ‘Abba, Father.’ The </a:t>
            </a:r>
            <a:r>
              <a:rPr lang="en-US" dirty="0">
                <a:solidFill>
                  <a:schemeClr val="accent5"/>
                </a:solidFill>
              </a:rPr>
              <a:t>Spirit</a:t>
            </a:r>
            <a:r>
              <a:rPr lang="en-US" dirty="0"/>
              <a:t> himself testifies with our </a:t>
            </a:r>
            <a:r>
              <a:rPr lang="en-US" dirty="0">
                <a:solidFill>
                  <a:schemeClr val="accent5"/>
                </a:solidFill>
              </a:rPr>
              <a:t>spirit</a:t>
            </a:r>
            <a:r>
              <a:rPr lang="en-US" dirty="0"/>
              <a:t> that we are God’s children” </a:t>
            </a:r>
            <a:r>
              <a:rPr lang="en-US" sz="1600" dirty="0"/>
              <a:t>(Romans 8:14–16 NIV84).</a:t>
            </a:r>
            <a:endParaRPr lang="en-US" sz="1200" dirty="0"/>
          </a:p>
          <a:p>
            <a:endParaRPr lang="en-US" dirty="0"/>
          </a:p>
        </p:txBody>
      </p:sp>
    </p:spTree>
    <p:extLst>
      <p:ext uri="{BB962C8B-B14F-4D97-AF65-F5344CB8AC3E}">
        <p14:creationId xmlns:p14="http://schemas.microsoft.com/office/powerpoint/2010/main" val="251043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A33F-C45E-B9B7-4EF0-C26B465A5640}"/>
              </a:ext>
            </a:extLst>
          </p:cNvPr>
          <p:cNvSpPr>
            <a:spLocks noGrp="1"/>
          </p:cNvSpPr>
          <p:nvPr>
            <p:ph type="ctrTitle" sz="quarter"/>
          </p:nvPr>
        </p:nvSpPr>
        <p:spPr>
          <a:xfrm>
            <a:off x="685800" y="-1"/>
            <a:ext cx="7772400" cy="1180681"/>
          </a:xfrm>
        </p:spPr>
        <p:txBody>
          <a:bodyPr/>
          <a:lstStyle/>
          <a:p>
            <a:r>
              <a:rPr lang="en-US" dirty="0"/>
              <a:t>Goal of Satan and His Demons</a:t>
            </a:r>
          </a:p>
        </p:txBody>
      </p:sp>
      <p:sp>
        <p:nvSpPr>
          <p:cNvPr id="3" name="Content Placeholder 2">
            <a:extLst>
              <a:ext uri="{FF2B5EF4-FFF2-40B4-BE49-F238E27FC236}">
                <a16:creationId xmlns:a16="http://schemas.microsoft.com/office/drawing/2014/main" id="{1560FC97-2176-6D7D-B923-C4732975A161}"/>
              </a:ext>
            </a:extLst>
          </p:cNvPr>
          <p:cNvSpPr>
            <a:spLocks noGrp="1"/>
          </p:cNvSpPr>
          <p:nvPr>
            <p:ph type="subTitle" sz="quarter" idx="1"/>
          </p:nvPr>
        </p:nvSpPr>
        <p:spPr>
          <a:xfrm>
            <a:off x="648118" y="1341455"/>
            <a:ext cx="8038681" cy="3572189"/>
          </a:xfrm>
        </p:spPr>
        <p:txBody>
          <a:bodyPr/>
          <a:lstStyle/>
          <a:p>
            <a:r>
              <a:rPr lang="en-US" dirty="0"/>
              <a:t>To destroy the image of God in people and place Satan’s image where God’s should be.</a:t>
            </a:r>
          </a:p>
          <a:p>
            <a:endParaRPr lang="en-US" dirty="0"/>
          </a:p>
          <a:p>
            <a:r>
              <a:rPr lang="en-US" dirty="0"/>
              <a:t>This is accomplished by replacing the animating Spirit of love (God is love) with the animating spirit of fear and selfishness—which happened in Eden; and then... </a:t>
            </a:r>
          </a:p>
          <a:p>
            <a:endParaRPr lang="en-US" dirty="0"/>
          </a:p>
          <a:p>
            <a:r>
              <a:rPr lang="en-US" dirty="0"/>
              <a:t>When people choose to develop a character animated by the spirit of fear and selfishness, they bear the image of Satan. Jesus said that when that happens, then Satan is their father </a:t>
            </a:r>
            <a:r>
              <a:rPr lang="en-US" sz="1600" dirty="0"/>
              <a:t>(John 8:44).</a:t>
            </a:r>
            <a:endParaRPr lang="en-US" dirty="0"/>
          </a:p>
        </p:txBody>
      </p:sp>
    </p:spTree>
    <p:extLst>
      <p:ext uri="{BB962C8B-B14F-4D97-AF65-F5344CB8AC3E}">
        <p14:creationId xmlns:p14="http://schemas.microsoft.com/office/powerpoint/2010/main" val="167538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B786-53BF-DD06-2F04-65C6F8F0F858}"/>
              </a:ext>
            </a:extLst>
          </p:cNvPr>
          <p:cNvSpPr>
            <a:spLocks noGrp="1"/>
          </p:cNvSpPr>
          <p:nvPr>
            <p:ph type="ctrTitle" sz="quarter"/>
          </p:nvPr>
        </p:nvSpPr>
        <p:spPr>
          <a:xfrm>
            <a:off x="685800" y="-1"/>
            <a:ext cx="7772400" cy="1180681"/>
          </a:xfrm>
        </p:spPr>
        <p:txBody>
          <a:bodyPr/>
          <a:lstStyle/>
          <a:p>
            <a:r>
              <a:rPr lang="en-US" dirty="0"/>
              <a:t>First Point</a:t>
            </a:r>
          </a:p>
        </p:txBody>
      </p:sp>
      <p:sp>
        <p:nvSpPr>
          <p:cNvPr id="3" name="Content Placeholder 2">
            <a:extLst>
              <a:ext uri="{FF2B5EF4-FFF2-40B4-BE49-F238E27FC236}">
                <a16:creationId xmlns:a16="http://schemas.microsoft.com/office/drawing/2014/main" id="{4849C23F-94C1-FE87-7FAB-B352A35FFD4B}"/>
              </a:ext>
            </a:extLst>
          </p:cNvPr>
          <p:cNvSpPr>
            <a:spLocks noGrp="1"/>
          </p:cNvSpPr>
          <p:nvPr>
            <p:ph type="subTitle" sz="quarter" idx="1"/>
          </p:nvPr>
        </p:nvSpPr>
        <p:spPr>
          <a:xfrm>
            <a:off x="648118" y="1341455"/>
            <a:ext cx="8038681" cy="3572189"/>
          </a:xfrm>
        </p:spPr>
        <p:txBody>
          <a:bodyPr/>
          <a:lstStyle/>
          <a:p>
            <a:r>
              <a:rPr lang="en-US" dirty="0"/>
              <a:t>The spirit is the animating energy that gives life and moves to action, and it comes from God.</a:t>
            </a:r>
          </a:p>
          <a:p>
            <a:endParaRPr lang="en-US" dirty="0"/>
          </a:p>
          <a:p>
            <a:r>
              <a:rPr lang="en-US" dirty="0"/>
              <a:t>The spirit can be either a pure spirit of love and trust or corrupted with fear and selfishness.</a:t>
            </a:r>
          </a:p>
          <a:p>
            <a:endParaRPr lang="en-US" dirty="0"/>
          </a:p>
          <a:p>
            <a:r>
              <a:rPr lang="en-US" dirty="0"/>
              <a:t>Because of Jesus and God’s grace, we have a choice as to which spirit we choose to align with and be animated by.</a:t>
            </a:r>
          </a:p>
          <a:p>
            <a:endParaRPr lang="en-US" dirty="0"/>
          </a:p>
          <a:p>
            <a:r>
              <a:rPr lang="en-US" dirty="0"/>
              <a:t>There are only two spiritual forces: heavenly—love, truth, freedom, trust (Holy Spirit and holy angels), and satanic—fear and selfishness (Satan and his forces).</a:t>
            </a:r>
          </a:p>
        </p:txBody>
      </p:sp>
    </p:spTree>
    <p:extLst>
      <p:ext uri="{BB962C8B-B14F-4D97-AF65-F5344CB8AC3E}">
        <p14:creationId xmlns:p14="http://schemas.microsoft.com/office/powerpoint/2010/main" val="167283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The Human Brain </a:t>
            </a:r>
          </a:p>
        </p:txBody>
      </p:sp>
      <p:sp>
        <p:nvSpPr>
          <p:cNvPr id="5" name="Content Placeholder 4"/>
          <p:cNvSpPr>
            <a:spLocks noGrp="1"/>
          </p:cNvSpPr>
          <p:nvPr>
            <p:ph type="subTitle" sz="quarter" idx="1"/>
          </p:nvPr>
        </p:nvSpPr>
        <p:spPr>
          <a:xfrm>
            <a:off x="647700" y="1341438"/>
            <a:ext cx="3924300" cy="3571875"/>
          </a:xfrm>
        </p:spPr>
        <p:txBody>
          <a:bodyPr/>
          <a:lstStyle/>
          <a:p>
            <a:pPr algn="ctr"/>
            <a:r>
              <a:rPr lang="en-US" dirty="0"/>
              <a:t>100 billion nerve cells</a:t>
            </a:r>
          </a:p>
          <a:p>
            <a:endParaRPr lang="en-US" dirty="0"/>
          </a:p>
          <a:p>
            <a:pPr algn="ctr"/>
            <a:r>
              <a:rPr lang="en-US" dirty="0"/>
              <a:t>Over a trillion supporting cells</a:t>
            </a:r>
          </a:p>
          <a:p>
            <a:endParaRPr lang="en-US" dirty="0"/>
          </a:p>
          <a:p>
            <a:pPr algn="ctr"/>
            <a:r>
              <a:rPr lang="en-US" dirty="0"/>
              <a:t>Each brain cell has up to 10,000 connections to other cells</a:t>
            </a:r>
          </a:p>
          <a:p>
            <a:pPr lvl="1">
              <a:buSzPct val="100000"/>
            </a:pPr>
            <a:endParaRPr lang="en-US" dirty="0">
              <a:solidFill>
                <a:schemeClr val="accent5"/>
              </a:solidFill>
              <a:latin typeface="Tahoma" panose="020B0604030504040204" pitchFamily="34" charset="0"/>
              <a:ea typeface="Tahoma" panose="020B0604030504040204" pitchFamily="34" charset="0"/>
            </a:endParaRPr>
          </a:p>
          <a:p>
            <a:pPr algn="ctr">
              <a:buSzPct val="100000"/>
            </a:pPr>
            <a:r>
              <a:rPr lang="en-US" dirty="0">
                <a:solidFill>
                  <a:schemeClr val="accent5"/>
                </a:solidFill>
                <a:latin typeface="Tahoma" panose="020B0604030504040204" pitchFamily="34" charset="0"/>
                <a:ea typeface="Tahoma" panose="020B0604030504040204" pitchFamily="34" charset="0"/>
              </a:rPr>
              <a:t>40,000,000,000,000,000</a:t>
            </a:r>
          </a:p>
          <a:p>
            <a:pPr algn="ctr">
              <a:buSzPct val="100000"/>
            </a:pPr>
            <a:r>
              <a:rPr lang="en-US" dirty="0">
                <a:solidFill>
                  <a:schemeClr val="accent5"/>
                </a:solidFill>
              </a:rPr>
              <a:t>Forty Quadrillion </a:t>
            </a:r>
          </a:p>
          <a:p>
            <a:pPr algn="ctr">
              <a:buSzPct val="100000"/>
            </a:pPr>
            <a:r>
              <a:rPr lang="en-US" dirty="0">
                <a:solidFill>
                  <a:schemeClr val="accent5"/>
                </a:solidFill>
              </a:rPr>
              <a:t>Interconnections</a:t>
            </a:r>
          </a:p>
          <a:p>
            <a:endParaRPr lang="en-US" dirty="0"/>
          </a:p>
        </p:txBody>
      </p:sp>
      <p:pic>
        <p:nvPicPr>
          <p:cNvPr id="6" name="Content Placeholder 5" descr="neurons shutterstock_523937425.jpg"/>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l="926" r="926"/>
          <a:stretch>
            <a:fillRect/>
          </a:stretch>
        </p:blipFill>
        <p:spPr>
          <a:xfrm>
            <a:off x="4572000" y="1254727"/>
            <a:ext cx="3184635" cy="3244723"/>
          </a:xfrm>
          <a:prstGeom prst="rect">
            <a:avLst/>
          </a:prstGeom>
        </p:spPr>
      </p:pic>
    </p:spTree>
    <p:extLst>
      <p:ext uri="{BB962C8B-B14F-4D97-AF65-F5344CB8AC3E}">
        <p14:creationId xmlns:p14="http://schemas.microsoft.com/office/powerpoint/2010/main" val="2080187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D1DCD-AAD1-AB41-9EE0-42155C8BB707}"/>
              </a:ext>
            </a:extLst>
          </p:cNvPr>
          <p:cNvSpPr>
            <a:spLocks noGrp="1"/>
          </p:cNvSpPr>
          <p:nvPr>
            <p:ph type="ctrTitle" sz="quarter"/>
          </p:nvPr>
        </p:nvSpPr>
        <p:spPr>
          <a:xfrm>
            <a:off x="685800" y="-1"/>
            <a:ext cx="7772400" cy="1180681"/>
          </a:xfrm>
        </p:spPr>
        <p:txBody>
          <a:bodyPr/>
          <a:lstStyle/>
          <a:p>
            <a:r>
              <a:rPr lang="en-US" dirty="0"/>
              <a:t>40 Quadrillion</a:t>
            </a:r>
          </a:p>
        </p:txBody>
      </p:sp>
      <p:sp>
        <p:nvSpPr>
          <p:cNvPr id="3" name="Content Placeholder 2">
            <a:extLst>
              <a:ext uri="{FF2B5EF4-FFF2-40B4-BE49-F238E27FC236}">
                <a16:creationId xmlns:a16="http://schemas.microsoft.com/office/drawing/2014/main" id="{14923C20-96F6-514F-B29E-376F82E5321F}"/>
              </a:ext>
            </a:extLst>
          </p:cNvPr>
          <p:cNvSpPr>
            <a:spLocks noGrp="1"/>
          </p:cNvSpPr>
          <p:nvPr>
            <p:ph type="subTitle" sz="quarter" idx="1"/>
          </p:nvPr>
        </p:nvSpPr>
        <p:spPr>
          <a:xfrm>
            <a:off x="647700" y="1341438"/>
            <a:ext cx="3924300" cy="3571875"/>
          </a:xfrm>
        </p:spPr>
        <p:txBody>
          <a:bodyPr/>
          <a:lstStyle/>
          <a:p>
            <a:pPr>
              <a:lnSpc>
                <a:spcPts val="2100"/>
              </a:lnSpc>
            </a:pPr>
            <a:r>
              <a:rPr lang="en-US" dirty="0"/>
              <a:t>1 million seconds</a:t>
            </a:r>
          </a:p>
          <a:p>
            <a:pPr lvl="1">
              <a:lnSpc>
                <a:spcPts val="2100"/>
              </a:lnSpc>
            </a:pPr>
            <a:r>
              <a:rPr lang="en-US" dirty="0">
                <a:solidFill>
                  <a:schemeClr val="accent5"/>
                </a:solidFill>
                <a:latin typeface="Tahoma" panose="020B0604030504040204" pitchFamily="34" charset="0"/>
                <a:ea typeface="Tahoma" panose="020B0604030504040204" pitchFamily="34" charset="0"/>
              </a:rPr>
              <a:t>1,000,000</a:t>
            </a:r>
          </a:p>
          <a:p>
            <a:pPr lvl="1">
              <a:lnSpc>
                <a:spcPts val="2100"/>
              </a:lnSpc>
            </a:pPr>
            <a:endParaRPr lang="en-US" dirty="0">
              <a:solidFill>
                <a:schemeClr val="accent5"/>
              </a:solidFill>
              <a:latin typeface="Tahoma" panose="020B0604030504040204" pitchFamily="34" charset="0"/>
              <a:ea typeface="Tahoma" panose="020B0604030504040204" pitchFamily="34" charset="0"/>
            </a:endParaRPr>
          </a:p>
          <a:p>
            <a:pPr>
              <a:lnSpc>
                <a:spcPts val="2100"/>
              </a:lnSpc>
            </a:pPr>
            <a:r>
              <a:rPr lang="en-US" dirty="0"/>
              <a:t>1 billion seconds</a:t>
            </a:r>
          </a:p>
          <a:p>
            <a:pPr lvl="1">
              <a:lnSpc>
                <a:spcPts val="2100"/>
              </a:lnSpc>
            </a:pPr>
            <a:r>
              <a:rPr lang="en-US" dirty="0">
                <a:solidFill>
                  <a:schemeClr val="accent5"/>
                </a:solidFill>
                <a:latin typeface="Tahoma" panose="020B0604030504040204" pitchFamily="34" charset="0"/>
                <a:ea typeface="Tahoma" panose="020B0604030504040204" pitchFamily="34" charset="0"/>
              </a:rPr>
              <a:t>1,000,000,000</a:t>
            </a:r>
          </a:p>
          <a:p>
            <a:pPr lvl="1">
              <a:lnSpc>
                <a:spcPts val="2100"/>
              </a:lnSpc>
            </a:pPr>
            <a:endParaRPr lang="en-US" dirty="0">
              <a:solidFill>
                <a:schemeClr val="accent5"/>
              </a:solidFill>
              <a:latin typeface="Tahoma" panose="020B0604030504040204" pitchFamily="34" charset="0"/>
              <a:ea typeface="Tahoma" panose="020B0604030504040204" pitchFamily="34" charset="0"/>
            </a:endParaRPr>
          </a:p>
          <a:p>
            <a:pPr>
              <a:lnSpc>
                <a:spcPts val="2100"/>
              </a:lnSpc>
            </a:pPr>
            <a:r>
              <a:rPr lang="en-US" dirty="0"/>
              <a:t>1 trillion seconds</a:t>
            </a:r>
          </a:p>
          <a:p>
            <a:pPr lvl="1">
              <a:lnSpc>
                <a:spcPts val="2100"/>
              </a:lnSpc>
            </a:pPr>
            <a:r>
              <a:rPr lang="en-US" dirty="0">
                <a:solidFill>
                  <a:schemeClr val="accent5"/>
                </a:solidFill>
                <a:latin typeface="Tahoma" panose="020B0604030504040204" pitchFamily="34" charset="0"/>
                <a:ea typeface="Tahoma" panose="020B0604030504040204" pitchFamily="34" charset="0"/>
              </a:rPr>
              <a:t>1,000,000,000,000</a:t>
            </a:r>
          </a:p>
          <a:p>
            <a:pPr lvl="1">
              <a:lnSpc>
                <a:spcPts val="2100"/>
              </a:lnSpc>
            </a:pPr>
            <a:endParaRPr lang="en-US" dirty="0">
              <a:solidFill>
                <a:schemeClr val="accent5"/>
              </a:solidFill>
              <a:latin typeface="Tahoma" panose="020B0604030504040204" pitchFamily="34" charset="0"/>
              <a:ea typeface="Tahoma" panose="020B0604030504040204" pitchFamily="34" charset="0"/>
            </a:endParaRPr>
          </a:p>
          <a:p>
            <a:pPr>
              <a:lnSpc>
                <a:spcPts val="2100"/>
              </a:lnSpc>
            </a:pPr>
            <a:r>
              <a:rPr lang="en-US" dirty="0"/>
              <a:t>1 quadrillion seconds</a:t>
            </a:r>
          </a:p>
          <a:p>
            <a:pPr lvl="1">
              <a:lnSpc>
                <a:spcPts val="2100"/>
              </a:lnSpc>
            </a:pPr>
            <a:r>
              <a:rPr lang="en-US" dirty="0">
                <a:solidFill>
                  <a:schemeClr val="accent5"/>
                </a:solidFill>
                <a:latin typeface="Tahoma" panose="020B0604030504040204" pitchFamily="34" charset="0"/>
                <a:ea typeface="Tahoma" panose="020B0604030504040204" pitchFamily="34" charset="0"/>
              </a:rPr>
              <a:t>1,000,000,000,000,000</a:t>
            </a:r>
          </a:p>
          <a:p>
            <a:pPr lvl="1">
              <a:lnSpc>
                <a:spcPts val="2100"/>
              </a:lnSpc>
            </a:pPr>
            <a:endParaRPr lang="en-US" dirty="0">
              <a:solidFill>
                <a:schemeClr val="accent5"/>
              </a:solidFill>
              <a:latin typeface="Tahoma" panose="020B0604030504040204" pitchFamily="34" charset="0"/>
              <a:ea typeface="Tahoma" panose="020B0604030504040204" pitchFamily="34" charset="0"/>
            </a:endParaRPr>
          </a:p>
          <a:p>
            <a:pPr>
              <a:lnSpc>
                <a:spcPts val="2100"/>
              </a:lnSpc>
            </a:pPr>
            <a:r>
              <a:rPr lang="en-US" dirty="0"/>
              <a:t>40 quadrillion seconds</a:t>
            </a:r>
          </a:p>
        </p:txBody>
      </p:sp>
      <p:sp>
        <p:nvSpPr>
          <p:cNvPr id="4" name="Content Placeholder 3">
            <a:extLst>
              <a:ext uri="{FF2B5EF4-FFF2-40B4-BE49-F238E27FC236}">
                <a16:creationId xmlns:a16="http://schemas.microsoft.com/office/drawing/2014/main" id="{F4596A82-670F-B64F-8203-79106A7D1345}"/>
              </a:ext>
            </a:extLst>
          </p:cNvPr>
          <p:cNvSpPr>
            <a:spLocks noGrp="1"/>
          </p:cNvSpPr>
          <p:nvPr>
            <p:ph sz="half" idx="4294967295"/>
          </p:nvPr>
        </p:nvSpPr>
        <p:spPr>
          <a:xfrm>
            <a:off x="4572000" y="1341438"/>
            <a:ext cx="4004970" cy="3173412"/>
          </a:xfrm>
          <a:prstGeom prst="rect">
            <a:avLst/>
          </a:prstGeom>
        </p:spPr>
        <p:txBody>
          <a:bodyPr/>
          <a:lstStyle/>
          <a:p>
            <a:pPr>
              <a:lnSpc>
                <a:spcPts val="2100"/>
              </a:lnSpc>
            </a:pPr>
            <a:r>
              <a:rPr lang="en-US" dirty="0"/>
              <a:t>11.5 days</a:t>
            </a:r>
          </a:p>
          <a:p>
            <a:pPr>
              <a:lnSpc>
                <a:spcPts val="2100"/>
              </a:lnSpc>
            </a:pPr>
            <a:endParaRPr lang="en-US" dirty="0"/>
          </a:p>
          <a:p>
            <a:pPr lvl="1">
              <a:lnSpc>
                <a:spcPts val="2100"/>
              </a:lnSpc>
            </a:pPr>
            <a:endParaRPr lang="en-US" dirty="0">
              <a:latin typeface="Tahoma" panose="020B0604030504040204" pitchFamily="34" charset="0"/>
              <a:ea typeface="Tahoma" panose="020B0604030504040204" pitchFamily="34" charset="0"/>
            </a:endParaRPr>
          </a:p>
          <a:p>
            <a:pPr>
              <a:lnSpc>
                <a:spcPts val="2100"/>
              </a:lnSpc>
            </a:pPr>
            <a:r>
              <a:rPr lang="en-US" dirty="0"/>
              <a:t>35 years</a:t>
            </a:r>
          </a:p>
          <a:p>
            <a:pPr>
              <a:lnSpc>
                <a:spcPts val="2100"/>
              </a:lnSpc>
            </a:pPr>
            <a:endParaRPr lang="en-US" dirty="0"/>
          </a:p>
          <a:p>
            <a:pPr lvl="1">
              <a:lnSpc>
                <a:spcPts val="2100"/>
              </a:lnSpc>
            </a:pPr>
            <a:endParaRPr lang="en-US" dirty="0">
              <a:latin typeface="Tahoma" panose="020B0604030504040204" pitchFamily="34" charset="0"/>
              <a:ea typeface="Tahoma" panose="020B0604030504040204" pitchFamily="34" charset="0"/>
            </a:endParaRPr>
          </a:p>
          <a:p>
            <a:pPr>
              <a:lnSpc>
                <a:spcPts val="2100"/>
              </a:lnSpc>
            </a:pPr>
            <a:r>
              <a:rPr lang="en-US" dirty="0"/>
              <a:t>31,000 BC</a:t>
            </a:r>
          </a:p>
          <a:p>
            <a:pPr>
              <a:lnSpc>
                <a:spcPts val="2100"/>
              </a:lnSpc>
            </a:pPr>
            <a:endParaRPr lang="en-US" dirty="0"/>
          </a:p>
          <a:p>
            <a:pPr lvl="1">
              <a:lnSpc>
                <a:spcPts val="2100"/>
              </a:lnSpc>
            </a:pPr>
            <a:endParaRPr lang="en-US" dirty="0">
              <a:latin typeface="Tahoma" panose="020B0604030504040204" pitchFamily="34" charset="0"/>
              <a:ea typeface="Tahoma" panose="020B0604030504040204" pitchFamily="34" charset="0"/>
            </a:endParaRPr>
          </a:p>
          <a:p>
            <a:pPr>
              <a:lnSpc>
                <a:spcPts val="2100"/>
              </a:lnSpc>
            </a:pPr>
            <a:r>
              <a:rPr lang="en-US" dirty="0"/>
              <a:t>24 million BC</a:t>
            </a:r>
          </a:p>
          <a:p>
            <a:pPr>
              <a:lnSpc>
                <a:spcPts val="2100"/>
              </a:lnSpc>
            </a:pPr>
            <a:endParaRPr lang="en-US" dirty="0"/>
          </a:p>
          <a:p>
            <a:pPr lvl="1">
              <a:lnSpc>
                <a:spcPts val="2100"/>
              </a:lnSpc>
            </a:pPr>
            <a:endParaRPr lang="en-US" dirty="0">
              <a:latin typeface="Tahoma" panose="020B0604030504040204" pitchFamily="34" charset="0"/>
              <a:ea typeface="Tahoma" panose="020B0604030504040204" pitchFamily="34" charset="0"/>
            </a:endParaRPr>
          </a:p>
          <a:p>
            <a:pPr>
              <a:lnSpc>
                <a:spcPts val="2100"/>
              </a:lnSpc>
            </a:pPr>
            <a:r>
              <a:rPr lang="en-US" dirty="0"/>
              <a:t>~1 billion BC</a:t>
            </a:r>
          </a:p>
        </p:txBody>
      </p:sp>
    </p:spTree>
    <p:extLst>
      <p:ext uri="{BB962C8B-B14F-4D97-AF65-F5344CB8AC3E}">
        <p14:creationId xmlns:p14="http://schemas.microsoft.com/office/powerpoint/2010/main" val="227494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40 Quadrillion Connections</a:t>
            </a:r>
          </a:p>
        </p:txBody>
      </p:sp>
      <p:sp>
        <p:nvSpPr>
          <p:cNvPr id="6" name="Subtitle 5">
            <a:extLst>
              <a:ext uri="{FF2B5EF4-FFF2-40B4-BE49-F238E27FC236}">
                <a16:creationId xmlns:a16="http://schemas.microsoft.com/office/drawing/2014/main" id="{2BD4A142-947E-1785-DD02-44BAD526A3E2}"/>
              </a:ext>
            </a:extLst>
          </p:cNvPr>
          <p:cNvSpPr>
            <a:spLocks noGrp="1"/>
          </p:cNvSpPr>
          <p:nvPr>
            <p:ph type="subTitle" sz="quarter" idx="1"/>
          </p:nvPr>
        </p:nvSpPr>
        <p:spPr/>
        <p:txBody>
          <a:bodyPr/>
          <a:lstStyle/>
          <a:p>
            <a:endParaRPr lang="en-US"/>
          </a:p>
        </p:txBody>
      </p:sp>
      <p:pic>
        <p:nvPicPr>
          <p:cNvPr id="29699" name="Content Placeholder 3" descr="Alzheimers microtubules.jpg"/>
          <p:cNvPicPr>
            <a:picLocks noGrp="1" noChangeAspect="1"/>
          </p:cNvPicPr>
          <p:nvPr>
            <p:ph idx="4294967295"/>
          </p:nvPr>
        </p:nvPicPr>
        <p:blipFill rotWithShape="1">
          <a:blip r:embed="rId3" cstate="print"/>
          <a:srcRect l="6341" t="-1247" r="24462" b="57345"/>
          <a:stretch/>
        </p:blipFill>
        <p:spPr>
          <a:xfrm>
            <a:off x="648118" y="1264846"/>
            <a:ext cx="8038682" cy="2834640"/>
          </a:xfrm>
          <a:prstGeom prst="rect">
            <a:avLst/>
          </a:prstGeom>
        </p:spPr>
      </p:pic>
    </p:spTree>
    <p:extLst>
      <p:ext uri="{BB962C8B-B14F-4D97-AF65-F5344CB8AC3E}">
        <p14:creationId xmlns:p14="http://schemas.microsoft.com/office/powerpoint/2010/main" val="4255808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685800" y="-1"/>
            <a:ext cx="7772400" cy="1180681"/>
          </a:xfrm>
        </p:spPr>
        <p:txBody>
          <a:bodyPr/>
          <a:lstStyle/>
          <a:p>
            <a:r>
              <a:rPr lang="en-US" dirty="0"/>
              <a:t>Microtubules: Tubulin</a:t>
            </a:r>
          </a:p>
        </p:txBody>
      </p:sp>
      <p:sp>
        <p:nvSpPr>
          <p:cNvPr id="5" name="Content Placeholder 4"/>
          <p:cNvSpPr>
            <a:spLocks noGrp="1"/>
          </p:cNvSpPr>
          <p:nvPr>
            <p:ph type="subTitle" sz="quarter" idx="1"/>
          </p:nvPr>
        </p:nvSpPr>
        <p:spPr>
          <a:xfrm>
            <a:off x="647700" y="1341438"/>
            <a:ext cx="3192780" cy="3571875"/>
          </a:xfrm>
        </p:spPr>
        <p:txBody>
          <a:bodyPr/>
          <a:lstStyle/>
          <a:p>
            <a:r>
              <a:rPr lang="en-US" dirty="0"/>
              <a:t>10 million microtubules </a:t>
            </a:r>
            <a:br>
              <a:rPr lang="en-US" dirty="0"/>
            </a:br>
            <a:r>
              <a:rPr lang="en-US" dirty="0"/>
              <a:t>per neuron </a:t>
            </a:r>
          </a:p>
          <a:p>
            <a:endParaRPr lang="en-US" dirty="0"/>
          </a:p>
          <a:p>
            <a:r>
              <a:rPr lang="en-US" dirty="0"/>
              <a:t>Billions of tubulin molecules per neuron</a:t>
            </a:r>
          </a:p>
        </p:txBody>
      </p:sp>
      <p:pic>
        <p:nvPicPr>
          <p:cNvPr id="7" name="Content Placeholder 3" descr="Alzheimers microtubules.jpg"/>
          <p:cNvPicPr>
            <a:picLocks noGrp="1" noChangeAspect="1"/>
          </p:cNvPicPr>
          <p:nvPr>
            <p:ph sz="half" idx="4294967295"/>
          </p:nvPr>
        </p:nvPicPr>
        <p:blipFill rotWithShape="1">
          <a:blip r:embed="rId2" cstate="print"/>
          <a:srcRect l="49459" t="-1" r="25918" b="59747"/>
          <a:stretch/>
        </p:blipFill>
        <p:spPr>
          <a:xfrm>
            <a:off x="4572000" y="1341437"/>
            <a:ext cx="3294993" cy="3118533"/>
          </a:xfrm>
          <a:prstGeom prst="rect">
            <a:avLst/>
          </a:prstGeom>
        </p:spPr>
      </p:pic>
    </p:spTree>
    <p:extLst>
      <p:ext uri="{BB962C8B-B14F-4D97-AF65-F5344CB8AC3E}">
        <p14:creationId xmlns:p14="http://schemas.microsoft.com/office/powerpoint/2010/main" val="93511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A08A-B405-7AE1-6B6C-829B2723BE02}"/>
              </a:ext>
            </a:extLst>
          </p:cNvPr>
          <p:cNvSpPr>
            <a:spLocks noGrp="1"/>
          </p:cNvSpPr>
          <p:nvPr>
            <p:ph type="ctrTitle" sz="quarter"/>
          </p:nvPr>
        </p:nvSpPr>
        <p:spPr>
          <a:xfrm>
            <a:off x="685800" y="-1"/>
            <a:ext cx="7772400" cy="1180681"/>
          </a:xfrm>
        </p:spPr>
        <p:txBody>
          <a:bodyPr/>
          <a:lstStyle/>
          <a:p>
            <a:r>
              <a:rPr lang="en-US" dirty="0"/>
              <a:t>Each Tubulin Composed of 445 AAs</a:t>
            </a:r>
            <a:br>
              <a:rPr lang="en-US" dirty="0"/>
            </a:br>
            <a:r>
              <a:rPr lang="en-US" dirty="0"/>
              <a:t>Each AA Composed of ~10 Atoms </a:t>
            </a:r>
          </a:p>
        </p:txBody>
      </p:sp>
      <p:sp>
        <p:nvSpPr>
          <p:cNvPr id="6" name="Subtitle 5">
            <a:extLst>
              <a:ext uri="{FF2B5EF4-FFF2-40B4-BE49-F238E27FC236}">
                <a16:creationId xmlns:a16="http://schemas.microsoft.com/office/drawing/2014/main" id="{A506F3F8-0C8F-D943-26E0-23190EC07886}"/>
              </a:ext>
            </a:extLst>
          </p:cNvPr>
          <p:cNvSpPr>
            <a:spLocks noGrp="1"/>
          </p:cNvSpPr>
          <p:nvPr>
            <p:ph type="subTitle" sz="quarter" idx="1"/>
          </p:nvPr>
        </p:nvSpPr>
        <p:spPr/>
        <p:txBody>
          <a:bodyPr/>
          <a:lstStyle/>
          <a:p>
            <a:endParaRPr lang="en-US"/>
          </a:p>
        </p:txBody>
      </p:sp>
      <p:pic>
        <p:nvPicPr>
          <p:cNvPr id="1026" name="Picture 2">
            <a:extLst>
              <a:ext uri="{FF2B5EF4-FFF2-40B4-BE49-F238E27FC236}">
                <a16:creationId xmlns:a16="http://schemas.microsoft.com/office/drawing/2014/main" id="{772BA0E6-A932-38B1-6483-07ED5F43F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544" y="1345091"/>
            <a:ext cx="5546912" cy="356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956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5F38E-AA59-E9CE-DF99-3197F1776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984C3-C7D5-EEAC-379F-94763940C709}"/>
              </a:ext>
            </a:extLst>
          </p:cNvPr>
          <p:cNvSpPr>
            <a:spLocks noGrp="1"/>
          </p:cNvSpPr>
          <p:nvPr>
            <p:ph type="ctrTitle" sz="quarter"/>
          </p:nvPr>
        </p:nvSpPr>
        <p:spPr>
          <a:xfrm>
            <a:off x="685800" y="-1"/>
            <a:ext cx="7772400" cy="1180681"/>
          </a:xfrm>
        </p:spPr>
        <p:txBody>
          <a:bodyPr/>
          <a:lstStyle/>
          <a:p>
            <a:r>
              <a:rPr lang="en-US" dirty="0"/>
              <a:t>Goals</a:t>
            </a:r>
          </a:p>
        </p:txBody>
      </p:sp>
      <p:sp>
        <p:nvSpPr>
          <p:cNvPr id="3" name="Content Placeholder 2">
            <a:extLst>
              <a:ext uri="{FF2B5EF4-FFF2-40B4-BE49-F238E27FC236}">
                <a16:creationId xmlns:a16="http://schemas.microsoft.com/office/drawing/2014/main" id="{7DCCF212-896C-BA4E-F0A5-63E9B1D2DCEA}"/>
              </a:ext>
            </a:extLst>
          </p:cNvPr>
          <p:cNvSpPr>
            <a:spLocks noGrp="1"/>
          </p:cNvSpPr>
          <p:nvPr>
            <p:ph type="subTitle" sz="quarter" idx="1"/>
          </p:nvPr>
        </p:nvSpPr>
        <p:spPr>
          <a:xfrm>
            <a:off x="648118" y="1341455"/>
            <a:ext cx="8038681" cy="3572189"/>
          </a:xfrm>
        </p:spPr>
        <p:txBody>
          <a:bodyPr/>
          <a:lstStyle/>
          <a:p>
            <a:endParaRPr lang="en-US" dirty="0"/>
          </a:p>
          <a:p>
            <a:r>
              <a:rPr lang="en-US" dirty="0" err="1"/>
              <a:t>Demythify</a:t>
            </a:r>
            <a:r>
              <a:rPr lang="en-US" dirty="0"/>
              <a:t> and demystify</a:t>
            </a:r>
          </a:p>
          <a:p>
            <a:endParaRPr lang="en-US" dirty="0"/>
          </a:p>
          <a:p>
            <a:r>
              <a:rPr lang="en-US" dirty="0"/>
              <a:t>God is the God of reality—to present an evidence-based, reality-based, and rational approach to this topic that empowers, heals, and reduces fear.</a:t>
            </a:r>
          </a:p>
          <a:p>
            <a:endParaRPr lang="en-US" dirty="0"/>
          </a:p>
          <a:p>
            <a:endParaRPr lang="en-US" dirty="0"/>
          </a:p>
        </p:txBody>
      </p:sp>
    </p:spTree>
    <p:extLst>
      <p:ext uri="{BB962C8B-B14F-4D97-AF65-F5344CB8AC3E}">
        <p14:creationId xmlns:p14="http://schemas.microsoft.com/office/powerpoint/2010/main" val="322851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B9DEF-AE58-DE6A-CEB1-DEF598B879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20C558F-7731-CFE8-9D6E-BA14E3FEB3FB}"/>
              </a:ext>
            </a:extLst>
          </p:cNvPr>
          <p:cNvSpPr>
            <a:spLocks noGrp="1"/>
          </p:cNvSpPr>
          <p:nvPr>
            <p:ph type="ctrTitle" sz="quarter"/>
          </p:nvPr>
        </p:nvSpPr>
        <p:spPr>
          <a:xfrm>
            <a:off x="685800" y="-1"/>
            <a:ext cx="7772400" cy="1180681"/>
          </a:xfrm>
        </p:spPr>
        <p:txBody>
          <a:bodyPr/>
          <a:lstStyle/>
          <a:p>
            <a:r>
              <a:rPr lang="en-US" dirty="0"/>
              <a:t>Microtubules: Tubulin</a:t>
            </a:r>
          </a:p>
        </p:txBody>
      </p:sp>
      <p:sp>
        <p:nvSpPr>
          <p:cNvPr id="5" name="Content Placeholder 4">
            <a:extLst>
              <a:ext uri="{FF2B5EF4-FFF2-40B4-BE49-F238E27FC236}">
                <a16:creationId xmlns:a16="http://schemas.microsoft.com/office/drawing/2014/main" id="{FC092DF3-43AD-50C0-3CA8-F397D6474340}"/>
              </a:ext>
            </a:extLst>
          </p:cNvPr>
          <p:cNvSpPr>
            <a:spLocks noGrp="1"/>
          </p:cNvSpPr>
          <p:nvPr>
            <p:ph type="subTitle" sz="quarter" idx="1"/>
          </p:nvPr>
        </p:nvSpPr>
        <p:spPr>
          <a:xfrm>
            <a:off x="647700" y="1341438"/>
            <a:ext cx="3924300" cy="3571875"/>
          </a:xfrm>
        </p:spPr>
        <p:txBody>
          <a:bodyPr/>
          <a:lstStyle/>
          <a:p>
            <a:r>
              <a:rPr lang="en-US" dirty="0"/>
              <a:t>100 billion neurons</a:t>
            </a:r>
          </a:p>
          <a:p>
            <a:endParaRPr lang="en-US" dirty="0"/>
          </a:p>
          <a:p>
            <a:r>
              <a:rPr lang="en-US" dirty="0"/>
              <a:t>10 million microtubules per neuron</a:t>
            </a:r>
          </a:p>
          <a:p>
            <a:r>
              <a:rPr lang="en-US" dirty="0"/>
              <a:t> </a:t>
            </a:r>
          </a:p>
          <a:p>
            <a:r>
              <a:rPr lang="en-US" dirty="0"/>
              <a:t>Billions of tubulin molecules</a:t>
            </a:r>
          </a:p>
          <a:p>
            <a:r>
              <a:rPr lang="en-US" dirty="0"/>
              <a:t>per neuron</a:t>
            </a:r>
          </a:p>
          <a:p>
            <a:endParaRPr lang="en-US" dirty="0"/>
          </a:p>
          <a:p>
            <a:r>
              <a:rPr lang="en-US" dirty="0"/>
              <a:t>Each tubulin molecule composed </a:t>
            </a:r>
            <a:br>
              <a:rPr lang="en-US" dirty="0"/>
            </a:br>
            <a:r>
              <a:rPr lang="en-US" dirty="0"/>
              <a:t>of 445 amino acids</a:t>
            </a:r>
          </a:p>
          <a:p>
            <a:endParaRPr lang="en-US" dirty="0"/>
          </a:p>
          <a:p>
            <a:r>
              <a:rPr lang="en-US" dirty="0"/>
              <a:t>Each amino acid with ~10 atoms forming electron clouds</a:t>
            </a:r>
          </a:p>
        </p:txBody>
      </p:sp>
      <p:pic>
        <p:nvPicPr>
          <p:cNvPr id="8" name="Content Placeholder 5">
            <a:extLst>
              <a:ext uri="{FF2B5EF4-FFF2-40B4-BE49-F238E27FC236}">
                <a16:creationId xmlns:a16="http://schemas.microsoft.com/office/drawing/2014/main" id="{3651AE4E-1A0A-88EB-3853-3AE7B02EEB66}"/>
              </a:ext>
            </a:extLst>
          </p:cNvPr>
          <p:cNvPicPr>
            <a:picLocks noGrp="1" noChangeAspect="1"/>
          </p:cNvPicPr>
          <p:nvPr>
            <p:ph sz="half" idx="4294967295"/>
          </p:nvPr>
        </p:nvPicPr>
        <p:blipFill rotWithShape="1">
          <a:blip r:embed="rId2" cstate="print">
            <a:extLst>
              <a:ext uri="{28A0092B-C50C-407E-A947-70E740481C1C}">
                <a14:useLocalDpi xmlns:a14="http://schemas.microsoft.com/office/drawing/2010/main" val="0"/>
              </a:ext>
            </a:extLst>
          </a:blip>
          <a:stretch/>
        </p:blipFill>
        <p:spPr>
          <a:xfrm>
            <a:off x="4572000" y="1348106"/>
            <a:ext cx="4114800" cy="2908180"/>
          </a:xfrm>
          <a:prstGeom prst="rect">
            <a:avLst/>
          </a:prstGeom>
        </p:spPr>
      </p:pic>
    </p:spTree>
    <p:extLst>
      <p:ext uri="{BB962C8B-B14F-4D97-AF65-F5344CB8AC3E}">
        <p14:creationId xmlns:p14="http://schemas.microsoft.com/office/powerpoint/2010/main" val="841866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08D9C-A891-C100-8FB3-0530AE43AE69}"/>
            </a:ext>
          </a:extLst>
        </p:cNvPr>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F3D8205C-70E4-47CC-C6B5-CC22F74E2E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a:xfrm>
            <a:off x="4572000" y="1348106"/>
            <a:ext cx="4114800" cy="2908180"/>
          </a:xfrm>
          <a:prstGeom prst="rect">
            <a:avLst/>
          </a:prstGeom>
        </p:spPr>
      </p:pic>
      <p:sp>
        <p:nvSpPr>
          <p:cNvPr id="3" name="Title 2">
            <a:extLst>
              <a:ext uri="{FF2B5EF4-FFF2-40B4-BE49-F238E27FC236}">
                <a16:creationId xmlns:a16="http://schemas.microsoft.com/office/drawing/2014/main" id="{75A03C43-B9B4-3B97-6EAB-20AD8F9C7A95}"/>
              </a:ext>
            </a:extLst>
          </p:cNvPr>
          <p:cNvSpPr>
            <a:spLocks noGrp="1"/>
          </p:cNvSpPr>
          <p:nvPr>
            <p:ph type="ctrTitle" sz="quarter"/>
          </p:nvPr>
        </p:nvSpPr>
        <p:spPr>
          <a:xfrm>
            <a:off x="685800" y="-7620"/>
            <a:ext cx="7772400" cy="1181100"/>
          </a:xfrm>
        </p:spPr>
        <p:txBody>
          <a:bodyPr/>
          <a:lstStyle/>
          <a:p>
            <a:r>
              <a:rPr lang="en-US" dirty="0"/>
              <a:t>Quantum Processing</a:t>
            </a:r>
          </a:p>
        </p:txBody>
      </p:sp>
      <p:sp>
        <p:nvSpPr>
          <p:cNvPr id="5" name="Content Placeholder 4">
            <a:extLst>
              <a:ext uri="{FF2B5EF4-FFF2-40B4-BE49-F238E27FC236}">
                <a16:creationId xmlns:a16="http://schemas.microsoft.com/office/drawing/2014/main" id="{508B1A9C-550D-B7F8-C568-2A42B3B222E7}"/>
              </a:ext>
            </a:extLst>
          </p:cNvPr>
          <p:cNvSpPr>
            <a:spLocks noGrp="1"/>
          </p:cNvSpPr>
          <p:nvPr>
            <p:ph type="subTitle" sz="quarter" idx="1"/>
          </p:nvPr>
        </p:nvSpPr>
        <p:spPr>
          <a:xfrm>
            <a:off x="647700" y="1341438"/>
            <a:ext cx="4000500" cy="3571875"/>
          </a:xfrm>
        </p:spPr>
        <p:txBody>
          <a:bodyPr/>
          <a:lstStyle/>
          <a:p>
            <a:r>
              <a:rPr lang="en-US" dirty="0"/>
              <a:t>Tubulin has different conformations </a:t>
            </a:r>
            <a:br>
              <a:rPr lang="en-US" dirty="0"/>
            </a:br>
            <a:r>
              <a:rPr lang="en-US" dirty="0"/>
              <a:t>(like “0” and “1”).</a:t>
            </a:r>
          </a:p>
          <a:p>
            <a:endParaRPr lang="en-US" dirty="0"/>
          </a:p>
          <a:p>
            <a:r>
              <a:rPr lang="en-US" dirty="0"/>
              <a:t>As we form memories and choose beliefs, our experiences and choices change the electron cloud of the tubulin encoding information.</a:t>
            </a:r>
            <a:r>
              <a:rPr lang="en-US" baseline="30000" dirty="0"/>
              <a:t>1</a:t>
            </a:r>
          </a:p>
          <a:p>
            <a:endParaRPr lang="en-US" dirty="0"/>
          </a:p>
        </p:txBody>
      </p:sp>
      <p:sp>
        <p:nvSpPr>
          <p:cNvPr id="6" name="TextBox 5">
            <a:extLst>
              <a:ext uri="{FF2B5EF4-FFF2-40B4-BE49-F238E27FC236}">
                <a16:creationId xmlns:a16="http://schemas.microsoft.com/office/drawing/2014/main" id="{4D167A39-0F1A-F85A-3BC9-6486BD6C3160}"/>
              </a:ext>
            </a:extLst>
          </p:cNvPr>
          <p:cNvSpPr txBox="1"/>
          <p:nvPr/>
        </p:nvSpPr>
        <p:spPr>
          <a:xfrm>
            <a:off x="2159876" y="4538206"/>
            <a:ext cx="4231640" cy="348813"/>
          </a:xfrm>
          <a:prstGeom prst="rect">
            <a:avLst/>
          </a:prstGeom>
          <a:noFill/>
        </p:spPr>
        <p:txBody>
          <a:bodyPr wrap="square" rtlCol="0">
            <a:spAutoFit/>
          </a:bodyPr>
          <a:lstStyle/>
          <a:p>
            <a:pPr marL="228600" indent="-228600" algn="l">
              <a:lnSpc>
                <a:spcPts val="1000"/>
              </a:lnSpc>
              <a:buAutoNum type="arabicPeriod"/>
            </a:pPr>
            <a:r>
              <a:rPr lang="en-US" sz="900" b="0" i="1" strike="noStrike"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Biosystems, </a:t>
            </a:r>
            <a:r>
              <a:rPr lang="en-US" sz="900" b="0" strike="noStrike"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Vol. 173</a:t>
            </a:r>
            <a:r>
              <a:rPr lang="en-US" sz="900" b="0" i="0" strike="noStrike"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 November 2018, Pages 191–206 </a:t>
            </a:r>
            <a:r>
              <a:rPr lang="en-US" sz="900" dirty="0">
                <a:solidFill>
                  <a:schemeClr val="accent2"/>
                </a:solidFill>
                <a:latin typeface="Tahoma" panose="020B0604030504040204" pitchFamily="34" charset="0"/>
                <a:ea typeface="Tahoma" panose="020B0604030504040204" pitchFamily="34" charset="0"/>
                <a:cs typeface="Tahoma" panose="020B0604030504040204" pitchFamily="34" charset="0"/>
              </a:rPr>
              <a:t>https://</a:t>
            </a:r>
            <a:r>
              <a:rPr lang="en-US" sz="900" dirty="0" err="1">
                <a:solidFill>
                  <a:schemeClr val="accent2"/>
                </a:solidFill>
                <a:latin typeface="Tahoma" panose="020B0604030504040204" pitchFamily="34" charset="0"/>
                <a:ea typeface="Tahoma" panose="020B0604030504040204" pitchFamily="34" charset="0"/>
                <a:cs typeface="Tahoma" panose="020B0604030504040204" pitchFamily="34" charset="0"/>
              </a:rPr>
              <a:t>www.sciencedirect.com</a:t>
            </a:r>
            <a:r>
              <a:rPr lang="en-US" sz="900" dirty="0">
                <a:solidFill>
                  <a:schemeClr val="accent2"/>
                </a:solidFill>
                <a:latin typeface="Tahoma" panose="020B0604030504040204" pitchFamily="34" charset="0"/>
                <a:ea typeface="Tahoma" panose="020B0604030504040204" pitchFamily="34" charset="0"/>
                <a:cs typeface="Tahoma" panose="020B0604030504040204" pitchFamily="34" charset="0"/>
              </a:rPr>
              <a:t>/science/article/abs/</a:t>
            </a:r>
            <a:r>
              <a:rPr lang="en-US" sz="900" dirty="0" err="1">
                <a:solidFill>
                  <a:schemeClr val="accent2"/>
                </a:solidFill>
                <a:latin typeface="Tahoma" panose="020B0604030504040204" pitchFamily="34" charset="0"/>
                <a:ea typeface="Tahoma" panose="020B0604030504040204" pitchFamily="34" charset="0"/>
                <a:cs typeface="Tahoma" panose="020B0604030504040204" pitchFamily="34" charset="0"/>
              </a:rPr>
              <a:t>pii</a:t>
            </a:r>
            <a:r>
              <a:rPr lang="en-US" sz="900" dirty="0">
                <a:solidFill>
                  <a:schemeClr val="accent2"/>
                </a:solidFill>
                <a:latin typeface="Tahoma" panose="020B0604030504040204" pitchFamily="34" charset="0"/>
                <a:ea typeface="Tahoma" panose="020B0604030504040204" pitchFamily="34" charset="0"/>
                <a:cs typeface="Tahoma" panose="020B0604030504040204" pitchFamily="34" charset="0"/>
              </a:rPr>
              <a:t>/S0303264718301710</a:t>
            </a:r>
          </a:p>
        </p:txBody>
      </p:sp>
    </p:spTree>
    <p:extLst>
      <p:ext uri="{BB962C8B-B14F-4D97-AF65-F5344CB8AC3E}">
        <p14:creationId xmlns:p14="http://schemas.microsoft.com/office/powerpoint/2010/main" val="339202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93A2F-7387-231B-23F3-7C63EB4C2091}"/>
            </a:ext>
          </a:extLst>
        </p:cNvPr>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891DEB26-1D25-A21F-990D-86313D9412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a:xfrm>
            <a:off x="4572000" y="1348106"/>
            <a:ext cx="4114800" cy="2908180"/>
          </a:xfrm>
          <a:prstGeom prst="rect">
            <a:avLst/>
          </a:prstGeom>
        </p:spPr>
      </p:pic>
      <p:sp>
        <p:nvSpPr>
          <p:cNvPr id="3" name="Title 2">
            <a:extLst>
              <a:ext uri="{FF2B5EF4-FFF2-40B4-BE49-F238E27FC236}">
                <a16:creationId xmlns:a16="http://schemas.microsoft.com/office/drawing/2014/main" id="{84898853-E8C0-8AA3-28B0-C49F2B432B5B}"/>
              </a:ext>
            </a:extLst>
          </p:cNvPr>
          <p:cNvSpPr>
            <a:spLocks noGrp="1"/>
          </p:cNvSpPr>
          <p:nvPr>
            <p:ph type="ctrTitle" sz="quarter"/>
          </p:nvPr>
        </p:nvSpPr>
        <p:spPr>
          <a:xfrm>
            <a:off x="685800" y="-1"/>
            <a:ext cx="7772400" cy="1180681"/>
          </a:xfrm>
        </p:spPr>
        <p:txBody>
          <a:bodyPr/>
          <a:lstStyle/>
          <a:p>
            <a:r>
              <a:rPr lang="en-US" dirty="0"/>
              <a:t>Quantum Processing</a:t>
            </a:r>
          </a:p>
        </p:txBody>
      </p:sp>
      <p:sp>
        <p:nvSpPr>
          <p:cNvPr id="5" name="Content Placeholder 4">
            <a:extLst>
              <a:ext uri="{FF2B5EF4-FFF2-40B4-BE49-F238E27FC236}">
                <a16:creationId xmlns:a16="http://schemas.microsoft.com/office/drawing/2014/main" id="{0496CBE9-CAD1-6B4F-1DD2-42DDA9685D51}"/>
              </a:ext>
            </a:extLst>
          </p:cNvPr>
          <p:cNvSpPr>
            <a:spLocks noGrp="1"/>
          </p:cNvSpPr>
          <p:nvPr>
            <p:ph type="subTitle" sz="quarter" idx="1"/>
          </p:nvPr>
        </p:nvSpPr>
        <p:spPr>
          <a:xfrm>
            <a:off x="647700" y="1341438"/>
            <a:ext cx="4000500" cy="3571875"/>
          </a:xfrm>
        </p:spPr>
        <p:txBody>
          <a:bodyPr/>
          <a:lstStyle/>
          <a:p>
            <a:r>
              <a:rPr lang="en-US" dirty="0"/>
              <a:t>The unique patterns created by our experiences, beliefs, choices, and preferences create unique quantum signatures and harmonics.</a:t>
            </a:r>
            <a:r>
              <a:rPr lang="en-US" baseline="30000" dirty="0"/>
              <a:t>1</a:t>
            </a:r>
          </a:p>
          <a:p>
            <a:endParaRPr lang="en-US" dirty="0"/>
          </a:p>
          <a:p>
            <a:r>
              <a:rPr lang="en-US" dirty="0"/>
              <a:t>Quantum energy linkages connect </a:t>
            </a:r>
            <a:br>
              <a:rPr lang="en-US" dirty="0"/>
            </a:br>
            <a:r>
              <a:rPr lang="en-US" dirty="0"/>
              <a:t>all life.</a:t>
            </a:r>
          </a:p>
        </p:txBody>
      </p:sp>
      <p:sp>
        <p:nvSpPr>
          <p:cNvPr id="4" name="TextBox 3">
            <a:extLst>
              <a:ext uri="{FF2B5EF4-FFF2-40B4-BE49-F238E27FC236}">
                <a16:creationId xmlns:a16="http://schemas.microsoft.com/office/drawing/2014/main" id="{697E5E09-5E4C-4303-EF92-92158B84F47C}"/>
              </a:ext>
            </a:extLst>
          </p:cNvPr>
          <p:cNvSpPr txBox="1"/>
          <p:nvPr/>
        </p:nvSpPr>
        <p:spPr>
          <a:xfrm>
            <a:off x="2159876" y="4538206"/>
            <a:ext cx="4231640" cy="348813"/>
          </a:xfrm>
          <a:prstGeom prst="rect">
            <a:avLst/>
          </a:prstGeom>
          <a:noFill/>
        </p:spPr>
        <p:txBody>
          <a:bodyPr wrap="square" rtlCol="0">
            <a:spAutoFit/>
          </a:bodyPr>
          <a:lstStyle/>
          <a:p>
            <a:pPr marL="228600" indent="-228600" algn="l">
              <a:lnSpc>
                <a:spcPts val="1000"/>
              </a:lnSpc>
              <a:buAutoNum type="arabicPeriod"/>
            </a:pPr>
            <a:r>
              <a:rPr lang="en-US" sz="900" b="0" i="1" strike="noStrike"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Journal of Modern Physics</a:t>
            </a:r>
            <a:r>
              <a:rPr lang="en-US" sz="900" b="0" i="0" strike="noStrike"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 Vol.13, No.12, December 2022 </a:t>
            </a:r>
            <a:r>
              <a:rPr lang="en-US" sz="900" dirty="0">
                <a:solidFill>
                  <a:schemeClr val="accent2"/>
                </a:solidFill>
                <a:latin typeface="Tahoma" panose="020B0604030504040204" pitchFamily="34" charset="0"/>
                <a:ea typeface="Tahoma" panose="020B0604030504040204" pitchFamily="34" charset="0"/>
                <a:cs typeface="Tahoma" panose="020B0604030504040204" pitchFamily="34" charset="0"/>
              </a:rPr>
              <a:t>https: //www.scirp.org/journal/paperinformation?paperid=121997 </a:t>
            </a:r>
          </a:p>
        </p:txBody>
      </p:sp>
    </p:spTree>
    <p:extLst>
      <p:ext uri="{BB962C8B-B14F-4D97-AF65-F5344CB8AC3E}">
        <p14:creationId xmlns:p14="http://schemas.microsoft.com/office/powerpoint/2010/main" val="74213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F4755E-1398-CA2B-B81B-332373A7F4E8}"/>
              </a:ext>
            </a:extLst>
          </p:cNvPr>
          <p:cNvSpPr>
            <a:spLocks noGrp="1"/>
          </p:cNvSpPr>
          <p:nvPr>
            <p:ph type="ctrTitle" sz="quarter"/>
          </p:nvPr>
        </p:nvSpPr>
        <p:spPr>
          <a:xfrm>
            <a:off x="685800" y="-1"/>
            <a:ext cx="7772400" cy="1180681"/>
          </a:xfrm>
        </p:spPr>
        <p:txBody>
          <a:bodyPr/>
          <a:lstStyle/>
          <a:p>
            <a:r>
              <a:rPr lang="en-US" dirty="0"/>
              <a:t>Law of Worship</a:t>
            </a:r>
          </a:p>
        </p:txBody>
      </p:sp>
      <p:sp>
        <p:nvSpPr>
          <p:cNvPr id="7" name="Content Placeholder 6">
            <a:extLst>
              <a:ext uri="{FF2B5EF4-FFF2-40B4-BE49-F238E27FC236}">
                <a16:creationId xmlns:a16="http://schemas.microsoft.com/office/drawing/2014/main" id="{D2278349-59E4-7769-2F35-C71164E49419}"/>
              </a:ext>
            </a:extLst>
          </p:cNvPr>
          <p:cNvSpPr>
            <a:spLocks noGrp="1"/>
          </p:cNvSpPr>
          <p:nvPr>
            <p:ph type="subTitle" sz="quarter" idx="1"/>
          </p:nvPr>
        </p:nvSpPr>
        <p:spPr>
          <a:xfrm>
            <a:off x="648118" y="1341455"/>
            <a:ext cx="8038681" cy="3572189"/>
          </a:xfrm>
        </p:spPr>
        <p:txBody>
          <a:bodyPr/>
          <a:lstStyle/>
          <a:p>
            <a:pPr>
              <a:spcBef>
                <a:spcPts val="500"/>
              </a:spcBef>
            </a:pPr>
            <a:r>
              <a:rPr lang="en-US" dirty="0"/>
              <a:t>By beholding we are changed </a:t>
            </a:r>
            <a:r>
              <a:rPr lang="en-US" sz="1600" dirty="0"/>
              <a:t>(2 Corinthians 3:18).</a:t>
            </a:r>
          </a:p>
          <a:p>
            <a:pPr>
              <a:spcBef>
                <a:spcPts val="500"/>
              </a:spcBef>
            </a:pPr>
            <a:r>
              <a:rPr lang="en-US" dirty="0"/>
              <a:t>Romans 1</a:t>
            </a:r>
          </a:p>
          <a:p>
            <a:pPr>
              <a:spcBef>
                <a:spcPts val="500"/>
              </a:spcBef>
            </a:pPr>
            <a:r>
              <a:rPr lang="en-US" dirty="0"/>
              <a:t>“They followed worthless idols and became worthless themselves” </a:t>
            </a:r>
            <a:r>
              <a:rPr lang="en-US" sz="1600" dirty="0"/>
              <a:t>(Jeremiah 2:5).</a:t>
            </a:r>
          </a:p>
          <a:p>
            <a:endParaRPr lang="en-US" dirty="0"/>
          </a:p>
          <a:p>
            <a:pPr>
              <a:lnSpc>
                <a:spcPts val="2000"/>
              </a:lnSpc>
            </a:pPr>
            <a:r>
              <a:rPr lang="en-US" dirty="0"/>
              <a:t>“You will know the truth and the truth will set you free” (John 8:32).</a:t>
            </a:r>
          </a:p>
          <a:p>
            <a:pPr>
              <a:lnSpc>
                <a:spcPts val="2000"/>
              </a:lnSpc>
            </a:pPr>
            <a:endParaRPr lang="en-US" dirty="0"/>
          </a:p>
          <a:p>
            <a:pPr>
              <a:lnSpc>
                <a:spcPts val="2000"/>
              </a:lnSpc>
            </a:pPr>
            <a:r>
              <a:rPr lang="en-US" dirty="0"/>
              <a:t>What we watch, admire, worship, believe and the choices we make change our brains—change the harmonics, the quantum vibration, the resonance of what frequency we are in tune with, either harmonizing with the Holy Spirit of love and trust or Satan’s spirit of fear and selfishness.</a:t>
            </a:r>
          </a:p>
        </p:txBody>
      </p:sp>
    </p:spTree>
    <p:extLst>
      <p:ext uri="{BB962C8B-B14F-4D97-AF65-F5344CB8AC3E}">
        <p14:creationId xmlns:p14="http://schemas.microsoft.com/office/powerpoint/2010/main" val="264980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BA807-5FF7-C3AD-F7D1-57B59C9B4A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46EB9-7135-E4EF-2572-AF3BFDCCF582}"/>
              </a:ext>
            </a:extLst>
          </p:cNvPr>
          <p:cNvSpPr>
            <a:spLocks noGrp="1"/>
          </p:cNvSpPr>
          <p:nvPr>
            <p:ph type="ctrTitle" sz="quarter"/>
          </p:nvPr>
        </p:nvSpPr>
        <p:spPr>
          <a:xfrm>
            <a:off x="685800" y="-1"/>
            <a:ext cx="7772400" cy="1180681"/>
          </a:xfrm>
        </p:spPr>
        <p:txBody>
          <a:bodyPr/>
          <a:lstStyle/>
          <a:p>
            <a:r>
              <a:rPr lang="en-US" dirty="0"/>
              <a:t>Quantum Radiance</a:t>
            </a:r>
          </a:p>
        </p:txBody>
      </p:sp>
      <p:sp>
        <p:nvSpPr>
          <p:cNvPr id="3" name="Content Placeholder 2">
            <a:extLst>
              <a:ext uri="{FF2B5EF4-FFF2-40B4-BE49-F238E27FC236}">
                <a16:creationId xmlns:a16="http://schemas.microsoft.com/office/drawing/2014/main" id="{160A7736-93FE-8108-DD13-BBDE841F2159}"/>
              </a:ext>
            </a:extLst>
          </p:cNvPr>
          <p:cNvSpPr>
            <a:spLocks noGrp="1"/>
          </p:cNvSpPr>
          <p:nvPr>
            <p:ph type="subTitle" sz="quarter" idx="1"/>
          </p:nvPr>
        </p:nvSpPr>
        <p:spPr>
          <a:xfrm>
            <a:off x="648118" y="1341455"/>
            <a:ext cx="8038681" cy="3572189"/>
          </a:xfrm>
        </p:spPr>
        <p:txBody>
          <a:bodyPr/>
          <a:lstStyle/>
          <a:p>
            <a:pPr>
              <a:lnSpc>
                <a:spcPts val="2000"/>
              </a:lnSpc>
              <a:spcAft>
                <a:spcPts val="1400"/>
              </a:spcAft>
            </a:pPr>
            <a:r>
              <a:rPr lang="en-US" dirty="0"/>
              <a:t>Moses’ face was radiant </a:t>
            </a:r>
            <a:r>
              <a:rPr lang="en-US" sz="1600" dirty="0"/>
              <a:t>(Exodus 34:29–34).</a:t>
            </a:r>
            <a:endParaRPr lang="en-US" dirty="0"/>
          </a:p>
          <a:p>
            <a:pPr>
              <a:lnSpc>
                <a:spcPts val="2000"/>
              </a:lnSpc>
              <a:spcAft>
                <a:spcPts val="1400"/>
              </a:spcAft>
            </a:pPr>
            <a:r>
              <a:rPr lang="en-US" dirty="0"/>
              <a:t>“All who were sitting in the Sanhedrin looked intently at Stephen, and they saw that his face was like the face of an angel” </a:t>
            </a:r>
            <a:r>
              <a:rPr lang="en-US" sz="1600" dirty="0"/>
              <a:t>(Acts 6:15 NIV84). </a:t>
            </a:r>
            <a:endParaRPr lang="en-US" dirty="0"/>
          </a:p>
          <a:p>
            <a:pPr>
              <a:lnSpc>
                <a:spcPts val="2000"/>
              </a:lnSpc>
              <a:spcAft>
                <a:spcPts val="1400"/>
              </a:spcAft>
            </a:pPr>
            <a:r>
              <a:rPr lang="en-US" dirty="0"/>
              <a:t>“There he was transfigured before them. His face shone like the sun, and his clothes became as white as the light. Just then there appeared before them Moses and Elijah, talking with Jesus” </a:t>
            </a:r>
            <a:r>
              <a:rPr lang="en-US" sz="1600" dirty="0"/>
              <a:t>(Matthew 17:2, 3 NIV84). </a:t>
            </a:r>
          </a:p>
          <a:p>
            <a:pPr>
              <a:lnSpc>
                <a:spcPts val="2000"/>
              </a:lnSpc>
              <a:spcAft>
                <a:spcPts val="1400"/>
              </a:spcAft>
            </a:pPr>
            <a:r>
              <a:rPr lang="en-US" dirty="0"/>
              <a:t>“Christ loved the church and gave himself up for her to make her holy, cleansing her by the washing with water through the word, and to present her to himself as a radiant church, without stain or wrinkle or any other blemish, but holy and blameless” </a:t>
            </a:r>
            <a:r>
              <a:rPr lang="en-US" sz="1600" dirty="0"/>
              <a:t>(Ephesians 5:25–27 NIV84). </a:t>
            </a:r>
          </a:p>
          <a:p>
            <a:pPr>
              <a:spcAft>
                <a:spcPts val="1400"/>
              </a:spcAft>
            </a:pPr>
            <a:endParaRPr lang="en-US" dirty="0"/>
          </a:p>
          <a:p>
            <a:endParaRPr lang="en-US" dirty="0"/>
          </a:p>
        </p:txBody>
      </p:sp>
    </p:spTree>
    <p:extLst>
      <p:ext uri="{BB962C8B-B14F-4D97-AF65-F5344CB8AC3E}">
        <p14:creationId xmlns:p14="http://schemas.microsoft.com/office/powerpoint/2010/main" val="51369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F4274-6D96-326F-484A-2552837A2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2265A1-7043-0456-70AE-252F8F2DF636}"/>
              </a:ext>
            </a:extLst>
          </p:cNvPr>
          <p:cNvSpPr>
            <a:spLocks noGrp="1"/>
          </p:cNvSpPr>
          <p:nvPr>
            <p:ph type="ctrTitle" sz="quarter"/>
          </p:nvPr>
        </p:nvSpPr>
        <p:spPr>
          <a:xfrm>
            <a:off x="685800" y="-1"/>
            <a:ext cx="7772400" cy="1180681"/>
          </a:xfrm>
        </p:spPr>
        <p:txBody>
          <a:bodyPr/>
          <a:lstStyle/>
          <a:p>
            <a:r>
              <a:rPr lang="en-US" dirty="0"/>
              <a:t>Quantum Radiance</a:t>
            </a:r>
          </a:p>
        </p:txBody>
      </p:sp>
      <p:sp>
        <p:nvSpPr>
          <p:cNvPr id="3" name="Content Placeholder 2">
            <a:extLst>
              <a:ext uri="{FF2B5EF4-FFF2-40B4-BE49-F238E27FC236}">
                <a16:creationId xmlns:a16="http://schemas.microsoft.com/office/drawing/2014/main" id="{C194FA1C-DDBE-EE6D-DC78-A8C19DC0602C}"/>
              </a:ext>
            </a:extLst>
          </p:cNvPr>
          <p:cNvSpPr>
            <a:spLocks noGrp="1"/>
          </p:cNvSpPr>
          <p:nvPr>
            <p:ph type="subTitle" sz="quarter" idx="1"/>
          </p:nvPr>
        </p:nvSpPr>
        <p:spPr>
          <a:xfrm>
            <a:off x="648118" y="1341455"/>
            <a:ext cx="8038681" cy="3572189"/>
          </a:xfrm>
        </p:spPr>
        <p:txBody>
          <a:bodyPr/>
          <a:lstStyle/>
          <a:p>
            <a:r>
              <a:rPr lang="en-US" dirty="0"/>
              <a:t>“The Ancient of Days took his seat. … His throne was </a:t>
            </a:r>
            <a:r>
              <a:rPr lang="en-US" dirty="0">
                <a:solidFill>
                  <a:schemeClr val="accent5"/>
                </a:solidFill>
              </a:rPr>
              <a:t>flaming with fire</a:t>
            </a:r>
            <a:r>
              <a:rPr lang="en-US" dirty="0"/>
              <a:t>, and its wheels were all </a:t>
            </a:r>
            <a:r>
              <a:rPr lang="en-US" dirty="0">
                <a:solidFill>
                  <a:schemeClr val="accent5"/>
                </a:solidFill>
              </a:rPr>
              <a:t>ablaze</a:t>
            </a:r>
            <a:r>
              <a:rPr lang="en-US" dirty="0"/>
              <a:t>. A </a:t>
            </a:r>
            <a:r>
              <a:rPr lang="en-US" dirty="0">
                <a:solidFill>
                  <a:schemeClr val="accent5"/>
                </a:solidFill>
              </a:rPr>
              <a:t>river of fire </a:t>
            </a:r>
            <a:r>
              <a:rPr lang="en-US" dirty="0"/>
              <a:t>was flowing, coming out from before him. Thousands upon thousands attended him; ten thousand times ten thousand stood before him”</a:t>
            </a:r>
            <a:r>
              <a:rPr lang="en-US" sz="1600" dirty="0"/>
              <a:t> (Daniel 7:9, 10 NIV84).</a:t>
            </a:r>
          </a:p>
          <a:p>
            <a:endParaRPr lang="en-US" sz="1600" dirty="0"/>
          </a:p>
          <a:p>
            <a:r>
              <a:rPr lang="en-US" dirty="0"/>
              <a:t>“The [New Jerusalem] does not need the sun or the moon to shine on it, for the </a:t>
            </a:r>
            <a:r>
              <a:rPr lang="en-US" dirty="0">
                <a:solidFill>
                  <a:schemeClr val="accent5"/>
                </a:solidFill>
              </a:rPr>
              <a:t>glory of God gives it light</a:t>
            </a:r>
            <a:r>
              <a:rPr lang="en-US" dirty="0"/>
              <a:t>, and the Lamb is its lamp. The nations will walk by its light, and the kings of the earth will bring </a:t>
            </a:r>
            <a:r>
              <a:rPr lang="en-US" dirty="0">
                <a:solidFill>
                  <a:schemeClr val="accent5"/>
                </a:solidFill>
              </a:rPr>
              <a:t>their splendor </a:t>
            </a:r>
            <a:r>
              <a:rPr lang="en-US" dirty="0"/>
              <a:t>into it” </a:t>
            </a:r>
            <a:r>
              <a:rPr lang="en-US" sz="1600" dirty="0"/>
              <a:t>(Revelation 21:23, 24 NIV84). </a:t>
            </a:r>
            <a:endParaRPr lang="en-US" sz="1200" dirty="0"/>
          </a:p>
        </p:txBody>
      </p:sp>
    </p:spTree>
    <p:extLst>
      <p:ext uri="{BB962C8B-B14F-4D97-AF65-F5344CB8AC3E}">
        <p14:creationId xmlns:p14="http://schemas.microsoft.com/office/powerpoint/2010/main" val="158621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Historical Thinking</a:t>
            </a:r>
          </a:p>
        </p:txBody>
      </p:sp>
      <p:sp>
        <p:nvSpPr>
          <p:cNvPr id="3" name="Content Placeholder 2"/>
          <p:cNvSpPr>
            <a:spLocks noGrp="1"/>
          </p:cNvSpPr>
          <p:nvPr>
            <p:ph type="subTitle" sz="quarter" idx="1"/>
          </p:nvPr>
        </p:nvSpPr>
        <p:spPr>
          <a:xfrm>
            <a:off x="648118" y="1341455"/>
            <a:ext cx="8038681" cy="3572189"/>
          </a:xfrm>
        </p:spPr>
        <p:txBody>
          <a:bodyPr/>
          <a:lstStyle/>
          <a:p>
            <a:r>
              <a:rPr lang="en-US" dirty="0"/>
              <a:t>Much of our current understanding is based on Newtonian ideas of the universe rather than more modern theories.</a:t>
            </a:r>
          </a:p>
          <a:p>
            <a:endParaRPr lang="en-US" dirty="0"/>
          </a:p>
          <a:p>
            <a:r>
              <a:rPr lang="en-US" dirty="0"/>
              <a:t>We think of receptors, electrical signals, and neurotransmitters, all very Newtonian—but it is only one part of our physical reality.</a:t>
            </a:r>
          </a:p>
          <a:p>
            <a:endParaRPr lang="en-US" dirty="0"/>
          </a:p>
          <a:p>
            <a:pPr>
              <a:lnSpc>
                <a:spcPts val="2000"/>
              </a:lnSpc>
            </a:pPr>
            <a:r>
              <a:rPr lang="en-US" dirty="0"/>
              <a:t>But such understandings fail to explain: </a:t>
            </a:r>
          </a:p>
          <a:p>
            <a:pPr marL="971550" lvl="3" indent="-285750">
              <a:lnSpc>
                <a:spcPts val="2000"/>
              </a:lnSpc>
              <a:buFont typeface="Arial" panose="020B0604020202020204" pitchFamily="34" charset="0"/>
              <a:buChar char="•"/>
            </a:pPr>
            <a:r>
              <a:rPr lang="en-US" sz="1600" dirty="0">
                <a:solidFill>
                  <a:schemeClr val="accent4"/>
                </a:solidFill>
              </a:rPr>
              <a:t>Consciousness</a:t>
            </a:r>
          </a:p>
          <a:p>
            <a:pPr marL="971550" lvl="3" indent="-285750">
              <a:lnSpc>
                <a:spcPts val="2000"/>
              </a:lnSpc>
              <a:buFont typeface="Arial" panose="020B0604020202020204" pitchFamily="34" charset="0"/>
              <a:buChar char="•"/>
            </a:pPr>
            <a:r>
              <a:rPr lang="en-US" sz="1600" dirty="0">
                <a:solidFill>
                  <a:schemeClr val="accent4"/>
                </a:solidFill>
              </a:rPr>
              <a:t>Freedom of choice</a:t>
            </a:r>
          </a:p>
          <a:p>
            <a:pPr marL="971550" lvl="3" indent="-285750">
              <a:lnSpc>
                <a:spcPts val="2000"/>
              </a:lnSpc>
              <a:buFont typeface="Arial" panose="020B0604020202020204" pitchFamily="34" charset="0"/>
              <a:buChar char="•"/>
            </a:pPr>
            <a:r>
              <a:rPr lang="en-US" sz="1600" dirty="0">
                <a:solidFill>
                  <a:schemeClr val="accent4"/>
                </a:solidFill>
              </a:rPr>
              <a:t>Flocks of birds and schools of fish turning in unison </a:t>
            </a:r>
          </a:p>
          <a:p>
            <a:pPr marL="971550" lvl="3" indent="-285750">
              <a:lnSpc>
                <a:spcPts val="2000"/>
              </a:lnSpc>
              <a:buFont typeface="Arial" panose="020B0604020202020204" pitchFamily="34" charset="0"/>
              <a:buChar char="•"/>
            </a:pPr>
            <a:r>
              <a:rPr lang="en-US" sz="1600" dirty="0">
                <a:solidFill>
                  <a:schemeClr val="accent4"/>
                </a:solidFill>
              </a:rPr>
              <a:t>Human intuition</a:t>
            </a:r>
          </a:p>
          <a:p>
            <a:pPr marL="971550" lvl="3" indent="-285750">
              <a:lnSpc>
                <a:spcPts val="2000"/>
              </a:lnSpc>
              <a:buFont typeface="Arial" panose="020B0604020202020204" pitchFamily="34" charset="0"/>
              <a:buChar char="•"/>
            </a:pPr>
            <a:r>
              <a:rPr lang="en-US" sz="1600" dirty="0">
                <a:solidFill>
                  <a:schemeClr val="accent4"/>
                </a:solidFill>
              </a:rPr>
              <a:t>The sudden awareness of a loved one in danger</a:t>
            </a:r>
          </a:p>
          <a:p>
            <a:pPr marL="971550" lvl="3" indent="-285750">
              <a:lnSpc>
                <a:spcPts val="2000"/>
              </a:lnSpc>
              <a:buFont typeface="Arial" panose="020B0604020202020204" pitchFamily="34" charset="0"/>
              <a:buChar char="•"/>
            </a:pPr>
            <a:r>
              <a:rPr lang="en-US" sz="1600" dirty="0">
                <a:solidFill>
                  <a:schemeClr val="accent4"/>
                </a:solidFill>
              </a:rPr>
              <a:t>Miraculous healings</a:t>
            </a:r>
          </a:p>
          <a:p>
            <a:pPr marL="971550" lvl="3" indent="-285750">
              <a:lnSpc>
                <a:spcPts val="2000"/>
              </a:lnSpc>
              <a:buFont typeface="Arial" panose="020B0604020202020204" pitchFamily="34" charset="0"/>
              <a:buChar char="•"/>
            </a:pPr>
            <a:r>
              <a:rPr lang="en-US" sz="1600" dirty="0">
                <a:solidFill>
                  <a:schemeClr val="accent4"/>
                </a:solidFill>
              </a:rPr>
              <a:t>Supernatural warnings, guidance, direction</a:t>
            </a:r>
          </a:p>
        </p:txBody>
      </p:sp>
    </p:spTree>
    <p:extLst>
      <p:ext uri="{BB962C8B-B14F-4D97-AF65-F5344CB8AC3E}">
        <p14:creationId xmlns:p14="http://schemas.microsoft.com/office/powerpoint/2010/main" val="268933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Modern Quantum Physics Began in 1925 </a:t>
            </a:r>
          </a:p>
        </p:txBody>
      </p:sp>
      <p:sp>
        <p:nvSpPr>
          <p:cNvPr id="3" name="Content Placeholder 2"/>
          <p:cNvSpPr>
            <a:spLocks noGrp="1"/>
          </p:cNvSpPr>
          <p:nvPr>
            <p:ph type="subTitle" sz="quarter" idx="1"/>
          </p:nvPr>
        </p:nvSpPr>
        <p:spPr>
          <a:xfrm>
            <a:off x="648118" y="1341455"/>
            <a:ext cx="8038681" cy="3572189"/>
          </a:xfrm>
        </p:spPr>
        <p:txBody>
          <a:bodyPr/>
          <a:lstStyle/>
          <a:p>
            <a:r>
              <a:rPr lang="en-US" dirty="0"/>
              <a:t>Led us away from the </a:t>
            </a:r>
            <a:r>
              <a:rPr lang="en-US" i="1" dirty="0"/>
              <a:t>certainty</a:t>
            </a:r>
            <a:r>
              <a:rPr lang="en-US" dirty="0"/>
              <a:t> of a Newtonian world to </a:t>
            </a:r>
            <a:r>
              <a:rPr lang="en-US" i="1" dirty="0"/>
              <a:t>probabilities</a:t>
            </a:r>
            <a:r>
              <a:rPr lang="en-US" dirty="0"/>
              <a:t>.</a:t>
            </a:r>
          </a:p>
          <a:p>
            <a:endParaRPr lang="en-US" dirty="0"/>
          </a:p>
          <a:p>
            <a:r>
              <a:rPr lang="en-US" dirty="0"/>
              <a:t>Matter: Both particle—being at a specific point in space-time, but also wave—extending throughout the entire region of space-time.</a:t>
            </a:r>
          </a:p>
          <a:p>
            <a:endParaRPr lang="en-US" dirty="0"/>
          </a:p>
          <a:p>
            <a:r>
              <a:rPr lang="en-US" dirty="0"/>
              <a:t>Quantum understanding has led to ideas such as:</a:t>
            </a:r>
          </a:p>
          <a:p>
            <a:pPr marL="514350" lvl="1" indent="-285750">
              <a:buFont typeface="Arial" panose="020B0604020202020204" pitchFamily="34" charset="0"/>
              <a:buChar char="•"/>
            </a:pPr>
            <a:r>
              <a:rPr lang="en-US" sz="1600" dirty="0">
                <a:solidFill>
                  <a:schemeClr val="accent4"/>
                </a:solidFill>
              </a:rPr>
              <a:t>Entanglement—connectedness of all things</a:t>
            </a:r>
          </a:p>
          <a:p>
            <a:pPr marL="514350" lvl="1" indent="-285750">
              <a:buFont typeface="Arial" panose="020B0604020202020204" pitchFamily="34" charset="0"/>
              <a:buChar char="•"/>
            </a:pPr>
            <a:r>
              <a:rPr lang="en-US" sz="1600" dirty="0">
                <a:solidFill>
                  <a:schemeClr val="accent4"/>
                </a:solidFill>
              </a:rPr>
              <a:t>Observer effect</a:t>
            </a:r>
          </a:p>
          <a:p>
            <a:pPr marL="514350" lvl="1" indent="-285750">
              <a:buFont typeface="Arial" panose="020B0604020202020204" pitchFamily="34" charset="0"/>
              <a:buChar char="•"/>
            </a:pPr>
            <a:r>
              <a:rPr lang="en-US" sz="1600" dirty="0">
                <a:solidFill>
                  <a:schemeClr val="accent4"/>
                </a:solidFill>
              </a:rPr>
              <a:t>Vibration and string theory</a:t>
            </a:r>
          </a:p>
        </p:txBody>
      </p:sp>
    </p:spTree>
    <p:extLst>
      <p:ext uri="{BB962C8B-B14F-4D97-AF65-F5344CB8AC3E}">
        <p14:creationId xmlns:p14="http://schemas.microsoft.com/office/powerpoint/2010/main" val="300228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Observer Effect</a:t>
            </a:r>
          </a:p>
        </p:txBody>
      </p:sp>
      <p:sp>
        <p:nvSpPr>
          <p:cNvPr id="3" name="Content Placeholder 2"/>
          <p:cNvSpPr>
            <a:spLocks noGrp="1"/>
          </p:cNvSpPr>
          <p:nvPr>
            <p:ph type="subTitle" sz="quarter" idx="1"/>
          </p:nvPr>
        </p:nvSpPr>
        <p:spPr>
          <a:xfrm>
            <a:off x="648118" y="1341455"/>
            <a:ext cx="8038681" cy="3572189"/>
          </a:xfrm>
        </p:spPr>
        <p:txBody>
          <a:bodyPr/>
          <a:lstStyle/>
          <a:p>
            <a:r>
              <a:rPr lang="en-US" dirty="0"/>
              <a:t>Matter is both wave and mass, as well as having spin and vibration.</a:t>
            </a:r>
          </a:p>
          <a:p>
            <a:endParaRPr lang="en-US" dirty="0"/>
          </a:p>
          <a:p>
            <a:r>
              <a:rPr lang="en-US" dirty="0"/>
              <a:t>It remains in a state of uncertainty </a:t>
            </a:r>
            <a:r>
              <a:rPr lang="en-US" i="1" dirty="0"/>
              <a:t>until impacted by the observer</a:t>
            </a:r>
            <a:r>
              <a:rPr lang="en-US" dirty="0"/>
              <a:t>; the act of measuring, observing, or encountering the object determines the outcome—whether it presents as wave or matter.</a:t>
            </a:r>
          </a:p>
          <a:p>
            <a:endParaRPr lang="en-US" dirty="0"/>
          </a:p>
          <a:p>
            <a:r>
              <a:rPr lang="en-US" dirty="0"/>
              <a:t>This provides a scientific basis for freedom of choice and the impact our choices have on us and the world around us.</a:t>
            </a:r>
          </a:p>
        </p:txBody>
      </p:sp>
    </p:spTree>
    <p:extLst>
      <p:ext uri="{BB962C8B-B14F-4D97-AF65-F5344CB8AC3E}">
        <p14:creationId xmlns:p14="http://schemas.microsoft.com/office/powerpoint/2010/main" val="68203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C24B9-931B-3C9A-E86B-D34774B45CC5}"/>
              </a:ext>
            </a:extLst>
          </p:cNvPr>
          <p:cNvSpPr>
            <a:spLocks noGrp="1"/>
          </p:cNvSpPr>
          <p:nvPr>
            <p:ph type="ctrTitle" sz="quarter"/>
          </p:nvPr>
        </p:nvSpPr>
        <p:spPr>
          <a:xfrm>
            <a:off x="685800" y="-1"/>
            <a:ext cx="7772400" cy="1180681"/>
          </a:xfrm>
        </p:spPr>
        <p:txBody>
          <a:bodyPr/>
          <a:lstStyle/>
          <a:p>
            <a:r>
              <a:rPr lang="en-US" dirty="0"/>
              <a:t>Our Choices</a:t>
            </a:r>
          </a:p>
        </p:txBody>
      </p:sp>
      <p:sp>
        <p:nvSpPr>
          <p:cNvPr id="3" name="Content Placeholder 2">
            <a:extLst>
              <a:ext uri="{FF2B5EF4-FFF2-40B4-BE49-F238E27FC236}">
                <a16:creationId xmlns:a16="http://schemas.microsoft.com/office/drawing/2014/main" id="{408CDF63-C48A-E4A6-B2A2-FA4B8055C9D0}"/>
              </a:ext>
            </a:extLst>
          </p:cNvPr>
          <p:cNvSpPr>
            <a:spLocks noGrp="1"/>
          </p:cNvSpPr>
          <p:nvPr>
            <p:ph type="subTitle" sz="quarter" idx="1"/>
          </p:nvPr>
        </p:nvSpPr>
        <p:spPr>
          <a:xfrm>
            <a:off x="648118" y="1341455"/>
            <a:ext cx="8038681" cy="3572189"/>
          </a:xfrm>
        </p:spPr>
        <p:txBody>
          <a:bodyPr/>
          <a:lstStyle/>
          <a:p>
            <a:r>
              <a:rPr lang="en-US" dirty="0"/>
              <a:t>Our choices alter our neuronal substrate, causing change in the electron cloud formation and aligning us with one of two spirits. </a:t>
            </a:r>
          </a:p>
          <a:p>
            <a:endParaRPr lang="en-US" dirty="0"/>
          </a:p>
          <a:p>
            <a:r>
              <a:rPr lang="en-US" dirty="0"/>
              <a:t>“Circumcision of the heart” is the circumcision of our spirits, of our quantum entanglements, away from the spirit of fear, selfishness, pride, lust, etc., and to the Spirit of love and truth.</a:t>
            </a:r>
          </a:p>
          <a:p>
            <a:endParaRPr lang="en-US" dirty="0"/>
          </a:p>
          <a:p>
            <a:r>
              <a:rPr lang="en-US" dirty="0"/>
              <a:t>This happens through the agency of the Holy Spirit applying truth and love to our minds—</a:t>
            </a:r>
            <a:r>
              <a:rPr lang="en-US" dirty="0">
                <a:solidFill>
                  <a:schemeClr val="accent5"/>
                </a:solidFill>
              </a:rPr>
              <a:t>but it is only as we choose </a:t>
            </a:r>
            <a:r>
              <a:rPr lang="en-US" dirty="0"/>
              <a:t>to say yes to the truth and choose to trust God that our spirits are disentangled from fear and selfishness and aligned with God. </a:t>
            </a:r>
          </a:p>
        </p:txBody>
      </p:sp>
    </p:spTree>
    <p:extLst>
      <p:ext uri="{BB962C8B-B14F-4D97-AF65-F5344CB8AC3E}">
        <p14:creationId xmlns:p14="http://schemas.microsoft.com/office/powerpoint/2010/main" val="379047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FCDB9-8BA8-5E4E-CB11-63E1D2C494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3515AD-AF48-0E2B-EA97-233EB3B7CB54}"/>
              </a:ext>
            </a:extLst>
          </p:cNvPr>
          <p:cNvSpPr>
            <a:spLocks noGrp="1"/>
          </p:cNvSpPr>
          <p:nvPr>
            <p:ph type="ctrTitle" sz="quarter"/>
          </p:nvPr>
        </p:nvSpPr>
        <p:spPr>
          <a:xfrm>
            <a:off x="685800" y="-1"/>
            <a:ext cx="7772400" cy="1180681"/>
          </a:xfrm>
        </p:spPr>
        <p:txBody>
          <a:bodyPr/>
          <a:lstStyle/>
          <a:p>
            <a:r>
              <a:rPr lang="en-US" dirty="0"/>
              <a:t>Overview</a:t>
            </a:r>
          </a:p>
        </p:txBody>
      </p:sp>
      <p:sp>
        <p:nvSpPr>
          <p:cNvPr id="3" name="Content Placeholder 2">
            <a:extLst>
              <a:ext uri="{FF2B5EF4-FFF2-40B4-BE49-F238E27FC236}">
                <a16:creationId xmlns:a16="http://schemas.microsoft.com/office/drawing/2014/main" id="{BFA6258C-4020-4FDC-FFB5-0AA1BEAE0D0B}"/>
              </a:ext>
            </a:extLst>
          </p:cNvPr>
          <p:cNvSpPr>
            <a:spLocks noGrp="1"/>
          </p:cNvSpPr>
          <p:nvPr>
            <p:ph type="subTitle" sz="quarter" idx="1"/>
          </p:nvPr>
        </p:nvSpPr>
        <p:spPr>
          <a:xfrm>
            <a:off x="648118" y="1341455"/>
            <a:ext cx="8038681" cy="3572189"/>
          </a:xfrm>
        </p:spPr>
        <p:txBody>
          <a:bodyPr/>
          <a:lstStyle/>
          <a:p>
            <a:endParaRPr lang="en-US" b="1" dirty="0">
              <a:solidFill>
                <a:schemeClr val="accent4"/>
              </a:solidFill>
            </a:endParaRPr>
          </a:p>
          <a:p>
            <a:endParaRPr lang="en-US" b="1" dirty="0">
              <a:solidFill>
                <a:schemeClr val="accent4"/>
              </a:solidFill>
            </a:endParaRPr>
          </a:p>
          <a:p>
            <a:r>
              <a:rPr lang="en-US" b="1" dirty="0">
                <a:solidFill>
                  <a:schemeClr val="accent4"/>
                </a:solidFill>
              </a:rPr>
              <a:t>Part I: </a:t>
            </a:r>
            <a:r>
              <a:rPr lang="en-US" dirty="0"/>
              <a:t>		Nature of humanity; the human brain, quantum 			mechanics, and our spirit</a:t>
            </a:r>
          </a:p>
          <a:p>
            <a:endParaRPr lang="en-US" dirty="0"/>
          </a:p>
          <a:p>
            <a:endParaRPr lang="en-US" dirty="0"/>
          </a:p>
          <a:p>
            <a:r>
              <a:rPr lang="en-US" b="1" dirty="0">
                <a:solidFill>
                  <a:schemeClr val="accent4"/>
                </a:solidFill>
              </a:rPr>
              <a:t>Part II: 	</a:t>
            </a:r>
            <a:r>
              <a:rPr lang="en-US" dirty="0"/>
              <a:t>Spiritual warfare, angels, and demons</a:t>
            </a:r>
          </a:p>
          <a:p>
            <a:endParaRPr lang="en-US" dirty="0"/>
          </a:p>
          <a:p>
            <a:endParaRPr lang="en-US" dirty="0"/>
          </a:p>
          <a:p>
            <a:r>
              <a:rPr lang="en-US" b="1" dirty="0">
                <a:solidFill>
                  <a:schemeClr val="accent4"/>
                </a:solidFill>
              </a:rPr>
              <a:t>Part III: 	</a:t>
            </a:r>
            <a:r>
              <a:rPr lang="en-US" dirty="0"/>
              <a:t>Myths within Christianity</a:t>
            </a:r>
          </a:p>
        </p:txBody>
      </p:sp>
    </p:spTree>
    <p:extLst>
      <p:ext uri="{BB962C8B-B14F-4D97-AF65-F5344CB8AC3E}">
        <p14:creationId xmlns:p14="http://schemas.microsoft.com/office/powerpoint/2010/main" val="2919660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String Theory</a:t>
            </a:r>
          </a:p>
        </p:txBody>
      </p:sp>
      <p:sp>
        <p:nvSpPr>
          <p:cNvPr id="3" name="Content Placeholder 2"/>
          <p:cNvSpPr>
            <a:spLocks noGrp="1"/>
          </p:cNvSpPr>
          <p:nvPr>
            <p:ph type="subTitle" sz="quarter" idx="1"/>
          </p:nvPr>
        </p:nvSpPr>
        <p:spPr>
          <a:xfrm>
            <a:off x="648118" y="1341455"/>
            <a:ext cx="8038681" cy="3572189"/>
          </a:xfrm>
        </p:spPr>
        <p:txBody>
          <a:bodyPr/>
          <a:lstStyle/>
          <a:p>
            <a:r>
              <a:rPr lang="en-US" dirty="0"/>
              <a:t>Everything in the universe is connected by infinitesimally small strings. </a:t>
            </a:r>
          </a:p>
          <a:p>
            <a:endParaRPr lang="en-US" dirty="0"/>
          </a:p>
          <a:p>
            <a:r>
              <a:rPr lang="en-US" dirty="0"/>
              <a:t>If you magnified a silver dollar to the size of our solar system, a string would be the size of a tree.</a:t>
            </a:r>
          </a:p>
          <a:p>
            <a:endParaRPr lang="en-US" dirty="0"/>
          </a:p>
          <a:p>
            <a:r>
              <a:rPr lang="en-US" dirty="0"/>
              <a:t>The energy (vibration) in the string determines the mass of the matter, E=mc</a:t>
            </a:r>
            <a:r>
              <a:rPr lang="en-US" baseline="30000" dirty="0"/>
              <a:t>2</a:t>
            </a:r>
            <a:r>
              <a:rPr lang="en-US" dirty="0"/>
              <a:t>.</a:t>
            </a:r>
          </a:p>
          <a:p>
            <a:endParaRPr lang="en-US" dirty="0"/>
          </a:p>
          <a:p>
            <a:r>
              <a:rPr lang="en-US" dirty="0"/>
              <a:t>Thus, particles separated by physical space are connected by these strings—entangled—and can impact each other.</a:t>
            </a:r>
          </a:p>
        </p:txBody>
      </p:sp>
    </p:spTree>
    <p:extLst>
      <p:ext uri="{BB962C8B-B14F-4D97-AF65-F5344CB8AC3E}">
        <p14:creationId xmlns:p14="http://schemas.microsoft.com/office/powerpoint/2010/main" val="80580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0"/>
            <a:ext cx="7990656" cy="1181100"/>
          </a:xfrm>
        </p:spPr>
        <p:txBody>
          <a:bodyPr/>
          <a:lstStyle/>
          <a:p>
            <a:r>
              <a:rPr lang="en-US" dirty="0"/>
              <a:t>1897 Commentary</a:t>
            </a:r>
            <a:r>
              <a:rPr lang="en-US" spc="-80" dirty="0"/>
              <a:t> by Co-Founder of the SDA Church</a:t>
            </a:r>
          </a:p>
        </p:txBody>
      </p:sp>
      <p:sp>
        <p:nvSpPr>
          <p:cNvPr id="3" name="Content Placeholder 2"/>
          <p:cNvSpPr>
            <a:spLocks noGrp="1"/>
          </p:cNvSpPr>
          <p:nvPr>
            <p:ph type="subTitle" sz="quarter" idx="1"/>
          </p:nvPr>
        </p:nvSpPr>
        <p:spPr>
          <a:xfrm>
            <a:off x="648118" y="1341455"/>
            <a:ext cx="8038681" cy="3572189"/>
          </a:xfrm>
        </p:spPr>
        <p:txBody>
          <a:bodyPr/>
          <a:lstStyle/>
          <a:p>
            <a:pPr marL="0" indent="0">
              <a:buNone/>
            </a:pPr>
            <a:r>
              <a:rPr lang="en-US" dirty="0">
                <a:effectLst>
                  <a:outerShdw blurRad="50800" dist="38100" dir="2700000" algn="tl" rotWithShape="0">
                    <a:prstClr val="black">
                      <a:alpha val="40000"/>
                    </a:prstClr>
                  </a:outerShdw>
                </a:effectLst>
              </a:rPr>
              <a:t>It is God's plan that </a:t>
            </a:r>
            <a:r>
              <a:rPr lang="en-US" dirty="0">
                <a:solidFill>
                  <a:schemeClr val="accent5"/>
                </a:solidFill>
                <a:effectLst>
                  <a:outerShdw blurRad="50800" dist="38100" dir="2700000" algn="tl" rotWithShape="0">
                    <a:prstClr val="black">
                      <a:alpha val="40000"/>
                    </a:prstClr>
                  </a:outerShdw>
                </a:effectLst>
              </a:rPr>
              <a:t>every part of His government shall depend on every other part</a:t>
            </a:r>
            <a:r>
              <a:rPr lang="en-US" dirty="0">
                <a:solidFill>
                  <a:srgbClr val="FFFFCC"/>
                </a:solidFill>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the whole as a wheel within a wheel, working with entire harmony. He moves upon human forces, causing His Spirit to touch </a:t>
            </a:r>
            <a:r>
              <a:rPr lang="en-US" dirty="0">
                <a:solidFill>
                  <a:schemeClr val="accent5"/>
                </a:solidFill>
                <a:effectLst>
                  <a:outerShdw blurRad="50800" dist="38100" dir="2700000" algn="tl" rotWithShape="0">
                    <a:prstClr val="black">
                      <a:alpha val="40000"/>
                    </a:prstClr>
                  </a:outerShdw>
                </a:effectLst>
              </a:rPr>
              <a:t>invisible chords, and the vibration rings to the extremity of the universe</a:t>
            </a:r>
            <a:r>
              <a:rPr lang="en-US" dirty="0">
                <a:effectLst>
                  <a:outerShdw blurRad="50800" dist="38100" dir="2700000" algn="tl" rotWithShape="0">
                    <a:prstClr val="black">
                      <a:alpha val="40000"/>
                    </a:prstClr>
                  </a:outerShdw>
                </a:effectLst>
              </a:rPr>
              <a:t>.		</a:t>
            </a:r>
            <a:r>
              <a:rPr lang="en-US" sz="1600" dirty="0">
                <a:effectLst>
                  <a:outerShdw blurRad="50800" dist="38100" dir="2700000" algn="tl" rotWithShape="0">
                    <a:prstClr val="black">
                      <a:alpha val="40000"/>
                    </a:prstClr>
                  </a:outerShdw>
                </a:effectLst>
              </a:rPr>
              <a:t>(E.G. White, </a:t>
            </a:r>
            <a:r>
              <a:rPr lang="en-US" sz="1600" i="1" dirty="0">
                <a:effectLst>
                  <a:outerShdw blurRad="50800" dist="38100" dir="2700000" algn="tl" rotWithShape="0">
                    <a:prstClr val="black">
                      <a:alpha val="40000"/>
                    </a:prstClr>
                  </a:outerShdw>
                </a:effectLst>
              </a:rPr>
              <a:t>Manuscript Release, </a:t>
            </a:r>
            <a:r>
              <a:rPr lang="en-US" sz="1600" dirty="0">
                <a:effectLst>
                  <a:outerShdw blurRad="50800" dist="38100" dir="2700000" algn="tl" rotWithShape="0">
                    <a:prstClr val="black">
                      <a:alpha val="40000"/>
                    </a:prstClr>
                  </a:outerShdw>
                </a:effectLst>
              </a:rPr>
              <a:t>p. 22)</a:t>
            </a:r>
          </a:p>
        </p:txBody>
      </p:sp>
    </p:spTree>
    <p:extLst>
      <p:ext uri="{BB962C8B-B14F-4D97-AF65-F5344CB8AC3E}">
        <p14:creationId xmlns:p14="http://schemas.microsoft.com/office/powerpoint/2010/main" val="3734419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A88D2-E95B-F6F8-D385-BDEDB9052EB9}"/>
              </a:ext>
            </a:extLst>
          </p:cNvPr>
          <p:cNvSpPr>
            <a:spLocks noGrp="1"/>
          </p:cNvSpPr>
          <p:nvPr>
            <p:ph type="ctrTitle" sz="quarter"/>
          </p:nvPr>
        </p:nvSpPr>
        <p:spPr>
          <a:xfrm>
            <a:off x="685800" y="-1"/>
            <a:ext cx="7772400" cy="1180681"/>
          </a:xfrm>
        </p:spPr>
        <p:txBody>
          <a:bodyPr/>
          <a:lstStyle/>
          <a:p>
            <a:r>
              <a:rPr lang="en-US" dirty="0"/>
              <a:t>Bible Support for Quantum Strings</a:t>
            </a:r>
          </a:p>
        </p:txBody>
      </p:sp>
      <p:sp>
        <p:nvSpPr>
          <p:cNvPr id="3" name="Content Placeholder 2">
            <a:extLst>
              <a:ext uri="{FF2B5EF4-FFF2-40B4-BE49-F238E27FC236}">
                <a16:creationId xmlns:a16="http://schemas.microsoft.com/office/drawing/2014/main" id="{02E929C9-1357-9786-C331-387D60C6EADA}"/>
              </a:ext>
            </a:extLst>
          </p:cNvPr>
          <p:cNvSpPr>
            <a:spLocks noGrp="1"/>
          </p:cNvSpPr>
          <p:nvPr>
            <p:ph type="subTitle" sz="quarter" idx="1"/>
          </p:nvPr>
        </p:nvSpPr>
        <p:spPr>
          <a:xfrm>
            <a:off x="648118" y="1341455"/>
            <a:ext cx="8038681" cy="3572189"/>
          </a:xfrm>
        </p:spPr>
        <p:txBody>
          <a:bodyPr/>
          <a:lstStyle/>
          <a:p>
            <a:r>
              <a:rPr lang="en-US" dirty="0"/>
              <a:t>“For by him all things were created: things in heaven and on earth, visible and invisible, whether thrones or powers or rulers or authorities; all things were created by him and for him. He is before all things, and </a:t>
            </a:r>
            <a:r>
              <a:rPr lang="en-US" dirty="0">
                <a:solidFill>
                  <a:schemeClr val="accent5"/>
                </a:solidFill>
              </a:rPr>
              <a:t>in him all things hold together</a:t>
            </a:r>
            <a:r>
              <a:rPr lang="en-US" dirty="0"/>
              <a:t>”</a:t>
            </a:r>
            <a:r>
              <a:rPr lang="en-US" dirty="0">
                <a:solidFill>
                  <a:srgbClr val="FFC000"/>
                </a:solidFill>
              </a:rPr>
              <a:t> </a:t>
            </a:r>
            <a:r>
              <a:rPr lang="en-US" sz="1600" dirty="0"/>
              <a:t>(Colossians 1:16, 17 NIV84).</a:t>
            </a:r>
          </a:p>
          <a:p>
            <a:endParaRPr lang="en-US" sz="1600" dirty="0"/>
          </a:p>
          <a:p>
            <a:r>
              <a:rPr lang="en-US" dirty="0"/>
              <a:t>“Where can I go from your Spirit? Where can I flee from your presence? If I go up to the heavens, you are there; if I make my bed in the depths, you are there” </a:t>
            </a:r>
            <a:r>
              <a:rPr lang="en-US" sz="1600" dirty="0"/>
              <a:t>(Psalm 139:7, 8 NIV84).</a:t>
            </a:r>
          </a:p>
        </p:txBody>
      </p:sp>
    </p:spTree>
    <p:extLst>
      <p:ext uri="{BB962C8B-B14F-4D97-AF65-F5344CB8AC3E}">
        <p14:creationId xmlns:p14="http://schemas.microsoft.com/office/powerpoint/2010/main" val="161011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6552-C92B-20C5-FBF2-3B205F41762E}"/>
              </a:ext>
            </a:extLst>
          </p:cNvPr>
          <p:cNvSpPr>
            <a:spLocks noGrp="1"/>
          </p:cNvSpPr>
          <p:nvPr>
            <p:ph type="ctrTitle" sz="quarter"/>
          </p:nvPr>
        </p:nvSpPr>
        <p:spPr>
          <a:xfrm>
            <a:off x="685800" y="-1"/>
            <a:ext cx="7772400" cy="1180681"/>
          </a:xfrm>
        </p:spPr>
        <p:txBody>
          <a:bodyPr/>
          <a:lstStyle/>
          <a:p>
            <a:r>
              <a:rPr lang="en-US" dirty="0"/>
              <a:t>Elijah and the Still Small Voice</a:t>
            </a:r>
            <a:br>
              <a:rPr lang="en-US" dirty="0"/>
            </a:br>
            <a:r>
              <a:rPr lang="en-US" dirty="0"/>
              <a:t>1 Kings 19:11, 12</a:t>
            </a:r>
          </a:p>
        </p:txBody>
      </p:sp>
      <p:sp>
        <p:nvSpPr>
          <p:cNvPr id="3" name="Content Placeholder 2">
            <a:extLst>
              <a:ext uri="{FF2B5EF4-FFF2-40B4-BE49-F238E27FC236}">
                <a16:creationId xmlns:a16="http://schemas.microsoft.com/office/drawing/2014/main" id="{EA218FFB-A84C-4611-FBA0-A33975247BB7}"/>
              </a:ext>
            </a:extLst>
          </p:cNvPr>
          <p:cNvSpPr>
            <a:spLocks noGrp="1"/>
          </p:cNvSpPr>
          <p:nvPr>
            <p:ph type="subTitle" sz="quarter" idx="1"/>
          </p:nvPr>
        </p:nvSpPr>
        <p:spPr>
          <a:xfrm>
            <a:off x="648118" y="1341455"/>
            <a:ext cx="8038681" cy="3572189"/>
          </a:xfrm>
        </p:spPr>
        <p:txBody>
          <a:bodyPr/>
          <a:lstStyle/>
          <a:p>
            <a:r>
              <a:rPr lang="en-US" dirty="0"/>
              <a:t>God was not in the great wind—Newtonian physics</a:t>
            </a:r>
          </a:p>
          <a:p>
            <a:endParaRPr lang="en-US" dirty="0"/>
          </a:p>
          <a:p>
            <a:r>
              <a:rPr lang="en-US" dirty="0"/>
              <a:t>God was not in the earthquake—Newtonian physics</a:t>
            </a:r>
          </a:p>
          <a:p>
            <a:endParaRPr lang="en-US" dirty="0"/>
          </a:p>
          <a:p>
            <a:r>
              <a:rPr lang="en-US" dirty="0"/>
              <a:t>God was not in the fire—Newtonian physics</a:t>
            </a:r>
          </a:p>
          <a:p>
            <a:endParaRPr lang="en-US" dirty="0"/>
          </a:p>
          <a:p>
            <a:r>
              <a:rPr lang="en-US" dirty="0"/>
              <a:t>God was in the still small voice—quantum connections of the chords that resonate throughout creation</a:t>
            </a:r>
          </a:p>
        </p:txBody>
      </p:sp>
    </p:spTree>
    <p:extLst>
      <p:ext uri="{BB962C8B-B14F-4D97-AF65-F5344CB8AC3E}">
        <p14:creationId xmlns:p14="http://schemas.microsoft.com/office/powerpoint/2010/main" val="276985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88B009-A3BA-1125-0702-0CD5665A2B2C}"/>
              </a:ext>
            </a:extLst>
          </p:cNvPr>
          <p:cNvSpPr>
            <a:spLocks noGrp="1"/>
          </p:cNvSpPr>
          <p:nvPr>
            <p:ph type="ctrTitle" sz="quarter"/>
          </p:nvPr>
        </p:nvSpPr>
        <p:spPr>
          <a:xfrm>
            <a:off x="685800" y="-1"/>
            <a:ext cx="7772400" cy="1180681"/>
          </a:xfrm>
        </p:spPr>
        <p:txBody>
          <a:bodyPr/>
          <a:lstStyle/>
          <a:p>
            <a:r>
              <a:rPr lang="en-US" dirty="0"/>
              <a:t>Jesus Said…</a:t>
            </a:r>
          </a:p>
        </p:txBody>
      </p:sp>
      <p:sp>
        <p:nvSpPr>
          <p:cNvPr id="5" name="Content Placeholder 4">
            <a:extLst>
              <a:ext uri="{FF2B5EF4-FFF2-40B4-BE49-F238E27FC236}">
                <a16:creationId xmlns:a16="http://schemas.microsoft.com/office/drawing/2014/main" id="{CCCD295E-C10E-8F5D-B798-5EF637654377}"/>
              </a:ext>
            </a:extLst>
          </p:cNvPr>
          <p:cNvSpPr>
            <a:spLocks noGrp="1"/>
          </p:cNvSpPr>
          <p:nvPr>
            <p:ph type="subTitle" sz="quarter" idx="1"/>
          </p:nvPr>
        </p:nvSpPr>
        <p:spPr>
          <a:xfrm>
            <a:off x="648118" y="1341455"/>
            <a:ext cx="8038681" cy="3572189"/>
          </a:xfrm>
        </p:spPr>
        <p:txBody>
          <a:bodyPr/>
          <a:lstStyle/>
          <a:p>
            <a:r>
              <a:rPr lang="en-US" dirty="0"/>
              <a:t>“The Spirit gives life; the flesh counts for nothing” </a:t>
            </a:r>
            <a:r>
              <a:rPr lang="en-US" sz="1600" dirty="0"/>
              <a:t>(John 6:63 NIV84).</a:t>
            </a:r>
          </a:p>
          <a:p>
            <a:endParaRPr lang="en-US" dirty="0"/>
          </a:p>
          <a:p>
            <a:r>
              <a:rPr lang="en-US" dirty="0"/>
              <a:t>The Spirit is the Spirit of love, which is the animating energy of God, which is the basis of all life, and from which all reality is built. </a:t>
            </a:r>
          </a:p>
        </p:txBody>
      </p:sp>
    </p:spTree>
    <p:extLst>
      <p:ext uri="{BB962C8B-B14F-4D97-AF65-F5344CB8AC3E}">
        <p14:creationId xmlns:p14="http://schemas.microsoft.com/office/powerpoint/2010/main" val="330414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8A79-A1F4-D9E2-BFC1-758F5E1DDFD3}"/>
              </a:ext>
            </a:extLst>
          </p:cNvPr>
          <p:cNvSpPr>
            <a:spLocks noGrp="1"/>
          </p:cNvSpPr>
          <p:nvPr>
            <p:ph type="ctrTitle" sz="quarter"/>
          </p:nvPr>
        </p:nvSpPr>
        <p:spPr>
          <a:xfrm>
            <a:off x="685800" y="-1"/>
            <a:ext cx="7772400" cy="1180681"/>
          </a:xfrm>
        </p:spPr>
        <p:txBody>
          <a:bodyPr/>
          <a:lstStyle/>
          <a:p>
            <a:r>
              <a:rPr lang="en-US" dirty="0"/>
              <a:t>NOT Pantheism</a:t>
            </a:r>
          </a:p>
        </p:txBody>
      </p:sp>
      <p:sp>
        <p:nvSpPr>
          <p:cNvPr id="3" name="Content Placeholder 2">
            <a:extLst>
              <a:ext uri="{FF2B5EF4-FFF2-40B4-BE49-F238E27FC236}">
                <a16:creationId xmlns:a16="http://schemas.microsoft.com/office/drawing/2014/main" id="{D2F46773-F1A9-6CFC-752F-DF2BCA9C537F}"/>
              </a:ext>
            </a:extLst>
          </p:cNvPr>
          <p:cNvSpPr>
            <a:spLocks noGrp="1"/>
          </p:cNvSpPr>
          <p:nvPr>
            <p:ph type="subTitle" sz="quarter" idx="1"/>
          </p:nvPr>
        </p:nvSpPr>
        <p:spPr>
          <a:xfrm>
            <a:off x="648118" y="1341455"/>
            <a:ext cx="8038681" cy="3572189"/>
          </a:xfrm>
        </p:spPr>
        <p:txBody>
          <a:bodyPr/>
          <a:lstStyle/>
          <a:p>
            <a:r>
              <a:rPr lang="en-US" dirty="0"/>
              <a:t>These invisible chords or strings, while originating from God and sustained by God, are NOT God!</a:t>
            </a:r>
            <a:br>
              <a:rPr lang="en-US" dirty="0"/>
            </a:br>
            <a:endParaRPr lang="en-US" dirty="0"/>
          </a:p>
          <a:p>
            <a:r>
              <a:rPr lang="en-US" dirty="0"/>
              <a:t>Physical matter originates from God and is sustained by God—but physical matter is NOT God!</a:t>
            </a:r>
            <a:br>
              <a:rPr lang="en-US" dirty="0"/>
            </a:br>
            <a:endParaRPr lang="en-US" dirty="0"/>
          </a:p>
          <a:p>
            <a:r>
              <a:rPr lang="en-US" dirty="0"/>
              <a:t>God is an intelligent being with individuality, personality, and personhood—these strings are not part of God’s personhood and, thus, God is not “in everything,” as pantheism teaches, even though all things are sustained by Him through these chords/strings  </a:t>
            </a:r>
            <a:r>
              <a:rPr lang="en-US" sz="1600" dirty="0"/>
              <a:t>(Colossians 1:17).</a:t>
            </a:r>
          </a:p>
        </p:txBody>
      </p:sp>
    </p:spTree>
    <p:extLst>
      <p:ext uri="{BB962C8B-B14F-4D97-AF65-F5344CB8AC3E}">
        <p14:creationId xmlns:p14="http://schemas.microsoft.com/office/powerpoint/2010/main" val="263449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EACC-376B-2F95-9FE5-72A3CC9A6D8A}"/>
              </a:ext>
            </a:extLst>
          </p:cNvPr>
          <p:cNvSpPr>
            <a:spLocks noGrp="1"/>
          </p:cNvSpPr>
          <p:nvPr>
            <p:ph type="ctrTitle" sz="quarter"/>
          </p:nvPr>
        </p:nvSpPr>
        <p:spPr>
          <a:xfrm>
            <a:off x="685800" y="-1"/>
            <a:ext cx="7772400" cy="1180681"/>
          </a:xfrm>
        </p:spPr>
        <p:txBody>
          <a:bodyPr/>
          <a:lstStyle/>
          <a:p>
            <a:r>
              <a:rPr lang="en-US" dirty="0"/>
              <a:t>God Created All Intelligent Beings as Spirit Beings</a:t>
            </a:r>
          </a:p>
        </p:txBody>
      </p:sp>
      <p:sp>
        <p:nvSpPr>
          <p:cNvPr id="3" name="Content Placeholder 2">
            <a:extLst>
              <a:ext uri="{FF2B5EF4-FFF2-40B4-BE49-F238E27FC236}">
                <a16:creationId xmlns:a16="http://schemas.microsoft.com/office/drawing/2014/main" id="{540B3B11-5500-303D-78FB-A82C6CC9F722}"/>
              </a:ext>
            </a:extLst>
          </p:cNvPr>
          <p:cNvSpPr>
            <a:spLocks noGrp="1"/>
          </p:cNvSpPr>
          <p:nvPr>
            <p:ph type="subTitle" sz="quarter" idx="1"/>
          </p:nvPr>
        </p:nvSpPr>
        <p:spPr>
          <a:xfrm>
            <a:off x="648118" y="1341455"/>
            <a:ext cx="8038681" cy="3572189"/>
          </a:xfrm>
        </p:spPr>
        <p:txBody>
          <a:bodyPr/>
          <a:lstStyle/>
          <a:p>
            <a:r>
              <a:rPr lang="en-US" dirty="0">
                <a:effectLst>
                  <a:outerShdw blurRad="50800" dist="38100" dir="2700000" algn="tl" rotWithShape="0">
                    <a:prstClr val="black">
                      <a:alpha val="40000"/>
                    </a:prstClr>
                  </a:outerShdw>
                </a:effectLst>
              </a:rPr>
              <a:t>“Yet a time is coming and has now come when the true worshipers will worship the Father in </a:t>
            </a:r>
            <a:r>
              <a:rPr lang="en-US" dirty="0">
                <a:solidFill>
                  <a:schemeClr val="accent5"/>
                </a:solidFill>
                <a:effectLst>
                  <a:outerShdw blurRad="50800" dist="38100" dir="2700000" algn="tl" rotWithShape="0">
                    <a:prstClr val="black">
                      <a:alpha val="40000"/>
                    </a:prstClr>
                  </a:outerShdw>
                </a:effectLst>
              </a:rPr>
              <a:t>spirit [</a:t>
            </a:r>
            <a:r>
              <a:rPr lang="en-US" i="1" dirty="0">
                <a:solidFill>
                  <a:schemeClr val="accent5"/>
                </a:solidFill>
                <a:effectLst>
                  <a:outerShdw blurRad="50800" dist="38100" dir="2700000" algn="tl" rotWithShape="0">
                    <a:prstClr val="black">
                      <a:alpha val="40000"/>
                    </a:prstClr>
                  </a:outerShdw>
                </a:effectLst>
              </a:rPr>
              <a:t>pneuma</a:t>
            </a:r>
            <a:r>
              <a:rPr lang="en-US" dirty="0">
                <a:solidFill>
                  <a:schemeClr val="accent5"/>
                </a:solidFill>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and truth, for they are the kind of worshipers the Father seeks. God is </a:t>
            </a:r>
            <a:r>
              <a:rPr lang="en-US" dirty="0">
                <a:solidFill>
                  <a:schemeClr val="accent5"/>
                </a:solidFill>
                <a:effectLst>
                  <a:outerShdw blurRad="50800" dist="38100" dir="2700000" algn="tl" rotWithShape="0">
                    <a:prstClr val="black">
                      <a:alpha val="40000"/>
                    </a:prstClr>
                  </a:outerShdw>
                </a:effectLst>
              </a:rPr>
              <a:t>spirit [</a:t>
            </a:r>
            <a:r>
              <a:rPr lang="en-US" i="1" dirty="0">
                <a:solidFill>
                  <a:schemeClr val="accent5"/>
                </a:solidFill>
                <a:effectLst>
                  <a:outerShdw blurRad="50800" dist="38100" dir="2700000" algn="tl" rotWithShape="0">
                    <a:prstClr val="black">
                      <a:alpha val="40000"/>
                    </a:prstClr>
                  </a:outerShdw>
                </a:effectLst>
              </a:rPr>
              <a:t>pneuma</a:t>
            </a:r>
            <a:r>
              <a:rPr lang="en-US" dirty="0">
                <a:solidFill>
                  <a:schemeClr val="accent5"/>
                </a:solidFill>
                <a:effectLst>
                  <a:outerShdw blurRad="50800" dist="38100" dir="2700000" algn="tl" rotWithShape="0">
                    <a:prstClr val="black">
                      <a:alpha val="40000"/>
                    </a:prstClr>
                  </a:outerShdw>
                </a:effectLst>
              </a:rPr>
              <a:t>]</a:t>
            </a:r>
            <a:r>
              <a:rPr lang="en-US" dirty="0">
                <a:solidFill>
                  <a:srgbClr val="FFFFCC"/>
                </a:solidFill>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and his worshipers must worship in </a:t>
            </a:r>
            <a:r>
              <a:rPr lang="en-US" dirty="0">
                <a:solidFill>
                  <a:schemeClr val="accent5"/>
                </a:solidFill>
                <a:effectLst>
                  <a:outerShdw blurRad="50800" dist="38100" dir="2700000" algn="tl" rotWithShape="0">
                    <a:prstClr val="black">
                      <a:alpha val="40000"/>
                    </a:prstClr>
                  </a:outerShdw>
                </a:effectLst>
              </a:rPr>
              <a:t>spirit [</a:t>
            </a:r>
            <a:r>
              <a:rPr lang="en-US" i="1" dirty="0">
                <a:solidFill>
                  <a:schemeClr val="accent5"/>
                </a:solidFill>
                <a:effectLst>
                  <a:outerShdw blurRad="50800" dist="38100" dir="2700000" algn="tl" rotWithShape="0">
                    <a:prstClr val="black">
                      <a:alpha val="40000"/>
                    </a:prstClr>
                  </a:outerShdw>
                </a:effectLst>
              </a:rPr>
              <a:t>pneuma</a:t>
            </a:r>
            <a:r>
              <a:rPr lang="en-US" dirty="0">
                <a:solidFill>
                  <a:schemeClr val="accent5"/>
                </a:solidFill>
                <a:effectLst>
                  <a:outerShdw blurRad="50800" dist="38100" dir="2700000" algn="tl" rotWithShape="0">
                    <a:prstClr val="black">
                      <a:alpha val="40000"/>
                    </a:prstClr>
                  </a:outerShdw>
                </a:effectLst>
              </a:rPr>
              <a:t>]</a:t>
            </a:r>
            <a:r>
              <a:rPr lang="en-US" dirty="0">
                <a:solidFill>
                  <a:srgbClr val="FFC000"/>
                </a:solidFill>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and in truth” </a:t>
            </a:r>
            <a:r>
              <a:rPr lang="en-US" sz="1600" dirty="0">
                <a:effectLst>
                  <a:outerShdw blurRad="50800" dist="38100" dir="2700000" algn="tl" rotWithShape="0">
                    <a:prstClr val="black">
                      <a:alpha val="40000"/>
                    </a:prstClr>
                  </a:outerShdw>
                </a:effectLst>
              </a:rPr>
              <a:t>(John 4:23, 24 NIV84). </a:t>
            </a:r>
          </a:p>
          <a:p>
            <a:endParaRPr lang="en-US" sz="1200" dirty="0">
              <a:effectLst>
                <a:outerShdw blurRad="50800" dist="38100" dir="2700000" algn="tl" rotWithShape="0">
                  <a:prstClr val="black">
                    <a:alpha val="40000"/>
                  </a:prstClr>
                </a:outerShdw>
              </a:effectLst>
            </a:endParaRPr>
          </a:p>
          <a:p>
            <a:r>
              <a:rPr lang="en-US" dirty="0"/>
              <a:t>Spirit = animating/motivational energy (love) </a:t>
            </a:r>
          </a:p>
          <a:p>
            <a:r>
              <a:rPr lang="en-US" dirty="0"/>
              <a:t>Truth = understanding/mind</a:t>
            </a:r>
          </a:p>
          <a:p>
            <a:endParaRPr lang="en-US" dirty="0"/>
          </a:p>
          <a:p>
            <a:r>
              <a:rPr lang="en-US" dirty="0"/>
              <a:t>These worshipers include the heavenly beings who worship God.</a:t>
            </a:r>
          </a:p>
          <a:p>
            <a:r>
              <a:rPr lang="en-US" dirty="0"/>
              <a:t>“Are not all angels ministering </a:t>
            </a:r>
            <a:r>
              <a:rPr lang="en-US" dirty="0">
                <a:solidFill>
                  <a:schemeClr val="accent5"/>
                </a:solidFill>
              </a:rPr>
              <a:t>spirits [</a:t>
            </a:r>
            <a:r>
              <a:rPr lang="en-US" i="1" dirty="0">
                <a:solidFill>
                  <a:schemeClr val="accent5"/>
                </a:solidFill>
              </a:rPr>
              <a:t>pneuma</a:t>
            </a:r>
            <a:r>
              <a:rPr lang="en-US" dirty="0">
                <a:solidFill>
                  <a:schemeClr val="accent5"/>
                </a:solidFill>
              </a:rPr>
              <a:t>] </a:t>
            </a:r>
            <a:r>
              <a:rPr lang="en-US" dirty="0"/>
              <a:t>sent to serve those who will inherit salvation?” </a:t>
            </a:r>
            <a:r>
              <a:rPr lang="en-US" sz="1600" dirty="0"/>
              <a:t>(Hebrews 1:14; Psalm 104:4).</a:t>
            </a:r>
          </a:p>
          <a:p>
            <a:endParaRPr lang="en-US" dirty="0"/>
          </a:p>
          <a:p>
            <a:endParaRPr lang="en-US" dirty="0"/>
          </a:p>
        </p:txBody>
      </p:sp>
    </p:spTree>
    <p:extLst>
      <p:ext uri="{BB962C8B-B14F-4D97-AF65-F5344CB8AC3E}">
        <p14:creationId xmlns:p14="http://schemas.microsoft.com/office/powerpoint/2010/main" val="19307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Questions—As Spirit Beings</a:t>
            </a:r>
          </a:p>
        </p:txBody>
      </p:sp>
      <p:sp>
        <p:nvSpPr>
          <p:cNvPr id="3" name="Content Placeholder 2"/>
          <p:cNvSpPr>
            <a:spLocks noGrp="1"/>
          </p:cNvSpPr>
          <p:nvPr>
            <p:ph type="subTitle" sz="quarter" idx="1"/>
          </p:nvPr>
        </p:nvSpPr>
        <p:spPr>
          <a:xfrm>
            <a:off x="648118" y="1341455"/>
            <a:ext cx="8038681" cy="3572189"/>
          </a:xfrm>
        </p:spPr>
        <p:txBody>
          <a:bodyPr/>
          <a:lstStyle/>
          <a:p>
            <a:r>
              <a:rPr lang="en-US" dirty="0"/>
              <a:t>Is </a:t>
            </a:r>
            <a:r>
              <a:rPr lang="en-US" i="1" dirty="0"/>
              <a:t>our</a:t>
            </a:r>
            <a:r>
              <a:rPr lang="en-US" dirty="0"/>
              <a:t> spiritual energy able to alter physical matter and impact outcomes?</a:t>
            </a:r>
          </a:p>
          <a:p>
            <a:endParaRPr lang="en-US" dirty="0"/>
          </a:p>
          <a:p>
            <a:r>
              <a:rPr lang="en-US" dirty="0"/>
              <a:t>Can such spiritual energy be involved in prayer and healing?</a:t>
            </a:r>
          </a:p>
          <a:p>
            <a:endParaRPr lang="en-US" dirty="0"/>
          </a:p>
          <a:p>
            <a:r>
              <a:rPr lang="en-US" dirty="0"/>
              <a:t>Can such spiritual energy be involved in influencing the wellbeing of others?</a:t>
            </a:r>
          </a:p>
          <a:p>
            <a:endParaRPr lang="en-US" dirty="0"/>
          </a:p>
          <a:p>
            <a:r>
              <a:rPr lang="en-US" dirty="0"/>
              <a:t>Could </a:t>
            </a:r>
            <a:r>
              <a:rPr lang="en-US" i="1" dirty="0"/>
              <a:t>our</a:t>
            </a:r>
            <a:r>
              <a:rPr lang="en-US" dirty="0"/>
              <a:t> spiritual energy be directed toward our friends and family and impact their lives beyond specific truths we share?</a:t>
            </a:r>
          </a:p>
        </p:txBody>
      </p:sp>
    </p:spTree>
    <p:extLst>
      <p:ext uri="{BB962C8B-B14F-4D97-AF65-F5344CB8AC3E}">
        <p14:creationId xmlns:p14="http://schemas.microsoft.com/office/powerpoint/2010/main" val="425716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Meditation Entanglement</a:t>
            </a:r>
          </a:p>
        </p:txBody>
      </p:sp>
      <p:sp>
        <p:nvSpPr>
          <p:cNvPr id="3" name="Content Placeholder 2"/>
          <p:cNvSpPr>
            <a:spLocks noGrp="1"/>
          </p:cNvSpPr>
          <p:nvPr>
            <p:ph type="subTitle" sz="quarter" idx="1"/>
          </p:nvPr>
        </p:nvSpPr>
        <p:spPr>
          <a:xfrm>
            <a:off x="648118" y="1341455"/>
            <a:ext cx="8038681" cy="3572189"/>
          </a:xfrm>
        </p:spPr>
        <p:txBody>
          <a:bodyPr/>
          <a:lstStyle/>
          <a:p>
            <a:r>
              <a:rPr lang="en-US" dirty="0"/>
              <a:t>Two individuals were asked to meditate together inside a Faraday cage. </a:t>
            </a:r>
          </a:p>
          <a:p>
            <a:r>
              <a:rPr lang="en-US" dirty="0"/>
              <a:t>They were then separated into different Faraday cages in separate rooms. </a:t>
            </a:r>
          </a:p>
          <a:p>
            <a:r>
              <a:rPr lang="en-US" dirty="0"/>
              <a:t>Light shone at irregular intervals into the eyes of one participant caused the same brain regions to activate in the other participant, as measured by EEG—no EEG changes were noted in the control group. </a:t>
            </a:r>
          </a:p>
          <a:p>
            <a:r>
              <a:rPr lang="en-US" dirty="0"/>
              <a:t>This was not due to EM fields or other known causes (e.g., mirror neurons).</a:t>
            </a:r>
          </a:p>
          <a:p>
            <a:endParaRPr lang="en-US" dirty="0"/>
          </a:p>
          <a:p>
            <a:r>
              <a:rPr lang="en-US" dirty="0"/>
              <a:t>Insight: two people united in “heart” having sudden “awareness.”</a:t>
            </a:r>
          </a:p>
          <a:p>
            <a:endParaRPr lang="en-US" dirty="0"/>
          </a:p>
        </p:txBody>
      </p:sp>
      <p:sp>
        <p:nvSpPr>
          <p:cNvPr id="5" name="TextBox 4">
            <a:extLst>
              <a:ext uri="{FF2B5EF4-FFF2-40B4-BE49-F238E27FC236}">
                <a16:creationId xmlns:a16="http://schemas.microsoft.com/office/drawing/2014/main" id="{29166D91-C87B-DB5A-F468-AE521E444E26}"/>
              </a:ext>
            </a:extLst>
          </p:cNvPr>
          <p:cNvSpPr txBox="1"/>
          <p:nvPr/>
        </p:nvSpPr>
        <p:spPr>
          <a:xfrm>
            <a:off x="1781503" y="4636173"/>
            <a:ext cx="536815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000" dirty="0">
                <a:solidFill>
                  <a:schemeClr val="accent1"/>
                </a:solidFill>
              </a:rPr>
              <a:t>Dean Radin, “Testing Nonlocal Observations as a Source of Intuitive Knowledge,” </a:t>
            </a:r>
            <a:r>
              <a:rPr lang="en-US" sz="1000" i="1" dirty="0">
                <a:solidFill>
                  <a:schemeClr val="accent1"/>
                </a:solidFill>
              </a:rPr>
              <a:t>Explore </a:t>
            </a:r>
            <a:r>
              <a:rPr lang="en-US" sz="1000" dirty="0">
                <a:solidFill>
                  <a:schemeClr val="accent1"/>
                </a:solidFill>
              </a:rPr>
              <a:t>4, no. 1 (2008): 25 </a:t>
            </a:r>
          </a:p>
        </p:txBody>
      </p:sp>
    </p:spTree>
    <p:extLst>
      <p:ext uri="{BB962C8B-B14F-4D97-AF65-F5344CB8AC3E}">
        <p14:creationId xmlns:p14="http://schemas.microsoft.com/office/powerpoint/2010/main" val="34738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A8780-F5D5-7C34-AA8A-2DDFED952D55}"/>
              </a:ext>
            </a:extLst>
          </p:cNvPr>
          <p:cNvSpPr>
            <a:spLocks noGrp="1"/>
          </p:cNvSpPr>
          <p:nvPr>
            <p:ph type="ctrTitle" sz="quarter"/>
          </p:nvPr>
        </p:nvSpPr>
        <p:spPr>
          <a:xfrm>
            <a:off x="685800" y="-1"/>
            <a:ext cx="7772400" cy="1180681"/>
          </a:xfrm>
        </p:spPr>
        <p:txBody>
          <a:bodyPr/>
          <a:lstStyle/>
          <a:p>
            <a:r>
              <a:rPr lang="en-US" dirty="0"/>
              <a:t>Angelic and Demonic Influence</a:t>
            </a:r>
          </a:p>
        </p:txBody>
      </p:sp>
      <p:sp>
        <p:nvSpPr>
          <p:cNvPr id="3" name="Content Placeholder 2">
            <a:extLst>
              <a:ext uri="{FF2B5EF4-FFF2-40B4-BE49-F238E27FC236}">
                <a16:creationId xmlns:a16="http://schemas.microsoft.com/office/drawing/2014/main" id="{53BADC2B-7F8C-28C0-E2F0-52B995556223}"/>
              </a:ext>
            </a:extLst>
          </p:cNvPr>
          <p:cNvSpPr>
            <a:spLocks noGrp="1"/>
          </p:cNvSpPr>
          <p:nvPr>
            <p:ph type="subTitle" sz="quarter" idx="1"/>
          </p:nvPr>
        </p:nvSpPr>
        <p:spPr>
          <a:xfrm>
            <a:off x="648118" y="1341455"/>
            <a:ext cx="8038681" cy="3572189"/>
          </a:xfrm>
        </p:spPr>
        <p:txBody>
          <a:bodyPr/>
          <a:lstStyle/>
          <a:p>
            <a:r>
              <a:rPr lang="en-US" dirty="0"/>
              <a:t>In the same way these two humans had their brains aligned through meditating together—thus entangling their spirits (quantum energy)—we can choose what we worship, watch, believe, prefer, and value and, thus, align ourselves with either good or evil and become more in tune with, more receptive to, either the Holy Spirit and holy angels or demonic spirits.</a:t>
            </a:r>
          </a:p>
        </p:txBody>
      </p:sp>
    </p:spTree>
    <p:extLst>
      <p:ext uri="{BB962C8B-B14F-4D97-AF65-F5344CB8AC3E}">
        <p14:creationId xmlns:p14="http://schemas.microsoft.com/office/powerpoint/2010/main" val="279587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600EE-E8C5-F32A-E74F-171BA0F98E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657D4A-7FA4-88C6-CAFC-72ED37E225DB}"/>
              </a:ext>
            </a:extLst>
          </p:cNvPr>
          <p:cNvSpPr>
            <a:spLocks noGrp="1"/>
          </p:cNvSpPr>
          <p:nvPr>
            <p:ph type="ctrTitle" sz="quarter"/>
          </p:nvPr>
        </p:nvSpPr>
        <p:spPr>
          <a:xfrm>
            <a:off x="685800" y="1497807"/>
            <a:ext cx="7772400" cy="1073944"/>
          </a:xfrm>
        </p:spPr>
        <p:txBody>
          <a:bodyPr/>
          <a:lstStyle/>
          <a:p>
            <a:r>
              <a:rPr lang="en-US" dirty="0"/>
              <a:t>Part 1</a:t>
            </a:r>
            <a:br>
              <a:rPr lang="en-US" dirty="0"/>
            </a:br>
            <a:r>
              <a:rPr lang="en-US" dirty="0"/>
              <a:t>Nature of Humanity</a:t>
            </a:r>
          </a:p>
        </p:txBody>
      </p:sp>
      <p:sp>
        <p:nvSpPr>
          <p:cNvPr id="9" name="Subtitle 8">
            <a:extLst>
              <a:ext uri="{FF2B5EF4-FFF2-40B4-BE49-F238E27FC236}">
                <a16:creationId xmlns:a16="http://schemas.microsoft.com/office/drawing/2014/main" id="{5A8B256D-D891-D172-2C13-D76C84D886A1}"/>
              </a:ext>
            </a:extLst>
          </p:cNvPr>
          <p:cNvSpPr>
            <a:spLocks noGrp="1"/>
          </p:cNvSpPr>
          <p:nvPr>
            <p:ph type="subTitle" sz="quarter" idx="1"/>
          </p:nvPr>
        </p:nvSpPr>
        <p:spPr/>
        <p:txBody>
          <a:bodyPr/>
          <a:lstStyle/>
          <a:p>
            <a:r>
              <a:rPr lang="en-US" dirty="0"/>
              <a:t>the human brain, quantum mechanics, and our spirit</a:t>
            </a:r>
          </a:p>
        </p:txBody>
      </p:sp>
    </p:spTree>
    <p:extLst>
      <p:ext uri="{BB962C8B-B14F-4D97-AF65-F5344CB8AC3E}">
        <p14:creationId xmlns:p14="http://schemas.microsoft.com/office/powerpoint/2010/main" val="1770286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F4D71D-65E1-B388-870E-3C3D7B1E5DB0}"/>
              </a:ext>
            </a:extLst>
          </p:cNvPr>
          <p:cNvSpPr>
            <a:spLocks noGrp="1"/>
          </p:cNvSpPr>
          <p:nvPr>
            <p:ph type="ctrTitle" sz="quarter"/>
          </p:nvPr>
        </p:nvSpPr>
        <p:spPr>
          <a:xfrm>
            <a:off x="685800" y="-1"/>
            <a:ext cx="7772400" cy="1180681"/>
          </a:xfrm>
        </p:spPr>
        <p:txBody>
          <a:bodyPr/>
          <a:lstStyle/>
          <a:p>
            <a:r>
              <a:rPr lang="en-US" dirty="0"/>
              <a:t>Cyrus, Daniel, Gabriel &amp; the Prince of Persia</a:t>
            </a:r>
          </a:p>
        </p:txBody>
      </p:sp>
      <p:sp>
        <p:nvSpPr>
          <p:cNvPr id="5" name="Content Placeholder 4">
            <a:extLst>
              <a:ext uri="{FF2B5EF4-FFF2-40B4-BE49-F238E27FC236}">
                <a16:creationId xmlns:a16="http://schemas.microsoft.com/office/drawing/2014/main" id="{1058712C-D6DD-4ACC-AB0B-4D06173229EE}"/>
              </a:ext>
            </a:extLst>
          </p:cNvPr>
          <p:cNvSpPr>
            <a:spLocks noGrp="1"/>
          </p:cNvSpPr>
          <p:nvPr>
            <p:ph type="subTitle" sz="quarter" idx="1"/>
          </p:nvPr>
        </p:nvSpPr>
        <p:spPr>
          <a:xfrm>
            <a:off x="648118" y="1341455"/>
            <a:ext cx="8038681" cy="3572189"/>
          </a:xfrm>
        </p:spPr>
        <p:txBody>
          <a:bodyPr/>
          <a:lstStyle/>
          <a:p>
            <a:r>
              <a:rPr lang="en-US" dirty="0"/>
              <a:t>“Daniel, do not be afraid. Some time ago you decided to get understanding and to humble yourself before your God. Since that time God has listened to you, and I have come because of your prayers. But the </a:t>
            </a:r>
            <a:r>
              <a:rPr lang="en-US" dirty="0">
                <a:solidFill>
                  <a:schemeClr val="accent5"/>
                </a:solidFill>
              </a:rPr>
              <a:t>prince of Persia </a:t>
            </a:r>
            <a:r>
              <a:rPr lang="en-US" dirty="0"/>
              <a:t>has been fighting against me for twenty-one days” </a:t>
            </a:r>
            <a:r>
              <a:rPr lang="en-US" sz="1600" dirty="0"/>
              <a:t>(Daniel 10:12, 13 NCV). </a:t>
            </a:r>
          </a:p>
          <a:p>
            <a:endParaRPr lang="en-US" sz="1600" dirty="0"/>
          </a:p>
          <a:p>
            <a:r>
              <a:rPr lang="en-US" dirty="0"/>
              <a:t>Who is this “prince of Persia”?</a:t>
            </a:r>
          </a:p>
          <a:p>
            <a:endParaRPr lang="en-US" dirty="0"/>
          </a:p>
          <a:p>
            <a:r>
              <a:rPr lang="en-US" dirty="0"/>
              <a:t>“The </a:t>
            </a:r>
            <a:r>
              <a:rPr lang="en-US" dirty="0">
                <a:solidFill>
                  <a:schemeClr val="accent5"/>
                </a:solidFill>
              </a:rPr>
              <a:t>angel prince </a:t>
            </a:r>
            <a:r>
              <a:rPr lang="en-US" dirty="0"/>
              <a:t>of the kingdom of Persia opposed me for twenty-one days” </a:t>
            </a:r>
            <a:r>
              <a:rPr lang="en-US" sz="1600" dirty="0"/>
              <a:t>(Daniel 10:13 GNT).</a:t>
            </a:r>
          </a:p>
          <a:p>
            <a:endParaRPr lang="en-US" sz="1600" dirty="0"/>
          </a:p>
          <a:p>
            <a:r>
              <a:rPr lang="en-US" dirty="0"/>
              <a:t>Jesus called Satan the prince of the world </a:t>
            </a:r>
            <a:r>
              <a:rPr lang="en-US" sz="1600" dirty="0"/>
              <a:t>(John 12:31; 14:30).</a:t>
            </a:r>
          </a:p>
          <a:p>
            <a:endParaRPr lang="en-US" dirty="0"/>
          </a:p>
        </p:txBody>
      </p:sp>
    </p:spTree>
    <p:extLst>
      <p:ext uri="{BB962C8B-B14F-4D97-AF65-F5344CB8AC3E}">
        <p14:creationId xmlns:p14="http://schemas.microsoft.com/office/powerpoint/2010/main" val="275115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8641-B8F3-C161-52E4-1982B92B8EBB}"/>
              </a:ext>
            </a:extLst>
          </p:cNvPr>
          <p:cNvSpPr>
            <a:spLocks noGrp="1"/>
          </p:cNvSpPr>
          <p:nvPr>
            <p:ph type="ctrTitle" sz="quarter"/>
          </p:nvPr>
        </p:nvSpPr>
        <p:spPr>
          <a:xfrm>
            <a:off x="685800" y="-1"/>
            <a:ext cx="7772400" cy="1180681"/>
          </a:xfrm>
        </p:spPr>
        <p:txBody>
          <a:bodyPr/>
          <a:lstStyle/>
          <a:p>
            <a:r>
              <a:rPr lang="en-US" dirty="0"/>
              <a:t>Gabriel and the Prince of Persia</a:t>
            </a:r>
          </a:p>
        </p:txBody>
      </p:sp>
      <p:sp>
        <p:nvSpPr>
          <p:cNvPr id="3" name="Content Placeholder 2">
            <a:extLst>
              <a:ext uri="{FF2B5EF4-FFF2-40B4-BE49-F238E27FC236}">
                <a16:creationId xmlns:a16="http://schemas.microsoft.com/office/drawing/2014/main" id="{4D109057-63A7-05B2-8ED0-501516D6D63F}"/>
              </a:ext>
            </a:extLst>
          </p:cNvPr>
          <p:cNvSpPr>
            <a:spLocks noGrp="1"/>
          </p:cNvSpPr>
          <p:nvPr>
            <p:ph type="subTitle" sz="quarter" idx="1"/>
          </p:nvPr>
        </p:nvSpPr>
        <p:spPr>
          <a:xfrm>
            <a:off x="648118" y="1341455"/>
            <a:ext cx="8038681" cy="3572189"/>
          </a:xfrm>
        </p:spPr>
        <p:txBody>
          <a:bodyPr/>
          <a:lstStyle/>
          <a:p>
            <a:pPr>
              <a:lnSpc>
                <a:spcPts val="2000"/>
              </a:lnSpc>
              <a:spcAft>
                <a:spcPts val="1400"/>
              </a:spcAft>
            </a:pPr>
            <a:r>
              <a:rPr lang="en-US" dirty="0"/>
              <a:t>Angels are spirit beings.</a:t>
            </a:r>
          </a:p>
          <a:p>
            <a:pPr>
              <a:lnSpc>
                <a:spcPts val="2000"/>
              </a:lnSpc>
              <a:spcAft>
                <a:spcPts val="1400"/>
              </a:spcAft>
            </a:pPr>
            <a:r>
              <a:rPr lang="en-US" dirty="0"/>
              <a:t>Cyrus is a spirit being.</a:t>
            </a:r>
          </a:p>
          <a:p>
            <a:pPr>
              <a:lnSpc>
                <a:spcPts val="2000"/>
              </a:lnSpc>
              <a:spcAft>
                <a:spcPts val="1400"/>
              </a:spcAft>
            </a:pPr>
            <a:r>
              <a:rPr lang="en-US" dirty="0"/>
              <a:t>Both Gabriel and the fallen angel of Persia were using their spiritual (quantum) energy to influence the spirit (quantum animating energy) of Cyrus. </a:t>
            </a:r>
          </a:p>
          <a:p>
            <a:pPr>
              <a:lnSpc>
                <a:spcPts val="2000"/>
              </a:lnSpc>
              <a:spcAft>
                <a:spcPts val="1400"/>
              </a:spcAft>
            </a:pPr>
            <a:r>
              <a:rPr lang="en-US" dirty="0"/>
              <a:t>Prince of Persia was seeking to inflame a spirit of fear and selfishness, but Gabriel sought to inspire with love and trust. </a:t>
            </a:r>
          </a:p>
          <a:p>
            <a:pPr>
              <a:lnSpc>
                <a:spcPts val="2000"/>
              </a:lnSpc>
              <a:spcAft>
                <a:spcPts val="1400"/>
              </a:spcAft>
            </a:pPr>
            <a:r>
              <a:rPr lang="en-US" dirty="0"/>
              <a:t>Cyrus ultimately chose which spirit he identified with and acted upon.</a:t>
            </a:r>
          </a:p>
          <a:p>
            <a:pPr>
              <a:lnSpc>
                <a:spcPts val="2000"/>
              </a:lnSpc>
              <a:spcAft>
                <a:spcPts val="1400"/>
              </a:spcAft>
            </a:pPr>
            <a:r>
              <a:rPr lang="en-US" dirty="0"/>
              <a:t>Without God’s holy agents (Spirit/angels), no human being could resist the evil influence of fallen angels.</a:t>
            </a:r>
          </a:p>
        </p:txBody>
      </p:sp>
    </p:spTree>
    <p:extLst>
      <p:ext uri="{BB962C8B-B14F-4D97-AF65-F5344CB8AC3E}">
        <p14:creationId xmlns:p14="http://schemas.microsoft.com/office/powerpoint/2010/main" val="69076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ECC5-A06C-A2B0-DC28-FCEAAE9731F8}"/>
              </a:ext>
            </a:extLst>
          </p:cNvPr>
          <p:cNvSpPr>
            <a:spLocks noGrp="1"/>
          </p:cNvSpPr>
          <p:nvPr>
            <p:ph type="ctrTitle" sz="quarter"/>
          </p:nvPr>
        </p:nvSpPr>
        <p:spPr>
          <a:xfrm>
            <a:off x="685800" y="-1"/>
            <a:ext cx="7772400" cy="1180681"/>
          </a:xfrm>
        </p:spPr>
        <p:txBody>
          <a:bodyPr/>
          <a:lstStyle/>
          <a:p>
            <a:r>
              <a:rPr lang="en-US" dirty="0"/>
              <a:t>We Are Physical (Newtonian) and</a:t>
            </a:r>
            <a:br>
              <a:rPr lang="en-US" dirty="0"/>
            </a:br>
            <a:r>
              <a:rPr lang="en-US" dirty="0"/>
              <a:t>Spiritual (Quantum) Beings </a:t>
            </a:r>
          </a:p>
        </p:txBody>
      </p:sp>
      <p:sp>
        <p:nvSpPr>
          <p:cNvPr id="3" name="Content Placeholder 2">
            <a:extLst>
              <a:ext uri="{FF2B5EF4-FFF2-40B4-BE49-F238E27FC236}">
                <a16:creationId xmlns:a16="http://schemas.microsoft.com/office/drawing/2014/main" id="{7C0926EA-B01F-48A6-20D9-8B84A7D22FC2}"/>
              </a:ext>
            </a:extLst>
          </p:cNvPr>
          <p:cNvSpPr>
            <a:spLocks noGrp="1"/>
          </p:cNvSpPr>
          <p:nvPr>
            <p:ph type="subTitle" sz="quarter" idx="1"/>
          </p:nvPr>
        </p:nvSpPr>
        <p:spPr>
          <a:xfrm>
            <a:off x="648118" y="1341455"/>
            <a:ext cx="8038681" cy="3572189"/>
          </a:xfrm>
        </p:spPr>
        <p:txBody>
          <a:bodyPr/>
          <a:lstStyle/>
          <a:p>
            <a:r>
              <a:rPr lang="en-US" dirty="0"/>
              <a:t>We can impact the world around us through our physical actions and…</a:t>
            </a:r>
          </a:p>
          <a:p>
            <a:endParaRPr lang="en-US" dirty="0"/>
          </a:p>
          <a:p>
            <a:r>
              <a:rPr lang="en-US" dirty="0"/>
              <a:t>We can impact the world through our spirits, our quantum connections to the world and others.</a:t>
            </a:r>
          </a:p>
        </p:txBody>
      </p:sp>
    </p:spTree>
    <p:extLst>
      <p:ext uri="{BB962C8B-B14F-4D97-AF65-F5344CB8AC3E}">
        <p14:creationId xmlns:p14="http://schemas.microsoft.com/office/powerpoint/2010/main" val="382382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Focused Intention Alters DNA Conformation</a:t>
            </a:r>
          </a:p>
        </p:txBody>
      </p:sp>
      <p:sp>
        <p:nvSpPr>
          <p:cNvPr id="3" name="Content Placeholder 2"/>
          <p:cNvSpPr>
            <a:spLocks noGrp="1"/>
          </p:cNvSpPr>
          <p:nvPr>
            <p:ph type="subTitle" sz="quarter" idx="1"/>
          </p:nvPr>
        </p:nvSpPr>
        <p:spPr>
          <a:xfrm>
            <a:off x="648118" y="1341455"/>
            <a:ext cx="8038681" cy="3572189"/>
          </a:xfrm>
        </p:spPr>
        <p:txBody>
          <a:bodyPr/>
          <a:lstStyle/>
          <a:p>
            <a:r>
              <a:rPr lang="en-US" dirty="0"/>
              <a:t>Placental DNA was placed in test tubes.</a:t>
            </a:r>
          </a:p>
          <a:p>
            <a:endParaRPr lang="en-US" dirty="0"/>
          </a:p>
          <a:p>
            <a:r>
              <a:rPr lang="en-US" dirty="0"/>
              <a:t>Participants were instructed to generate the emotion of love and goodwill and then focus their intention on causing the DNA to wind tighter or looser.</a:t>
            </a:r>
          </a:p>
          <a:p>
            <a:endParaRPr lang="en-US" dirty="0"/>
          </a:p>
          <a:p>
            <a:r>
              <a:rPr lang="en-US" dirty="0"/>
              <a:t>This can be measured by the absorption of UV light.</a:t>
            </a:r>
          </a:p>
          <a:p>
            <a:endParaRPr lang="en-US" dirty="0"/>
          </a:p>
          <a:p>
            <a:r>
              <a:rPr lang="en-US" dirty="0"/>
              <a:t>What did they find?</a:t>
            </a:r>
          </a:p>
        </p:txBody>
      </p:sp>
    </p:spTree>
    <p:extLst>
      <p:ext uri="{BB962C8B-B14F-4D97-AF65-F5344CB8AC3E}">
        <p14:creationId xmlns:p14="http://schemas.microsoft.com/office/powerpoint/2010/main" val="19203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Focused Intention Alters DNA Conformation</a:t>
            </a:r>
          </a:p>
        </p:txBody>
      </p:sp>
      <p:sp>
        <p:nvSpPr>
          <p:cNvPr id="3" name="Content Placeholder 2"/>
          <p:cNvSpPr>
            <a:spLocks noGrp="1"/>
          </p:cNvSpPr>
          <p:nvPr>
            <p:ph type="subTitle" sz="quarter" idx="1"/>
          </p:nvPr>
        </p:nvSpPr>
        <p:spPr>
          <a:xfrm>
            <a:off x="648118" y="1341455"/>
            <a:ext cx="8038681" cy="3572189"/>
          </a:xfrm>
        </p:spPr>
        <p:txBody>
          <a:bodyPr/>
          <a:lstStyle/>
          <a:p>
            <a:r>
              <a:rPr lang="en-US" dirty="0"/>
              <a:t>Focused intention with love and goodwill caused a 25% conformation change in DNA. </a:t>
            </a:r>
          </a:p>
          <a:p>
            <a:endParaRPr lang="en-US" dirty="0"/>
          </a:p>
          <a:p>
            <a:r>
              <a:rPr lang="en-US" dirty="0"/>
              <a:t>When the tubes of DNA were in the room with the participants and they generated emotions of love and goodwill but with no focused intention—no DNA change.</a:t>
            </a:r>
          </a:p>
          <a:p>
            <a:endParaRPr lang="en-US" dirty="0"/>
          </a:p>
          <a:p>
            <a:r>
              <a:rPr lang="en-US" dirty="0"/>
              <a:t>When focused intention but no emotion of love and goodwill—no DNA change.</a:t>
            </a:r>
          </a:p>
        </p:txBody>
      </p:sp>
      <p:sp>
        <p:nvSpPr>
          <p:cNvPr id="7" name="Footer Placeholder 3">
            <a:extLst>
              <a:ext uri="{FF2B5EF4-FFF2-40B4-BE49-F238E27FC236}">
                <a16:creationId xmlns:a16="http://schemas.microsoft.com/office/drawing/2014/main" id="{2373858E-8581-D669-2676-E89A893A7456}"/>
              </a:ext>
            </a:extLst>
          </p:cNvPr>
          <p:cNvSpPr txBox="1">
            <a:spLocks/>
          </p:cNvSpPr>
          <p:nvPr/>
        </p:nvSpPr>
        <p:spPr>
          <a:xfrm>
            <a:off x="2041634" y="4556457"/>
            <a:ext cx="4840014" cy="357187"/>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l">
              <a:defRPr/>
            </a:pPr>
            <a:r>
              <a:rPr lang="en-US" sz="900" spc="-50" dirty="0" err="1">
                <a:solidFill>
                  <a:schemeClr val="accent2"/>
                </a:solidFill>
                <a:latin typeface="Tahoma" panose="020B0604030504040204" pitchFamily="34" charset="0"/>
                <a:ea typeface="Tahoma" panose="020B0604030504040204" pitchFamily="34" charset="0"/>
                <a:cs typeface="Tahoma" panose="020B0604030504040204" pitchFamily="34" charset="0"/>
              </a:rPr>
              <a:t>McCraty</a:t>
            </a:r>
            <a:r>
              <a:rPr lang="en-US" sz="900" spc="-50" dirty="0">
                <a:solidFill>
                  <a:schemeClr val="accent2"/>
                </a:solidFill>
                <a:latin typeface="Tahoma" panose="020B0604030504040204" pitchFamily="34" charset="0"/>
                <a:ea typeface="Tahoma" panose="020B0604030504040204" pitchFamily="34" charset="0"/>
                <a:cs typeface="Tahoma" panose="020B0604030504040204" pitchFamily="34" charset="0"/>
              </a:rPr>
              <a:t>, 2003 </a:t>
            </a:r>
            <a:r>
              <a:rPr lang="en-US" sz="900" i="1" spc="-50" dirty="0">
                <a:solidFill>
                  <a:schemeClr val="accent2"/>
                </a:solidFill>
                <a:latin typeface="Tahoma" panose="020B0604030504040204" pitchFamily="34" charset="0"/>
                <a:ea typeface="Tahoma" panose="020B0604030504040204" pitchFamily="34" charset="0"/>
                <a:cs typeface="Tahoma" panose="020B0604030504040204" pitchFamily="34" charset="0"/>
              </a:rPr>
              <a:t>Modulation of DNA conformation by heart-focused intention</a:t>
            </a:r>
            <a:r>
              <a:rPr lang="en-US" sz="900" spc="-50" dirty="0">
                <a:solidFill>
                  <a:schemeClr val="accent2"/>
                </a:solidFill>
                <a:latin typeface="Tahoma" panose="020B0604030504040204" pitchFamily="34" charset="0"/>
                <a:ea typeface="Tahoma" panose="020B0604030504040204" pitchFamily="34" charset="0"/>
                <a:cs typeface="Tahoma" panose="020B0604030504040204" pitchFamily="34" charset="0"/>
              </a:rPr>
              <a:t> p. 6, Boulder Creek, CA: Institute of </a:t>
            </a:r>
            <a:r>
              <a:rPr lang="en-US" sz="900" spc="-50" dirty="0" err="1">
                <a:solidFill>
                  <a:schemeClr val="accent2"/>
                </a:solidFill>
                <a:latin typeface="Tahoma" panose="020B0604030504040204" pitchFamily="34" charset="0"/>
                <a:ea typeface="Tahoma" panose="020B0604030504040204" pitchFamily="34" charset="0"/>
                <a:cs typeface="Tahoma" panose="020B0604030504040204" pitchFamily="34" charset="0"/>
              </a:rPr>
              <a:t>HeartMath</a:t>
            </a:r>
            <a:r>
              <a:rPr lang="en-US" sz="900" spc="-50" dirty="0">
                <a:solidFill>
                  <a:schemeClr val="accent2"/>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82634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Focused Intention Alters DNA Conformation</a:t>
            </a:r>
          </a:p>
        </p:txBody>
      </p:sp>
      <p:sp>
        <p:nvSpPr>
          <p:cNvPr id="3" name="Content Placeholder 2"/>
          <p:cNvSpPr>
            <a:spLocks noGrp="1"/>
          </p:cNvSpPr>
          <p:nvPr>
            <p:ph type="subTitle" sz="quarter" idx="1"/>
          </p:nvPr>
        </p:nvSpPr>
        <p:spPr>
          <a:xfrm>
            <a:off x="648118" y="1341455"/>
            <a:ext cx="8038681" cy="3572189"/>
          </a:xfrm>
        </p:spPr>
        <p:txBody>
          <a:bodyPr/>
          <a:lstStyle/>
          <a:p>
            <a:r>
              <a:rPr lang="en-US" dirty="0"/>
              <a:t>Then to test whether an EM effect or not, had three test tubes together and had the participants focus their intent on changing DNA in two of the test tubes but not the third, and that is exactly what happened.</a:t>
            </a:r>
          </a:p>
        </p:txBody>
      </p:sp>
      <p:sp>
        <p:nvSpPr>
          <p:cNvPr id="4" name="Footer Placeholder 3">
            <a:extLst>
              <a:ext uri="{FF2B5EF4-FFF2-40B4-BE49-F238E27FC236}">
                <a16:creationId xmlns:a16="http://schemas.microsoft.com/office/drawing/2014/main" id="{F4A432E6-3EFD-4BB8-6CAC-C3913668797A}"/>
              </a:ext>
            </a:extLst>
          </p:cNvPr>
          <p:cNvSpPr txBox="1">
            <a:spLocks/>
          </p:cNvSpPr>
          <p:nvPr/>
        </p:nvSpPr>
        <p:spPr>
          <a:xfrm>
            <a:off x="2041634" y="4556457"/>
            <a:ext cx="4840014" cy="357187"/>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l">
              <a:defRPr/>
            </a:pPr>
            <a:r>
              <a:rPr lang="en-US" sz="900" spc="-50" dirty="0" err="1">
                <a:solidFill>
                  <a:schemeClr val="accent2"/>
                </a:solidFill>
                <a:latin typeface="Tahoma" panose="020B0604030504040204" pitchFamily="34" charset="0"/>
                <a:ea typeface="Tahoma" panose="020B0604030504040204" pitchFamily="34" charset="0"/>
                <a:cs typeface="Tahoma" panose="020B0604030504040204" pitchFamily="34" charset="0"/>
              </a:rPr>
              <a:t>McCraty</a:t>
            </a:r>
            <a:r>
              <a:rPr lang="en-US" sz="900" spc="-50" dirty="0">
                <a:solidFill>
                  <a:schemeClr val="accent2"/>
                </a:solidFill>
                <a:latin typeface="Tahoma" panose="020B0604030504040204" pitchFamily="34" charset="0"/>
                <a:ea typeface="Tahoma" panose="020B0604030504040204" pitchFamily="34" charset="0"/>
                <a:cs typeface="Tahoma" panose="020B0604030504040204" pitchFamily="34" charset="0"/>
              </a:rPr>
              <a:t>, 2003 </a:t>
            </a:r>
            <a:r>
              <a:rPr lang="en-US" sz="900" i="1" spc="-50" dirty="0">
                <a:solidFill>
                  <a:schemeClr val="accent2"/>
                </a:solidFill>
                <a:latin typeface="Tahoma" panose="020B0604030504040204" pitchFamily="34" charset="0"/>
                <a:ea typeface="Tahoma" panose="020B0604030504040204" pitchFamily="34" charset="0"/>
                <a:cs typeface="Tahoma" panose="020B0604030504040204" pitchFamily="34" charset="0"/>
              </a:rPr>
              <a:t>Modulation of DNA conformation by heart-focused intention</a:t>
            </a:r>
            <a:r>
              <a:rPr lang="en-US" sz="900" spc="-50" dirty="0">
                <a:solidFill>
                  <a:schemeClr val="accent2"/>
                </a:solidFill>
                <a:latin typeface="Tahoma" panose="020B0604030504040204" pitchFamily="34" charset="0"/>
                <a:ea typeface="Tahoma" panose="020B0604030504040204" pitchFamily="34" charset="0"/>
                <a:cs typeface="Tahoma" panose="020B0604030504040204" pitchFamily="34" charset="0"/>
              </a:rPr>
              <a:t> p. 6, Boulder Creek, CA: Institute of </a:t>
            </a:r>
            <a:r>
              <a:rPr lang="en-US" sz="900" spc="-50" dirty="0" err="1">
                <a:solidFill>
                  <a:schemeClr val="accent2"/>
                </a:solidFill>
                <a:latin typeface="Tahoma" panose="020B0604030504040204" pitchFamily="34" charset="0"/>
                <a:ea typeface="Tahoma" panose="020B0604030504040204" pitchFamily="34" charset="0"/>
                <a:cs typeface="Tahoma" panose="020B0604030504040204" pitchFamily="34" charset="0"/>
              </a:rPr>
              <a:t>HeartMath</a:t>
            </a:r>
            <a:r>
              <a:rPr lang="en-US" sz="900" spc="-50" dirty="0">
                <a:solidFill>
                  <a:schemeClr val="accent2"/>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156145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Focused Intention Alters DNA Conformation</a:t>
            </a:r>
          </a:p>
        </p:txBody>
      </p:sp>
      <p:sp>
        <p:nvSpPr>
          <p:cNvPr id="3" name="Content Placeholder 2"/>
          <p:cNvSpPr>
            <a:spLocks noGrp="1"/>
          </p:cNvSpPr>
          <p:nvPr>
            <p:ph type="subTitle" sz="quarter" idx="1"/>
          </p:nvPr>
        </p:nvSpPr>
        <p:spPr>
          <a:xfrm>
            <a:off x="648118" y="1341455"/>
            <a:ext cx="8038681" cy="3572189"/>
          </a:xfrm>
        </p:spPr>
        <p:txBody>
          <a:bodyPr/>
          <a:lstStyle/>
          <a:p>
            <a:r>
              <a:rPr lang="en-US" dirty="0"/>
              <a:t>Finally, during five separate experiments in which the DNA samples were a half mile away from the participants, the same DNA conformation changes occurred when the participants focused with love and goodwill. </a:t>
            </a:r>
          </a:p>
        </p:txBody>
      </p:sp>
      <p:sp>
        <p:nvSpPr>
          <p:cNvPr id="4" name="Footer Placeholder 3">
            <a:extLst>
              <a:ext uri="{FF2B5EF4-FFF2-40B4-BE49-F238E27FC236}">
                <a16:creationId xmlns:a16="http://schemas.microsoft.com/office/drawing/2014/main" id="{1B431618-B437-E702-A6EA-C30864B4AB7E}"/>
              </a:ext>
            </a:extLst>
          </p:cNvPr>
          <p:cNvSpPr txBox="1">
            <a:spLocks/>
          </p:cNvSpPr>
          <p:nvPr/>
        </p:nvSpPr>
        <p:spPr>
          <a:xfrm>
            <a:off x="2041634" y="4556457"/>
            <a:ext cx="4840014" cy="357187"/>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l">
              <a:defRPr/>
            </a:pPr>
            <a:r>
              <a:rPr lang="en-US" sz="900" spc="-50" dirty="0" err="1">
                <a:solidFill>
                  <a:schemeClr val="accent2"/>
                </a:solidFill>
                <a:latin typeface="Tahoma" panose="020B0604030504040204" pitchFamily="34" charset="0"/>
                <a:ea typeface="Tahoma" panose="020B0604030504040204" pitchFamily="34" charset="0"/>
                <a:cs typeface="Tahoma" panose="020B0604030504040204" pitchFamily="34" charset="0"/>
              </a:rPr>
              <a:t>McCraty</a:t>
            </a:r>
            <a:r>
              <a:rPr lang="en-US" sz="900" spc="-50" dirty="0">
                <a:solidFill>
                  <a:schemeClr val="accent2"/>
                </a:solidFill>
                <a:latin typeface="Tahoma" panose="020B0604030504040204" pitchFamily="34" charset="0"/>
                <a:ea typeface="Tahoma" panose="020B0604030504040204" pitchFamily="34" charset="0"/>
                <a:cs typeface="Tahoma" panose="020B0604030504040204" pitchFamily="34" charset="0"/>
              </a:rPr>
              <a:t>, 2003 </a:t>
            </a:r>
            <a:r>
              <a:rPr lang="en-US" sz="900" i="1" spc="-50" dirty="0">
                <a:solidFill>
                  <a:schemeClr val="accent2"/>
                </a:solidFill>
                <a:latin typeface="Tahoma" panose="020B0604030504040204" pitchFamily="34" charset="0"/>
                <a:ea typeface="Tahoma" panose="020B0604030504040204" pitchFamily="34" charset="0"/>
                <a:cs typeface="Tahoma" panose="020B0604030504040204" pitchFamily="34" charset="0"/>
              </a:rPr>
              <a:t>Modulation of DNA conformation by heart-focused intention</a:t>
            </a:r>
            <a:r>
              <a:rPr lang="en-US" sz="900" spc="-50" dirty="0">
                <a:solidFill>
                  <a:schemeClr val="accent2"/>
                </a:solidFill>
                <a:latin typeface="Tahoma" panose="020B0604030504040204" pitchFamily="34" charset="0"/>
                <a:ea typeface="Tahoma" panose="020B0604030504040204" pitchFamily="34" charset="0"/>
                <a:cs typeface="Tahoma" panose="020B0604030504040204" pitchFamily="34" charset="0"/>
              </a:rPr>
              <a:t> p. 6, Boulder Creek, CA: Institute of </a:t>
            </a:r>
            <a:r>
              <a:rPr lang="en-US" sz="900" spc="-50" dirty="0" err="1">
                <a:solidFill>
                  <a:schemeClr val="accent2"/>
                </a:solidFill>
                <a:latin typeface="Tahoma" panose="020B0604030504040204" pitchFamily="34" charset="0"/>
                <a:ea typeface="Tahoma" panose="020B0604030504040204" pitchFamily="34" charset="0"/>
                <a:cs typeface="Tahoma" panose="020B0604030504040204" pitchFamily="34" charset="0"/>
              </a:rPr>
              <a:t>HeartMath</a:t>
            </a:r>
            <a:r>
              <a:rPr lang="en-US" sz="900" spc="-50" dirty="0">
                <a:solidFill>
                  <a:schemeClr val="accent2"/>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7903812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A8D3A-DE6A-1B38-70EB-0379885F1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A78C4-9F9A-F6E3-9A1D-4580247BB781}"/>
              </a:ext>
            </a:extLst>
          </p:cNvPr>
          <p:cNvSpPr>
            <a:spLocks noGrp="1"/>
          </p:cNvSpPr>
          <p:nvPr>
            <p:ph type="title" idx="4294967295"/>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Content Placeholder 4" descr="FightChicksDirectRobotSheldrake.jpg">
            <a:extLst>
              <a:ext uri="{FF2B5EF4-FFF2-40B4-BE49-F238E27FC236}">
                <a16:creationId xmlns:a16="http://schemas.microsoft.com/office/drawing/2014/main" id="{7F38B341-5C34-AD63-77B5-72A189335953}"/>
              </a:ext>
            </a:extLst>
          </p:cNvPr>
          <p:cNvPicPr>
            <a:picLocks noGrp="1" noChangeAspect="1"/>
          </p:cNvPicPr>
          <p:nvPr>
            <p:ph idx="1"/>
          </p:nvPr>
        </p:nvPicPr>
        <p:blipFill rotWithShape="1">
          <a:blip r:embed="rId3" cstate="print">
            <a:alphaModFix amt="80000"/>
            <a:extLst>
              <a:ext uri="{28A0092B-C50C-407E-A947-70E740481C1C}">
                <a14:useLocalDpi xmlns:a14="http://schemas.microsoft.com/office/drawing/2010/main" val="0"/>
              </a:ext>
            </a:extLst>
          </a:blip>
          <a:srcRect l="4072" t="8909" r="10001" b="55905"/>
          <a:stretch/>
        </p:blipFill>
        <p:spPr>
          <a:xfrm>
            <a:off x="1865060" y="0"/>
            <a:ext cx="5071767" cy="2254102"/>
          </a:xfrm>
        </p:spPr>
      </p:pic>
      <p:sp>
        <p:nvSpPr>
          <p:cNvPr id="3" name="TextBox 2">
            <a:extLst>
              <a:ext uri="{FF2B5EF4-FFF2-40B4-BE49-F238E27FC236}">
                <a16:creationId xmlns:a16="http://schemas.microsoft.com/office/drawing/2014/main" id="{A4294644-AD08-0AC0-E470-C69C2F1994E1}"/>
              </a:ext>
            </a:extLst>
          </p:cNvPr>
          <p:cNvSpPr txBox="1"/>
          <p:nvPr/>
        </p:nvSpPr>
        <p:spPr>
          <a:xfrm>
            <a:off x="1809881" y="4611318"/>
            <a:ext cx="530352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000" dirty="0" err="1">
                <a:solidFill>
                  <a:schemeClr val="accent1"/>
                </a:solidFill>
                <a:effectLst/>
              </a:rPr>
              <a:t>Peoc'h</a:t>
            </a:r>
            <a:r>
              <a:rPr lang="en-US" sz="1000" dirty="0">
                <a:solidFill>
                  <a:schemeClr val="accent1"/>
                </a:solidFill>
                <a:effectLst/>
              </a:rPr>
              <a:t>, Rene. "Psychokinesis experiments with human and animal subjects upon a robot moving at random." </a:t>
            </a:r>
            <a:r>
              <a:rPr lang="en-US" sz="1000" i="1" dirty="0">
                <a:solidFill>
                  <a:schemeClr val="accent1"/>
                </a:solidFill>
                <a:effectLst/>
              </a:rPr>
              <a:t>The Journal of Parapsychology</a:t>
            </a:r>
            <a:r>
              <a:rPr lang="en-US" sz="1000" dirty="0">
                <a:solidFill>
                  <a:schemeClr val="accent1"/>
                </a:solidFill>
                <a:effectLst/>
              </a:rPr>
              <a:t> 66.3 (2002): 229</a:t>
            </a:r>
          </a:p>
        </p:txBody>
      </p:sp>
    </p:spTree>
    <p:extLst>
      <p:ext uri="{BB962C8B-B14F-4D97-AF65-F5344CB8AC3E}">
        <p14:creationId xmlns:p14="http://schemas.microsoft.com/office/powerpoint/2010/main" val="1688189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C00BB-D90A-453A-19FB-F5F349F5C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ED2AC-C14C-8C76-164B-A6F44DF59CED}"/>
              </a:ext>
            </a:extLst>
          </p:cNvPr>
          <p:cNvSpPr>
            <a:spLocks noGrp="1"/>
          </p:cNvSpPr>
          <p:nvPr>
            <p:ph type="title" idx="4294967295"/>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Content Placeholder 4" descr="FightChicksDirectRobotSheldrake.jpg">
            <a:extLst>
              <a:ext uri="{FF2B5EF4-FFF2-40B4-BE49-F238E27FC236}">
                <a16:creationId xmlns:a16="http://schemas.microsoft.com/office/drawing/2014/main" id="{2BFEDC0A-5CDA-D33E-47F6-DB4C42576082}"/>
              </a:ext>
            </a:extLst>
          </p:cNvPr>
          <p:cNvPicPr>
            <a:picLocks noGrp="1" noChangeAspect="1"/>
          </p:cNvPicPr>
          <p:nvPr>
            <p:ph idx="1"/>
          </p:nvPr>
        </p:nvPicPr>
        <p:blipFill rotWithShape="1">
          <a:blip r:embed="rId3" cstate="print">
            <a:alphaModFix amt="80000"/>
            <a:extLst>
              <a:ext uri="{28A0092B-C50C-407E-A947-70E740481C1C}">
                <a14:useLocalDpi xmlns:a14="http://schemas.microsoft.com/office/drawing/2010/main" val="0"/>
              </a:ext>
            </a:extLst>
          </a:blip>
          <a:srcRect l="4072" t="8908" r="10001" b="19110"/>
          <a:stretch/>
        </p:blipFill>
        <p:spPr>
          <a:xfrm>
            <a:off x="1865060" y="0"/>
            <a:ext cx="5071767" cy="4611318"/>
          </a:xfrm>
        </p:spPr>
      </p:pic>
      <p:sp>
        <p:nvSpPr>
          <p:cNvPr id="3" name="TextBox 2">
            <a:extLst>
              <a:ext uri="{FF2B5EF4-FFF2-40B4-BE49-F238E27FC236}">
                <a16:creationId xmlns:a16="http://schemas.microsoft.com/office/drawing/2014/main" id="{4B36D8A4-2A60-B258-1C7A-4866D79ACDD1}"/>
              </a:ext>
            </a:extLst>
          </p:cNvPr>
          <p:cNvSpPr txBox="1"/>
          <p:nvPr/>
        </p:nvSpPr>
        <p:spPr>
          <a:xfrm>
            <a:off x="1809881" y="4611318"/>
            <a:ext cx="530352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000" dirty="0" err="1">
                <a:solidFill>
                  <a:schemeClr val="accent1"/>
                </a:solidFill>
                <a:effectLst/>
              </a:rPr>
              <a:t>Peoc'h</a:t>
            </a:r>
            <a:r>
              <a:rPr lang="en-US" sz="1000" dirty="0">
                <a:solidFill>
                  <a:schemeClr val="accent1"/>
                </a:solidFill>
                <a:effectLst/>
              </a:rPr>
              <a:t>, Rene. "Psychokinesis experiments with human and animal subjects upon a robot moving at random." </a:t>
            </a:r>
            <a:r>
              <a:rPr lang="en-US" sz="1000" i="1" dirty="0">
                <a:solidFill>
                  <a:schemeClr val="accent1"/>
                </a:solidFill>
                <a:effectLst/>
              </a:rPr>
              <a:t>The Journal of Parapsychology</a:t>
            </a:r>
            <a:r>
              <a:rPr lang="en-US" sz="1000" dirty="0">
                <a:solidFill>
                  <a:schemeClr val="accent1"/>
                </a:solidFill>
                <a:effectLst/>
              </a:rPr>
              <a:t> 66.3 (2002): 229</a:t>
            </a:r>
          </a:p>
        </p:txBody>
      </p:sp>
    </p:spTree>
    <p:extLst>
      <p:ext uri="{BB962C8B-B14F-4D97-AF65-F5344CB8AC3E}">
        <p14:creationId xmlns:p14="http://schemas.microsoft.com/office/powerpoint/2010/main" val="1628394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a:t>Laying on of Hands</a:t>
            </a:r>
            <a:endParaRPr lang="en-US" dirty="0"/>
          </a:p>
        </p:txBody>
      </p:sp>
      <p:sp>
        <p:nvSpPr>
          <p:cNvPr id="3" name="Content Placeholder 2"/>
          <p:cNvSpPr>
            <a:spLocks noGrp="1"/>
          </p:cNvSpPr>
          <p:nvPr>
            <p:ph type="subTitle" sz="quarter" idx="1"/>
          </p:nvPr>
        </p:nvSpPr>
        <p:spPr>
          <a:xfrm>
            <a:off x="648118" y="1341455"/>
            <a:ext cx="8038681" cy="3572189"/>
          </a:xfrm>
        </p:spPr>
        <p:txBody>
          <a:bodyPr/>
          <a:lstStyle/>
          <a:p>
            <a:r>
              <a:rPr lang="en-US" dirty="0"/>
              <a:t>Mice were given standardized wounds.</a:t>
            </a:r>
            <a:br>
              <a:rPr lang="en-US" dirty="0"/>
            </a:br>
            <a:endParaRPr lang="en-US" dirty="0"/>
          </a:p>
          <a:p>
            <a:r>
              <a:rPr lang="en-US" dirty="0"/>
              <a:t>A faith-healer held the cages of one group 15 minutes twice per day.</a:t>
            </a:r>
            <a:br>
              <a:rPr lang="en-US" dirty="0"/>
            </a:br>
            <a:endParaRPr lang="en-US" dirty="0"/>
          </a:p>
          <a:p>
            <a:r>
              <a:rPr lang="en-US" dirty="0"/>
              <a:t>That group demonstrated significantly more rapid wound healing than the group of mice not held by the faith-healer.</a:t>
            </a:r>
          </a:p>
        </p:txBody>
      </p:sp>
      <p:sp>
        <p:nvSpPr>
          <p:cNvPr id="7" name="Footer Placeholder 3">
            <a:extLst>
              <a:ext uri="{FF2B5EF4-FFF2-40B4-BE49-F238E27FC236}">
                <a16:creationId xmlns:a16="http://schemas.microsoft.com/office/drawing/2014/main" id="{506925CD-11FF-C932-64E7-07DA42981A51}"/>
              </a:ext>
            </a:extLst>
          </p:cNvPr>
          <p:cNvSpPr txBox="1">
            <a:spLocks/>
          </p:cNvSpPr>
          <p:nvPr/>
        </p:nvSpPr>
        <p:spPr>
          <a:xfrm>
            <a:off x="2088931" y="4556457"/>
            <a:ext cx="4966138" cy="357187"/>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l"/>
            <a:r>
              <a:rPr lang="en-US" sz="9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Grad, B., </a:t>
            </a:r>
            <a:r>
              <a:rPr lang="en-US" sz="900" dirty="0" err="1">
                <a:solidFill>
                  <a:schemeClr val="accent2"/>
                </a:solidFill>
                <a:effectLst/>
                <a:latin typeface="Tahoma" panose="020B0604030504040204" pitchFamily="34" charset="0"/>
                <a:ea typeface="Tahoma" panose="020B0604030504040204" pitchFamily="34" charset="0"/>
                <a:cs typeface="Tahoma" panose="020B0604030504040204" pitchFamily="34" charset="0"/>
              </a:rPr>
              <a:t>Cadoret</a:t>
            </a:r>
            <a:r>
              <a:rPr lang="en-US" sz="9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 R. J., &amp; Paul, G. I. (1961). The influence of an unorthodox method of treatment on wound healing in mice. International Journal of Parapsychology, 3, 5–24.</a:t>
            </a:r>
          </a:p>
        </p:txBody>
      </p:sp>
    </p:spTree>
    <p:extLst>
      <p:ext uri="{BB962C8B-B14F-4D97-AF65-F5344CB8AC3E}">
        <p14:creationId xmlns:p14="http://schemas.microsoft.com/office/powerpoint/2010/main" val="96573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D171-AB80-F79A-7CB2-BE43FD7B08A8}"/>
              </a:ext>
            </a:extLst>
          </p:cNvPr>
          <p:cNvSpPr>
            <a:spLocks noGrp="1"/>
          </p:cNvSpPr>
          <p:nvPr>
            <p:ph type="ctrTitle" sz="quarter"/>
          </p:nvPr>
        </p:nvSpPr>
        <p:spPr>
          <a:xfrm>
            <a:off x="685800" y="-1"/>
            <a:ext cx="7772400" cy="1180681"/>
          </a:xfrm>
        </p:spPr>
        <p:txBody>
          <a:bodyPr/>
          <a:lstStyle/>
          <a:p>
            <a:r>
              <a:rPr lang="en-US" dirty="0"/>
              <a:t>Humans Have Three Parts</a:t>
            </a:r>
          </a:p>
        </p:txBody>
      </p:sp>
      <p:sp>
        <p:nvSpPr>
          <p:cNvPr id="3" name="Content Placeholder 2">
            <a:extLst>
              <a:ext uri="{FF2B5EF4-FFF2-40B4-BE49-F238E27FC236}">
                <a16:creationId xmlns:a16="http://schemas.microsoft.com/office/drawing/2014/main" id="{D1C44AF1-885E-487F-0AB6-B909C45250D1}"/>
              </a:ext>
            </a:extLst>
          </p:cNvPr>
          <p:cNvSpPr>
            <a:spLocks noGrp="1"/>
          </p:cNvSpPr>
          <p:nvPr>
            <p:ph type="subTitle" sz="quarter" idx="1"/>
          </p:nvPr>
        </p:nvSpPr>
        <p:spPr>
          <a:xfrm>
            <a:off x="648118" y="1341455"/>
            <a:ext cx="8038681" cy="3572189"/>
          </a:xfrm>
        </p:spPr>
        <p:txBody>
          <a:bodyPr/>
          <a:lstStyle/>
          <a:p>
            <a:r>
              <a:rPr lang="en-US" dirty="0"/>
              <a:t>“And the LORD God formed man of the </a:t>
            </a:r>
            <a:r>
              <a:rPr lang="en-US" dirty="0">
                <a:solidFill>
                  <a:schemeClr val="accent5"/>
                </a:solidFill>
              </a:rPr>
              <a:t>dust of the ground [body]</a:t>
            </a:r>
            <a:r>
              <a:rPr lang="en-US" dirty="0"/>
              <a:t>, and breathed into his nostrils the </a:t>
            </a:r>
            <a:r>
              <a:rPr lang="en-US" dirty="0">
                <a:solidFill>
                  <a:schemeClr val="accent5"/>
                </a:solidFill>
              </a:rPr>
              <a:t>breath of life [spirit]</a:t>
            </a:r>
            <a:r>
              <a:rPr lang="en-US" dirty="0"/>
              <a:t>; and man became a living </a:t>
            </a:r>
            <a:r>
              <a:rPr lang="en-US" dirty="0">
                <a:solidFill>
                  <a:schemeClr val="accent5"/>
                </a:solidFill>
              </a:rPr>
              <a:t>soul [mind/individuality]</a:t>
            </a:r>
            <a:r>
              <a:rPr lang="en-US" dirty="0"/>
              <a:t>” </a:t>
            </a:r>
            <a:r>
              <a:rPr lang="en-US" sz="1600" dirty="0"/>
              <a:t>(Genesis 2:7 KJV).</a:t>
            </a:r>
          </a:p>
          <a:p>
            <a:endParaRPr lang="en-US" sz="1600" dirty="0"/>
          </a:p>
          <a:p>
            <a:r>
              <a:rPr lang="en-US" dirty="0"/>
              <a:t>The “breath of life” is not oxygen and nitrogen but the animating energy, the spark of life, that gives life and comes from God, the only source of life.</a:t>
            </a:r>
          </a:p>
          <a:p>
            <a:endParaRPr lang="en-US" dirty="0"/>
          </a:p>
        </p:txBody>
      </p:sp>
    </p:spTree>
    <p:extLst>
      <p:ext uri="{BB962C8B-B14F-4D97-AF65-F5344CB8AC3E}">
        <p14:creationId xmlns:p14="http://schemas.microsoft.com/office/powerpoint/2010/main" val="316161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Laying on of Hands</a:t>
            </a:r>
          </a:p>
        </p:txBody>
      </p:sp>
      <p:sp>
        <p:nvSpPr>
          <p:cNvPr id="3" name="Content Placeholder 2"/>
          <p:cNvSpPr>
            <a:spLocks noGrp="1"/>
          </p:cNvSpPr>
          <p:nvPr>
            <p:ph type="subTitle" sz="quarter" idx="1"/>
          </p:nvPr>
        </p:nvSpPr>
        <p:spPr>
          <a:xfrm>
            <a:off x="648118" y="1341455"/>
            <a:ext cx="8038681" cy="3572189"/>
          </a:xfrm>
        </p:spPr>
        <p:txBody>
          <a:bodyPr/>
          <a:lstStyle/>
          <a:p>
            <a:r>
              <a:rPr lang="en-US" dirty="0"/>
              <a:t>Mice were given an iodine-free diet, which induced goiter growth.</a:t>
            </a:r>
            <a:br>
              <a:rPr lang="en-US" dirty="0"/>
            </a:br>
            <a:endParaRPr lang="en-US" dirty="0"/>
          </a:p>
          <a:p>
            <a:r>
              <a:rPr lang="en-US" dirty="0"/>
              <a:t>Mice whose cages were held twice daily for 15 minutes by a faith-healer had significantly slower thyroid growth than the control group (over 15 months)</a:t>
            </a:r>
          </a:p>
          <a:p>
            <a:endParaRPr lang="en-US" dirty="0"/>
          </a:p>
          <a:p>
            <a:r>
              <a:rPr lang="en-US" dirty="0"/>
              <a:t>This same outcome occurred when the faith-healer had no direct contact with the mice but, instead, held cotton strips that were placed with the mice.</a:t>
            </a:r>
          </a:p>
        </p:txBody>
      </p:sp>
      <p:sp>
        <p:nvSpPr>
          <p:cNvPr id="5" name="Footer Placeholder 3">
            <a:extLst>
              <a:ext uri="{FF2B5EF4-FFF2-40B4-BE49-F238E27FC236}">
                <a16:creationId xmlns:a16="http://schemas.microsoft.com/office/drawing/2014/main" id="{7E3D26A3-45B0-92D5-6A17-47F68D3FAAD5}"/>
              </a:ext>
            </a:extLst>
          </p:cNvPr>
          <p:cNvSpPr txBox="1">
            <a:spLocks/>
          </p:cNvSpPr>
          <p:nvPr/>
        </p:nvSpPr>
        <p:spPr>
          <a:xfrm>
            <a:off x="1418897" y="4248807"/>
            <a:ext cx="6077606" cy="670858"/>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l"/>
            <a:r>
              <a:rPr lang="en-US" sz="9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Grad. B. (1965). Some biological effects of laying on of hands: A review of experiments with animals and plants. Journal of the American Society for Psychical Research, 59, 95–127</a:t>
            </a:r>
          </a:p>
          <a:p>
            <a:pPr algn="l"/>
            <a:r>
              <a:rPr lang="en-US" sz="9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Grad, B. (1976). The biological effects of “laying on of hands” on animals and plants: Implications for biology. In </a:t>
            </a:r>
            <a:r>
              <a:rPr lang="en-US" sz="900" dirty="0" err="1">
                <a:solidFill>
                  <a:schemeClr val="accent2"/>
                </a:solidFill>
                <a:effectLst/>
                <a:latin typeface="Tahoma" panose="020B0604030504040204" pitchFamily="34" charset="0"/>
                <a:ea typeface="Tahoma" panose="020B0604030504040204" pitchFamily="34" charset="0"/>
                <a:cs typeface="Tahoma" panose="020B0604030504040204" pitchFamily="34" charset="0"/>
              </a:rPr>
              <a:t>Schmeidler</a:t>
            </a:r>
            <a:r>
              <a:rPr lang="en-US" sz="9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 Gertrude (Ed.), Parapsychology: Its relation to physics, biology, psychology and psychiatry (pp. 76–89). Metuchen, NJ: Scarecrow Press.</a:t>
            </a:r>
          </a:p>
        </p:txBody>
      </p:sp>
    </p:spTree>
    <p:extLst>
      <p:ext uri="{BB962C8B-B14F-4D97-AF65-F5344CB8AC3E}">
        <p14:creationId xmlns:p14="http://schemas.microsoft.com/office/powerpoint/2010/main" val="243712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Laying on of Hands</a:t>
            </a:r>
          </a:p>
        </p:txBody>
      </p:sp>
      <p:sp>
        <p:nvSpPr>
          <p:cNvPr id="3" name="Content Placeholder 2"/>
          <p:cNvSpPr>
            <a:spLocks noGrp="1"/>
          </p:cNvSpPr>
          <p:nvPr>
            <p:ph type="subTitle" sz="quarter" idx="1"/>
          </p:nvPr>
        </p:nvSpPr>
        <p:spPr>
          <a:xfrm>
            <a:off x="648118" y="1341455"/>
            <a:ext cx="8038681" cy="3572189"/>
          </a:xfrm>
        </p:spPr>
        <p:txBody>
          <a:bodyPr/>
          <a:lstStyle/>
          <a:p>
            <a:r>
              <a:rPr lang="en-US" dirty="0"/>
              <a:t>Mice were injected with mammillary adenocarcinoma.</a:t>
            </a:r>
            <a:br>
              <a:rPr lang="en-US" dirty="0"/>
            </a:br>
            <a:endParaRPr lang="en-US" dirty="0"/>
          </a:p>
          <a:p>
            <a:r>
              <a:rPr lang="en-US" dirty="0"/>
              <a:t>A typical course is a massive tumor and 100% fatal in 14 to 27 days.</a:t>
            </a:r>
            <a:br>
              <a:rPr lang="en-US" dirty="0"/>
            </a:br>
            <a:endParaRPr lang="en-US" dirty="0"/>
          </a:p>
          <a:p>
            <a:r>
              <a:rPr lang="en-US" dirty="0"/>
              <a:t>Two groups of mice were injected with the same cancer.</a:t>
            </a:r>
            <a:br>
              <a:rPr lang="en-US" dirty="0"/>
            </a:br>
            <a:endParaRPr lang="en-US" dirty="0"/>
          </a:p>
          <a:p>
            <a:r>
              <a:rPr lang="en-US" dirty="0"/>
              <a:t>Experimental group had “healer” (faith not required, just a specific mental preparation and focus) place hands around the cage 1 hour per day (no direct contact ever).</a:t>
            </a:r>
          </a:p>
          <a:p>
            <a:endParaRPr lang="en-US" dirty="0"/>
          </a:p>
          <a:p>
            <a:r>
              <a:rPr lang="en-US" dirty="0"/>
              <a:t>Hypothesis—delayed time to death</a:t>
            </a:r>
          </a:p>
        </p:txBody>
      </p:sp>
      <p:sp>
        <p:nvSpPr>
          <p:cNvPr id="7" name="Footer Placeholder 3">
            <a:extLst>
              <a:ext uri="{FF2B5EF4-FFF2-40B4-BE49-F238E27FC236}">
                <a16:creationId xmlns:a16="http://schemas.microsoft.com/office/drawing/2014/main" id="{FD5F09E0-9ACD-61E4-9FBB-D9A6B8643C46}"/>
              </a:ext>
            </a:extLst>
          </p:cNvPr>
          <p:cNvSpPr txBox="1">
            <a:spLocks/>
          </p:cNvSpPr>
          <p:nvPr/>
        </p:nvSpPr>
        <p:spPr>
          <a:xfrm>
            <a:off x="2539564" y="4633421"/>
            <a:ext cx="4507624" cy="357187"/>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l"/>
            <a:r>
              <a:rPr lang="en-US" sz="9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Journal of Scientific Exploration, Vol. 14, No. 3, pp. 353–364, 2000</a:t>
            </a:r>
          </a:p>
        </p:txBody>
      </p:sp>
    </p:spTree>
    <p:extLst>
      <p:ext uri="{BB962C8B-B14F-4D97-AF65-F5344CB8AC3E}">
        <p14:creationId xmlns:p14="http://schemas.microsoft.com/office/powerpoint/2010/main" val="301544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Findings</a:t>
            </a:r>
          </a:p>
        </p:txBody>
      </p:sp>
      <p:sp>
        <p:nvSpPr>
          <p:cNvPr id="3" name="Content Placeholder 2"/>
          <p:cNvSpPr>
            <a:spLocks noGrp="1"/>
          </p:cNvSpPr>
          <p:nvPr>
            <p:ph type="subTitle" sz="quarter" idx="1"/>
          </p:nvPr>
        </p:nvSpPr>
        <p:spPr>
          <a:xfrm>
            <a:off x="648118" y="1341455"/>
            <a:ext cx="8038681" cy="3572189"/>
          </a:xfrm>
        </p:spPr>
        <p:txBody>
          <a:bodyPr/>
          <a:lstStyle/>
          <a:p>
            <a:r>
              <a:rPr lang="en-US" dirty="0"/>
              <a:t>The mice in the experimental group lived their full life span of 2 years.</a:t>
            </a:r>
            <a:br>
              <a:rPr lang="en-US" dirty="0"/>
            </a:br>
            <a:endParaRPr lang="en-US" dirty="0"/>
          </a:p>
          <a:p>
            <a:r>
              <a:rPr lang="en-US" dirty="0"/>
              <a:t>After two of the control group mice died within 27 days, the “healer” began the same procedure with the remaining control group mice, which were late stage—outcome?</a:t>
            </a:r>
          </a:p>
          <a:p>
            <a:endParaRPr lang="en-US" dirty="0"/>
          </a:p>
          <a:p>
            <a:r>
              <a:rPr lang="en-US" dirty="0"/>
              <a:t>The tumors ruptured, ulcerated, and the cancer remitted—and the mice lived.</a:t>
            </a:r>
          </a:p>
        </p:txBody>
      </p:sp>
      <p:sp>
        <p:nvSpPr>
          <p:cNvPr id="5" name="Footer Placeholder 3">
            <a:extLst>
              <a:ext uri="{FF2B5EF4-FFF2-40B4-BE49-F238E27FC236}">
                <a16:creationId xmlns:a16="http://schemas.microsoft.com/office/drawing/2014/main" id="{A0ED760C-A482-E753-635F-53828160FABA}"/>
              </a:ext>
            </a:extLst>
          </p:cNvPr>
          <p:cNvSpPr txBox="1">
            <a:spLocks/>
          </p:cNvSpPr>
          <p:nvPr/>
        </p:nvSpPr>
        <p:spPr>
          <a:xfrm>
            <a:off x="2539564" y="4633421"/>
            <a:ext cx="4507624" cy="357187"/>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l"/>
            <a:r>
              <a:rPr lang="en-US" sz="9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Journal of Scientific Exploration, Vol. 14, No. 3, pp. 353–364, 2000</a:t>
            </a:r>
          </a:p>
        </p:txBody>
      </p:sp>
    </p:spTree>
    <p:extLst>
      <p:ext uri="{BB962C8B-B14F-4D97-AF65-F5344CB8AC3E}">
        <p14:creationId xmlns:p14="http://schemas.microsoft.com/office/powerpoint/2010/main" val="148269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Findings</a:t>
            </a:r>
          </a:p>
        </p:txBody>
      </p:sp>
      <p:sp>
        <p:nvSpPr>
          <p:cNvPr id="3" name="Content Placeholder 2"/>
          <p:cNvSpPr>
            <a:spLocks noGrp="1"/>
          </p:cNvSpPr>
          <p:nvPr>
            <p:ph type="subTitle" sz="quarter" idx="1"/>
          </p:nvPr>
        </p:nvSpPr>
        <p:spPr>
          <a:xfrm>
            <a:off x="648118" y="1341455"/>
            <a:ext cx="8038681" cy="3572189"/>
          </a:xfrm>
        </p:spPr>
        <p:txBody>
          <a:bodyPr/>
          <a:lstStyle/>
          <a:p>
            <a:r>
              <a:rPr lang="en-US" dirty="0"/>
              <a:t>When new adenocarcinoma was injected at a later time, no tumor growth occurred. They had developed an immune response to the cancer cells.</a:t>
            </a:r>
            <a:br>
              <a:rPr lang="en-US" dirty="0"/>
            </a:br>
            <a:endParaRPr lang="en-US" dirty="0"/>
          </a:p>
          <a:p>
            <a:r>
              <a:rPr lang="en-US" dirty="0"/>
              <a:t>The entire study was replicated four times with a variety of “healers,” some of whom were skeptics but trained in how to do the healing.</a:t>
            </a:r>
            <a:br>
              <a:rPr lang="en-US" dirty="0"/>
            </a:br>
            <a:endParaRPr lang="en-US" dirty="0"/>
          </a:p>
          <a:p>
            <a:r>
              <a:rPr lang="en-US" dirty="0"/>
              <a:t>Overall compiled findings of the four experiments</a:t>
            </a:r>
          </a:p>
          <a:p>
            <a:pPr lvl="2"/>
            <a:r>
              <a:rPr lang="en-US" sz="1800" dirty="0">
                <a:solidFill>
                  <a:schemeClr val="accent4"/>
                </a:solidFill>
              </a:rPr>
              <a:t>experimental group 87.9% remission</a:t>
            </a:r>
          </a:p>
          <a:p>
            <a:pPr lvl="2"/>
            <a:r>
              <a:rPr lang="en-US" sz="1800" dirty="0">
                <a:solidFill>
                  <a:schemeClr val="accent4"/>
                </a:solidFill>
              </a:rPr>
              <a:t>offsite control group 0% remission</a:t>
            </a:r>
          </a:p>
        </p:txBody>
      </p:sp>
      <p:sp>
        <p:nvSpPr>
          <p:cNvPr id="5" name="Footer Placeholder 3">
            <a:extLst>
              <a:ext uri="{FF2B5EF4-FFF2-40B4-BE49-F238E27FC236}">
                <a16:creationId xmlns:a16="http://schemas.microsoft.com/office/drawing/2014/main" id="{17E1868A-294D-3A81-AA78-DB7FDBA30EE2}"/>
              </a:ext>
            </a:extLst>
          </p:cNvPr>
          <p:cNvSpPr txBox="1">
            <a:spLocks/>
          </p:cNvSpPr>
          <p:nvPr/>
        </p:nvSpPr>
        <p:spPr>
          <a:xfrm>
            <a:off x="2539564" y="4633421"/>
            <a:ext cx="4507624" cy="357187"/>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l"/>
            <a:r>
              <a:rPr lang="en-US" sz="9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Journal of Scientific Exploration, Vol. 14, No. 3, pp. 353–364, 2000</a:t>
            </a:r>
          </a:p>
        </p:txBody>
      </p:sp>
    </p:spTree>
    <p:extLst>
      <p:ext uri="{BB962C8B-B14F-4D97-AF65-F5344CB8AC3E}">
        <p14:creationId xmlns:p14="http://schemas.microsoft.com/office/powerpoint/2010/main" val="420740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Prayer and Healing</a:t>
            </a:r>
          </a:p>
        </p:txBody>
      </p:sp>
      <p:sp>
        <p:nvSpPr>
          <p:cNvPr id="3" name="Content Placeholder 2"/>
          <p:cNvSpPr>
            <a:spLocks noGrp="1"/>
          </p:cNvSpPr>
          <p:nvPr>
            <p:ph type="subTitle" sz="quarter" idx="1"/>
          </p:nvPr>
        </p:nvSpPr>
        <p:spPr>
          <a:xfrm>
            <a:off x="648118" y="1341455"/>
            <a:ext cx="8038681" cy="3572189"/>
          </a:xfrm>
        </p:spPr>
        <p:txBody>
          <a:bodyPr/>
          <a:lstStyle/>
          <a:p>
            <a:pPr>
              <a:spcAft>
                <a:spcPts val="1200"/>
              </a:spcAft>
            </a:pPr>
            <a:r>
              <a:rPr lang="en-US" dirty="0"/>
              <a:t>Elizabeth </a:t>
            </a:r>
            <a:r>
              <a:rPr lang="en-US" dirty="0" err="1"/>
              <a:t>Targ</a:t>
            </a:r>
            <a:r>
              <a:rPr lang="en-US" dirty="0"/>
              <a:t>, MD, PhD, conducted a study to measure the impact of remote (long distance, never having met the patient) prayer on terminally ill AIDS patients.</a:t>
            </a:r>
          </a:p>
          <a:p>
            <a:pPr>
              <a:spcAft>
                <a:spcPts val="1200"/>
              </a:spcAft>
            </a:pPr>
            <a:r>
              <a:rPr lang="en-US" dirty="0"/>
              <a:t>Patients were matched regarding CD4 count and severity of illness, and they were randomized into a 10-week remote healing prayer group or control group.</a:t>
            </a:r>
          </a:p>
          <a:p>
            <a:pPr>
              <a:spcAft>
                <a:spcPts val="1200"/>
              </a:spcAft>
            </a:pPr>
            <a:r>
              <a:rPr lang="en-US" dirty="0"/>
              <a:t>Faith-healers (from multiple traditions) were presented with a patient’s photo, name, and T-helper cell count.</a:t>
            </a:r>
          </a:p>
          <a:p>
            <a:pPr>
              <a:spcAft>
                <a:spcPts val="1200"/>
              </a:spcAft>
            </a:pPr>
            <a:r>
              <a:rPr lang="en-US" dirty="0"/>
              <a:t>All patients were blinded to who was being prayed for and who was not.</a:t>
            </a:r>
          </a:p>
          <a:p>
            <a:endParaRPr lang="en-US" dirty="0"/>
          </a:p>
        </p:txBody>
      </p:sp>
      <p:sp>
        <p:nvSpPr>
          <p:cNvPr id="5" name="Footer Placeholder 3">
            <a:extLst>
              <a:ext uri="{FF2B5EF4-FFF2-40B4-BE49-F238E27FC236}">
                <a16:creationId xmlns:a16="http://schemas.microsoft.com/office/drawing/2014/main" id="{E2439301-FF2C-A89B-EDF9-F095094A7C55}"/>
              </a:ext>
            </a:extLst>
          </p:cNvPr>
          <p:cNvSpPr txBox="1">
            <a:spLocks/>
          </p:cNvSpPr>
          <p:nvPr/>
        </p:nvSpPr>
        <p:spPr>
          <a:xfrm>
            <a:off x="3067708" y="4556457"/>
            <a:ext cx="3908534" cy="357187"/>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l"/>
            <a:r>
              <a:rPr lang="en-US" sz="9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Western Journal of Medicine, 1998, 169(6), 356 </a:t>
            </a:r>
          </a:p>
        </p:txBody>
      </p:sp>
    </p:spTree>
    <p:extLst>
      <p:ext uri="{BB962C8B-B14F-4D97-AF65-F5344CB8AC3E}">
        <p14:creationId xmlns:p14="http://schemas.microsoft.com/office/powerpoint/2010/main" val="162386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Prayer and Healing</a:t>
            </a:r>
          </a:p>
        </p:txBody>
      </p:sp>
      <p:sp>
        <p:nvSpPr>
          <p:cNvPr id="3" name="Content Placeholder 2"/>
          <p:cNvSpPr>
            <a:spLocks noGrp="1"/>
          </p:cNvSpPr>
          <p:nvPr>
            <p:ph type="subTitle" sz="quarter" idx="1"/>
          </p:nvPr>
        </p:nvSpPr>
        <p:spPr>
          <a:xfrm>
            <a:off x="648118" y="1341455"/>
            <a:ext cx="8038681" cy="3572189"/>
          </a:xfrm>
        </p:spPr>
        <p:txBody>
          <a:bodyPr/>
          <a:lstStyle/>
          <a:p>
            <a:r>
              <a:rPr lang="en-US" dirty="0"/>
              <a:t>Six months later, blinded medical review found those who received remote prayer showed: </a:t>
            </a:r>
            <a:br>
              <a:rPr lang="en-US" dirty="0"/>
            </a:br>
            <a:endParaRPr lang="en-US" dirty="0"/>
          </a:p>
          <a:p>
            <a:pPr marL="514350" lvl="1" indent="-285750">
              <a:buFont typeface="Arial" panose="020B0604020202020204" pitchFamily="34" charset="0"/>
              <a:buChar char="•"/>
            </a:pPr>
            <a:r>
              <a:rPr lang="en-US" sz="1800" dirty="0">
                <a:solidFill>
                  <a:schemeClr val="accent4"/>
                </a:solidFill>
              </a:rPr>
              <a:t>Improved mood (p=0.02)</a:t>
            </a:r>
          </a:p>
          <a:p>
            <a:pPr marL="514350" lvl="1" indent="-285750">
              <a:buFont typeface="Arial" panose="020B0604020202020204" pitchFamily="34" charset="0"/>
              <a:buChar char="•"/>
            </a:pPr>
            <a:r>
              <a:rPr lang="en-US" sz="1800" dirty="0">
                <a:solidFill>
                  <a:schemeClr val="accent4"/>
                </a:solidFill>
              </a:rPr>
              <a:t>Significantly less doctor visits (p=0.01)</a:t>
            </a:r>
          </a:p>
          <a:p>
            <a:pPr marL="514350" lvl="1" indent="-285750">
              <a:buFont typeface="Arial" panose="020B0604020202020204" pitchFamily="34" charset="0"/>
              <a:buChar char="•"/>
            </a:pPr>
            <a:r>
              <a:rPr lang="en-US" sz="1800" dirty="0">
                <a:solidFill>
                  <a:schemeClr val="accent4"/>
                </a:solidFill>
              </a:rPr>
              <a:t>Fewer hospitalizations (p=0.04)</a:t>
            </a:r>
          </a:p>
          <a:p>
            <a:pPr marL="514350" lvl="1" indent="-285750">
              <a:buFont typeface="Arial" panose="020B0604020202020204" pitchFamily="34" charset="0"/>
              <a:buChar char="•"/>
            </a:pPr>
            <a:r>
              <a:rPr lang="en-US" sz="1800" dirty="0">
                <a:solidFill>
                  <a:schemeClr val="accent4"/>
                </a:solidFill>
              </a:rPr>
              <a:t>Fewer days in the hospital (p=0.04)</a:t>
            </a:r>
          </a:p>
          <a:p>
            <a:pPr marL="514350" lvl="1" indent="-285750">
              <a:buFont typeface="Arial" panose="020B0604020202020204" pitchFamily="34" charset="0"/>
              <a:buChar char="•"/>
            </a:pPr>
            <a:r>
              <a:rPr lang="en-US" sz="1800" dirty="0">
                <a:solidFill>
                  <a:schemeClr val="accent4"/>
                </a:solidFill>
              </a:rPr>
              <a:t>Fewer AIDS-defining illnesses (p=0.04)</a:t>
            </a:r>
          </a:p>
          <a:p>
            <a:pPr marL="514350" lvl="1" indent="-285750">
              <a:buFont typeface="Arial" panose="020B0604020202020204" pitchFamily="34" charset="0"/>
              <a:buChar char="•"/>
            </a:pPr>
            <a:r>
              <a:rPr lang="en-US" sz="1800" dirty="0">
                <a:solidFill>
                  <a:schemeClr val="accent4"/>
                </a:solidFill>
              </a:rPr>
              <a:t>Lower illness severity (p=0.03)</a:t>
            </a:r>
          </a:p>
        </p:txBody>
      </p:sp>
      <p:sp>
        <p:nvSpPr>
          <p:cNvPr id="4" name="Footer Placeholder 3">
            <a:extLst>
              <a:ext uri="{FF2B5EF4-FFF2-40B4-BE49-F238E27FC236}">
                <a16:creationId xmlns:a16="http://schemas.microsoft.com/office/drawing/2014/main" id="{76A11587-474E-C2AA-FBB0-B6496F95905F}"/>
              </a:ext>
            </a:extLst>
          </p:cNvPr>
          <p:cNvSpPr txBox="1">
            <a:spLocks/>
          </p:cNvSpPr>
          <p:nvPr/>
        </p:nvSpPr>
        <p:spPr>
          <a:xfrm>
            <a:off x="3067708" y="4556457"/>
            <a:ext cx="3908534" cy="357187"/>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l"/>
            <a:r>
              <a:rPr lang="en-US" sz="9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Western Journal of Medicine, 1998, 169(6), 356 </a:t>
            </a:r>
          </a:p>
        </p:txBody>
      </p:sp>
    </p:spTree>
    <p:extLst>
      <p:ext uri="{BB962C8B-B14F-4D97-AF65-F5344CB8AC3E}">
        <p14:creationId xmlns:p14="http://schemas.microsoft.com/office/powerpoint/2010/main" val="19412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4620A-396D-A7EC-E5AD-5FEAC8ACFA26}"/>
              </a:ext>
            </a:extLst>
          </p:cNvPr>
          <p:cNvSpPr>
            <a:spLocks noGrp="1"/>
          </p:cNvSpPr>
          <p:nvPr>
            <p:ph type="ctrTitle" sz="quarter"/>
          </p:nvPr>
        </p:nvSpPr>
        <p:spPr>
          <a:xfrm>
            <a:off x="685800" y="-1"/>
            <a:ext cx="7772400" cy="1180681"/>
          </a:xfrm>
        </p:spPr>
        <p:txBody>
          <a:bodyPr/>
          <a:lstStyle/>
          <a:p>
            <a:r>
              <a:rPr lang="en-US" dirty="0"/>
              <a:t>Spiritual Beings Can Impact Others</a:t>
            </a:r>
          </a:p>
        </p:txBody>
      </p:sp>
      <p:sp>
        <p:nvSpPr>
          <p:cNvPr id="3" name="Content Placeholder 2">
            <a:extLst>
              <a:ext uri="{FF2B5EF4-FFF2-40B4-BE49-F238E27FC236}">
                <a16:creationId xmlns:a16="http://schemas.microsoft.com/office/drawing/2014/main" id="{03568474-8676-EE22-EDC9-D5BE2F3E6968}"/>
              </a:ext>
            </a:extLst>
          </p:cNvPr>
          <p:cNvSpPr>
            <a:spLocks noGrp="1"/>
          </p:cNvSpPr>
          <p:nvPr>
            <p:ph type="subTitle" sz="quarter" idx="1"/>
          </p:nvPr>
        </p:nvSpPr>
        <p:spPr>
          <a:xfrm>
            <a:off x="648118" y="1341455"/>
            <a:ext cx="8038681" cy="3572189"/>
          </a:xfrm>
        </p:spPr>
        <p:txBody>
          <a:bodyPr/>
          <a:lstStyle/>
          <a:p>
            <a:r>
              <a:rPr lang="en-US" dirty="0"/>
              <a:t>These studies document that humans can direct their spiritual energy, quantum energy, to impact the world around them.</a:t>
            </a:r>
          </a:p>
          <a:p>
            <a:endParaRPr lang="en-US" dirty="0"/>
          </a:p>
          <a:p>
            <a:r>
              <a:rPr lang="en-US" dirty="0"/>
              <a:t>Our spiritual energy and its use are determined by the choices we make, which spirit we identify with and are animated by. </a:t>
            </a:r>
          </a:p>
        </p:txBody>
      </p:sp>
    </p:spTree>
    <p:extLst>
      <p:ext uri="{BB962C8B-B14F-4D97-AF65-F5344CB8AC3E}">
        <p14:creationId xmlns:p14="http://schemas.microsoft.com/office/powerpoint/2010/main" val="222400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804E-3EB0-842E-4473-DB3053541D90}"/>
              </a:ext>
            </a:extLst>
          </p:cNvPr>
          <p:cNvSpPr>
            <a:spLocks noGrp="1"/>
          </p:cNvSpPr>
          <p:nvPr>
            <p:ph type="ctrTitle" sz="quarter"/>
          </p:nvPr>
        </p:nvSpPr>
        <p:spPr>
          <a:xfrm>
            <a:off x="685800" y="1497807"/>
            <a:ext cx="7772400" cy="1073944"/>
          </a:xfrm>
        </p:spPr>
        <p:txBody>
          <a:bodyPr/>
          <a:lstStyle/>
          <a:p>
            <a:r>
              <a:rPr lang="en-US" dirty="0"/>
              <a:t>Part 2</a:t>
            </a:r>
            <a:br>
              <a:rPr lang="en-US" dirty="0"/>
            </a:br>
            <a:r>
              <a:rPr lang="en-US" dirty="0"/>
              <a:t>Spiritual Warfare</a:t>
            </a:r>
          </a:p>
        </p:txBody>
      </p:sp>
      <p:sp>
        <p:nvSpPr>
          <p:cNvPr id="9" name="Subtitle 8">
            <a:extLst>
              <a:ext uri="{FF2B5EF4-FFF2-40B4-BE49-F238E27FC236}">
                <a16:creationId xmlns:a16="http://schemas.microsoft.com/office/drawing/2014/main" id="{7BCF9BA5-6781-DC7F-02E9-91EC5184C498}"/>
              </a:ext>
            </a:extLst>
          </p:cNvPr>
          <p:cNvSpPr>
            <a:spLocks noGrp="1"/>
          </p:cNvSpPr>
          <p:nvPr>
            <p:ph type="subTitle" sz="quarter" idx="1"/>
          </p:nvPr>
        </p:nvSpPr>
        <p:spPr/>
        <p:txBody>
          <a:bodyPr/>
          <a:lstStyle/>
          <a:p>
            <a:r>
              <a:rPr lang="en-US" dirty="0"/>
              <a:t>angels and demons</a:t>
            </a:r>
          </a:p>
        </p:txBody>
      </p:sp>
    </p:spTree>
    <p:extLst>
      <p:ext uri="{BB962C8B-B14F-4D97-AF65-F5344CB8AC3E}">
        <p14:creationId xmlns:p14="http://schemas.microsoft.com/office/powerpoint/2010/main" val="18943773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Ancient Wisdom</a:t>
            </a:r>
          </a:p>
        </p:txBody>
      </p:sp>
      <p:sp>
        <p:nvSpPr>
          <p:cNvPr id="3" name="Content Placeholder 2"/>
          <p:cNvSpPr>
            <a:spLocks noGrp="1"/>
          </p:cNvSpPr>
          <p:nvPr>
            <p:ph type="subTitle" sz="quarter" idx="1"/>
          </p:nvPr>
        </p:nvSpPr>
        <p:spPr>
          <a:xfrm>
            <a:off x="648118" y="1341455"/>
            <a:ext cx="8038681" cy="3572189"/>
          </a:xfrm>
        </p:spPr>
        <p:txBody>
          <a:bodyPr/>
          <a:lstStyle/>
          <a:p>
            <a:pPr algn="ctr"/>
            <a:endParaRPr lang="en-US" sz="2800" dirty="0"/>
          </a:p>
          <a:p>
            <a:pPr algn="ctr"/>
            <a:r>
              <a:rPr lang="en-US" sz="2800" dirty="0"/>
              <a:t>“As a man thinks in his heart, so is he.”</a:t>
            </a:r>
          </a:p>
          <a:p>
            <a:pPr algn="ctr"/>
            <a:endParaRPr lang="en-US" dirty="0"/>
          </a:p>
          <a:p>
            <a:pPr algn="ctr"/>
            <a:r>
              <a:rPr lang="en-US" dirty="0"/>
              <a:t>Solomon </a:t>
            </a:r>
          </a:p>
          <a:p>
            <a:pPr algn="ctr"/>
            <a:endParaRPr lang="en-US" dirty="0"/>
          </a:p>
          <a:p>
            <a:pPr algn="ctr"/>
            <a:r>
              <a:rPr lang="en-US" dirty="0"/>
              <a:t>Proverbs 23:7</a:t>
            </a:r>
          </a:p>
        </p:txBody>
      </p:sp>
    </p:spTree>
    <p:extLst>
      <p:ext uri="{BB962C8B-B14F-4D97-AF65-F5344CB8AC3E}">
        <p14:creationId xmlns:p14="http://schemas.microsoft.com/office/powerpoint/2010/main" val="3827549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70A05-7F9B-43EB-D623-BF78A88556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D67312-7269-E702-733C-65A21E0BA1E6}"/>
              </a:ext>
            </a:extLst>
          </p:cNvPr>
          <p:cNvSpPr>
            <a:spLocks noGrp="1"/>
          </p:cNvSpPr>
          <p:nvPr>
            <p:ph type="ctrTitle" sz="quarter"/>
          </p:nvPr>
        </p:nvSpPr>
        <p:spPr>
          <a:xfrm>
            <a:off x="685800" y="-1"/>
            <a:ext cx="7772400" cy="1180681"/>
          </a:xfrm>
        </p:spPr>
        <p:txBody>
          <a:bodyPr/>
          <a:lstStyle/>
          <a:p>
            <a:r>
              <a:rPr lang="en-US" dirty="0"/>
              <a:t>The Battlefield</a:t>
            </a:r>
          </a:p>
        </p:txBody>
      </p:sp>
      <p:sp>
        <p:nvSpPr>
          <p:cNvPr id="3" name="Content Placeholder 2">
            <a:extLst>
              <a:ext uri="{FF2B5EF4-FFF2-40B4-BE49-F238E27FC236}">
                <a16:creationId xmlns:a16="http://schemas.microsoft.com/office/drawing/2014/main" id="{C6D37EA4-D62A-275B-EFB2-21AEEBFEA381}"/>
              </a:ext>
            </a:extLst>
          </p:cNvPr>
          <p:cNvSpPr>
            <a:spLocks noGrp="1"/>
          </p:cNvSpPr>
          <p:nvPr>
            <p:ph type="subTitle" sz="quarter" idx="1"/>
          </p:nvPr>
        </p:nvSpPr>
        <p:spPr>
          <a:xfrm>
            <a:off x="648118" y="1341455"/>
            <a:ext cx="8038681" cy="3572189"/>
          </a:xfrm>
        </p:spPr>
        <p:txBody>
          <a:bodyPr/>
          <a:lstStyle/>
          <a:p>
            <a:pPr algn="ctr"/>
            <a:r>
              <a:rPr lang="en-US" sz="2000" dirty="0"/>
              <a:t>The thoughts we think, beliefs we hold, and the God we worship change our quantum network. </a:t>
            </a:r>
          </a:p>
        </p:txBody>
      </p:sp>
    </p:spTree>
    <p:extLst>
      <p:ext uri="{BB962C8B-B14F-4D97-AF65-F5344CB8AC3E}">
        <p14:creationId xmlns:p14="http://schemas.microsoft.com/office/powerpoint/2010/main" val="385140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8D185-4829-46BA-E412-743A8322F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E27C9-B57C-A5C4-2A7D-8C1A9F21EABE}"/>
              </a:ext>
            </a:extLst>
          </p:cNvPr>
          <p:cNvSpPr>
            <a:spLocks noGrp="1"/>
          </p:cNvSpPr>
          <p:nvPr>
            <p:ph type="ctrTitle" sz="quarter"/>
          </p:nvPr>
        </p:nvSpPr>
        <p:spPr>
          <a:xfrm>
            <a:off x="685800" y="-1"/>
            <a:ext cx="7772400" cy="1180681"/>
          </a:xfrm>
        </p:spPr>
        <p:txBody>
          <a:bodyPr/>
          <a:lstStyle/>
          <a:p>
            <a:r>
              <a:rPr lang="en-US" dirty="0"/>
              <a:t>To Be Operational, Must Have All Three</a:t>
            </a:r>
          </a:p>
        </p:txBody>
      </p:sp>
      <p:sp>
        <p:nvSpPr>
          <p:cNvPr id="9" name="Subtitle 8">
            <a:extLst>
              <a:ext uri="{FF2B5EF4-FFF2-40B4-BE49-F238E27FC236}">
                <a16:creationId xmlns:a16="http://schemas.microsoft.com/office/drawing/2014/main" id="{816CDD23-4854-F374-C78E-69A9263C5F74}"/>
              </a:ext>
            </a:extLst>
          </p:cNvPr>
          <p:cNvSpPr>
            <a:spLocks noGrp="1"/>
          </p:cNvSpPr>
          <p:nvPr>
            <p:ph type="subTitle" sz="quarter" idx="1"/>
          </p:nvPr>
        </p:nvSpPr>
        <p:spPr/>
        <p:txBody>
          <a:bodyPr/>
          <a:lstStyle/>
          <a:p>
            <a:endParaRPr lang="en-US" dirty="0"/>
          </a:p>
        </p:txBody>
      </p:sp>
      <p:graphicFrame>
        <p:nvGraphicFramePr>
          <p:cNvPr id="4" name="Table 3">
            <a:extLst>
              <a:ext uri="{FF2B5EF4-FFF2-40B4-BE49-F238E27FC236}">
                <a16:creationId xmlns:a16="http://schemas.microsoft.com/office/drawing/2014/main" id="{841D8242-6467-0553-A20F-7A78213561E6}"/>
              </a:ext>
            </a:extLst>
          </p:cNvPr>
          <p:cNvGraphicFramePr>
            <a:graphicFrameLocks noGrp="1"/>
          </p:cNvGraphicFramePr>
          <p:nvPr>
            <p:extLst>
              <p:ext uri="{D42A27DB-BD31-4B8C-83A1-F6EECF244321}">
                <p14:modId xmlns:p14="http://schemas.microsoft.com/office/powerpoint/2010/main" val="2371216857"/>
              </p:ext>
            </p:extLst>
          </p:nvPr>
        </p:nvGraphicFramePr>
        <p:xfrm>
          <a:off x="1050924" y="1754332"/>
          <a:ext cx="7035801" cy="498211"/>
        </p:xfrm>
        <a:graphic>
          <a:graphicData uri="http://schemas.openxmlformats.org/drawingml/2006/table">
            <a:tbl>
              <a:tblPr firstRow="1" bandRow="1">
                <a:tableStyleId>{16D9F66E-5EB9-4882-86FB-DCBF35E3C3E4}</a:tableStyleId>
              </a:tblPr>
              <a:tblGrid>
                <a:gridCol w="1295400">
                  <a:extLst>
                    <a:ext uri="{9D8B030D-6E8A-4147-A177-3AD203B41FA5}">
                      <a16:colId xmlns:a16="http://schemas.microsoft.com/office/drawing/2014/main" val="20000"/>
                    </a:ext>
                  </a:extLst>
                </a:gridCol>
                <a:gridCol w="1615440">
                  <a:extLst>
                    <a:ext uri="{9D8B030D-6E8A-4147-A177-3AD203B41FA5}">
                      <a16:colId xmlns:a16="http://schemas.microsoft.com/office/drawing/2014/main" val="20001"/>
                    </a:ext>
                  </a:extLst>
                </a:gridCol>
                <a:gridCol w="4124961">
                  <a:extLst>
                    <a:ext uri="{9D8B030D-6E8A-4147-A177-3AD203B41FA5}">
                      <a16:colId xmlns:a16="http://schemas.microsoft.com/office/drawing/2014/main" val="20002"/>
                    </a:ext>
                  </a:extLst>
                </a:gridCol>
              </a:tblGrid>
              <a:tr h="498211">
                <a:tc>
                  <a:txBody>
                    <a:bodyPr/>
                    <a:lstStyle/>
                    <a:p>
                      <a:r>
                        <a:rPr lang="en-US" sz="2400" dirty="0">
                          <a:latin typeface="Tahoma" panose="020B0604030504040204" pitchFamily="34" charset="0"/>
                          <a:ea typeface="Tahoma" panose="020B0604030504040204" pitchFamily="34" charset="0"/>
                          <a:cs typeface="Tahoma" panose="020B0604030504040204" pitchFamily="34" charset="0"/>
                        </a:rPr>
                        <a:t>Body</a:t>
                      </a:r>
                    </a:p>
                  </a:txBody>
                  <a:tcPr>
                    <a:solidFill>
                      <a:schemeClr val="accent4">
                        <a:alpha val="80000"/>
                      </a:schemeClr>
                    </a:solidFill>
                  </a:tcPr>
                </a:tc>
                <a:tc>
                  <a:txBody>
                    <a:bodyPr/>
                    <a:lstStyle/>
                    <a:p>
                      <a:r>
                        <a:rPr lang="en-US" sz="2400" b="0" i="1" dirty="0">
                          <a:latin typeface="Tahoma" panose="020B0604030504040204" pitchFamily="34" charset="0"/>
                          <a:ea typeface="Tahoma" panose="020B0604030504040204" pitchFamily="34" charset="0"/>
                          <a:cs typeface="Tahoma" panose="020B0604030504040204" pitchFamily="34" charset="0"/>
                        </a:rPr>
                        <a:t>Soma</a:t>
                      </a:r>
                      <a:endParaRPr lang="en-US" sz="3000" b="0" i="1" dirty="0">
                        <a:latin typeface="Tahoma" panose="020B0604030504040204" pitchFamily="34" charset="0"/>
                        <a:ea typeface="Tahoma" panose="020B0604030504040204" pitchFamily="34" charset="0"/>
                        <a:cs typeface="Tahoma" panose="020B0604030504040204" pitchFamily="34" charset="0"/>
                      </a:endParaRPr>
                    </a:p>
                  </a:txBody>
                  <a:tcPr>
                    <a:solidFill>
                      <a:schemeClr val="accent4">
                        <a:alpha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latin typeface="Tahoma" panose="020B0604030504040204" pitchFamily="34" charset="0"/>
                          <a:ea typeface="Tahoma" panose="020B0604030504040204" pitchFamily="34" charset="0"/>
                          <a:cs typeface="Tahoma" panose="020B0604030504040204" pitchFamily="34" charset="0"/>
                        </a:rPr>
                        <a:t>Hardware</a:t>
                      </a:r>
                      <a:endParaRPr lang="en-US" sz="3000" b="0" dirty="0">
                        <a:latin typeface="Tahoma" panose="020B0604030504040204" pitchFamily="34" charset="0"/>
                        <a:ea typeface="Tahoma" panose="020B0604030504040204" pitchFamily="34" charset="0"/>
                        <a:cs typeface="Tahoma" panose="020B0604030504040204" pitchFamily="34" charset="0"/>
                      </a:endParaRPr>
                    </a:p>
                  </a:txBody>
                  <a:tcPr>
                    <a:solidFill>
                      <a:schemeClr val="accent4">
                        <a:alpha val="80000"/>
                      </a:schemeClr>
                    </a:solidFill>
                  </a:tcPr>
                </a:tc>
                <a:extLst>
                  <a:ext uri="{0D108BD9-81ED-4DB2-BD59-A6C34878D82A}">
                    <a16:rowId xmlns:a16="http://schemas.microsoft.com/office/drawing/2014/main" val="10000"/>
                  </a:ext>
                </a:extLst>
              </a:tr>
            </a:tbl>
          </a:graphicData>
        </a:graphic>
      </p:graphicFrame>
      <p:graphicFrame>
        <p:nvGraphicFramePr>
          <p:cNvPr id="5" name="Table 4">
            <a:extLst>
              <a:ext uri="{FF2B5EF4-FFF2-40B4-BE49-F238E27FC236}">
                <a16:creationId xmlns:a16="http://schemas.microsoft.com/office/drawing/2014/main" id="{8AD2E8D8-05F3-6564-F4B7-EDC10BDDB9C9}"/>
              </a:ext>
            </a:extLst>
          </p:cNvPr>
          <p:cNvGraphicFramePr>
            <a:graphicFrameLocks noGrp="1"/>
          </p:cNvGraphicFramePr>
          <p:nvPr>
            <p:extLst>
              <p:ext uri="{D42A27DB-BD31-4B8C-83A1-F6EECF244321}">
                <p14:modId xmlns:p14="http://schemas.microsoft.com/office/powerpoint/2010/main" val="638739230"/>
              </p:ext>
            </p:extLst>
          </p:nvPr>
        </p:nvGraphicFramePr>
        <p:xfrm>
          <a:off x="1054099" y="2628901"/>
          <a:ext cx="7035801" cy="457200"/>
        </p:xfrm>
        <a:graphic>
          <a:graphicData uri="http://schemas.openxmlformats.org/drawingml/2006/table">
            <a:tbl>
              <a:tblPr firstRow="1" bandRow="1">
                <a:tableStyleId>{16D9F66E-5EB9-4882-86FB-DCBF35E3C3E4}</a:tableStyleId>
              </a:tblPr>
              <a:tblGrid>
                <a:gridCol w="1295400">
                  <a:extLst>
                    <a:ext uri="{9D8B030D-6E8A-4147-A177-3AD203B41FA5}">
                      <a16:colId xmlns:a16="http://schemas.microsoft.com/office/drawing/2014/main" val="20000"/>
                    </a:ext>
                  </a:extLst>
                </a:gridCol>
                <a:gridCol w="1615440">
                  <a:extLst>
                    <a:ext uri="{9D8B030D-6E8A-4147-A177-3AD203B41FA5}">
                      <a16:colId xmlns:a16="http://schemas.microsoft.com/office/drawing/2014/main" val="20001"/>
                    </a:ext>
                  </a:extLst>
                </a:gridCol>
                <a:gridCol w="4124961">
                  <a:extLst>
                    <a:ext uri="{9D8B030D-6E8A-4147-A177-3AD203B41FA5}">
                      <a16:colId xmlns:a16="http://schemas.microsoft.com/office/drawing/2014/main" val="20002"/>
                    </a:ext>
                  </a:extLst>
                </a:gridCol>
              </a:tblGrid>
              <a:tr h="455930">
                <a:tc>
                  <a:txBody>
                    <a:bodyPr/>
                    <a:lstStyle/>
                    <a:p>
                      <a:r>
                        <a:rPr lang="en-US" sz="2400" b="1" dirty="0">
                          <a:latin typeface="Tahoma" panose="020B0604030504040204" pitchFamily="34" charset="0"/>
                          <a:ea typeface="Tahoma" panose="020B0604030504040204" pitchFamily="34" charset="0"/>
                          <a:cs typeface="Tahoma" panose="020B0604030504040204" pitchFamily="34" charset="0"/>
                        </a:rPr>
                        <a:t>Soul</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4">
                        <a:alpha val="80000"/>
                      </a:schemeClr>
                    </a:solidFill>
                  </a:tcPr>
                </a:tc>
                <a:tc>
                  <a:txBody>
                    <a:bodyPr/>
                    <a:lstStyle/>
                    <a:p>
                      <a:r>
                        <a:rPr lang="en-US" sz="2400" b="0" i="1" dirty="0">
                          <a:latin typeface="Tahoma" panose="020B0604030504040204" pitchFamily="34" charset="0"/>
                          <a:ea typeface="Tahoma" panose="020B0604030504040204" pitchFamily="34" charset="0"/>
                          <a:cs typeface="Tahoma" panose="020B0604030504040204" pitchFamily="34" charset="0"/>
                        </a:rPr>
                        <a:t>Psyche</a:t>
                      </a:r>
                      <a:endParaRPr lang="en-US" sz="2400" b="0" dirty="0">
                        <a:latin typeface="Tahoma" panose="020B0604030504040204" pitchFamily="34" charset="0"/>
                        <a:ea typeface="Tahoma" panose="020B0604030504040204" pitchFamily="34" charset="0"/>
                        <a:cs typeface="Tahoma" panose="020B0604030504040204" pitchFamily="34" charset="0"/>
                      </a:endParaRPr>
                    </a:p>
                  </a:txBody>
                  <a:tcPr>
                    <a:solidFill>
                      <a:schemeClr val="accent4">
                        <a:alpha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latin typeface="Tahoma" panose="020B0604030504040204" pitchFamily="34" charset="0"/>
                          <a:ea typeface="Tahoma" panose="020B0604030504040204" pitchFamily="34" charset="0"/>
                          <a:cs typeface="Tahoma" panose="020B0604030504040204" pitchFamily="34" charset="0"/>
                        </a:rPr>
                        <a:t>Software, Mind, Individuality</a:t>
                      </a:r>
                    </a:p>
                  </a:txBody>
                  <a:tcPr>
                    <a:solidFill>
                      <a:schemeClr val="accent4">
                        <a:alpha val="80000"/>
                      </a:schemeClr>
                    </a:solidFill>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C3D713B8-D862-9098-E53F-0ED386648E38}"/>
              </a:ext>
            </a:extLst>
          </p:cNvPr>
          <p:cNvGraphicFramePr>
            <a:graphicFrameLocks noGrp="1"/>
          </p:cNvGraphicFramePr>
          <p:nvPr>
            <p:extLst>
              <p:ext uri="{D42A27DB-BD31-4B8C-83A1-F6EECF244321}">
                <p14:modId xmlns:p14="http://schemas.microsoft.com/office/powerpoint/2010/main" val="1636657450"/>
              </p:ext>
            </p:extLst>
          </p:nvPr>
        </p:nvGraphicFramePr>
        <p:xfrm>
          <a:off x="1054099" y="3462578"/>
          <a:ext cx="7035801" cy="457200"/>
        </p:xfrm>
        <a:graphic>
          <a:graphicData uri="http://schemas.openxmlformats.org/drawingml/2006/table">
            <a:tbl>
              <a:tblPr firstRow="1" bandRow="1">
                <a:tableStyleId>{16D9F66E-5EB9-4882-86FB-DCBF35E3C3E4}</a:tableStyleId>
              </a:tblPr>
              <a:tblGrid>
                <a:gridCol w="1295400">
                  <a:extLst>
                    <a:ext uri="{9D8B030D-6E8A-4147-A177-3AD203B41FA5}">
                      <a16:colId xmlns:a16="http://schemas.microsoft.com/office/drawing/2014/main" val="20000"/>
                    </a:ext>
                  </a:extLst>
                </a:gridCol>
                <a:gridCol w="1615440">
                  <a:extLst>
                    <a:ext uri="{9D8B030D-6E8A-4147-A177-3AD203B41FA5}">
                      <a16:colId xmlns:a16="http://schemas.microsoft.com/office/drawing/2014/main" val="20001"/>
                    </a:ext>
                  </a:extLst>
                </a:gridCol>
                <a:gridCol w="4124961">
                  <a:extLst>
                    <a:ext uri="{9D8B030D-6E8A-4147-A177-3AD203B41FA5}">
                      <a16:colId xmlns:a16="http://schemas.microsoft.com/office/drawing/2014/main" val="20002"/>
                    </a:ext>
                  </a:extLst>
                </a:gridCol>
              </a:tblGrid>
              <a:tr h="455930">
                <a:tc>
                  <a:txBody>
                    <a:bodyPr/>
                    <a:lstStyle/>
                    <a:p>
                      <a:r>
                        <a:rPr lang="en-US" sz="2400" b="1" dirty="0">
                          <a:latin typeface="Tahoma" panose="020B0604030504040204" pitchFamily="34" charset="0"/>
                          <a:ea typeface="Tahoma" panose="020B0604030504040204" pitchFamily="34" charset="0"/>
                          <a:cs typeface="Tahoma" panose="020B0604030504040204" pitchFamily="34" charset="0"/>
                        </a:rPr>
                        <a:t>Spirit</a:t>
                      </a:r>
                      <a:r>
                        <a:rPr lang="en-US" sz="2400" dirty="0">
                          <a:latin typeface="Tahoma" panose="020B0604030504040204" pitchFamily="34" charset="0"/>
                          <a:ea typeface="Tahoma" panose="020B0604030504040204" pitchFamily="34" charset="0"/>
                          <a:cs typeface="Tahoma" panose="020B0604030504040204" pitchFamily="34" charset="0"/>
                        </a:rPr>
                        <a:t> </a:t>
                      </a:r>
                    </a:p>
                  </a:txBody>
                  <a:tcPr>
                    <a:solidFill>
                      <a:schemeClr val="accent4">
                        <a:alpha val="80000"/>
                      </a:schemeClr>
                    </a:solidFill>
                  </a:tcPr>
                </a:tc>
                <a:tc>
                  <a:txBody>
                    <a:bodyPr/>
                    <a:lstStyle/>
                    <a:p>
                      <a:r>
                        <a:rPr lang="en-US" sz="2400" b="0" i="1" dirty="0">
                          <a:latin typeface="Tahoma" panose="020B0604030504040204" pitchFamily="34" charset="0"/>
                          <a:ea typeface="Tahoma" panose="020B0604030504040204" pitchFamily="34" charset="0"/>
                          <a:cs typeface="Tahoma" panose="020B0604030504040204" pitchFamily="34" charset="0"/>
                        </a:rPr>
                        <a:t>Pneuma</a:t>
                      </a:r>
                      <a:endParaRPr lang="en-US" sz="2400" b="0" dirty="0">
                        <a:latin typeface="Tahoma" panose="020B0604030504040204" pitchFamily="34" charset="0"/>
                        <a:ea typeface="Tahoma" panose="020B0604030504040204" pitchFamily="34" charset="0"/>
                        <a:cs typeface="Tahoma" panose="020B0604030504040204" pitchFamily="34" charset="0"/>
                      </a:endParaRPr>
                    </a:p>
                  </a:txBody>
                  <a:tcPr>
                    <a:solidFill>
                      <a:schemeClr val="accent4">
                        <a:alpha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latin typeface="Tahoma" panose="020B0604030504040204" pitchFamily="34" charset="0"/>
                          <a:ea typeface="Tahoma" panose="020B0604030504040204" pitchFamily="34" charset="0"/>
                          <a:cs typeface="Tahoma" panose="020B0604030504040204" pitchFamily="34" charset="0"/>
                        </a:rPr>
                        <a:t>Energy, Breath of Life</a:t>
                      </a:r>
                    </a:p>
                  </a:txBody>
                  <a:tcPr>
                    <a:solidFill>
                      <a:schemeClr val="accent4">
                        <a:alpha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4370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EA81D-0C88-013C-FB01-97004FE376BC}"/>
              </a:ext>
            </a:extLst>
          </p:cNvPr>
          <p:cNvSpPr>
            <a:spLocks noGrp="1"/>
          </p:cNvSpPr>
          <p:nvPr>
            <p:ph type="ctrTitle" sz="quarter"/>
          </p:nvPr>
        </p:nvSpPr>
        <p:spPr>
          <a:xfrm>
            <a:off x="685800" y="-1"/>
            <a:ext cx="7772400" cy="1180681"/>
          </a:xfrm>
        </p:spPr>
        <p:txBody>
          <a:bodyPr/>
          <a:lstStyle/>
          <a:p>
            <a:r>
              <a:rPr lang="en-US" dirty="0"/>
              <a:t>The Battlefield</a:t>
            </a:r>
          </a:p>
        </p:txBody>
      </p:sp>
      <p:sp>
        <p:nvSpPr>
          <p:cNvPr id="3" name="Content Placeholder 2">
            <a:extLst>
              <a:ext uri="{FF2B5EF4-FFF2-40B4-BE49-F238E27FC236}">
                <a16:creationId xmlns:a16="http://schemas.microsoft.com/office/drawing/2014/main" id="{71DD2F3A-7ACA-0621-0166-11184B262EDB}"/>
              </a:ext>
            </a:extLst>
          </p:cNvPr>
          <p:cNvSpPr>
            <a:spLocks noGrp="1"/>
          </p:cNvSpPr>
          <p:nvPr>
            <p:ph type="subTitle" sz="quarter" idx="1"/>
          </p:nvPr>
        </p:nvSpPr>
        <p:spPr>
          <a:xfrm>
            <a:off x="648118" y="1341455"/>
            <a:ext cx="8038681" cy="3572189"/>
          </a:xfrm>
        </p:spPr>
        <p:txBody>
          <a:bodyPr/>
          <a:lstStyle/>
          <a:p>
            <a:pPr lvl="0"/>
            <a:r>
              <a:rPr lang="en-US" dirty="0">
                <a:solidFill>
                  <a:srgbClr val="FBFBFB"/>
                </a:solidFill>
              </a:rPr>
              <a:t>“For though we live in the world, we do not wage war as the world does. The weapons we fight with are not the weapons of the world. On the contrary, they have divine power to demolish strongholds. We demolish </a:t>
            </a:r>
            <a:r>
              <a:rPr lang="en-US" dirty="0">
                <a:solidFill>
                  <a:srgbClr val="E8CA5A"/>
                </a:solidFill>
              </a:rPr>
              <a:t>arguments</a:t>
            </a:r>
            <a:r>
              <a:rPr lang="en-US" dirty="0">
                <a:solidFill>
                  <a:srgbClr val="FBFBFB"/>
                </a:solidFill>
              </a:rPr>
              <a:t> and every </a:t>
            </a:r>
            <a:r>
              <a:rPr lang="en-US" dirty="0">
                <a:solidFill>
                  <a:srgbClr val="E8CA5A"/>
                </a:solidFill>
              </a:rPr>
              <a:t>pretension</a:t>
            </a:r>
            <a:r>
              <a:rPr lang="en-US" dirty="0">
                <a:solidFill>
                  <a:srgbClr val="FBFBFB"/>
                </a:solidFill>
              </a:rPr>
              <a:t> that sets itself up against the </a:t>
            </a:r>
            <a:r>
              <a:rPr lang="en-US" dirty="0">
                <a:solidFill>
                  <a:srgbClr val="E8CA5A"/>
                </a:solidFill>
              </a:rPr>
              <a:t>knowledge of God</a:t>
            </a:r>
            <a:r>
              <a:rPr lang="en-US" dirty="0">
                <a:solidFill>
                  <a:srgbClr val="FBFBFB"/>
                </a:solidFill>
              </a:rPr>
              <a:t>, and we take captive every </a:t>
            </a:r>
            <a:r>
              <a:rPr lang="en-US" dirty="0">
                <a:solidFill>
                  <a:srgbClr val="E8CA5A"/>
                </a:solidFill>
              </a:rPr>
              <a:t>thought</a:t>
            </a:r>
            <a:r>
              <a:rPr lang="en-US" dirty="0">
                <a:solidFill>
                  <a:srgbClr val="FBFBFB"/>
                </a:solidFill>
              </a:rPr>
              <a:t> to make it obedient to Christ” </a:t>
            </a:r>
            <a:r>
              <a:rPr lang="en-US" sz="1600" dirty="0">
                <a:solidFill>
                  <a:srgbClr val="FBFBFB"/>
                </a:solidFill>
              </a:rPr>
              <a:t>(2 Corinthians 10:3–5 NIV84).</a:t>
            </a:r>
            <a:br>
              <a:rPr lang="en-US" sz="1600" dirty="0">
                <a:solidFill>
                  <a:srgbClr val="FBFBFB"/>
                </a:solidFill>
              </a:rPr>
            </a:br>
            <a:endParaRPr lang="en-US" sz="1600" dirty="0">
              <a:solidFill>
                <a:srgbClr val="FBFBFB"/>
              </a:solidFill>
            </a:endParaRPr>
          </a:p>
          <a:p>
            <a:pPr lvl="0"/>
            <a:r>
              <a:rPr lang="en-US" dirty="0">
                <a:solidFill>
                  <a:srgbClr val="FBFBFB"/>
                </a:solidFill>
              </a:rPr>
              <a:t>Internalizing, believing, choosing the truth about God that leads to trust changes our brains, changing our quantum energy, and in that trust …</a:t>
            </a:r>
          </a:p>
        </p:txBody>
      </p:sp>
    </p:spTree>
    <p:extLst>
      <p:ext uri="{BB962C8B-B14F-4D97-AF65-F5344CB8AC3E}">
        <p14:creationId xmlns:p14="http://schemas.microsoft.com/office/powerpoint/2010/main" val="149339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DACFC-AEF7-2141-4CA4-A4767545461B}"/>
              </a:ext>
            </a:extLst>
          </p:cNvPr>
          <p:cNvSpPr>
            <a:spLocks noGrp="1"/>
          </p:cNvSpPr>
          <p:nvPr>
            <p:ph type="ctrTitle" sz="quarter"/>
          </p:nvPr>
        </p:nvSpPr>
        <p:spPr>
          <a:xfrm>
            <a:off x="685800" y="-1"/>
            <a:ext cx="7772400" cy="1180681"/>
          </a:xfrm>
        </p:spPr>
        <p:txBody>
          <a:bodyPr/>
          <a:lstStyle/>
          <a:p>
            <a:r>
              <a:rPr lang="en-US" dirty="0"/>
              <a:t>The Battlefield</a:t>
            </a:r>
          </a:p>
        </p:txBody>
      </p:sp>
      <p:sp>
        <p:nvSpPr>
          <p:cNvPr id="3" name="Content Placeholder 2">
            <a:extLst>
              <a:ext uri="{FF2B5EF4-FFF2-40B4-BE49-F238E27FC236}">
                <a16:creationId xmlns:a16="http://schemas.microsoft.com/office/drawing/2014/main" id="{E06D07EE-8176-CD7C-C294-23FB712AE017}"/>
              </a:ext>
            </a:extLst>
          </p:cNvPr>
          <p:cNvSpPr>
            <a:spLocks noGrp="1"/>
          </p:cNvSpPr>
          <p:nvPr>
            <p:ph type="subTitle" sz="quarter" idx="1"/>
          </p:nvPr>
        </p:nvSpPr>
        <p:spPr>
          <a:xfrm>
            <a:off x="647700" y="1341438"/>
            <a:ext cx="8039100" cy="3571875"/>
          </a:xfrm>
        </p:spPr>
        <p:txBody>
          <a:bodyPr/>
          <a:lstStyle/>
          <a:p>
            <a:r>
              <a:rPr lang="en-US" dirty="0"/>
              <a:t>“I will give you a </a:t>
            </a:r>
            <a:r>
              <a:rPr lang="en-US" dirty="0">
                <a:solidFill>
                  <a:schemeClr val="accent5"/>
                </a:solidFill>
              </a:rPr>
              <a:t>new heart </a:t>
            </a:r>
            <a:r>
              <a:rPr lang="en-US" dirty="0"/>
              <a:t>and put a </a:t>
            </a:r>
            <a:r>
              <a:rPr lang="en-US" dirty="0">
                <a:solidFill>
                  <a:schemeClr val="accent5"/>
                </a:solidFill>
              </a:rPr>
              <a:t>new spirit </a:t>
            </a:r>
            <a:r>
              <a:rPr lang="en-US" dirty="0"/>
              <a:t>in you; </a:t>
            </a:r>
            <a:br>
              <a:rPr lang="en-US" dirty="0"/>
            </a:br>
            <a:r>
              <a:rPr lang="en-US" dirty="0"/>
              <a:t>I will remove from you your heart of stone and give you a heart of flesh” </a:t>
            </a:r>
            <a:r>
              <a:rPr lang="en-US" sz="1600" dirty="0"/>
              <a:t>(Ezekiel 36:26 NIV84). </a:t>
            </a:r>
          </a:p>
          <a:p>
            <a:endParaRPr lang="en-US" sz="1600" dirty="0"/>
          </a:p>
          <a:p>
            <a:r>
              <a:rPr lang="en-US" dirty="0"/>
              <a:t>“A man is not a Jew if he is only one </a:t>
            </a:r>
            <a:r>
              <a:rPr lang="en-US" dirty="0">
                <a:solidFill>
                  <a:schemeClr val="accent5"/>
                </a:solidFill>
              </a:rPr>
              <a:t>outwardly</a:t>
            </a:r>
            <a:r>
              <a:rPr lang="en-US" dirty="0"/>
              <a:t>, nor is circumcision merely </a:t>
            </a:r>
            <a:r>
              <a:rPr lang="en-US" dirty="0">
                <a:solidFill>
                  <a:schemeClr val="accent5"/>
                </a:solidFill>
              </a:rPr>
              <a:t>outward</a:t>
            </a:r>
            <a:r>
              <a:rPr lang="en-US" dirty="0"/>
              <a:t> and </a:t>
            </a:r>
            <a:r>
              <a:rPr lang="en-US" dirty="0">
                <a:solidFill>
                  <a:schemeClr val="accent5"/>
                </a:solidFill>
              </a:rPr>
              <a:t>physical</a:t>
            </a:r>
            <a:r>
              <a:rPr lang="en-US" dirty="0"/>
              <a:t>. No, a man is a Jew if he is one </a:t>
            </a:r>
            <a:r>
              <a:rPr lang="en-US" dirty="0">
                <a:solidFill>
                  <a:schemeClr val="accent5"/>
                </a:solidFill>
              </a:rPr>
              <a:t>inwardly</a:t>
            </a:r>
            <a:r>
              <a:rPr lang="en-US" dirty="0"/>
              <a:t>; and circumcision is circumcision of the </a:t>
            </a:r>
            <a:r>
              <a:rPr lang="en-US" dirty="0">
                <a:solidFill>
                  <a:schemeClr val="accent5"/>
                </a:solidFill>
              </a:rPr>
              <a:t>heart</a:t>
            </a:r>
            <a:r>
              <a:rPr lang="en-US" dirty="0"/>
              <a:t>, by the </a:t>
            </a:r>
            <a:r>
              <a:rPr lang="en-US" dirty="0">
                <a:solidFill>
                  <a:schemeClr val="accent5"/>
                </a:solidFill>
              </a:rPr>
              <a:t>Spirit</a:t>
            </a:r>
            <a:r>
              <a:rPr lang="en-US" dirty="0"/>
              <a:t>, not by the written code” </a:t>
            </a:r>
            <a:r>
              <a:rPr lang="en-US" sz="1600" dirty="0"/>
              <a:t>(Romans 2:28, 29 NIV84).</a:t>
            </a:r>
          </a:p>
        </p:txBody>
      </p:sp>
    </p:spTree>
    <p:extLst>
      <p:ext uri="{BB962C8B-B14F-4D97-AF65-F5344CB8AC3E}">
        <p14:creationId xmlns:p14="http://schemas.microsoft.com/office/powerpoint/2010/main" val="363690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083EA-16F0-3035-D39E-5529EBF4E334}"/>
              </a:ext>
            </a:extLst>
          </p:cNvPr>
          <p:cNvSpPr>
            <a:spLocks noGrp="1"/>
          </p:cNvSpPr>
          <p:nvPr>
            <p:ph type="ctrTitle" sz="quarter"/>
          </p:nvPr>
        </p:nvSpPr>
        <p:spPr>
          <a:xfrm>
            <a:off x="685800" y="-1"/>
            <a:ext cx="7772400" cy="1180681"/>
          </a:xfrm>
        </p:spPr>
        <p:txBody>
          <a:bodyPr/>
          <a:lstStyle/>
          <a:p>
            <a:r>
              <a:rPr lang="en-US" dirty="0"/>
              <a:t>How God Wins</a:t>
            </a:r>
          </a:p>
        </p:txBody>
      </p:sp>
      <p:sp>
        <p:nvSpPr>
          <p:cNvPr id="3" name="Content Placeholder 2">
            <a:extLst>
              <a:ext uri="{FF2B5EF4-FFF2-40B4-BE49-F238E27FC236}">
                <a16:creationId xmlns:a16="http://schemas.microsoft.com/office/drawing/2014/main" id="{5841805A-0C72-2CC8-640D-60BB9E17B38F}"/>
              </a:ext>
            </a:extLst>
          </p:cNvPr>
          <p:cNvSpPr>
            <a:spLocks noGrp="1"/>
          </p:cNvSpPr>
          <p:nvPr>
            <p:ph type="subTitle" sz="quarter" idx="1"/>
          </p:nvPr>
        </p:nvSpPr>
        <p:spPr>
          <a:xfrm>
            <a:off x="648118" y="1341455"/>
            <a:ext cx="8038681" cy="3572189"/>
          </a:xfrm>
        </p:spPr>
        <p:txBody>
          <a:bodyPr/>
          <a:lstStyle/>
          <a:p>
            <a:r>
              <a:rPr lang="en-US" dirty="0"/>
              <a:t>“‘Not by might nor by power [Newtonian physics], but by my Spirit [quantum physics],’ says the LORD Almighty” </a:t>
            </a:r>
            <a:r>
              <a:rPr lang="en-US" sz="1600" dirty="0"/>
              <a:t>(Zechariah 4:6 NIV84).</a:t>
            </a:r>
          </a:p>
          <a:p>
            <a:endParaRPr lang="en-US" dirty="0"/>
          </a:p>
          <a:p>
            <a:r>
              <a:rPr lang="en-US" dirty="0"/>
              <a:t>The Spirit is the Spirit of love and truth—truth presented in love leaving us free to choose which spirit we internalize, identify with, prefer.</a:t>
            </a:r>
          </a:p>
        </p:txBody>
      </p:sp>
    </p:spTree>
    <p:extLst>
      <p:ext uri="{BB962C8B-B14F-4D97-AF65-F5344CB8AC3E}">
        <p14:creationId xmlns:p14="http://schemas.microsoft.com/office/powerpoint/2010/main" val="126989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CDB5B-EBE9-905C-5FDC-B4DCAF884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7BE586-8A77-415D-0731-094AE66A429B}"/>
              </a:ext>
            </a:extLst>
          </p:cNvPr>
          <p:cNvSpPr>
            <a:spLocks noGrp="1"/>
          </p:cNvSpPr>
          <p:nvPr>
            <p:ph type="ctrTitle" sz="quarter"/>
          </p:nvPr>
        </p:nvSpPr>
        <p:spPr>
          <a:xfrm>
            <a:off x="685800" y="-1"/>
            <a:ext cx="7772400" cy="1180681"/>
          </a:xfrm>
        </p:spPr>
        <p:txBody>
          <a:bodyPr/>
          <a:lstStyle/>
          <a:p>
            <a:r>
              <a:rPr lang="en-US" dirty="0"/>
              <a:t>Humans Have Three Parts</a:t>
            </a:r>
          </a:p>
        </p:txBody>
      </p:sp>
      <p:sp>
        <p:nvSpPr>
          <p:cNvPr id="3" name="Content Placeholder 2">
            <a:extLst>
              <a:ext uri="{FF2B5EF4-FFF2-40B4-BE49-F238E27FC236}">
                <a16:creationId xmlns:a16="http://schemas.microsoft.com/office/drawing/2014/main" id="{93819CE5-F2E6-B955-31CC-6411DE139E3D}"/>
              </a:ext>
            </a:extLst>
          </p:cNvPr>
          <p:cNvSpPr>
            <a:spLocks noGrp="1"/>
          </p:cNvSpPr>
          <p:nvPr>
            <p:ph type="subTitle" sz="quarter" idx="1"/>
          </p:nvPr>
        </p:nvSpPr>
        <p:spPr>
          <a:xfrm>
            <a:off x="648118" y="1341455"/>
            <a:ext cx="8038681" cy="3572189"/>
          </a:xfrm>
        </p:spPr>
        <p:txBody>
          <a:bodyPr/>
          <a:lstStyle/>
          <a:p>
            <a:r>
              <a:rPr lang="en-US" dirty="0"/>
              <a:t>And the Lord God formed man of the </a:t>
            </a:r>
            <a:r>
              <a:rPr lang="en-US" dirty="0">
                <a:solidFill>
                  <a:schemeClr val="accent5"/>
                </a:solidFill>
              </a:rPr>
              <a:t>dust of the ground [body]</a:t>
            </a:r>
            <a:r>
              <a:rPr lang="en-US" dirty="0">
                <a:solidFill>
                  <a:srgbClr val="FFFFCC"/>
                </a:solidFill>
              </a:rPr>
              <a:t>, </a:t>
            </a:r>
            <a:r>
              <a:rPr lang="en-US" dirty="0"/>
              <a:t>and breathed into his nostrils </a:t>
            </a:r>
            <a:r>
              <a:rPr lang="en-US" dirty="0">
                <a:solidFill>
                  <a:schemeClr val="accent5"/>
                </a:solidFill>
              </a:rPr>
              <a:t>the breath of life [spirit]</a:t>
            </a:r>
            <a:r>
              <a:rPr lang="en-US" dirty="0"/>
              <a:t>; and man became a living </a:t>
            </a:r>
            <a:r>
              <a:rPr lang="en-US" dirty="0">
                <a:solidFill>
                  <a:schemeClr val="accent5"/>
                </a:solidFill>
              </a:rPr>
              <a:t>soul [mind/individuality]</a:t>
            </a:r>
            <a:r>
              <a:rPr lang="en-US" dirty="0"/>
              <a:t>. </a:t>
            </a:r>
            <a:r>
              <a:rPr lang="en-US" sz="1600" dirty="0"/>
              <a:t>(Genesis 2:7 KJV).</a:t>
            </a:r>
          </a:p>
        </p:txBody>
      </p:sp>
    </p:spTree>
    <p:extLst>
      <p:ext uri="{BB962C8B-B14F-4D97-AF65-F5344CB8AC3E}">
        <p14:creationId xmlns:p14="http://schemas.microsoft.com/office/powerpoint/2010/main" val="27908321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F9B3B-9362-A3D8-3145-52490410FE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286D63-E776-DE7F-527F-BA5F7815432B}"/>
              </a:ext>
            </a:extLst>
          </p:cNvPr>
          <p:cNvSpPr>
            <a:spLocks noGrp="1"/>
          </p:cNvSpPr>
          <p:nvPr>
            <p:ph type="ctrTitle" sz="quarter"/>
          </p:nvPr>
        </p:nvSpPr>
        <p:spPr>
          <a:xfrm>
            <a:off x="685800" y="-1"/>
            <a:ext cx="7772400" cy="1180681"/>
          </a:xfrm>
        </p:spPr>
        <p:txBody>
          <a:bodyPr/>
          <a:lstStyle/>
          <a:p>
            <a:r>
              <a:rPr lang="en-US" dirty="0"/>
              <a:t>To Be Operational, Must Have All Three</a:t>
            </a:r>
          </a:p>
        </p:txBody>
      </p:sp>
      <p:sp>
        <p:nvSpPr>
          <p:cNvPr id="9" name="Subtitle 8">
            <a:extLst>
              <a:ext uri="{FF2B5EF4-FFF2-40B4-BE49-F238E27FC236}">
                <a16:creationId xmlns:a16="http://schemas.microsoft.com/office/drawing/2014/main" id="{4807A17F-BFA3-2CC5-DB6F-A7D2B9696B5B}"/>
              </a:ext>
            </a:extLst>
          </p:cNvPr>
          <p:cNvSpPr>
            <a:spLocks noGrp="1"/>
          </p:cNvSpPr>
          <p:nvPr>
            <p:ph type="subTitle" sz="quarter" idx="1"/>
          </p:nvPr>
        </p:nvSpPr>
        <p:spPr/>
        <p:txBody>
          <a:bodyPr/>
          <a:lstStyle/>
          <a:p>
            <a:endParaRPr lang="en-US"/>
          </a:p>
        </p:txBody>
      </p:sp>
      <p:graphicFrame>
        <p:nvGraphicFramePr>
          <p:cNvPr id="10" name="Table 9">
            <a:extLst>
              <a:ext uri="{FF2B5EF4-FFF2-40B4-BE49-F238E27FC236}">
                <a16:creationId xmlns:a16="http://schemas.microsoft.com/office/drawing/2014/main" id="{B02B5F93-FD8F-1E38-ED5C-526BB270E35A}"/>
              </a:ext>
            </a:extLst>
          </p:cNvPr>
          <p:cNvGraphicFramePr>
            <a:graphicFrameLocks noGrp="1"/>
          </p:cNvGraphicFramePr>
          <p:nvPr>
            <p:extLst>
              <p:ext uri="{D42A27DB-BD31-4B8C-83A1-F6EECF244321}">
                <p14:modId xmlns:p14="http://schemas.microsoft.com/office/powerpoint/2010/main" val="4212844811"/>
              </p:ext>
            </p:extLst>
          </p:nvPr>
        </p:nvGraphicFramePr>
        <p:xfrm>
          <a:off x="1050924" y="1754332"/>
          <a:ext cx="7035801" cy="498211"/>
        </p:xfrm>
        <a:graphic>
          <a:graphicData uri="http://schemas.openxmlformats.org/drawingml/2006/table">
            <a:tbl>
              <a:tblPr firstRow="1" bandRow="1">
                <a:tableStyleId>{16D9F66E-5EB9-4882-86FB-DCBF35E3C3E4}</a:tableStyleId>
              </a:tblPr>
              <a:tblGrid>
                <a:gridCol w="1295400">
                  <a:extLst>
                    <a:ext uri="{9D8B030D-6E8A-4147-A177-3AD203B41FA5}">
                      <a16:colId xmlns:a16="http://schemas.microsoft.com/office/drawing/2014/main" val="20000"/>
                    </a:ext>
                  </a:extLst>
                </a:gridCol>
                <a:gridCol w="1615440">
                  <a:extLst>
                    <a:ext uri="{9D8B030D-6E8A-4147-A177-3AD203B41FA5}">
                      <a16:colId xmlns:a16="http://schemas.microsoft.com/office/drawing/2014/main" val="20001"/>
                    </a:ext>
                  </a:extLst>
                </a:gridCol>
                <a:gridCol w="4124961">
                  <a:extLst>
                    <a:ext uri="{9D8B030D-6E8A-4147-A177-3AD203B41FA5}">
                      <a16:colId xmlns:a16="http://schemas.microsoft.com/office/drawing/2014/main" val="20002"/>
                    </a:ext>
                  </a:extLst>
                </a:gridCol>
              </a:tblGrid>
              <a:tr h="498211">
                <a:tc>
                  <a:txBody>
                    <a:bodyPr/>
                    <a:lstStyle/>
                    <a:p>
                      <a:r>
                        <a:rPr lang="en-US" sz="2400" dirty="0">
                          <a:latin typeface="Tahoma" panose="020B0604030504040204" pitchFamily="34" charset="0"/>
                          <a:ea typeface="Tahoma" panose="020B0604030504040204" pitchFamily="34" charset="0"/>
                          <a:cs typeface="Tahoma" panose="020B0604030504040204" pitchFamily="34" charset="0"/>
                        </a:rPr>
                        <a:t>Body</a:t>
                      </a:r>
                    </a:p>
                  </a:txBody>
                  <a:tcPr>
                    <a:solidFill>
                      <a:schemeClr val="accent4">
                        <a:alpha val="80000"/>
                      </a:schemeClr>
                    </a:solidFill>
                  </a:tcPr>
                </a:tc>
                <a:tc>
                  <a:txBody>
                    <a:bodyPr/>
                    <a:lstStyle/>
                    <a:p>
                      <a:r>
                        <a:rPr lang="en-US" sz="2400" b="0" i="1" dirty="0">
                          <a:latin typeface="Tahoma" panose="020B0604030504040204" pitchFamily="34" charset="0"/>
                          <a:ea typeface="Tahoma" panose="020B0604030504040204" pitchFamily="34" charset="0"/>
                          <a:cs typeface="Tahoma" panose="020B0604030504040204" pitchFamily="34" charset="0"/>
                        </a:rPr>
                        <a:t>Soma</a:t>
                      </a:r>
                      <a:endParaRPr lang="en-US" sz="3000" b="0" i="1" dirty="0">
                        <a:latin typeface="Tahoma" panose="020B0604030504040204" pitchFamily="34" charset="0"/>
                        <a:ea typeface="Tahoma" panose="020B0604030504040204" pitchFamily="34" charset="0"/>
                        <a:cs typeface="Tahoma" panose="020B0604030504040204" pitchFamily="34" charset="0"/>
                      </a:endParaRPr>
                    </a:p>
                  </a:txBody>
                  <a:tcPr>
                    <a:solidFill>
                      <a:schemeClr val="accent4">
                        <a:alpha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latin typeface="Tahoma" panose="020B0604030504040204" pitchFamily="34" charset="0"/>
                          <a:ea typeface="Tahoma" panose="020B0604030504040204" pitchFamily="34" charset="0"/>
                          <a:cs typeface="Tahoma" panose="020B0604030504040204" pitchFamily="34" charset="0"/>
                        </a:rPr>
                        <a:t>Hardware</a:t>
                      </a:r>
                      <a:endParaRPr lang="en-US" sz="3000" b="0" dirty="0">
                        <a:latin typeface="Tahoma" panose="020B0604030504040204" pitchFamily="34" charset="0"/>
                        <a:ea typeface="Tahoma" panose="020B0604030504040204" pitchFamily="34" charset="0"/>
                        <a:cs typeface="Tahoma" panose="020B0604030504040204" pitchFamily="34" charset="0"/>
                      </a:endParaRPr>
                    </a:p>
                  </a:txBody>
                  <a:tcPr>
                    <a:solidFill>
                      <a:schemeClr val="accent4">
                        <a:alpha val="80000"/>
                      </a:schemeClr>
                    </a:solidFill>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7205192E-7120-B84D-7CE9-D3B5CC9A4E55}"/>
              </a:ext>
            </a:extLst>
          </p:cNvPr>
          <p:cNvGraphicFramePr>
            <a:graphicFrameLocks noGrp="1"/>
          </p:cNvGraphicFramePr>
          <p:nvPr>
            <p:extLst>
              <p:ext uri="{D42A27DB-BD31-4B8C-83A1-F6EECF244321}">
                <p14:modId xmlns:p14="http://schemas.microsoft.com/office/powerpoint/2010/main" val="1307584984"/>
              </p:ext>
            </p:extLst>
          </p:nvPr>
        </p:nvGraphicFramePr>
        <p:xfrm>
          <a:off x="1054099" y="2628901"/>
          <a:ext cx="7035801" cy="457200"/>
        </p:xfrm>
        <a:graphic>
          <a:graphicData uri="http://schemas.openxmlformats.org/drawingml/2006/table">
            <a:tbl>
              <a:tblPr firstRow="1" bandRow="1">
                <a:tableStyleId>{16D9F66E-5EB9-4882-86FB-DCBF35E3C3E4}</a:tableStyleId>
              </a:tblPr>
              <a:tblGrid>
                <a:gridCol w="1295400">
                  <a:extLst>
                    <a:ext uri="{9D8B030D-6E8A-4147-A177-3AD203B41FA5}">
                      <a16:colId xmlns:a16="http://schemas.microsoft.com/office/drawing/2014/main" val="20000"/>
                    </a:ext>
                  </a:extLst>
                </a:gridCol>
                <a:gridCol w="1615440">
                  <a:extLst>
                    <a:ext uri="{9D8B030D-6E8A-4147-A177-3AD203B41FA5}">
                      <a16:colId xmlns:a16="http://schemas.microsoft.com/office/drawing/2014/main" val="20001"/>
                    </a:ext>
                  </a:extLst>
                </a:gridCol>
                <a:gridCol w="4124961">
                  <a:extLst>
                    <a:ext uri="{9D8B030D-6E8A-4147-A177-3AD203B41FA5}">
                      <a16:colId xmlns:a16="http://schemas.microsoft.com/office/drawing/2014/main" val="20002"/>
                    </a:ext>
                  </a:extLst>
                </a:gridCol>
              </a:tblGrid>
              <a:tr h="455930">
                <a:tc>
                  <a:txBody>
                    <a:bodyPr/>
                    <a:lstStyle/>
                    <a:p>
                      <a:r>
                        <a:rPr lang="en-US" sz="2400" b="1" dirty="0">
                          <a:latin typeface="Tahoma" panose="020B0604030504040204" pitchFamily="34" charset="0"/>
                          <a:ea typeface="Tahoma" panose="020B0604030504040204" pitchFamily="34" charset="0"/>
                          <a:cs typeface="Tahoma" panose="020B0604030504040204" pitchFamily="34" charset="0"/>
                        </a:rPr>
                        <a:t>Soul</a:t>
                      </a:r>
                      <a:endParaRPr lang="en-US" sz="24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4">
                        <a:alpha val="80000"/>
                      </a:schemeClr>
                    </a:solidFill>
                  </a:tcPr>
                </a:tc>
                <a:tc>
                  <a:txBody>
                    <a:bodyPr/>
                    <a:lstStyle/>
                    <a:p>
                      <a:r>
                        <a:rPr lang="en-US" sz="2400" b="0" i="1" dirty="0">
                          <a:latin typeface="Tahoma" panose="020B0604030504040204" pitchFamily="34" charset="0"/>
                          <a:ea typeface="Tahoma" panose="020B0604030504040204" pitchFamily="34" charset="0"/>
                          <a:cs typeface="Tahoma" panose="020B0604030504040204" pitchFamily="34" charset="0"/>
                        </a:rPr>
                        <a:t>Psyche</a:t>
                      </a:r>
                      <a:endParaRPr lang="en-US" sz="2400" b="0" dirty="0">
                        <a:latin typeface="Tahoma" panose="020B0604030504040204" pitchFamily="34" charset="0"/>
                        <a:ea typeface="Tahoma" panose="020B0604030504040204" pitchFamily="34" charset="0"/>
                        <a:cs typeface="Tahoma" panose="020B0604030504040204" pitchFamily="34" charset="0"/>
                      </a:endParaRPr>
                    </a:p>
                  </a:txBody>
                  <a:tcPr>
                    <a:solidFill>
                      <a:schemeClr val="accent4">
                        <a:alpha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latin typeface="Tahoma" panose="020B0604030504040204" pitchFamily="34" charset="0"/>
                          <a:ea typeface="Tahoma" panose="020B0604030504040204" pitchFamily="34" charset="0"/>
                          <a:cs typeface="Tahoma" panose="020B0604030504040204" pitchFamily="34" charset="0"/>
                        </a:rPr>
                        <a:t>Software, Mind, Individuality</a:t>
                      </a:r>
                    </a:p>
                  </a:txBody>
                  <a:tcPr>
                    <a:solidFill>
                      <a:schemeClr val="accent4">
                        <a:alpha val="80000"/>
                      </a:schemeClr>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DE6676C3-79BC-337F-8448-4C97EFAAF4BA}"/>
              </a:ext>
            </a:extLst>
          </p:cNvPr>
          <p:cNvGraphicFramePr>
            <a:graphicFrameLocks noGrp="1"/>
          </p:cNvGraphicFramePr>
          <p:nvPr>
            <p:extLst>
              <p:ext uri="{D42A27DB-BD31-4B8C-83A1-F6EECF244321}">
                <p14:modId xmlns:p14="http://schemas.microsoft.com/office/powerpoint/2010/main" val="2047248697"/>
              </p:ext>
            </p:extLst>
          </p:nvPr>
        </p:nvGraphicFramePr>
        <p:xfrm>
          <a:off x="1054099" y="3462578"/>
          <a:ext cx="7035801" cy="457200"/>
        </p:xfrm>
        <a:graphic>
          <a:graphicData uri="http://schemas.openxmlformats.org/drawingml/2006/table">
            <a:tbl>
              <a:tblPr firstRow="1" bandRow="1">
                <a:tableStyleId>{16D9F66E-5EB9-4882-86FB-DCBF35E3C3E4}</a:tableStyleId>
              </a:tblPr>
              <a:tblGrid>
                <a:gridCol w="1295400">
                  <a:extLst>
                    <a:ext uri="{9D8B030D-6E8A-4147-A177-3AD203B41FA5}">
                      <a16:colId xmlns:a16="http://schemas.microsoft.com/office/drawing/2014/main" val="20000"/>
                    </a:ext>
                  </a:extLst>
                </a:gridCol>
                <a:gridCol w="1615440">
                  <a:extLst>
                    <a:ext uri="{9D8B030D-6E8A-4147-A177-3AD203B41FA5}">
                      <a16:colId xmlns:a16="http://schemas.microsoft.com/office/drawing/2014/main" val="20001"/>
                    </a:ext>
                  </a:extLst>
                </a:gridCol>
                <a:gridCol w="4124961">
                  <a:extLst>
                    <a:ext uri="{9D8B030D-6E8A-4147-A177-3AD203B41FA5}">
                      <a16:colId xmlns:a16="http://schemas.microsoft.com/office/drawing/2014/main" val="20002"/>
                    </a:ext>
                  </a:extLst>
                </a:gridCol>
              </a:tblGrid>
              <a:tr h="455930">
                <a:tc>
                  <a:txBody>
                    <a:bodyPr/>
                    <a:lstStyle/>
                    <a:p>
                      <a:r>
                        <a:rPr lang="en-US" sz="2400" b="1" dirty="0">
                          <a:latin typeface="Tahoma" panose="020B0604030504040204" pitchFamily="34" charset="0"/>
                          <a:ea typeface="Tahoma" panose="020B0604030504040204" pitchFamily="34" charset="0"/>
                          <a:cs typeface="Tahoma" panose="020B0604030504040204" pitchFamily="34" charset="0"/>
                        </a:rPr>
                        <a:t>Spirit</a:t>
                      </a:r>
                      <a:r>
                        <a:rPr lang="en-US" sz="2400" dirty="0">
                          <a:latin typeface="Tahoma" panose="020B0604030504040204" pitchFamily="34" charset="0"/>
                          <a:ea typeface="Tahoma" panose="020B0604030504040204" pitchFamily="34" charset="0"/>
                          <a:cs typeface="Tahoma" panose="020B0604030504040204" pitchFamily="34" charset="0"/>
                        </a:rPr>
                        <a:t> </a:t>
                      </a:r>
                    </a:p>
                  </a:txBody>
                  <a:tcPr>
                    <a:solidFill>
                      <a:schemeClr val="accent4">
                        <a:alpha val="80000"/>
                      </a:schemeClr>
                    </a:solidFill>
                  </a:tcPr>
                </a:tc>
                <a:tc>
                  <a:txBody>
                    <a:bodyPr/>
                    <a:lstStyle/>
                    <a:p>
                      <a:r>
                        <a:rPr lang="en-US" sz="2400" b="0" i="1" dirty="0">
                          <a:latin typeface="Tahoma" panose="020B0604030504040204" pitchFamily="34" charset="0"/>
                          <a:ea typeface="Tahoma" panose="020B0604030504040204" pitchFamily="34" charset="0"/>
                          <a:cs typeface="Tahoma" panose="020B0604030504040204" pitchFamily="34" charset="0"/>
                        </a:rPr>
                        <a:t>Pneuma</a:t>
                      </a:r>
                      <a:endParaRPr lang="en-US" sz="2400" b="0" dirty="0">
                        <a:latin typeface="Tahoma" panose="020B0604030504040204" pitchFamily="34" charset="0"/>
                        <a:ea typeface="Tahoma" panose="020B0604030504040204" pitchFamily="34" charset="0"/>
                        <a:cs typeface="Tahoma" panose="020B0604030504040204" pitchFamily="34" charset="0"/>
                      </a:endParaRPr>
                    </a:p>
                  </a:txBody>
                  <a:tcPr>
                    <a:solidFill>
                      <a:schemeClr val="accent4">
                        <a:alpha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latin typeface="Tahoma" panose="020B0604030504040204" pitchFamily="34" charset="0"/>
                          <a:ea typeface="Tahoma" panose="020B0604030504040204" pitchFamily="34" charset="0"/>
                          <a:cs typeface="Tahoma" panose="020B0604030504040204" pitchFamily="34" charset="0"/>
                        </a:rPr>
                        <a:t>Energy, Breath of Life</a:t>
                      </a:r>
                    </a:p>
                  </a:txBody>
                  <a:tcPr>
                    <a:solidFill>
                      <a:schemeClr val="accent4">
                        <a:alpha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6473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FAA34-D581-CA65-EFF2-C4A35D2F2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97A23-4CFA-6230-0655-2EDAB3534A02}"/>
              </a:ext>
            </a:extLst>
          </p:cNvPr>
          <p:cNvSpPr>
            <a:spLocks noGrp="1"/>
          </p:cNvSpPr>
          <p:nvPr>
            <p:ph type="ctrTitle" sz="quarter"/>
          </p:nvPr>
        </p:nvSpPr>
        <p:spPr>
          <a:xfrm>
            <a:off x="685800" y="-1"/>
            <a:ext cx="7772400" cy="1180681"/>
          </a:xfrm>
        </p:spPr>
        <p:txBody>
          <a:bodyPr/>
          <a:lstStyle/>
          <a:p>
            <a:r>
              <a:rPr lang="en-US" dirty="0"/>
              <a:t>First Death This Reverses</a:t>
            </a:r>
          </a:p>
        </p:txBody>
      </p:sp>
      <p:sp>
        <p:nvSpPr>
          <p:cNvPr id="3" name="Content Placeholder 2">
            <a:extLst>
              <a:ext uri="{FF2B5EF4-FFF2-40B4-BE49-F238E27FC236}">
                <a16:creationId xmlns:a16="http://schemas.microsoft.com/office/drawing/2014/main" id="{FE08A854-2C02-B3C0-BC66-73B0A1F809ED}"/>
              </a:ext>
            </a:extLst>
          </p:cNvPr>
          <p:cNvSpPr>
            <a:spLocks noGrp="1"/>
          </p:cNvSpPr>
          <p:nvPr>
            <p:ph type="subTitle" sz="quarter" idx="1"/>
          </p:nvPr>
        </p:nvSpPr>
        <p:spPr>
          <a:xfrm>
            <a:off x="648118" y="1341455"/>
            <a:ext cx="8038681" cy="3572189"/>
          </a:xfrm>
        </p:spPr>
        <p:txBody>
          <a:bodyPr/>
          <a:lstStyle/>
          <a:p>
            <a:endParaRPr lang="en-US" dirty="0"/>
          </a:p>
          <a:p>
            <a:r>
              <a:rPr lang="en-US" dirty="0"/>
              <a:t>“The dust returns to the ground it came from, and the spirit returns to God who gave it” </a:t>
            </a:r>
            <a:r>
              <a:rPr lang="en-US" sz="1600" dirty="0"/>
              <a:t>(Ecclesiastes 12:7 NIV84).</a:t>
            </a:r>
            <a:endParaRPr lang="en-US" dirty="0"/>
          </a:p>
          <a:p>
            <a:endParaRPr lang="en-US" dirty="0"/>
          </a:p>
          <a:p>
            <a:r>
              <a:rPr lang="en-US" dirty="0"/>
              <a:t>What about the soul?</a:t>
            </a:r>
          </a:p>
          <a:p>
            <a:endParaRPr lang="en-US" dirty="0"/>
          </a:p>
        </p:txBody>
      </p:sp>
    </p:spTree>
    <p:extLst>
      <p:ext uri="{BB962C8B-B14F-4D97-AF65-F5344CB8AC3E}">
        <p14:creationId xmlns:p14="http://schemas.microsoft.com/office/powerpoint/2010/main" val="246820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sz="quarter"/>
          </p:nvPr>
        </p:nvSpPr>
        <p:spPr>
          <a:xfrm>
            <a:off x="685800" y="-1"/>
            <a:ext cx="7772400" cy="1180681"/>
          </a:xfrm>
        </p:spPr>
        <p:txBody>
          <a:bodyPr>
            <a:normAutofit/>
          </a:bodyPr>
          <a:lstStyle/>
          <a:p>
            <a:r>
              <a:rPr lang="en-US" dirty="0"/>
              <a:t>When Our Computers Runs Out of Power,</a:t>
            </a:r>
            <a:br>
              <a:rPr lang="en-US" dirty="0"/>
            </a:br>
            <a:r>
              <a:rPr lang="en-US" dirty="0"/>
              <a:t>Into What State Do They Go?</a:t>
            </a:r>
          </a:p>
        </p:txBody>
      </p:sp>
      <p:sp>
        <p:nvSpPr>
          <p:cNvPr id="7" name="Content Placeholder 2"/>
          <p:cNvSpPr>
            <a:spLocks noGrp="1"/>
          </p:cNvSpPr>
          <p:nvPr>
            <p:ph type="subTitle" sz="quarter" idx="1"/>
          </p:nvPr>
        </p:nvSpPr>
        <p:spPr>
          <a:xfrm>
            <a:off x="648118" y="1341455"/>
            <a:ext cx="8038681" cy="3572189"/>
          </a:xfrm>
        </p:spPr>
        <p:txBody>
          <a:bodyPr/>
          <a:lstStyle/>
          <a:p>
            <a:pPr algn="ctr"/>
            <a:endParaRPr lang="en-US" sz="2400" dirty="0"/>
          </a:p>
          <a:p>
            <a:pPr algn="ctr"/>
            <a:r>
              <a:rPr lang="en-US" sz="2400" dirty="0"/>
              <a:t>They “sleep.”</a:t>
            </a:r>
          </a:p>
          <a:p>
            <a:endParaRPr lang="en-US" dirty="0"/>
          </a:p>
          <a:p>
            <a:pPr algn="ctr"/>
            <a:r>
              <a:rPr lang="en-US" sz="2000" dirty="0"/>
              <a:t>How does the Bible describe those who “die”?</a:t>
            </a:r>
          </a:p>
          <a:p>
            <a:pPr marL="285750" indent="-285750">
              <a:buFont typeface="Arial" panose="020B0604020202020204" pitchFamily="34" charset="0"/>
              <a:buChar char="•"/>
            </a:pPr>
            <a:endParaRPr lang="en-US" dirty="0">
              <a:solidFill>
                <a:schemeClr val="accent2"/>
              </a:solidFill>
            </a:endParaRPr>
          </a:p>
          <a:p>
            <a:pPr lvl="1" algn="ctr"/>
            <a:r>
              <a:rPr lang="en-US" sz="1800" dirty="0">
                <a:solidFill>
                  <a:schemeClr val="accent4"/>
                </a:solidFill>
              </a:rPr>
              <a:t>They “sleep” (Daniel 12:2; Luke 8:52; John 11:11; 1 Cor. 15:20) —</a:t>
            </a:r>
            <a:br>
              <a:rPr lang="en-US" sz="1800" dirty="0">
                <a:solidFill>
                  <a:schemeClr val="accent4"/>
                </a:solidFill>
              </a:rPr>
            </a:br>
            <a:r>
              <a:rPr lang="en-US" sz="1800" dirty="0">
                <a:solidFill>
                  <a:schemeClr val="accent4"/>
                </a:solidFill>
              </a:rPr>
              <a:t>but as Jesus said, those who believe in Him will never die.</a:t>
            </a:r>
          </a:p>
        </p:txBody>
      </p:sp>
    </p:spTree>
    <p:extLst>
      <p:ext uri="{BB962C8B-B14F-4D97-AF65-F5344CB8AC3E}">
        <p14:creationId xmlns:p14="http://schemas.microsoft.com/office/powerpoint/2010/main" val="355250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sz="quarter"/>
          </p:nvPr>
        </p:nvSpPr>
        <p:spPr>
          <a:xfrm>
            <a:off x="685800" y="-1"/>
            <a:ext cx="7772400" cy="1180681"/>
          </a:xfrm>
        </p:spPr>
        <p:txBody>
          <a:bodyPr/>
          <a:lstStyle/>
          <a:p>
            <a:r>
              <a:rPr lang="en-US" dirty="0"/>
              <a:t>Martin Luther Described </a:t>
            </a:r>
            <a:br>
              <a:rPr lang="en-US" dirty="0"/>
            </a:br>
            <a:r>
              <a:rPr lang="en-US" dirty="0"/>
              <a:t>Death as a Sleep</a:t>
            </a:r>
          </a:p>
        </p:txBody>
      </p:sp>
      <p:sp>
        <p:nvSpPr>
          <p:cNvPr id="7" name="Content Placeholder 2"/>
          <p:cNvSpPr>
            <a:spLocks noGrp="1"/>
          </p:cNvSpPr>
          <p:nvPr>
            <p:ph type="subTitle" sz="quarter" idx="1"/>
          </p:nvPr>
        </p:nvSpPr>
        <p:spPr>
          <a:xfrm>
            <a:off x="648118" y="1341455"/>
            <a:ext cx="8038681" cy="3572189"/>
          </a:xfrm>
        </p:spPr>
        <p:txBody>
          <a:bodyPr>
            <a:normAutofit/>
          </a:bodyPr>
          <a:lstStyle/>
          <a:p>
            <a:pPr lvl="0"/>
            <a:r>
              <a:rPr lang="en-US" dirty="0"/>
              <a:t>“It is enough for us to know that souls do not leave their bodies to be threatened by the torments and punishments of hell, but enter a prepared bedchamber in which they sleep in peace.”</a:t>
            </a:r>
          </a:p>
        </p:txBody>
      </p:sp>
      <p:sp>
        <p:nvSpPr>
          <p:cNvPr id="3" name="Footer Placeholder 3">
            <a:extLst>
              <a:ext uri="{FF2B5EF4-FFF2-40B4-BE49-F238E27FC236}">
                <a16:creationId xmlns:a16="http://schemas.microsoft.com/office/drawing/2014/main" id="{ABF3ADB5-A883-40A5-DB07-A2117D312DFD}"/>
              </a:ext>
            </a:extLst>
          </p:cNvPr>
          <p:cNvSpPr txBox="1">
            <a:spLocks/>
          </p:cNvSpPr>
          <p:nvPr/>
        </p:nvSpPr>
        <p:spPr>
          <a:xfrm>
            <a:off x="2492473" y="4436353"/>
            <a:ext cx="4349969" cy="357187"/>
          </a:xfr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pPr algn="l"/>
            <a:r>
              <a:rPr lang="en-US" sz="900" dirty="0" err="1">
                <a:solidFill>
                  <a:schemeClr val="accent2"/>
                </a:solidFill>
                <a:effectLst/>
                <a:latin typeface="Tahoma" panose="020B0604030504040204" pitchFamily="34" charset="0"/>
                <a:ea typeface="Tahoma" panose="020B0604030504040204" pitchFamily="34" charset="0"/>
                <a:cs typeface="Tahoma" panose="020B0604030504040204" pitchFamily="34" charset="0"/>
              </a:rPr>
              <a:t>Weimarer</a:t>
            </a:r>
            <a:r>
              <a:rPr lang="en-US" sz="9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 </a:t>
            </a:r>
            <a:r>
              <a:rPr lang="en-US" sz="900" dirty="0" err="1">
                <a:solidFill>
                  <a:schemeClr val="accent2"/>
                </a:solidFill>
                <a:effectLst/>
                <a:latin typeface="Tahoma" panose="020B0604030504040204" pitchFamily="34" charset="0"/>
                <a:ea typeface="Tahoma" panose="020B0604030504040204" pitchFamily="34" charset="0"/>
                <a:cs typeface="Tahoma" panose="020B0604030504040204" pitchFamily="34" charset="0"/>
              </a:rPr>
              <a:t>Ausgabe</a:t>
            </a:r>
            <a:r>
              <a:rPr lang="en-US" sz="9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 43, 360, 21–23 (to Genesis 25:7–10); also </a:t>
            </a:r>
            <a:r>
              <a:rPr lang="en-US" sz="900" dirty="0" err="1">
                <a:solidFill>
                  <a:schemeClr val="accent2"/>
                </a:solidFill>
                <a:effectLst/>
                <a:latin typeface="Tahoma" panose="020B0604030504040204" pitchFamily="34" charset="0"/>
                <a:ea typeface="Tahoma" panose="020B0604030504040204" pitchFamily="34" charset="0"/>
                <a:cs typeface="Tahoma" panose="020B0604030504040204" pitchFamily="34" charset="0"/>
              </a:rPr>
              <a:t>Exegetica</a:t>
            </a:r>
            <a:r>
              <a:rPr lang="en-US" sz="9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 opera </a:t>
            </a:r>
            <a:r>
              <a:rPr lang="en-US" sz="900" dirty="0" err="1">
                <a:solidFill>
                  <a:schemeClr val="accent2"/>
                </a:solidFill>
                <a:effectLst/>
                <a:latin typeface="Tahoma" panose="020B0604030504040204" pitchFamily="34" charset="0"/>
                <a:ea typeface="Tahoma" panose="020B0604030504040204" pitchFamily="34" charset="0"/>
                <a:cs typeface="Tahoma" panose="020B0604030504040204" pitchFamily="34" charset="0"/>
              </a:rPr>
              <a:t>latina</a:t>
            </a:r>
            <a:r>
              <a:rPr lang="en-US" sz="9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 Vol 5, 6 1833 p. 120 and the English translation: Luther’s Works, American Edition, 55 vols. (St. Louis: CPH), 4:313.</a:t>
            </a:r>
          </a:p>
        </p:txBody>
      </p:sp>
    </p:spTree>
    <p:extLst>
      <p:ext uri="{BB962C8B-B14F-4D97-AF65-F5344CB8AC3E}">
        <p14:creationId xmlns:p14="http://schemas.microsoft.com/office/powerpoint/2010/main" val="17028064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AD19-918D-FCC4-EF76-0EADB86C10C5}"/>
              </a:ext>
            </a:extLst>
          </p:cNvPr>
          <p:cNvSpPr>
            <a:spLocks noGrp="1"/>
          </p:cNvSpPr>
          <p:nvPr>
            <p:ph type="ctrTitle" sz="quarter"/>
          </p:nvPr>
        </p:nvSpPr>
        <p:spPr>
          <a:xfrm>
            <a:off x="685800" y="-1"/>
            <a:ext cx="7772400" cy="1180681"/>
          </a:xfrm>
        </p:spPr>
        <p:txBody>
          <a:bodyPr/>
          <a:lstStyle/>
          <a:p>
            <a:r>
              <a:rPr lang="en-US" dirty="0"/>
              <a:t>Lamb’s Book of Life/Heavenly Servers</a:t>
            </a:r>
          </a:p>
        </p:txBody>
      </p:sp>
      <p:sp>
        <p:nvSpPr>
          <p:cNvPr id="3" name="Content Placeholder 2">
            <a:extLst>
              <a:ext uri="{FF2B5EF4-FFF2-40B4-BE49-F238E27FC236}">
                <a16:creationId xmlns:a16="http://schemas.microsoft.com/office/drawing/2014/main" id="{4EFBEA5F-688A-7C33-6C90-DFB082E3AB56}"/>
              </a:ext>
            </a:extLst>
          </p:cNvPr>
          <p:cNvSpPr>
            <a:spLocks noGrp="1"/>
          </p:cNvSpPr>
          <p:nvPr>
            <p:ph type="subTitle" sz="quarter" idx="1"/>
          </p:nvPr>
        </p:nvSpPr>
        <p:spPr>
          <a:xfrm>
            <a:off x="648118" y="1341455"/>
            <a:ext cx="8038681" cy="3572189"/>
          </a:xfrm>
        </p:spPr>
        <p:txBody>
          <a:bodyPr/>
          <a:lstStyle/>
          <a:p>
            <a:r>
              <a:rPr lang="en-US" dirty="0"/>
              <a:t>“Nothing impure will ever enter it [New Jerusalem], nor will anyone who does what is shameful or deceitful, </a:t>
            </a:r>
            <a:r>
              <a:rPr lang="en-US" dirty="0">
                <a:solidFill>
                  <a:schemeClr val="accent5"/>
                </a:solidFill>
              </a:rPr>
              <a:t>but only those whose names are written in the Lamb’s book of life</a:t>
            </a:r>
            <a:r>
              <a:rPr lang="en-US" dirty="0"/>
              <a:t>” </a:t>
            </a:r>
            <a:r>
              <a:rPr lang="en-US" sz="1400" dirty="0"/>
              <a:t>(Revelation 21:27 NIV84).</a:t>
            </a:r>
          </a:p>
          <a:p>
            <a:endParaRPr lang="en-US" sz="1400" dirty="0"/>
          </a:p>
          <a:p>
            <a:r>
              <a:rPr lang="en-US" dirty="0"/>
              <a:t>Names in the Bible are symbolic of character, individuality, personhood—i.e., soul/</a:t>
            </a:r>
            <a:r>
              <a:rPr lang="en-US" i="1" dirty="0"/>
              <a:t>psyche</a:t>
            </a:r>
            <a:r>
              <a:rPr lang="en-US" dirty="0"/>
              <a:t>.</a:t>
            </a:r>
          </a:p>
        </p:txBody>
      </p:sp>
    </p:spTree>
    <p:extLst>
      <p:ext uri="{BB962C8B-B14F-4D97-AF65-F5344CB8AC3E}">
        <p14:creationId xmlns:p14="http://schemas.microsoft.com/office/powerpoint/2010/main" val="318220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182A-8458-CEEB-5C6A-E7CA13FEDD8A}"/>
              </a:ext>
            </a:extLst>
          </p:cNvPr>
          <p:cNvSpPr>
            <a:spLocks noGrp="1"/>
          </p:cNvSpPr>
          <p:nvPr>
            <p:ph type="ctrTitle" sz="quarter"/>
          </p:nvPr>
        </p:nvSpPr>
        <p:spPr>
          <a:xfrm>
            <a:off x="685800" y="-1"/>
            <a:ext cx="7772400" cy="1180681"/>
          </a:xfrm>
        </p:spPr>
        <p:txBody>
          <a:bodyPr/>
          <a:lstStyle/>
          <a:p>
            <a:r>
              <a:rPr lang="en-US" dirty="0"/>
              <a:t>Safe With Christ </a:t>
            </a:r>
          </a:p>
        </p:txBody>
      </p:sp>
      <p:sp>
        <p:nvSpPr>
          <p:cNvPr id="3" name="Content Placeholder 2">
            <a:extLst>
              <a:ext uri="{FF2B5EF4-FFF2-40B4-BE49-F238E27FC236}">
                <a16:creationId xmlns:a16="http://schemas.microsoft.com/office/drawing/2014/main" id="{7585D407-DB66-273D-C4D4-A4DB18D9A55F}"/>
              </a:ext>
            </a:extLst>
          </p:cNvPr>
          <p:cNvSpPr>
            <a:spLocks noGrp="1"/>
          </p:cNvSpPr>
          <p:nvPr>
            <p:ph type="subTitle" sz="quarter" idx="1"/>
          </p:nvPr>
        </p:nvSpPr>
        <p:spPr>
          <a:xfrm>
            <a:off x="648118" y="1341455"/>
            <a:ext cx="8038681" cy="3572189"/>
          </a:xfrm>
        </p:spPr>
        <p:txBody>
          <a:bodyPr/>
          <a:lstStyle/>
          <a:p>
            <a:r>
              <a:rPr lang="en-US" dirty="0"/>
              <a:t>“We are confident, yes, well pleased rather to be </a:t>
            </a:r>
            <a:r>
              <a:rPr lang="en-US" dirty="0">
                <a:solidFill>
                  <a:schemeClr val="accent5"/>
                </a:solidFill>
              </a:rPr>
              <a:t>absent from the body and to be present with the Lord</a:t>
            </a:r>
            <a:r>
              <a:rPr lang="en-US" dirty="0"/>
              <a:t>” </a:t>
            </a:r>
            <a:r>
              <a:rPr lang="en-US" sz="1400" dirty="0"/>
              <a:t>(2 Corinthians 5:8).</a:t>
            </a:r>
          </a:p>
          <a:p>
            <a:endParaRPr lang="en-US" dirty="0"/>
          </a:p>
        </p:txBody>
      </p:sp>
    </p:spTree>
    <p:extLst>
      <p:ext uri="{BB962C8B-B14F-4D97-AF65-F5344CB8AC3E}">
        <p14:creationId xmlns:p14="http://schemas.microsoft.com/office/powerpoint/2010/main" val="1111147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0"/>
          <p:cNvSpPr>
            <a:spLocks noGrp="1"/>
          </p:cNvSpPr>
          <p:nvPr/>
        </p:nvSpPr>
        <p:spPr>
          <a:xfrm>
            <a:off x="4800600" y="1343722"/>
            <a:ext cx="3828898" cy="3683096"/>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Jesus</a:t>
            </a:r>
          </a:p>
          <a:p>
            <a:pPr marL="0" indent="0">
              <a:spcBef>
                <a:spcPts val="0"/>
              </a:spcBef>
              <a:buNone/>
              <a:defRPr/>
            </a:pPr>
            <a:r>
              <a:rPr 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t>Life energy (spirit/</a:t>
            </a:r>
            <a:r>
              <a:rPr lang="en-US" sz="1800" i="1" dirty="0">
                <a:solidFill>
                  <a:schemeClr val="accent1"/>
                </a:solidFill>
                <a:latin typeface="Tahoma" panose="020B0604030504040204" pitchFamily="34" charset="0"/>
                <a:ea typeface="Tahoma" panose="020B0604030504040204" pitchFamily="34" charset="0"/>
                <a:cs typeface="Tahoma" panose="020B0604030504040204" pitchFamily="34" charset="0"/>
              </a:rPr>
              <a:t>pneuma</a:t>
            </a:r>
            <a:r>
              <a:rPr 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t>) originates in God and is distinct from individuality (soul/</a:t>
            </a:r>
            <a:r>
              <a:rPr lang="en-US" sz="1800" i="1" dirty="0">
                <a:solidFill>
                  <a:schemeClr val="accent1"/>
                </a:solidFill>
                <a:latin typeface="Tahoma" panose="020B0604030504040204" pitchFamily="34" charset="0"/>
                <a:ea typeface="Tahoma" panose="020B0604030504040204" pitchFamily="34" charset="0"/>
                <a:cs typeface="Tahoma" panose="020B0604030504040204" pitchFamily="34" charset="0"/>
              </a:rPr>
              <a:t>psyche</a:t>
            </a:r>
            <a:r>
              <a:rPr 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t>); </a:t>
            </a:r>
            <a:br>
              <a:rPr 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br>
            <a:r>
              <a:rPr 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t>at death, the life energy (spirit/</a:t>
            </a:r>
            <a:r>
              <a:rPr lang="en-US" sz="1800" i="1" dirty="0">
                <a:solidFill>
                  <a:schemeClr val="accent1"/>
                </a:solidFill>
                <a:latin typeface="Tahoma" panose="020B0604030504040204" pitchFamily="34" charset="0"/>
                <a:ea typeface="Tahoma" panose="020B0604030504040204" pitchFamily="34" charset="0"/>
                <a:cs typeface="Tahoma" panose="020B0604030504040204" pitchFamily="34" charset="0"/>
              </a:rPr>
              <a:t>pneuma</a:t>
            </a:r>
            <a:r>
              <a:rPr 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t>) returns to God (Eccl. 12:7); individuality (soul/</a:t>
            </a:r>
            <a:r>
              <a:rPr lang="en-US" sz="1800" i="1" dirty="0">
                <a:solidFill>
                  <a:schemeClr val="accent1"/>
                </a:solidFill>
                <a:latin typeface="Tahoma" panose="020B0604030504040204" pitchFamily="34" charset="0"/>
                <a:ea typeface="Tahoma" panose="020B0604030504040204" pitchFamily="34" charset="0"/>
                <a:cs typeface="Tahoma" panose="020B0604030504040204" pitchFamily="34" charset="0"/>
              </a:rPr>
              <a:t>psyche</a:t>
            </a:r>
            <a:r>
              <a:rPr 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t>) is safe with Christ in heaven and resurrected by God (hardware, software, and energy) at the Second Coming </a:t>
            </a:r>
            <a:br>
              <a:rPr 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br>
            <a:r>
              <a:rPr 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t>(1 Thess. 4:13–18). </a:t>
            </a:r>
          </a:p>
        </p:txBody>
      </p:sp>
      <p:sp>
        <p:nvSpPr>
          <p:cNvPr id="11" name="Content Placeholder 8"/>
          <p:cNvSpPr>
            <a:spLocks noGrp="1"/>
          </p:cNvSpPr>
          <p:nvPr/>
        </p:nvSpPr>
        <p:spPr>
          <a:xfrm>
            <a:off x="647700" y="1343722"/>
            <a:ext cx="3716337" cy="3683097"/>
          </a:xfrm>
          <a:prstGeom prst="rect">
            <a:avLst/>
          </a:prstGeom>
        </p:spPr>
        <p:txBody>
          <a:bodyPr vert="horz" lIns="91440" tIns="45720" rIns="91440" bIns="45720" rtlCol="0">
            <a:no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6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600" kern="1200">
                <a:solidFill>
                  <a:schemeClr val="tx1">
                    <a:lumMod val="65000"/>
                    <a:lumOff val="35000"/>
                  </a:schemeClr>
                </a:solidFill>
                <a:latin typeface="+mn-lt"/>
                <a:ea typeface="+mn-ea"/>
                <a:cs typeface="+mn-cs"/>
              </a:defRPr>
            </a:lvl9pPr>
          </a:lstStyle>
          <a:p>
            <a:pPr marL="0" indent="0">
              <a:lnSpc>
                <a:spcPts val="2100"/>
              </a:lnSpc>
              <a:spcBef>
                <a:spcPts val="0"/>
              </a:spcBef>
              <a:spcAft>
                <a:spcPts val="1200"/>
              </a:spcAft>
              <a:buNone/>
              <a:defRPr/>
            </a:pP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Buddha</a:t>
            </a:r>
          </a:p>
          <a:p>
            <a:pPr marL="0" indent="0">
              <a:spcBef>
                <a:spcPts val="0"/>
              </a:spcBef>
              <a:buNone/>
              <a:defRPr/>
            </a:pPr>
            <a:r>
              <a:rPr lang="en-US" sz="1800" dirty="0">
                <a:solidFill>
                  <a:schemeClr val="accent1"/>
                </a:solidFill>
                <a:latin typeface="Tahoma" panose="020B0604030504040204" pitchFamily="34" charset="0"/>
                <a:ea typeface="Tahoma" panose="020B0604030504040204" pitchFamily="34" charset="0"/>
                <a:cs typeface="Tahoma" panose="020B0604030504040204" pitchFamily="34" charset="0"/>
              </a:rPr>
              <a:t>Life energy/individuality are merged and are disembodied at death; they transcend time and space and reemerge in new forms through time on their own—reincarnation.</a:t>
            </a:r>
          </a:p>
        </p:txBody>
      </p:sp>
      <p:sp>
        <p:nvSpPr>
          <p:cNvPr id="12" name="Title 11">
            <a:extLst>
              <a:ext uri="{FF2B5EF4-FFF2-40B4-BE49-F238E27FC236}">
                <a16:creationId xmlns:a16="http://schemas.microsoft.com/office/drawing/2014/main" id="{5F45BE50-DE41-011F-0239-CBED7D7D7928}"/>
              </a:ext>
            </a:extLst>
          </p:cNvPr>
          <p:cNvSpPr>
            <a:spLocks noGrp="1"/>
          </p:cNvSpPr>
          <p:nvPr>
            <p:ph type="ctrTitle" sz="quarter"/>
          </p:nvPr>
        </p:nvSpPr>
        <p:spPr/>
        <p:txBody>
          <a:bodyPr/>
          <a:lstStyle/>
          <a:p>
            <a:r>
              <a:rPr lang="en-US" b="0" dirty="0"/>
              <a:t>Difference Between Buddha and Jesus</a:t>
            </a:r>
          </a:p>
        </p:txBody>
      </p:sp>
    </p:spTree>
    <p:extLst>
      <p:ext uri="{BB962C8B-B14F-4D97-AF65-F5344CB8AC3E}">
        <p14:creationId xmlns:p14="http://schemas.microsoft.com/office/powerpoint/2010/main" val="333832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sz="quarter"/>
          </p:nvPr>
        </p:nvSpPr>
        <p:spPr>
          <a:xfrm>
            <a:off x="685800" y="-1"/>
            <a:ext cx="7772400" cy="1180681"/>
          </a:xfrm>
        </p:spPr>
        <p:txBody>
          <a:bodyPr>
            <a:normAutofit/>
          </a:bodyPr>
          <a:lstStyle/>
          <a:p>
            <a:r>
              <a:rPr lang="en-US" dirty="0"/>
              <a:t>Computers and Clouds </a:t>
            </a:r>
          </a:p>
        </p:txBody>
      </p:sp>
      <p:sp>
        <p:nvSpPr>
          <p:cNvPr id="3" name="Content Placeholder 2"/>
          <p:cNvSpPr>
            <a:spLocks noGrp="1"/>
          </p:cNvSpPr>
          <p:nvPr>
            <p:ph type="subTitle" sz="quarter" idx="1"/>
          </p:nvPr>
        </p:nvSpPr>
        <p:spPr>
          <a:xfrm>
            <a:off x="648118" y="1341455"/>
            <a:ext cx="8038681" cy="3572189"/>
          </a:xfrm>
        </p:spPr>
        <p:txBody>
          <a:bodyPr/>
          <a:lstStyle/>
          <a:p>
            <a:r>
              <a:rPr lang="en-US" dirty="0"/>
              <a:t>What happens if your computer is backed up on the “cloud” and then someone destroys your machine?</a:t>
            </a:r>
          </a:p>
          <a:p>
            <a:endParaRPr lang="en-US" dirty="0"/>
          </a:p>
          <a:p>
            <a:r>
              <a:rPr lang="en-US" dirty="0"/>
              <a:t>”Don’t be afraid of those who can kill the body [hardware] but cannot kill the soul [</a:t>
            </a:r>
            <a:r>
              <a:rPr lang="en-US" i="1" dirty="0"/>
              <a:t>psyche</a:t>
            </a:r>
            <a:r>
              <a:rPr lang="en-US" dirty="0"/>
              <a:t>/software]” </a:t>
            </a:r>
            <a:r>
              <a:rPr lang="en-US" sz="1600" dirty="0"/>
              <a:t>(Matthew 10:28).</a:t>
            </a:r>
            <a:endParaRPr lang="en-US" dirty="0"/>
          </a:p>
        </p:txBody>
      </p:sp>
    </p:spTree>
    <p:extLst>
      <p:ext uri="{BB962C8B-B14F-4D97-AF65-F5344CB8AC3E}">
        <p14:creationId xmlns:p14="http://schemas.microsoft.com/office/powerpoint/2010/main" val="168068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a:t>What Happens When We Die?</a:t>
            </a:r>
            <a:endParaRPr lang="en-US" dirty="0"/>
          </a:p>
        </p:txBody>
      </p:sp>
      <p:sp>
        <p:nvSpPr>
          <p:cNvPr id="3" name="Content Placeholder 2"/>
          <p:cNvSpPr>
            <a:spLocks noGrp="1"/>
          </p:cNvSpPr>
          <p:nvPr>
            <p:ph type="subTitle" sz="quarter" idx="1"/>
          </p:nvPr>
        </p:nvSpPr>
        <p:spPr>
          <a:xfrm>
            <a:off x="648118" y="1341455"/>
            <a:ext cx="8038681" cy="3572189"/>
          </a:xfrm>
        </p:spPr>
        <p:txBody>
          <a:bodyPr>
            <a:noAutofit/>
          </a:bodyPr>
          <a:lstStyle/>
          <a:p>
            <a:pPr marL="457200" indent="-457200">
              <a:buFont typeface="+mj-lt"/>
              <a:buAutoNum type="arabicPeriod"/>
            </a:pPr>
            <a:r>
              <a:rPr lang="en-US" dirty="0"/>
              <a:t>The Body (</a:t>
            </a:r>
            <a:r>
              <a:rPr lang="en-US" i="1" dirty="0"/>
              <a:t>soma</a:t>
            </a:r>
            <a:r>
              <a:rPr lang="en-US" dirty="0"/>
              <a:t>)—hardware—disintegrates to dust.</a:t>
            </a:r>
            <a:br>
              <a:rPr lang="en-US" dirty="0"/>
            </a:br>
            <a:r>
              <a:rPr lang="en-US" sz="1600" dirty="0"/>
              <a:t>Genesis 3:19; Psalm 44:25; Ecclesiastes 3:20</a:t>
            </a:r>
            <a:br>
              <a:rPr lang="en-US" dirty="0"/>
            </a:br>
            <a:endParaRPr lang="en-US" dirty="0"/>
          </a:p>
          <a:p>
            <a:pPr marL="457200" indent="-457200">
              <a:buFont typeface="+mj-lt"/>
              <a:buAutoNum type="arabicPeriod"/>
            </a:pPr>
            <a:r>
              <a:rPr lang="en-US" dirty="0"/>
              <a:t>The Spirit (</a:t>
            </a:r>
            <a:r>
              <a:rPr lang="en-US" i="1" dirty="0"/>
              <a:t>pneuma</a:t>
            </a:r>
            <a:r>
              <a:rPr lang="en-US" dirty="0"/>
              <a:t>)—life energy—returns to God.</a:t>
            </a:r>
            <a:br>
              <a:rPr lang="en-US" dirty="0"/>
            </a:br>
            <a:r>
              <a:rPr lang="en-US" sz="1600" dirty="0"/>
              <a:t>Ecclesiastes 12:7</a:t>
            </a:r>
            <a:br>
              <a:rPr lang="en-US" dirty="0"/>
            </a:br>
            <a:endParaRPr lang="en-US" dirty="0"/>
          </a:p>
          <a:p>
            <a:pPr marL="457200" indent="-457200">
              <a:buFont typeface="+mj-lt"/>
              <a:buAutoNum type="arabicPeriod"/>
            </a:pPr>
            <a:r>
              <a:rPr lang="en-US" dirty="0"/>
              <a:t>The Soul (</a:t>
            </a:r>
            <a:r>
              <a:rPr lang="en-US" i="1" dirty="0"/>
              <a:t>psyche</a:t>
            </a:r>
            <a:r>
              <a:rPr lang="en-US" dirty="0"/>
              <a:t>)—software/individuality—is safe with Christ in heaven, stored in the Lamb’s book of life; the heavenly “servers.” </a:t>
            </a:r>
            <a:r>
              <a:rPr lang="en-US" sz="1600" dirty="0"/>
              <a:t>2Corinthians 5:6–8; Revelation 3:5, 21:7</a:t>
            </a:r>
            <a:br>
              <a:rPr lang="en-US" dirty="0"/>
            </a:br>
            <a:endParaRPr lang="en-US" dirty="0"/>
          </a:p>
          <a:p>
            <a:pPr marL="457200" indent="-457200">
              <a:buFont typeface="+mj-lt"/>
              <a:buAutoNum type="arabicPeriod"/>
            </a:pPr>
            <a:r>
              <a:rPr lang="en-US" dirty="0"/>
              <a:t>The person “sleeps,” waiting to be “downloaded” into new hardware, a new body.</a:t>
            </a:r>
          </a:p>
        </p:txBody>
      </p:sp>
    </p:spTree>
    <p:extLst>
      <p:ext uri="{BB962C8B-B14F-4D97-AF65-F5344CB8AC3E}">
        <p14:creationId xmlns:p14="http://schemas.microsoft.com/office/powerpoint/2010/main" val="9492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
            <a:ext cx="7772400" cy="1180681"/>
          </a:xfrm>
        </p:spPr>
        <p:txBody>
          <a:bodyPr/>
          <a:lstStyle/>
          <a:p>
            <a:r>
              <a:rPr lang="en-US" dirty="0"/>
              <a:t>Paul’s Description</a:t>
            </a:r>
          </a:p>
        </p:txBody>
      </p:sp>
      <p:sp>
        <p:nvSpPr>
          <p:cNvPr id="3" name="Content Placeholder 2"/>
          <p:cNvSpPr>
            <a:spLocks noGrp="1"/>
          </p:cNvSpPr>
          <p:nvPr>
            <p:ph type="subTitle" sz="quarter" idx="1"/>
          </p:nvPr>
        </p:nvSpPr>
        <p:spPr>
          <a:xfrm>
            <a:off x="648118" y="1341455"/>
            <a:ext cx="8038681" cy="3572189"/>
          </a:xfrm>
        </p:spPr>
        <p:txBody>
          <a:bodyPr>
            <a:noAutofit/>
          </a:bodyPr>
          <a:lstStyle/>
          <a:p>
            <a:pPr marL="0" indent="0">
              <a:lnSpc>
                <a:spcPct val="90000"/>
              </a:lnSpc>
              <a:buNone/>
            </a:pPr>
            <a:r>
              <a:rPr lang="en-US" dirty="0"/>
              <a:t>“Brothers, we do not want you to be ignorant about </a:t>
            </a:r>
            <a:r>
              <a:rPr lang="en-US" dirty="0">
                <a:solidFill>
                  <a:schemeClr val="accent5"/>
                </a:solidFill>
              </a:rPr>
              <a:t>those who fall asleep</a:t>
            </a:r>
            <a:r>
              <a:rPr lang="en-US" dirty="0"/>
              <a:t>, or to grieve like the rest of men, who have no hope. We believe that Jesus died and rose again and so we believe that </a:t>
            </a:r>
            <a:r>
              <a:rPr lang="en-US" dirty="0">
                <a:solidFill>
                  <a:schemeClr val="accent5"/>
                </a:solidFill>
              </a:rPr>
              <a:t>God will bring with Jesus those who have fallen asleep</a:t>
            </a:r>
            <a:r>
              <a:rPr lang="en-US" dirty="0">
                <a:solidFill>
                  <a:srgbClr val="FFF1B7"/>
                </a:solidFill>
              </a:rPr>
              <a:t> </a:t>
            </a:r>
            <a:r>
              <a:rPr lang="en-US" dirty="0"/>
              <a:t>in him. The Lord himself will come down from heaven, with a loud command, with the voice of the archangel and with the trumpet call of God, and </a:t>
            </a:r>
            <a:r>
              <a:rPr lang="en-US" dirty="0">
                <a:solidFill>
                  <a:schemeClr val="accent5"/>
                </a:solidFill>
              </a:rPr>
              <a:t>the dead in Christ will rise first</a:t>
            </a:r>
            <a:r>
              <a:rPr lang="en-US" dirty="0">
                <a:solidFill>
                  <a:srgbClr val="FFFF99"/>
                </a:solidFill>
              </a:rPr>
              <a:t>. </a:t>
            </a:r>
            <a:r>
              <a:rPr lang="en-US" dirty="0"/>
              <a:t>After that, we who are still alive and are left will be caught up together with them in the clouds to meet the Lord in the air. And so we will be with the Lord forever” </a:t>
            </a:r>
            <a:r>
              <a:rPr lang="en-US" sz="1600" dirty="0"/>
              <a:t>(1 Thessalonians 4:13–18 NIV84).</a:t>
            </a:r>
          </a:p>
        </p:txBody>
      </p:sp>
    </p:spTree>
    <p:extLst>
      <p:ext uri="{BB962C8B-B14F-4D97-AF65-F5344CB8AC3E}">
        <p14:creationId xmlns:p14="http://schemas.microsoft.com/office/powerpoint/2010/main" val="35286697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0C17A-15B9-1D79-7757-DAE1CED316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565C6-CE84-101D-F45A-5F5B7B872DA0}"/>
              </a:ext>
            </a:extLst>
          </p:cNvPr>
          <p:cNvSpPr>
            <a:spLocks noGrp="1"/>
          </p:cNvSpPr>
          <p:nvPr>
            <p:ph type="ctrTitle" sz="quarter"/>
          </p:nvPr>
        </p:nvSpPr>
        <p:spPr>
          <a:xfrm>
            <a:off x="685800" y="-1"/>
            <a:ext cx="7772400" cy="1180681"/>
          </a:xfrm>
        </p:spPr>
        <p:txBody>
          <a:bodyPr/>
          <a:lstStyle/>
          <a:p>
            <a:r>
              <a:rPr lang="en-US" dirty="0"/>
              <a:t>Life Comes Only From God</a:t>
            </a:r>
          </a:p>
        </p:txBody>
      </p:sp>
      <p:sp>
        <p:nvSpPr>
          <p:cNvPr id="3" name="Content Placeholder 2">
            <a:extLst>
              <a:ext uri="{FF2B5EF4-FFF2-40B4-BE49-F238E27FC236}">
                <a16:creationId xmlns:a16="http://schemas.microsoft.com/office/drawing/2014/main" id="{4C2C2718-8115-7E28-F414-F2F2742FE788}"/>
              </a:ext>
            </a:extLst>
          </p:cNvPr>
          <p:cNvSpPr>
            <a:spLocks noGrp="1"/>
          </p:cNvSpPr>
          <p:nvPr>
            <p:ph type="subTitle" sz="quarter" idx="1"/>
          </p:nvPr>
        </p:nvSpPr>
        <p:spPr>
          <a:xfrm>
            <a:off x="648118" y="1341455"/>
            <a:ext cx="8038681" cy="3572189"/>
          </a:xfrm>
        </p:spPr>
        <p:txBody>
          <a:bodyPr/>
          <a:lstStyle/>
          <a:p>
            <a:pPr marL="457200" indent="-457200">
              <a:lnSpc>
                <a:spcPts val="2100"/>
              </a:lnSpc>
              <a:buFont typeface="+mj-lt"/>
              <a:buAutoNum type="arabicPeriod"/>
            </a:pPr>
            <a:r>
              <a:rPr lang="en-US" dirty="0"/>
              <a:t>The only way to save the human species from death is to purge (cleanse, eliminate, kill) the spirit of fear and selfishness and replace it with the pure, sinless, holy spirit of love and trust.</a:t>
            </a:r>
            <a:br>
              <a:rPr lang="en-US" dirty="0"/>
            </a:br>
            <a:endParaRPr lang="en-US" dirty="0"/>
          </a:p>
          <a:p>
            <a:pPr marL="457200" indent="-457200">
              <a:lnSpc>
                <a:spcPts val="2100"/>
              </a:lnSpc>
              <a:buFont typeface="+mj-lt"/>
              <a:buAutoNum type="arabicPeriod"/>
            </a:pPr>
            <a:r>
              <a:rPr lang="en-US" dirty="0"/>
              <a:t>Jesus did this for us! He became a real human being, descended from Adam through David </a:t>
            </a:r>
            <a:r>
              <a:rPr lang="en-US" sz="1600" dirty="0"/>
              <a:t>(Romans 1:3) </a:t>
            </a:r>
            <a:r>
              <a:rPr lang="en-US" dirty="0"/>
              <a:t>and Mary, and, thereby, partook of the life breathed into Adam and corrupted by him.</a:t>
            </a:r>
            <a:br>
              <a:rPr lang="en-US" dirty="0"/>
            </a:br>
            <a:endParaRPr lang="en-US" dirty="0"/>
          </a:p>
          <a:p>
            <a:pPr marL="457200" indent="-457200">
              <a:lnSpc>
                <a:spcPts val="2100"/>
              </a:lnSpc>
              <a:buFont typeface="+mj-lt"/>
              <a:buAutoNum type="arabicPeriod"/>
            </a:pPr>
            <a:r>
              <a:rPr lang="en-US" dirty="0"/>
              <a:t>But the Father to Jesus’ humanity was the Holy Spirit </a:t>
            </a:r>
            <a:br>
              <a:rPr lang="en-US" dirty="0"/>
            </a:br>
            <a:r>
              <a:rPr lang="en-US" sz="1600" dirty="0"/>
              <a:t>(Matthew 1:18).</a:t>
            </a:r>
            <a:br>
              <a:rPr lang="en-US" dirty="0"/>
            </a:br>
            <a:endParaRPr lang="en-US" dirty="0"/>
          </a:p>
          <a:p>
            <a:pPr marL="457200" indent="-457200">
              <a:lnSpc>
                <a:spcPts val="2100"/>
              </a:lnSpc>
              <a:buFont typeface="+mj-lt"/>
              <a:buAutoNum type="arabicPeriod"/>
            </a:pPr>
            <a:r>
              <a:rPr lang="en-US" dirty="0"/>
              <a:t>Jesus was tempted in all points like us but without sin </a:t>
            </a:r>
            <a:br>
              <a:rPr lang="en-US" dirty="0"/>
            </a:br>
            <a:r>
              <a:rPr lang="en-US" sz="1600" dirty="0"/>
              <a:t>(Hebrews 4:15).</a:t>
            </a:r>
            <a:endParaRPr lang="en-US" dirty="0"/>
          </a:p>
        </p:txBody>
      </p:sp>
    </p:spTree>
    <p:extLst>
      <p:ext uri="{BB962C8B-B14F-4D97-AF65-F5344CB8AC3E}">
        <p14:creationId xmlns:p14="http://schemas.microsoft.com/office/powerpoint/2010/main" val="166495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D037C-0A5A-521E-B3E7-B0516A3B26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71B7D-8230-C38F-D4E7-184D2918B979}"/>
              </a:ext>
            </a:extLst>
          </p:cNvPr>
          <p:cNvSpPr>
            <a:spLocks noGrp="1"/>
          </p:cNvSpPr>
          <p:nvPr>
            <p:ph type="ctrTitle" sz="quarter"/>
          </p:nvPr>
        </p:nvSpPr>
        <p:spPr>
          <a:xfrm>
            <a:off x="685800" y="-1"/>
            <a:ext cx="7772400" cy="1180681"/>
          </a:xfrm>
        </p:spPr>
        <p:txBody>
          <a:bodyPr/>
          <a:lstStyle/>
          <a:p>
            <a:r>
              <a:rPr lang="en-US" dirty="0"/>
              <a:t>Life Comes Only From God</a:t>
            </a:r>
          </a:p>
        </p:txBody>
      </p:sp>
      <p:sp>
        <p:nvSpPr>
          <p:cNvPr id="3" name="Content Placeholder 2">
            <a:extLst>
              <a:ext uri="{FF2B5EF4-FFF2-40B4-BE49-F238E27FC236}">
                <a16:creationId xmlns:a16="http://schemas.microsoft.com/office/drawing/2014/main" id="{269EE088-6D22-57C5-94C4-3878E3D3817E}"/>
              </a:ext>
            </a:extLst>
          </p:cNvPr>
          <p:cNvSpPr>
            <a:spLocks noGrp="1"/>
          </p:cNvSpPr>
          <p:nvPr>
            <p:ph type="subTitle" sz="quarter" idx="1"/>
          </p:nvPr>
        </p:nvSpPr>
        <p:spPr>
          <a:xfrm>
            <a:off x="616587" y="1294158"/>
            <a:ext cx="8038681" cy="3572189"/>
          </a:xfrm>
        </p:spPr>
        <p:txBody>
          <a:bodyPr/>
          <a:lstStyle/>
          <a:p>
            <a:pPr>
              <a:lnSpc>
                <a:spcPts val="2100"/>
              </a:lnSpc>
              <a:spcAft>
                <a:spcPts val="1200"/>
              </a:spcAft>
            </a:pPr>
            <a:r>
              <a:rPr lang="en-US" dirty="0"/>
              <a:t>In the humanity of Jesus, God restored the spirit of love and trust and purged (destroyed, eliminated) the spirit of fear and selfishness and, thereby, saved the human species from sin.</a:t>
            </a:r>
          </a:p>
          <a:p>
            <a:pPr>
              <a:lnSpc>
                <a:spcPts val="2100"/>
              </a:lnSpc>
              <a:spcAft>
                <a:spcPts val="1200"/>
              </a:spcAft>
            </a:pPr>
            <a:r>
              <a:rPr lang="en-US" dirty="0"/>
              <a:t>“Although he was a son, he </a:t>
            </a:r>
            <a:r>
              <a:rPr lang="en-US" dirty="0">
                <a:solidFill>
                  <a:schemeClr val="accent5"/>
                </a:solidFill>
              </a:rPr>
              <a:t>learned obedience </a:t>
            </a:r>
            <a:r>
              <a:rPr lang="en-US" dirty="0"/>
              <a:t>from what he suffered and, </a:t>
            </a:r>
            <a:r>
              <a:rPr lang="en-US" dirty="0">
                <a:solidFill>
                  <a:schemeClr val="accent5"/>
                </a:solidFill>
              </a:rPr>
              <a:t>once made perfect, he became the source of eternal salvation </a:t>
            </a:r>
            <a:r>
              <a:rPr lang="en-US" dirty="0"/>
              <a:t>for all who obey him” </a:t>
            </a:r>
            <a:r>
              <a:rPr lang="en-US" sz="1600" dirty="0"/>
              <a:t>(Hebrews 5:8-9 NIV84).</a:t>
            </a:r>
            <a:endParaRPr lang="en-US" sz="1400" dirty="0"/>
          </a:p>
          <a:p>
            <a:pPr>
              <a:lnSpc>
                <a:spcPts val="2100"/>
              </a:lnSpc>
              <a:spcAft>
                <a:spcPts val="1200"/>
              </a:spcAft>
            </a:pPr>
            <a:r>
              <a:rPr lang="en-US" dirty="0"/>
              <a:t>Wasn’t He always perfect? </a:t>
            </a:r>
          </a:p>
          <a:p>
            <a:pPr>
              <a:lnSpc>
                <a:spcPts val="2100"/>
              </a:lnSpc>
              <a:spcAft>
                <a:spcPts val="1200"/>
              </a:spcAft>
            </a:pPr>
            <a:r>
              <a:rPr lang="en-US" dirty="0"/>
              <a:t>We receive eternal life through the indwelling Holy Spirit, who takes the spirit/life of Christ and reproduces it in us. </a:t>
            </a:r>
          </a:p>
          <a:p>
            <a:pPr>
              <a:lnSpc>
                <a:spcPts val="2100"/>
              </a:lnSpc>
              <a:spcAft>
                <a:spcPts val="1200"/>
              </a:spcAft>
            </a:pPr>
            <a:r>
              <a:rPr lang="en-US" dirty="0"/>
              <a:t>We choose to identify with that spirit and are recreated in the image of God.</a:t>
            </a:r>
          </a:p>
          <a:p>
            <a:pPr>
              <a:spcAft>
                <a:spcPts val="1200"/>
              </a:spcAft>
            </a:pPr>
            <a:endParaRPr lang="en-US" dirty="0"/>
          </a:p>
        </p:txBody>
      </p:sp>
    </p:spTree>
    <p:extLst>
      <p:ext uri="{BB962C8B-B14F-4D97-AF65-F5344CB8AC3E}">
        <p14:creationId xmlns:p14="http://schemas.microsoft.com/office/powerpoint/2010/main" val="101951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743D-9A83-13A1-324E-6E39C39C3582}"/>
              </a:ext>
            </a:extLst>
          </p:cNvPr>
          <p:cNvSpPr>
            <a:spLocks noGrp="1"/>
          </p:cNvSpPr>
          <p:nvPr>
            <p:ph type="ctrTitle" sz="quarter"/>
          </p:nvPr>
        </p:nvSpPr>
        <p:spPr>
          <a:xfrm>
            <a:off x="685800" y="-1"/>
            <a:ext cx="7772400" cy="1180681"/>
          </a:xfrm>
        </p:spPr>
        <p:txBody>
          <a:bodyPr/>
          <a:lstStyle/>
          <a:p>
            <a:r>
              <a:rPr lang="en-US" dirty="0"/>
              <a:t>Others Recognize This</a:t>
            </a:r>
          </a:p>
        </p:txBody>
      </p:sp>
      <p:sp>
        <p:nvSpPr>
          <p:cNvPr id="3" name="Content Placeholder 2">
            <a:extLst>
              <a:ext uri="{FF2B5EF4-FFF2-40B4-BE49-F238E27FC236}">
                <a16:creationId xmlns:a16="http://schemas.microsoft.com/office/drawing/2014/main" id="{9DC011C0-4A64-D043-A90C-3BE61AF389DB}"/>
              </a:ext>
            </a:extLst>
          </p:cNvPr>
          <p:cNvSpPr>
            <a:spLocks noGrp="1"/>
          </p:cNvSpPr>
          <p:nvPr>
            <p:ph type="subTitle" sz="quarter" idx="1"/>
          </p:nvPr>
        </p:nvSpPr>
        <p:spPr>
          <a:xfrm>
            <a:off x="648118" y="1341455"/>
            <a:ext cx="8038681" cy="3572189"/>
          </a:xfrm>
        </p:spPr>
        <p:txBody>
          <a:bodyPr/>
          <a:lstStyle/>
          <a:p>
            <a:r>
              <a:rPr lang="en-US" sz="2000" dirty="0"/>
              <a:t>“Nicodemus had come to the Lord thinking to enter into a discussion with Him, but Jesus laid bare the foundation principles of truth. He said to Nicodemus, ‘It is not theoretical knowledge you need so much as </a:t>
            </a:r>
            <a:r>
              <a:rPr lang="en-US" sz="2000" dirty="0">
                <a:solidFill>
                  <a:schemeClr val="accent5"/>
                </a:solidFill>
              </a:rPr>
              <a:t>spiritual regeneration</a:t>
            </a:r>
            <a:r>
              <a:rPr lang="en-US" sz="2000" dirty="0"/>
              <a:t>. You need not to have your curiosity satisfied, but to have a </a:t>
            </a:r>
            <a:r>
              <a:rPr lang="en-US" sz="2000" dirty="0">
                <a:solidFill>
                  <a:schemeClr val="accent5"/>
                </a:solidFill>
              </a:rPr>
              <a:t>new heart</a:t>
            </a:r>
            <a:r>
              <a:rPr lang="en-US" sz="2000" dirty="0"/>
              <a:t>. You must receive </a:t>
            </a:r>
            <a:r>
              <a:rPr lang="en-US" sz="2000" dirty="0">
                <a:solidFill>
                  <a:schemeClr val="accent5"/>
                </a:solidFill>
              </a:rPr>
              <a:t>a new life </a:t>
            </a:r>
            <a:r>
              <a:rPr lang="en-US" sz="2000" dirty="0"/>
              <a:t>from above before you can appreciate heavenly things. </a:t>
            </a:r>
            <a:r>
              <a:rPr lang="en-US" sz="2000" dirty="0">
                <a:solidFill>
                  <a:schemeClr val="accent5"/>
                </a:solidFill>
              </a:rPr>
              <a:t>Until this change takes place, making all things new, it will result in no saving good </a:t>
            </a:r>
            <a:r>
              <a:rPr lang="en-US" sz="2000" dirty="0"/>
              <a:t>for you to discuss with Me My authority or My mission.’” </a:t>
            </a:r>
            <a:r>
              <a:rPr lang="en-US" sz="1600" dirty="0"/>
              <a:t>(</a:t>
            </a:r>
            <a:r>
              <a:rPr lang="en-US" sz="1600" i="1" dirty="0"/>
              <a:t>The Desire of Ages,</a:t>
            </a:r>
            <a:r>
              <a:rPr lang="en-US" sz="1600" dirty="0"/>
              <a:t> p. 171, emphasis mine).</a:t>
            </a:r>
          </a:p>
          <a:p>
            <a:endParaRPr lang="en-US" dirty="0"/>
          </a:p>
        </p:txBody>
      </p:sp>
    </p:spTree>
    <p:extLst>
      <p:ext uri="{BB962C8B-B14F-4D97-AF65-F5344CB8AC3E}">
        <p14:creationId xmlns:p14="http://schemas.microsoft.com/office/powerpoint/2010/main" val="41025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7A9C2-ACCB-3DBC-F400-5255BAA0D7CF}"/>
              </a:ext>
            </a:extLst>
          </p:cNvPr>
          <p:cNvSpPr>
            <a:spLocks noGrp="1"/>
          </p:cNvSpPr>
          <p:nvPr>
            <p:ph type="ctrTitle" sz="quarter"/>
          </p:nvPr>
        </p:nvSpPr>
        <p:spPr>
          <a:xfrm>
            <a:off x="685800" y="-1"/>
            <a:ext cx="7772400" cy="1180681"/>
          </a:xfrm>
        </p:spPr>
        <p:txBody>
          <a:bodyPr/>
          <a:lstStyle/>
          <a:p>
            <a:r>
              <a:rPr lang="en-US" dirty="0"/>
              <a:t>Salvation = Receiving a New Spirit/Life</a:t>
            </a:r>
          </a:p>
        </p:txBody>
      </p:sp>
      <p:sp>
        <p:nvSpPr>
          <p:cNvPr id="3" name="Content Placeholder 2">
            <a:extLst>
              <a:ext uri="{FF2B5EF4-FFF2-40B4-BE49-F238E27FC236}">
                <a16:creationId xmlns:a16="http://schemas.microsoft.com/office/drawing/2014/main" id="{3B7398D7-D2DB-6D38-F2E0-82DE23677787}"/>
              </a:ext>
            </a:extLst>
          </p:cNvPr>
          <p:cNvSpPr>
            <a:spLocks noGrp="1"/>
          </p:cNvSpPr>
          <p:nvPr>
            <p:ph type="subTitle" sz="quarter" idx="1"/>
          </p:nvPr>
        </p:nvSpPr>
        <p:spPr>
          <a:xfrm>
            <a:off x="648118" y="1341455"/>
            <a:ext cx="8038681" cy="3572189"/>
          </a:xfrm>
        </p:spPr>
        <p:txBody>
          <a:bodyPr/>
          <a:lstStyle/>
          <a:p>
            <a:r>
              <a:rPr lang="en-US" sz="2000" dirty="0"/>
              <a:t>“How, then, are we to be saved? ... The light shining from the cross reveals the love of God. His love is drawing us to Himself. If we do not resist this drawing, we shall be led to the foot of the cross in repentance for the sins that have crucified the </a:t>
            </a:r>
            <a:r>
              <a:rPr lang="en-US" sz="2000" dirty="0" err="1"/>
              <a:t>Saviour</a:t>
            </a:r>
            <a:r>
              <a:rPr lang="en-US" sz="2000" dirty="0"/>
              <a:t>. Then the Spirit of God through </a:t>
            </a:r>
            <a:r>
              <a:rPr lang="en-US" sz="2000" dirty="0">
                <a:solidFill>
                  <a:schemeClr val="accent5"/>
                </a:solidFill>
              </a:rPr>
              <a:t>faith</a:t>
            </a:r>
            <a:r>
              <a:rPr lang="en-US" sz="2000" dirty="0"/>
              <a:t> produces </a:t>
            </a:r>
            <a:r>
              <a:rPr lang="en-US" sz="2000" dirty="0">
                <a:solidFill>
                  <a:schemeClr val="accent5"/>
                </a:solidFill>
              </a:rPr>
              <a:t>a new life </a:t>
            </a:r>
            <a:r>
              <a:rPr lang="en-US" sz="2000" dirty="0"/>
              <a:t>in the soul. The </a:t>
            </a:r>
            <a:r>
              <a:rPr lang="en-US" sz="2000" dirty="0">
                <a:solidFill>
                  <a:schemeClr val="accent5"/>
                </a:solidFill>
              </a:rPr>
              <a:t>thoughts and desires</a:t>
            </a:r>
            <a:r>
              <a:rPr lang="en-US" sz="2000" dirty="0">
                <a:solidFill>
                  <a:srgbClr val="FFC000"/>
                </a:solidFill>
              </a:rPr>
              <a:t> </a:t>
            </a:r>
            <a:r>
              <a:rPr lang="en-US" sz="2000" dirty="0"/>
              <a:t>are brought into obedience to the will of Christ. The </a:t>
            </a:r>
            <a:r>
              <a:rPr lang="en-US" sz="2000" dirty="0">
                <a:solidFill>
                  <a:schemeClr val="accent5"/>
                </a:solidFill>
              </a:rPr>
              <a:t>heart, the mind, are created anew</a:t>
            </a:r>
            <a:r>
              <a:rPr lang="en-US" sz="2000" dirty="0">
                <a:solidFill>
                  <a:srgbClr val="FFC000"/>
                </a:solidFill>
              </a:rPr>
              <a:t> </a:t>
            </a:r>
            <a:r>
              <a:rPr lang="en-US" sz="2000" dirty="0"/>
              <a:t>in the image of Him who works in us to subdue all things to Himself. Then </a:t>
            </a:r>
            <a:r>
              <a:rPr lang="en-US" sz="2000" dirty="0">
                <a:solidFill>
                  <a:schemeClr val="accent5"/>
                </a:solidFill>
              </a:rPr>
              <a:t>the law of God is written in the mind and heart</a:t>
            </a:r>
            <a:r>
              <a:rPr lang="en-US" sz="2000" dirty="0"/>
              <a:t>, and we can say with Christ, ‘I delight to do Thy will, O my God.’” </a:t>
            </a:r>
            <a:r>
              <a:rPr lang="en-US" sz="1600" dirty="0"/>
              <a:t>(</a:t>
            </a:r>
            <a:r>
              <a:rPr lang="en-US" sz="1600" i="1" dirty="0"/>
              <a:t>The Desire of Ages, </a:t>
            </a:r>
            <a:r>
              <a:rPr lang="en-US" sz="1600" dirty="0"/>
              <a:t>p.. 175, emphasis mine).</a:t>
            </a:r>
          </a:p>
          <a:p>
            <a:endParaRPr lang="en-US" dirty="0"/>
          </a:p>
        </p:txBody>
      </p:sp>
    </p:spTree>
    <p:extLst>
      <p:ext uri="{BB962C8B-B14F-4D97-AF65-F5344CB8AC3E}">
        <p14:creationId xmlns:p14="http://schemas.microsoft.com/office/powerpoint/2010/main" val="195787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ECC99-9139-4F89-A694-68A0951340A6}"/>
              </a:ext>
            </a:extLst>
          </p:cNvPr>
          <p:cNvSpPr>
            <a:spLocks noGrp="1"/>
          </p:cNvSpPr>
          <p:nvPr>
            <p:ph type="ctrTitle" sz="quarter"/>
          </p:nvPr>
        </p:nvSpPr>
        <p:spPr>
          <a:xfrm>
            <a:off x="685800" y="-1"/>
            <a:ext cx="7772400" cy="1180681"/>
          </a:xfrm>
        </p:spPr>
        <p:txBody>
          <a:bodyPr/>
          <a:lstStyle/>
          <a:p>
            <a:r>
              <a:rPr lang="en-US" dirty="0"/>
              <a:t>Spiritual Warfare</a:t>
            </a:r>
          </a:p>
        </p:txBody>
      </p:sp>
      <p:sp>
        <p:nvSpPr>
          <p:cNvPr id="3" name="Content Placeholder 2">
            <a:extLst>
              <a:ext uri="{FF2B5EF4-FFF2-40B4-BE49-F238E27FC236}">
                <a16:creationId xmlns:a16="http://schemas.microsoft.com/office/drawing/2014/main" id="{214210A8-0937-52D7-1E14-278274E12F64}"/>
              </a:ext>
            </a:extLst>
          </p:cNvPr>
          <p:cNvSpPr>
            <a:spLocks noGrp="1"/>
          </p:cNvSpPr>
          <p:nvPr>
            <p:ph type="subTitle" sz="quarter" idx="1"/>
          </p:nvPr>
        </p:nvSpPr>
        <p:spPr>
          <a:xfrm>
            <a:off x="648118" y="1341455"/>
            <a:ext cx="8038681" cy="3572189"/>
          </a:xfrm>
        </p:spPr>
        <p:txBody>
          <a:bodyPr/>
          <a:lstStyle/>
          <a:p>
            <a:r>
              <a:rPr lang="en-US" dirty="0"/>
              <a:t>Is the war between spiritual energies seeking for dominance and control of the spirit being?</a:t>
            </a:r>
          </a:p>
          <a:p>
            <a:endParaRPr lang="en-US" dirty="0"/>
          </a:p>
          <a:p>
            <a:r>
              <a:rPr lang="en-US" dirty="0"/>
              <a:t>This is the entire chapter of Romans 7.</a:t>
            </a:r>
          </a:p>
          <a:p>
            <a:endParaRPr lang="en-US" dirty="0"/>
          </a:p>
          <a:p>
            <a:r>
              <a:rPr lang="en-US" dirty="0"/>
              <a:t>“You, however, are </a:t>
            </a:r>
            <a:r>
              <a:rPr lang="en-US" dirty="0">
                <a:solidFill>
                  <a:schemeClr val="accent5"/>
                </a:solidFill>
              </a:rPr>
              <a:t>controlled not </a:t>
            </a:r>
            <a:r>
              <a:rPr lang="en-US" dirty="0"/>
              <a:t>by the </a:t>
            </a:r>
            <a:r>
              <a:rPr lang="en-US" dirty="0">
                <a:solidFill>
                  <a:schemeClr val="accent5"/>
                </a:solidFill>
              </a:rPr>
              <a:t>sinful nature [spirit of fear and selfishness inherited from Adam] </a:t>
            </a:r>
            <a:r>
              <a:rPr lang="en-US" dirty="0"/>
              <a:t>but by the </a:t>
            </a:r>
            <a:r>
              <a:rPr lang="en-US" dirty="0">
                <a:solidFill>
                  <a:schemeClr val="accent5"/>
                </a:solidFill>
              </a:rPr>
              <a:t>Spirit [</a:t>
            </a:r>
            <a:r>
              <a:rPr lang="en-US" i="1" dirty="0">
                <a:solidFill>
                  <a:schemeClr val="accent5"/>
                </a:solidFill>
              </a:rPr>
              <a:t>pneuma</a:t>
            </a:r>
            <a:r>
              <a:rPr lang="en-US" dirty="0">
                <a:solidFill>
                  <a:schemeClr val="accent5"/>
                </a:solidFill>
              </a:rPr>
              <a:t> of love and trust]</a:t>
            </a:r>
            <a:r>
              <a:rPr lang="en-US" dirty="0"/>
              <a:t>, if the </a:t>
            </a:r>
            <a:r>
              <a:rPr lang="en-US" dirty="0">
                <a:solidFill>
                  <a:schemeClr val="accent5"/>
                </a:solidFill>
              </a:rPr>
              <a:t>Spirit [</a:t>
            </a:r>
            <a:r>
              <a:rPr lang="en-US" i="1" dirty="0">
                <a:solidFill>
                  <a:schemeClr val="accent5"/>
                </a:solidFill>
              </a:rPr>
              <a:t>pneuma</a:t>
            </a:r>
            <a:r>
              <a:rPr lang="en-US" dirty="0">
                <a:solidFill>
                  <a:schemeClr val="accent5"/>
                </a:solidFill>
              </a:rPr>
              <a:t>] </a:t>
            </a:r>
            <a:r>
              <a:rPr lang="en-US" dirty="0"/>
              <a:t>of God lives in you. And if anyone does not have the </a:t>
            </a:r>
            <a:r>
              <a:rPr lang="en-US" dirty="0">
                <a:solidFill>
                  <a:schemeClr val="accent5"/>
                </a:solidFill>
              </a:rPr>
              <a:t>Spirit [</a:t>
            </a:r>
            <a:r>
              <a:rPr lang="en-US" i="1" dirty="0">
                <a:solidFill>
                  <a:schemeClr val="accent5"/>
                </a:solidFill>
              </a:rPr>
              <a:t>pneuma</a:t>
            </a:r>
            <a:r>
              <a:rPr lang="en-US" dirty="0">
                <a:solidFill>
                  <a:schemeClr val="accent5"/>
                </a:solidFill>
              </a:rPr>
              <a:t>] </a:t>
            </a:r>
            <a:r>
              <a:rPr lang="en-US" dirty="0"/>
              <a:t>of Christ, he does not belong </a:t>
            </a:r>
            <a:br>
              <a:rPr lang="en-US" dirty="0"/>
            </a:br>
            <a:r>
              <a:rPr lang="en-US" dirty="0"/>
              <a:t>to Christ” </a:t>
            </a:r>
            <a:r>
              <a:rPr lang="en-US" sz="1600" dirty="0"/>
              <a:t>(Romans 8:9 NIV84). </a:t>
            </a:r>
          </a:p>
          <a:p>
            <a:endParaRPr lang="en-US" dirty="0"/>
          </a:p>
          <a:p>
            <a:endParaRPr lang="en-US" dirty="0"/>
          </a:p>
        </p:txBody>
      </p:sp>
    </p:spTree>
    <p:extLst>
      <p:ext uri="{BB962C8B-B14F-4D97-AF65-F5344CB8AC3E}">
        <p14:creationId xmlns:p14="http://schemas.microsoft.com/office/powerpoint/2010/main" val="319084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68085-BF65-594C-3E76-EB1B845FD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B2B05F-37CE-FF57-3FBC-8FA75C463B27}"/>
              </a:ext>
            </a:extLst>
          </p:cNvPr>
          <p:cNvSpPr>
            <a:spLocks noGrp="1"/>
          </p:cNvSpPr>
          <p:nvPr>
            <p:ph type="ctrTitle" sz="quarter"/>
          </p:nvPr>
        </p:nvSpPr>
        <p:spPr>
          <a:xfrm>
            <a:off x="685800" y="-1"/>
            <a:ext cx="7772400" cy="1180681"/>
          </a:xfrm>
        </p:spPr>
        <p:txBody>
          <a:bodyPr/>
          <a:lstStyle/>
          <a:p>
            <a:r>
              <a:rPr lang="en-US" dirty="0"/>
              <a:t>Angels Also Have Three Parts</a:t>
            </a:r>
          </a:p>
        </p:txBody>
      </p:sp>
      <p:sp>
        <p:nvSpPr>
          <p:cNvPr id="3" name="Content Placeholder 2">
            <a:extLst>
              <a:ext uri="{FF2B5EF4-FFF2-40B4-BE49-F238E27FC236}">
                <a16:creationId xmlns:a16="http://schemas.microsoft.com/office/drawing/2014/main" id="{244D2201-E357-6A9B-74DC-D6CFCA7A1090}"/>
              </a:ext>
            </a:extLst>
          </p:cNvPr>
          <p:cNvSpPr>
            <a:spLocks noGrp="1"/>
          </p:cNvSpPr>
          <p:nvPr>
            <p:ph type="subTitle" sz="quarter" idx="1"/>
          </p:nvPr>
        </p:nvSpPr>
        <p:spPr>
          <a:xfrm>
            <a:off x="648118" y="1341455"/>
            <a:ext cx="8038681" cy="3572189"/>
          </a:xfrm>
        </p:spPr>
        <p:txBody>
          <a:bodyPr/>
          <a:lstStyle/>
          <a:p>
            <a:r>
              <a:rPr lang="en-US" dirty="0"/>
              <a:t>Soul/Mind/Individuality—Gabriel is an individual with his own identity and individuality</a:t>
            </a:r>
            <a:r>
              <a:rPr lang="en-US" sz="1600" dirty="0"/>
              <a:t> (Daniel 8:16, 9:21; Luke 1:19, 26).</a:t>
            </a:r>
          </a:p>
          <a:p>
            <a:endParaRPr lang="en-US" dirty="0"/>
          </a:p>
          <a:p>
            <a:r>
              <a:rPr lang="en-US" dirty="0"/>
              <a:t>Bodies—angels can physically touch people </a:t>
            </a:r>
            <a:r>
              <a:rPr lang="en-US" sz="1600" dirty="0"/>
              <a:t>(1 Kings 19:5–7) </a:t>
            </a:r>
            <a:r>
              <a:rPr lang="en-US" dirty="0"/>
              <a:t>and have their own food, which God fed to people: “Men ate the bread of angels” </a:t>
            </a:r>
            <a:r>
              <a:rPr lang="en-US" sz="1600" dirty="0"/>
              <a:t>(Psalm 78:25).</a:t>
            </a:r>
          </a:p>
          <a:p>
            <a:endParaRPr lang="en-US" dirty="0"/>
          </a:p>
          <a:p>
            <a:r>
              <a:rPr lang="en-US" dirty="0"/>
              <a:t>Spirits—“Are not all angels ministering spirits sent to serve those who will inherit salvation?” </a:t>
            </a:r>
            <a:r>
              <a:rPr lang="en-US" sz="1600" dirty="0"/>
              <a:t>(Hebrews 1:14 NIV84). </a:t>
            </a:r>
          </a:p>
          <a:p>
            <a:endParaRPr lang="en-US" dirty="0"/>
          </a:p>
          <a:p>
            <a:r>
              <a:rPr lang="en-US" dirty="0"/>
              <a:t>Angels, like people, can be animated by a spirit of love and trust (holy angels) or fear and selfishness (demons).</a:t>
            </a:r>
          </a:p>
          <a:p>
            <a:endParaRPr lang="en-US" dirty="0"/>
          </a:p>
        </p:txBody>
      </p:sp>
    </p:spTree>
    <p:extLst>
      <p:ext uri="{BB962C8B-B14F-4D97-AF65-F5344CB8AC3E}">
        <p14:creationId xmlns:p14="http://schemas.microsoft.com/office/powerpoint/2010/main" val="347512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A2DF-3A5D-DCEF-36AD-8B943C0DD2BF}"/>
              </a:ext>
            </a:extLst>
          </p:cNvPr>
          <p:cNvSpPr>
            <a:spLocks noGrp="1"/>
          </p:cNvSpPr>
          <p:nvPr>
            <p:ph type="ctrTitle" sz="quarter"/>
          </p:nvPr>
        </p:nvSpPr>
        <p:spPr>
          <a:xfrm>
            <a:off x="685800" y="-1"/>
            <a:ext cx="7772400" cy="1180681"/>
          </a:xfrm>
        </p:spPr>
        <p:txBody>
          <a:bodyPr/>
          <a:lstStyle/>
          <a:p>
            <a:r>
              <a:rPr lang="en-US" dirty="0"/>
              <a:t>To Be Operational, Angels Must Have All 3</a:t>
            </a:r>
          </a:p>
        </p:txBody>
      </p:sp>
      <p:sp>
        <p:nvSpPr>
          <p:cNvPr id="3" name="Content Placeholder 2">
            <a:extLst>
              <a:ext uri="{FF2B5EF4-FFF2-40B4-BE49-F238E27FC236}">
                <a16:creationId xmlns:a16="http://schemas.microsoft.com/office/drawing/2014/main" id="{CACF4B93-0DA0-1943-59D8-541D2C64457E}"/>
              </a:ext>
            </a:extLst>
          </p:cNvPr>
          <p:cNvSpPr>
            <a:spLocks noGrp="1"/>
          </p:cNvSpPr>
          <p:nvPr>
            <p:ph type="subTitle" sz="quarter" idx="1"/>
          </p:nvPr>
        </p:nvSpPr>
        <p:spPr>
          <a:xfrm>
            <a:off x="648118" y="1341455"/>
            <a:ext cx="8038681" cy="3572189"/>
          </a:xfrm>
        </p:spPr>
        <p:txBody>
          <a:bodyPr/>
          <a:lstStyle/>
          <a:p>
            <a:r>
              <a:rPr lang="en-US" dirty="0"/>
              <a:t>Body / </a:t>
            </a:r>
            <a:r>
              <a:rPr lang="en-US" i="1" dirty="0"/>
              <a:t>soma </a:t>
            </a:r>
            <a:r>
              <a:rPr lang="en-US" dirty="0"/>
              <a:t>/ hardware</a:t>
            </a:r>
          </a:p>
          <a:p>
            <a:r>
              <a:rPr lang="en-US" dirty="0"/>
              <a:t>Soul / </a:t>
            </a:r>
            <a:r>
              <a:rPr lang="en-US" i="1" dirty="0"/>
              <a:t>psyche</a:t>
            </a:r>
            <a:r>
              <a:rPr lang="en-US" dirty="0"/>
              <a:t>/ software—individuality</a:t>
            </a:r>
          </a:p>
          <a:p>
            <a:r>
              <a:rPr lang="en-US" dirty="0"/>
              <a:t>Spirit / </a:t>
            </a:r>
            <a:r>
              <a:rPr lang="en-US" i="1" dirty="0"/>
              <a:t>pneuma </a:t>
            </a:r>
            <a:r>
              <a:rPr lang="en-US" dirty="0"/>
              <a:t>/ energy—breath of life</a:t>
            </a:r>
          </a:p>
          <a:p>
            <a:endParaRPr lang="en-US" dirty="0"/>
          </a:p>
          <a:p>
            <a:r>
              <a:rPr lang="en-US" dirty="0"/>
              <a:t>There are no disembodied spirits with individuality and identity.</a:t>
            </a:r>
          </a:p>
          <a:p>
            <a:endParaRPr lang="en-US" dirty="0"/>
          </a:p>
          <a:p>
            <a:r>
              <a:rPr lang="en-US" dirty="0"/>
              <a:t>The breath of life from God requires a created platform (body) upon which it functions and operates, and our choices then impact the quality of that spiritual energy.</a:t>
            </a:r>
          </a:p>
        </p:txBody>
      </p:sp>
    </p:spTree>
    <p:extLst>
      <p:ext uri="{BB962C8B-B14F-4D97-AF65-F5344CB8AC3E}">
        <p14:creationId xmlns:p14="http://schemas.microsoft.com/office/powerpoint/2010/main" val="230695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3E4AF-DAD9-87FF-8C83-E6B13C8D4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F801A-D770-08D0-39A3-B480E0DC27EB}"/>
              </a:ext>
            </a:extLst>
          </p:cNvPr>
          <p:cNvSpPr>
            <a:spLocks noGrp="1"/>
          </p:cNvSpPr>
          <p:nvPr>
            <p:ph type="ctrTitle" sz="quarter"/>
          </p:nvPr>
        </p:nvSpPr>
        <p:spPr>
          <a:xfrm>
            <a:off x="685800" y="-1"/>
            <a:ext cx="7772400" cy="1180681"/>
          </a:xfrm>
        </p:spPr>
        <p:txBody>
          <a:bodyPr/>
          <a:lstStyle/>
          <a:p>
            <a:r>
              <a:rPr lang="en-US" b="0" dirty="0"/>
              <a:t>Humans Were Created to Be Image Bearers of God</a:t>
            </a:r>
          </a:p>
        </p:txBody>
      </p:sp>
      <p:sp>
        <p:nvSpPr>
          <p:cNvPr id="3" name="Content Placeholder 2">
            <a:extLst>
              <a:ext uri="{FF2B5EF4-FFF2-40B4-BE49-F238E27FC236}">
                <a16:creationId xmlns:a16="http://schemas.microsoft.com/office/drawing/2014/main" id="{01B05EF2-6898-3D24-7442-4D8980CB9997}"/>
              </a:ext>
            </a:extLst>
          </p:cNvPr>
          <p:cNvSpPr>
            <a:spLocks noGrp="1"/>
          </p:cNvSpPr>
          <p:nvPr>
            <p:ph type="subTitle" sz="quarter" idx="1"/>
          </p:nvPr>
        </p:nvSpPr>
        <p:spPr>
          <a:xfrm>
            <a:off x="648118" y="1341455"/>
            <a:ext cx="8038681" cy="3572189"/>
          </a:xfrm>
        </p:spPr>
        <p:txBody>
          <a:bodyPr/>
          <a:lstStyle/>
          <a:p>
            <a:r>
              <a:rPr lang="en-US" dirty="0"/>
              <a:t>“Then God said, ‘Let us make man in </a:t>
            </a:r>
            <a:r>
              <a:rPr lang="en-US" dirty="0">
                <a:solidFill>
                  <a:schemeClr val="accent5"/>
                </a:solidFill>
              </a:rPr>
              <a:t>our image</a:t>
            </a:r>
            <a:r>
              <a:rPr lang="en-US" dirty="0"/>
              <a:t>.’ … So God created man in his </a:t>
            </a:r>
            <a:r>
              <a:rPr lang="en-US" dirty="0">
                <a:solidFill>
                  <a:schemeClr val="accent5"/>
                </a:solidFill>
              </a:rPr>
              <a:t>own image, in the image of God </a:t>
            </a:r>
            <a:r>
              <a:rPr lang="en-US" dirty="0"/>
              <a:t>he created him; male and female he created them” </a:t>
            </a:r>
            <a:r>
              <a:rPr lang="en-US" sz="1600" dirty="0"/>
              <a:t>(Genesis 1:26, 27 NIV84).</a:t>
            </a:r>
            <a:endParaRPr lang="en-US" dirty="0"/>
          </a:p>
          <a:p>
            <a:endParaRPr lang="en-US" dirty="0"/>
          </a:p>
          <a:p>
            <a:r>
              <a:rPr lang="en-US" dirty="0"/>
              <a:t>To be an image bearer of God, one must be animated by the Spirit</a:t>
            </a:r>
            <a:br>
              <a:rPr lang="en-US" dirty="0"/>
            </a:br>
            <a:r>
              <a:rPr lang="en-US" dirty="0"/>
              <a:t>of God. </a:t>
            </a:r>
          </a:p>
        </p:txBody>
      </p:sp>
    </p:spTree>
    <p:extLst>
      <p:ext uri="{BB962C8B-B14F-4D97-AF65-F5344CB8AC3E}">
        <p14:creationId xmlns:p14="http://schemas.microsoft.com/office/powerpoint/2010/main" val="247089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136B-D9B1-6E37-35B7-FA3C8CC506F9}"/>
              </a:ext>
            </a:extLst>
          </p:cNvPr>
          <p:cNvSpPr>
            <a:spLocks noGrp="1"/>
          </p:cNvSpPr>
          <p:nvPr>
            <p:ph type="ctrTitle" sz="quarter"/>
          </p:nvPr>
        </p:nvSpPr>
        <p:spPr>
          <a:xfrm>
            <a:off x="685800" y="-1"/>
            <a:ext cx="7772400" cy="1180681"/>
          </a:xfrm>
        </p:spPr>
        <p:txBody>
          <a:bodyPr/>
          <a:lstStyle/>
          <a:p>
            <a:r>
              <a:rPr lang="en-US" dirty="0"/>
              <a:t>Evil Spirit = Unclean Spirit</a:t>
            </a:r>
          </a:p>
        </p:txBody>
      </p:sp>
      <p:sp>
        <p:nvSpPr>
          <p:cNvPr id="3" name="Content Placeholder 2">
            <a:extLst>
              <a:ext uri="{FF2B5EF4-FFF2-40B4-BE49-F238E27FC236}">
                <a16:creationId xmlns:a16="http://schemas.microsoft.com/office/drawing/2014/main" id="{AFEEFA34-5898-8C2C-2EAD-0EC94D159445}"/>
              </a:ext>
            </a:extLst>
          </p:cNvPr>
          <p:cNvSpPr>
            <a:spLocks noGrp="1"/>
          </p:cNvSpPr>
          <p:nvPr>
            <p:ph type="subTitle" sz="quarter" idx="1"/>
          </p:nvPr>
        </p:nvSpPr>
        <p:spPr>
          <a:xfrm>
            <a:off x="648118" y="1341455"/>
            <a:ext cx="8038681" cy="3572189"/>
          </a:xfrm>
        </p:spPr>
        <p:txBody>
          <a:bodyPr/>
          <a:lstStyle/>
          <a:p>
            <a:pPr>
              <a:lnSpc>
                <a:spcPts val="2100"/>
              </a:lnSpc>
            </a:pPr>
            <a:r>
              <a:rPr lang="en-US" dirty="0"/>
              <a:t>“Those troubled by evil [</a:t>
            </a:r>
            <a:r>
              <a:rPr lang="en-US" i="1" dirty="0" err="1"/>
              <a:t>akathartos</a:t>
            </a:r>
            <a:r>
              <a:rPr lang="en-US" dirty="0"/>
              <a:t>] spirits [</a:t>
            </a:r>
            <a:r>
              <a:rPr lang="en-US" i="1" dirty="0"/>
              <a:t>pneuma</a:t>
            </a:r>
            <a:r>
              <a:rPr lang="en-US" dirty="0"/>
              <a:t>] were cured” </a:t>
            </a:r>
            <a:r>
              <a:rPr lang="en-US" sz="1600" dirty="0"/>
              <a:t>(Luke 6:18 NIV84). </a:t>
            </a:r>
          </a:p>
          <a:p>
            <a:pPr>
              <a:lnSpc>
                <a:spcPts val="2100"/>
              </a:lnSpc>
            </a:pPr>
            <a:endParaRPr lang="en-US" sz="1400" dirty="0"/>
          </a:p>
          <a:p>
            <a:pPr>
              <a:lnSpc>
                <a:spcPts val="2100"/>
              </a:lnSpc>
            </a:pPr>
            <a:r>
              <a:rPr lang="en-US" i="1" dirty="0" err="1"/>
              <a:t>Kathartos</a:t>
            </a:r>
            <a:r>
              <a:rPr lang="en-US" i="1" dirty="0"/>
              <a:t> </a:t>
            </a:r>
            <a:r>
              <a:rPr lang="en-US" dirty="0"/>
              <a:t>is the root for cathartic = purge or cleanse.</a:t>
            </a:r>
          </a:p>
          <a:p>
            <a:pPr>
              <a:lnSpc>
                <a:spcPts val="2100"/>
              </a:lnSpc>
            </a:pPr>
            <a:r>
              <a:rPr lang="en-US" i="1" dirty="0" err="1"/>
              <a:t>Akathartos</a:t>
            </a:r>
            <a:r>
              <a:rPr lang="en-US" dirty="0"/>
              <a:t> = uncleansed or unclean, like amoral means without morals.</a:t>
            </a:r>
          </a:p>
          <a:p>
            <a:pPr>
              <a:lnSpc>
                <a:spcPts val="2100"/>
              </a:lnSpc>
            </a:pPr>
            <a:endParaRPr lang="en-US" dirty="0"/>
          </a:p>
          <a:p>
            <a:pPr>
              <a:lnSpc>
                <a:spcPts val="2100"/>
              </a:lnSpc>
            </a:pPr>
            <a:r>
              <a:rPr lang="en-US" dirty="0"/>
              <a:t>“Those who suffered from unclean spirits were cured” </a:t>
            </a:r>
            <a:r>
              <a:rPr lang="en-US" sz="1600" dirty="0"/>
              <a:t>(Luke 6:18 NET).</a:t>
            </a:r>
          </a:p>
          <a:p>
            <a:pPr>
              <a:lnSpc>
                <a:spcPts val="2100"/>
              </a:lnSpc>
            </a:pPr>
            <a:endParaRPr lang="en-US" sz="1400" dirty="0"/>
          </a:p>
          <a:p>
            <a:pPr>
              <a:lnSpc>
                <a:spcPts val="2100"/>
              </a:lnSpc>
            </a:pPr>
            <a:r>
              <a:rPr lang="en-US" dirty="0"/>
              <a:t>What makes a spirit unclean or evil?</a:t>
            </a:r>
          </a:p>
          <a:p>
            <a:pPr>
              <a:lnSpc>
                <a:spcPts val="2100"/>
              </a:lnSpc>
            </a:pPr>
            <a:endParaRPr lang="en-US" dirty="0"/>
          </a:p>
          <a:p>
            <a:pPr>
              <a:lnSpc>
                <a:spcPts val="2100"/>
              </a:lnSpc>
            </a:pPr>
            <a:r>
              <a:rPr lang="en-US" dirty="0"/>
              <a:t>It is no longer the pure Spirit of love and trust but a spirit infected with some evil, deceit, fear, selfishness, envy, hatred, discord, etc. </a:t>
            </a:r>
          </a:p>
        </p:txBody>
      </p:sp>
    </p:spTree>
    <p:extLst>
      <p:ext uri="{BB962C8B-B14F-4D97-AF65-F5344CB8AC3E}">
        <p14:creationId xmlns:p14="http://schemas.microsoft.com/office/powerpoint/2010/main" val="109073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DEDC-EE1D-6BCE-EBBC-6840B301EE3C}"/>
              </a:ext>
            </a:extLst>
          </p:cNvPr>
          <p:cNvSpPr>
            <a:spLocks noGrp="1"/>
          </p:cNvSpPr>
          <p:nvPr>
            <p:ph type="ctrTitle" sz="quarter"/>
          </p:nvPr>
        </p:nvSpPr>
        <p:spPr>
          <a:xfrm>
            <a:off x="685800" y="-1"/>
            <a:ext cx="7772400" cy="1180681"/>
          </a:xfrm>
        </p:spPr>
        <p:txBody>
          <a:bodyPr/>
          <a:lstStyle/>
          <a:p>
            <a:r>
              <a:rPr lang="en-US" dirty="0"/>
              <a:t>Unclean Spirits</a:t>
            </a:r>
          </a:p>
        </p:txBody>
      </p:sp>
      <p:sp>
        <p:nvSpPr>
          <p:cNvPr id="3" name="Content Placeholder 2">
            <a:extLst>
              <a:ext uri="{FF2B5EF4-FFF2-40B4-BE49-F238E27FC236}">
                <a16:creationId xmlns:a16="http://schemas.microsoft.com/office/drawing/2014/main" id="{63F46D2A-E70C-1392-6B53-3D16DA870A66}"/>
              </a:ext>
            </a:extLst>
          </p:cNvPr>
          <p:cNvSpPr>
            <a:spLocks noGrp="1"/>
          </p:cNvSpPr>
          <p:nvPr>
            <p:ph type="subTitle" sz="quarter" idx="1"/>
          </p:nvPr>
        </p:nvSpPr>
        <p:spPr>
          <a:xfrm>
            <a:off x="648118" y="1341455"/>
            <a:ext cx="8038681" cy="3572189"/>
          </a:xfrm>
        </p:spPr>
        <p:txBody>
          <a:bodyPr/>
          <a:lstStyle/>
          <a:p>
            <a:pPr>
              <a:lnSpc>
                <a:spcPts val="2100"/>
              </a:lnSpc>
            </a:pPr>
            <a:r>
              <a:rPr lang="en-US" dirty="0"/>
              <a:t>Human beings can have unclean or evil spirits, evil animating energy, that is the human being’s spirit alone—when Adam sinned, his spirit became unclean.</a:t>
            </a:r>
          </a:p>
          <a:p>
            <a:pPr>
              <a:lnSpc>
                <a:spcPts val="2100"/>
              </a:lnSpc>
            </a:pPr>
            <a:endParaRPr lang="en-US" dirty="0"/>
          </a:p>
          <a:p>
            <a:pPr>
              <a:lnSpc>
                <a:spcPts val="2100"/>
              </a:lnSpc>
            </a:pPr>
            <a:r>
              <a:rPr lang="en-US" dirty="0"/>
              <a:t>Fallen angels have unclean/evil spirits—spirits of fear and selfishness with other vile attributes.</a:t>
            </a:r>
          </a:p>
          <a:p>
            <a:pPr>
              <a:lnSpc>
                <a:spcPts val="2100"/>
              </a:lnSpc>
            </a:pPr>
            <a:endParaRPr lang="en-US" dirty="0"/>
          </a:p>
          <a:p>
            <a:pPr>
              <a:lnSpc>
                <a:spcPts val="2100"/>
              </a:lnSpc>
            </a:pPr>
            <a:r>
              <a:rPr lang="en-US" dirty="0"/>
              <a:t>Holy angels have clean spirits of love and trust.</a:t>
            </a:r>
          </a:p>
          <a:p>
            <a:pPr>
              <a:lnSpc>
                <a:spcPts val="2100"/>
              </a:lnSpc>
            </a:pPr>
            <a:endParaRPr lang="en-US" dirty="0"/>
          </a:p>
          <a:p>
            <a:pPr>
              <a:lnSpc>
                <a:spcPts val="2100"/>
              </a:lnSpc>
            </a:pPr>
            <a:r>
              <a:rPr lang="en-US" dirty="0"/>
              <a:t>Spiritual warfare is a warfare of spiritual motivation, spiritual energy, and our choices determine which spirit we ultimately align with. The spirit we choose changes us, and we become more godly or more demonic.</a:t>
            </a:r>
          </a:p>
        </p:txBody>
      </p:sp>
    </p:spTree>
    <p:extLst>
      <p:ext uri="{BB962C8B-B14F-4D97-AF65-F5344CB8AC3E}">
        <p14:creationId xmlns:p14="http://schemas.microsoft.com/office/powerpoint/2010/main" val="376106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8E2B-3F42-A6CA-30BD-61E9C8E9EFE6}"/>
              </a:ext>
            </a:extLst>
          </p:cNvPr>
          <p:cNvSpPr>
            <a:spLocks noGrp="1"/>
          </p:cNvSpPr>
          <p:nvPr>
            <p:ph type="ctrTitle" sz="quarter"/>
          </p:nvPr>
        </p:nvSpPr>
        <p:spPr>
          <a:xfrm>
            <a:off x="685800" y="-1"/>
            <a:ext cx="7772400" cy="1180681"/>
          </a:xfrm>
        </p:spPr>
        <p:txBody>
          <a:bodyPr/>
          <a:lstStyle/>
          <a:p>
            <a:r>
              <a:rPr lang="en-US" dirty="0"/>
              <a:t>Our Choices Change Our Brains—</a:t>
            </a:r>
            <a:br>
              <a:rPr lang="en-US" dirty="0"/>
            </a:br>
            <a:r>
              <a:rPr lang="en-US" dirty="0"/>
              <a:t>Thereby Changing Our Spirits </a:t>
            </a:r>
          </a:p>
        </p:txBody>
      </p:sp>
      <p:sp>
        <p:nvSpPr>
          <p:cNvPr id="3" name="Content Placeholder 2">
            <a:extLst>
              <a:ext uri="{FF2B5EF4-FFF2-40B4-BE49-F238E27FC236}">
                <a16:creationId xmlns:a16="http://schemas.microsoft.com/office/drawing/2014/main" id="{86422188-8403-6D6F-D562-989F820B9C0D}"/>
              </a:ext>
            </a:extLst>
          </p:cNvPr>
          <p:cNvSpPr>
            <a:spLocks noGrp="1"/>
          </p:cNvSpPr>
          <p:nvPr>
            <p:ph type="subTitle" sz="quarter" idx="1"/>
          </p:nvPr>
        </p:nvSpPr>
        <p:spPr>
          <a:xfrm>
            <a:off x="648118" y="1341455"/>
            <a:ext cx="8038681" cy="3572189"/>
          </a:xfrm>
        </p:spPr>
        <p:txBody>
          <a:bodyPr/>
          <a:lstStyle/>
          <a:p>
            <a:r>
              <a:rPr lang="en-US" dirty="0"/>
              <a:t>By choosing to trust God and choosing truth, and “whatever is noble, whatever is right, whatever is pure, whatever is lovely, whatever is admirable—if anything is excellent or praiseworthy” </a:t>
            </a:r>
            <a:r>
              <a:rPr lang="en-US" sz="1600" dirty="0"/>
              <a:t>(Philippians 4:8), </a:t>
            </a:r>
            <a:r>
              <a:rPr lang="en-US" dirty="0"/>
              <a:t>we bring our brains into harmony with God and our spirits are renewed by the indwelling Holy Spirit to love God and others.</a:t>
            </a:r>
          </a:p>
          <a:p>
            <a:endParaRPr lang="en-US" dirty="0"/>
          </a:p>
          <a:p>
            <a:r>
              <a:rPr lang="en-US" dirty="0"/>
              <a:t>Or by distrusting God, and choosing lies, selfishness, and the worldly, we change our brains to align with the spirit of Satan.</a:t>
            </a:r>
          </a:p>
          <a:p>
            <a:endParaRPr lang="en-US" dirty="0"/>
          </a:p>
        </p:txBody>
      </p:sp>
    </p:spTree>
    <p:extLst>
      <p:ext uri="{BB962C8B-B14F-4D97-AF65-F5344CB8AC3E}">
        <p14:creationId xmlns:p14="http://schemas.microsoft.com/office/powerpoint/2010/main" val="396532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981F5-190C-5C65-89FE-B5C41CE0CEAB}"/>
              </a:ext>
            </a:extLst>
          </p:cNvPr>
          <p:cNvSpPr>
            <a:spLocks noGrp="1"/>
          </p:cNvSpPr>
          <p:nvPr>
            <p:ph type="ctrTitle" sz="quarter"/>
          </p:nvPr>
        </p:nvSpPr>
        <p:spPr>
          <a:xfrm>
            <a:off x="685800" y="-1"/>
            <a:ext cx="7772400" cy="1180681"/>
          </a:xfrm>
        </p:spPr>
        <p:txBody>
          <a:bodyPr/>
          <a:lstStyle/>
          <a:p>
            <a:r>
              <a:rPr lang="en-US" dirty="0"/>
              <a:t>Spiritual Beings Can Direct </a:t>
            </a:r>
            <a:br>
              <a:rPr lang="en-US" dirty="0"/>
            </a:br>
            <a:r>
              <a:rPr lang="en-US" dirty="0"/>
              <a:t>Their Spiritual Animating Energy</a:t>
            </a:r>
          </a:p>
        </p:txBody>
      </p:sp>
      <p:sp>
        <p:nvSpPr>
          <p:cNvPr id="3" name="Content Placeholder 2">
            <a:extLst>
              <a:ext uri="{FF2B5EF4-FFF2-40B4-BE49-F238E27FC236}">
                <a16:creationId xmlns:a16="http://schemas.microsoft.com/office/drawing/2014/main" id="{7CB5686D-C7A6-7456-9EB3-0CFED74377C9}"/>
              </a:ext>
            </a:extLst>
          </p:cNvPr>
          <p:cNvSpPr>
            <a:spLocks noGrp="1"/>
          </p:cNvSpPr>
          <p:nvPr>
            <p:ph type="subTitle" sz="quarter" idx="1"/>
          </p:nvPr>
        </p:nvSpPr>
        <p:spPr>
          <a:xfrm>
            <a:off x="648118" y="1341455"/>
            <a:ext cx="8038681" cy="3572189"/>
          </a:xfrm>
        </p:spPr>
        <p:txBody>
          <a:bodyPr/>
          <a:lstStyle/>
          <a:p>
            <a:r>
              <a:rPr lang="en-US" dirty="0"/>
              <a:t>We can direct our spiritual energy to influence the world around us—as evidenced in the studies cited earlier.</a:t>
            </a:r>
          </a:p>
          <a:p>
            <a:endParaRPr lang="en-US" dirty="0"/>
          </a:p>
          <a:p>
            <a:r>
              <a:rPr lang="en-US" dirty="0"/>
              <a:t>We can use our spirits to influence the spirits of people, with either love and trust or fear, selfishness, and hate. Haven’t you felt in your spirit the spirit of kindness or malignity in others?</a:t>
            </a:r>
          </a:p>
          <a:p>
            <a:endParaRPr lang="en-US" dirty="0"/>
          </a:p>
          <a:p>
            <a:r>
              <a:rPr lang="en-US" b="1" dirty="0"/>
              <a:t>We exert this spiritual impact without leaving our bodies!</a:t>
            </a:r>
          </a:p>
          <a:p>
            <a:endParaRPr lang="en-US" b="1" dirty="0"/>
          </a:p>
          <a:p>
            <a:r>
              <a:rPr lang="en-US" dirty="0"/>
              <a:t>Just like angels—they exert spiritual influence without leaving their bodies (Gabriel and the prince of Persia).</a:t>
            </a:r>
          </a:p>
        </p:txBody>
      </p:sp>
    </p:spTree>
    <p:extLst>
      <p:ext uri="{BB962C8B-B14F-4D97-AF65-F5344CB8AC3E}">
        <p14:creationId xmlns:p14="http://schemas.microsoft.com/office/powerpoint/2010/main" val="419905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61E7-F6A4-8580-E638-2531AB10A112}"/>
              </a:ext>
            </a:extLst>
          </p:cNvPr>
          <p:cNvSpPr>
            <a:spLocks noGrp="1"/>
          </p:cNvSpPr>
          <p:nvPr>
            <p:ph type="ctrTitle" sz="quarter"/>
          </p:nvPr>
        </p:nvSpPr>
        <p:spPr>
          <a:xfrm>
            <a:off x="685800" y="-1"/>
            <a:ext cx="7772400" cy="1180681"/>
          </a:xfrm>
        </p:spPr>
        <p:txBody>
          <a:bodyPr/>
          <a:lstStyle/>
          <a:p>
            <a:r>
              <a:rPr lang="en-US" dirty="0"/>
              <a:t>Demons Are Fallen Angels</a:t>
            </a:r>
          </a:p>
        </p:txBody>
      </p:sp>
      <p:sp>
        <p:nvSpPr>
          <p:cNvPr id="3" name="Content Placeholder 2">
            <a:extLst>
              <a:ext uri="{FF2B5EF4-FFF2-40B4-BE49-F238E27FC236}">
                <a16:creationId xmlns:a16="http://schemas.microsoft.com/office/drawing/2014/main" id="{E19E32E3-18B7-C1AE-6578-963B8E94C898}"/>
              </a:ext>
            </a:extLst>
          </p:cNvPr>
          <p:cNvSpPr>
            <a:spLocks noGrp="1"/>
          </p:cNvSpPr>
          <p:nvPr>
            <p:ph type="subTitle" sz="quarter" idx="1"/>
          </p:nvPr>
        </p:nvSpPr>
        <p:spPr>
          <a:xfrm>
            <a:off x="648118" y="1341455"/>
            <a:ext cx="8038681" cy="3572189"/>
          </a:xfrm>
        </p:spPr>
        <p:txBody>
          <a:bodyPr/>
          <a:lstStyle/>
          <a:p>
            <a:pPr>
              <a:lnSpc>
                <a:spcPts val="2100"/>
              </a:lnSpc>
            </a:pPr>
            <a:r>
              <a:rPr lang="en-US" dirty="0">
                <a:effectLst>
                  <a:outerShdw blurRad="50800" dist="38100" dir="2700000" algn="tl" rotWithShape="0">
                    <a:prstClr val="black">
                      <a:alpha val="40000"/>
                    </a:prstClr>
                  </a:outerShdw>
                </a:effectLst>
              </a:rPr>
              <a:t>“[Jesus] replied, ‘I saw Satan fall like lightning from heaven’” </a:t>
            </a:r>
            <a:r>
              <a:rPr lang="en-US" sz="1600" dirty="0">
                <a:effectLst>
                  <a:outerShdw blurRad="50800" dist="38100" dir="2700000" algn="tl" rotWithShape="0">
                    <a:prstClr val="black">
                      <a:alpha val="40000"/>
                    </a:prstClr>
                  </a:outerShdw>
                </a:effectLst>
              </a:rPr>
              <a:t>(Luke 10:18 NIV84; see also Isaiah 14, Ezekiel 28, and Revelation 12).</a:t>
            </a:r>
          </a:p>
          <a:p>
            <a:pPr>
              <a:lnSpc>
                <a:spcPts val="2100"/>
              </a:lnSpc>
            </a:pPr>
            <a:endParaRPr lang="en-US" sz="1600" dirty="0">
              <a:effectLst>
                <a:outerShdw blurRad="50800" dist="38100" dir="2700000" algn="tl" rotWithShape="0">
                  <a:prstClr val="black">
                    <a:alpha val="40000"/>
                  </a:prstClr>
                </a:outerShdw>
              </a:effectLst>
            </a:endParaRPr>
          </a:p>
          <a:p>
            <a:pPr>
              <a:lnSpc>
                <a:spcPts val="2100"/>
              </a:lnSpc>
            </a:pPr>
            <a:r>
              <a:rPr lang="en-US" dirty="0">
                <a:effectLst>
                  <a:outerShdw blurRad="50800" dist="38100" dir="2700000" algn="tl" rotWithShape="0">
                    <a:prstClr val="black">
                      <a:alpha val="40000"/>
                    </a:prstClr>
                  </a:outerShdw>
                </a:effectLst>
              </a:rPr>
              <a:t>“There was war in heaven. Michael and his angels fought against the dragon, and the </a:t>
            </a:r>
            <a:r>
              <a:rPr lang="en-US" dirty="0">
                <a:solidFill>
                  <a:schemeClr val="accent5"/>
                </a:solidFill>
                <a:effectLst>
                  <a:outerShdw blurRad="50800" dist="38100" dir="2700000" algn="tl" rotWithShape="0">
                    <a:prstClr val="black">
                      <a:alpha val="40000"/>
                    </a:prstClr>
                  </a:outerShdw>
                </a:effectLst>
              </a:rPr>
              <a:t>dragon and his angels </a:t>
            </a:r>
            <a:r>
              <a:rPr lang="en-US" dirty="0">
                <a:effectLst>
                  <a:outerShdw blurRad="50800" dist="38100" dir="2700000" algn="tl" rotWithShape="0">
                    <a:prstClr val="black">
                      <a:alpha val="40000"/>
                    </a:prstClr>
                  </a:outerShdw>
                </a:effectLst>
              </a:rPr>
              <a:t>fought back.</a:t>
            </a:r>
            <a:r>
              <a:rPr lang="en-US" baseline="30000" dirty="0">
                <a:effectLst>
                  <a:outerShdw blurRad="50800" dist="38100" dir="2700000" algn="tl" rotWithShape="0">
                    <a:prstClr val="black">
                      <a:alpha val="40000"/>
                    </a:prstClr>
                  </a:outerShdw>
                </a:effectLst>
              </a:rPr>
              <a:t> </a:t>
            </a:r>
            <a:r>
              <a:rPr lang="en-US" dirty="0">
                <a:effectLst>
                  <a:outerShdw blurRad="50800" dist="38100" dir="2700000" algn="tl" rotWithShape="0">
                    <a:prstClr val="black">
                      <a:alpha val="40000"/>
                    </a:prstClr>
                  </a:outerShdw>
                </a:effectLst>
              </a:rPr>
              <a:t>But he was not strong enough, and they lost their place in heaven. The great dragon was hurled down—that ancient serpent called the </a:t>
            </a:r>
            <a:r>
              <a:rPr lang="en-US" dirty="0">
                <a:solidFill>
                  <a:schemeClr val="accent5"/>
                </a:solidFill>
                <a:effectLst>
                  <a:outerShdw blurRad="50800" dist="38100" dir="2700000" algn="tl" rotWithShape="0">
                    <a:prstClr val="black">
                      <a:alpha val="40000"/>
                    </a:prstClr>
                  </a:outerShdw>
                </a:effectLst>
              </a:rPr>
              <a:t>devil, or Satan</a:t>
            </a:r>
            <a:r>
              <a:rPr lang="en-US" dirty="0">
                <a:effectLst>
                  <a:outerShdw blurRad="50800" dist="38100" dir="2700000" algn="tl" rotWithShape="0">
                    <a:prstClr val="black">
                      <a:alpha val="40000"/>
                    </a:prstClr>
                  </a:outerShdw>
                </a:effectLst>
              </a:rPr>
              <a:t>, who leads the whole world astray. He was hurled to the earth, </a:t>
            </a:r>
            <a:r>
              <a:rPr lang="en-US" dirty="0">
                <a:solidFill>
                  <a:schemeClr val="accent5"/>
                </a:solidFill>
                <a:effectLst>
                  <a:outerShdw blurRad="50800" dist="38100" dir="2700000" algn="tl" rotWithShape="0">
                    <a:prstClr val="black">
                      <a:alpha val="40000"/>
                    </a:prstClr>
                  </a:outerShdw>
                </a:effectLst>
              </a:rPr>
              <a:t>and his angels with him</a:t>
            </a:r>
            <a:r>
              <a:rPr lang="en-US" dirty="0">
                <a:effectLst>
                  <a:outerShdw blurRad="50800" dist="38100" dir="2700000" algn="tl" rotWithShape="0">
                    <a:prstClr val="black">
                      <a:alpha val="40000"/>
                    </a:prstClr>
                  </a:outerShdw>
                </a:effectLst>
              </a:rPr>
              <a:t>” </a:t>
            </a:r>
            <a:r>
              <a:rPr lang="en-US" sz="1600" dirty="0">
                <a:effectLst>
                  <a:outerShdw blurRad="50800" dist="38100" dir="2700000" algn="tl" rotWithShape="0">
                    <a:prstClr val="black">
                      <a:alpha val="40000"/>
                    </a:prstClr>
                  </a:outerShdw>
                </a:effectLst>
                <a:latin typeface="Calibri" panose="020F0502020204030204" pitchFamily="34" charset="0"/>
              </a:rPr>
              <a:t>(Revelation 12:7–9 NIV84). </a:t>
            </a:r>
          </a:p>
          <a:p>
            <a:pPr>
              <a:lnSpc>
                <a:spcPts val="2100"/>
              </a:lnSpc>
            </a:pPr>
            <a:endParaRPr lang="en-US" sz="1600" dirty="0">
              <a:effectLst>
                <a:outerShdw blurRad="50800" dist="38100" dir="2700000" algn="tl" rotWithShape="0">
                  <a:prstClr val="black">
                    <a:alpha val="40000"/>
                  </a:prstClr>
                </a:outerShdw>
              </a:effectLst>
              <a:latin typeface="Calibri" panose="020F0502020204030204" pitchFamily="34" charset="0"/>
            </a:endParaRPr>
          </a:p>
          <a:p>
            <a:pPr>
              <a:lnSpc>
                <a:spcPts val="2100"/>
              </a:lnSpc>
            </a:pPr>
            <a:r>
              <a:rPr lang="en-US" dirty="0">
                <a:effectLst>
                  <a:outerShdw blurRad="50800" dist="38100" dir="2700000" algn="tl" rotWithShape="0">
                    <a:prstClr val="black">
                      <a:alpha val="40000"/>
                    </a:prstClr>
                  </a:outerShdw>
                </a:effectLst>
              </a:rPr>
              <a:t>“And the </a:t>
            </a:r>
            <a:r>
              <a:rPr lang="en-US" dirty="0">
                <a:solidFill>
                  <a:schemeClr val="accent5"/>
                </a:solidFill>
                <a:effectLst>
                  <a:outerShdw blurRad="50800" dist="38100" dir="2700000" algn="tl" rotWithShape="0">
                    <a:prstClr val="black">
                      <a:alpha val="40000"/>
                    </a:prstClr>
                  </a:outerShdw>
                </a:effectLst>
              </a:rPr>
              <a:t>angels</a:t>
            </a:r>
            <a:r>
              <a:rPr lang="en-US" dirty="0">
                <a:effectLst>
                  <a:outerShdw blurRad="50800" dist="38100" dir="2700000" algn="tl" rotWithShape="0">
                    <a:prstClr val="black">
                      <a:alpha val="40000"/>
                    </a:prstClr>
                  </a:outerShdw>
                </a:effectLst>
              </a:rPr>
              <a:t> who did not keep their positions of authority but abandoned their own home—these he has kept in </a:t>
            </a:r>
            <a:r>
              <a:rPr lang="en-US" dirty="0">
                <a:solidFill>
                  <a:schemeClr val="accent5"/>
                </a:solidFill>
                <a:effectLst>
                  <a:outerShdw blurRad="50800" dist="38100" dir="2700000" algn="tl" rotWithShape="0">
                    <a:prstClr val="black">
                      <a:alpha val="40000"/>
                    </a:prstClr>
                  </a:outerShdw>
                </a:effectLst>
              </a:rPr>
              <a:t>darkness</a:t>
            </a:r>
            <a:r>
              <a:rPr lang="en-US" dirty="0">
                <a:effectLst>
                  <a:outerShdw blurRad="50800" dist="38100" dir="2700000" algn="tl" rotWithShape="0">
                    <a:prstClr val="black">
                      <a:alpha val="40000"/>
                    </a:prstClr>
                  </a:outerShdw>
                </a:effectLst>
              </a:rPr>
              <a:t>” </a:t>
            </a:r>
            <a:r>
              <a:rPr lang="en-US" sz="1600" dirty="0">
                <a:effectLst>
                  <a:outerShdw blurRad="50800" dist="38100" dir="2700000" algn="tl" rotWithShape="0">
                    <a:prstClr val="black">
                      <a:alpha val="40000"/>
                    </a:prstClr>
                  </a:outerShdw>
                </a:effectLst>
              </a:rPr>
              <a:t>(Jude 6 NIV84). </a:t>
            </a:r>
            <a:endParaRPr lang="en-US" sz="14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5640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0983-091B-BADD-B516-BF4432ECE2CC}"/>
              </a:ext>
            </a:extLst>
          </p:cNvPr>
          <p:cNvSpPr>
            <a:spLocks noGrp="1"/>
          </p:cNvSpPr>
          <p:nvPr>
            <p:ph type="ctrTitle" sz="quarter"/>
          </p:nvPr>
        </p:nvSpPr>
        <p:spPr>
          <a:xfrm>
            <a:off x="685800" y="-1"/>
            <a:ext cx="7772400" cy="1180681"/>
          </a:xfrm>
        </p:spPr>
        <p:txBody>
          <a:bodyPr/>
          <a:lstStyle/>
          <a:p>
            <a:r>
              <a:rPr lang="en-US" dirty="0"/>
              <a:t>Being Indwelt by Another Spirit</a:t>
            </a:r>
          </a:p>
        </p:txBody>
      </p:sp>
      <p:sp>
        <p:nvSpPr>
          <p:cNvPr id="3" name="Content Placeholder 2">
            <a:extLst>
              <a:ext uri="{FF2B5EF4-FFF2-40B4-BE49-F238E27FC236}">
                <a16:creationId xmlns:a16="http://schemas.microsoft.com/office/drawing/2014/main" id="{C98B3B0C-691D-66E8-DB77-947165225DB2}"/>
              </a:ext>
            </a:extLst>
          </p:cNvPr>
          <p:cNvSpPr>
            <a:spLocks noGrp="1"/>
          </p:cNvSpPr>
          <p:nvPr>
            <p:ph type="subTitle" sz="quarter" idx="1"/>
          </p:nvPr>
        </p:nvSpPr>
        <p:spPr>
          <a:xfrm>
            <a:off x="648118" y="1341455"/>
            <a:ext cx="8038681" cy="3572189"/>
          </a:xfrm>
        </p:spPr>
        <p:txBody>
          <a:bodyPr/>
          <a:lstStyle/>
          <a:p>
            <a:r>
              <a:rPr lang="en-US" dirty="0"/>
              <a:t>“My prayer is not for them alone. I pray also for those who will believe in me through their message, that all of them may be one, Father, just as </a:t>
            </a:r>
            <a:r>
              <a:rPr lang="en-US" dirty="0">
                <a:solidFill>
                  <a:schemeClr val="accent5"/>
                </a:solidFill>
              </a:rPr>
              <a:t>you are in me and I am in you. May they also be in us </a:t>
            </a:r>
            <a:r>
              <a:rPr lang="en-US" dirty="0"/>
              <a:t>so that the world may believe that you have sent me. I have given them the glory that you gave me, that they may be one as we are one: </a:t>
            </a:r>
            <a:r>
              <a:rPr lang="en-US" dirty="0">
                <a:solidFill>
                  <a:schemeClr val="accent5"/>
                </a:solidFill>
              </a:rPr>
              <a:t>I in them and you in me</a:t>
            </a:r>
            <a:r>
              <a:rPr lang="en-US" dirty="0"/>
              <a:t>. May they be brought to complete unity to let the world know that you sent me and have loved them even as you have loved me”  </a:t>
            </a:r>
            <a:r>
              <a:rPr lang="en-US" sz="1600" dirty="0"/>
              <a:t>(John 17:20–23 NIV84). </a:t>
            </a:r>
          </a:p>
        </p:txBody>
      </p:sp>
    </p:spTree>
    <p:extLst>
      <p:ext uri="{BB962C8B-B14F-4D97-AF65-F5344CB8AC3E}">
        <p14:creationId xmlns:p14="http://schemas.microsoft.com/office/powerpoint/2010/main" val="305566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D7257-C60A-2AB3-BEF9-68389DD75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0FF7A-6A94-5B38-18FE-27F2EE7DD65C}"/>
              </a:ext>
            </a:extLst>
          </p:cNvPr>
          <p:cNvSpPr>
            <a:spLocks noGrp="1"/>
          </p:cNvSpPr>
          <p:nvPr>
            <p:ph type="ctrTitle" sz="quarter"/>
          </p:nvPr>
        </p:nvSpPr>
        <p:spPr>
          <a:xfrm>
            <a:off x="685800" y="-1"/>
            <a:ext cx="7772400" cy="1180681"/>
          </a:xfrm>
        </p:spPr>
        <p:txBody>
          <a:bodyPr/>
          <a:lstStyle/>
          <a:p>
            <a:r>
              <a:rPr lang="en-US" dirty="0"/>
              <a:t>Being Indwelt by Another Spirit</a:t>
            </a:r>
          </a:p>
        </p:txBody>
      </p:sp>
      <p:sp>
        <p:nvSpPr>
          <p:cNvPr id="3" name="Content Placeholder 2">
            <a:extLst>
              <a:ext uri="{FF2B5EF4-FFF2-40B4-BE49-F238E27FC236}">
                <a16:creationId xmlns:a16="http://schemas.microsoft.com/office/drawing/2014/main" id="{16593201-EA08-A53D-4B3A-5EE6E3E4B097}"/>
              </a:ext>
            </a:extLst>
          </p:cNvPr>
          <p:cNvSpPr>
            <a:spLocks noGrp="1"/>
          </p:cNvSpPr>
          <p:nvPr>
            <p:ph type="subTitle" sz="quarter" idx="1"/>
          </p:nvPr>
        </p:nvSpPr>
        <p:spPr>
          <a:xfrm>
            <a:off x="648118" y="1341455"/>
            <a:ext cx="8038681" cy="3572189"/>
          </a:xfrm>
        </p:spPr>
        <p:txBody>
          <a:bodyPr/>
          <a:lstStyle/>
          <a:p>
            <a:r>
              <a:rPr lang="en-US" dirty="0"/>
              <a:t>Being indwelt or filled by the Holy Spirit does not mean it is like a hand inside a puppet; it does not mean the physical occupation of our bodies. It means the aligning of our animating energy, spirit, that motivates us into unity or oneness with God. </a:t>
            </a:r>
          </a:p>
        </p:txBody>
      </p:sp>
    </p:spTree>
    <p:extLst>
      <p:ext uri="{BB962C8B-B14F-4D97-AF65-F5344CB8AC3E}">
        <p14:creationId xmlns:p14="http://schemas.microsoft.com/office/powerpoint/2010/main" val="9230507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AD73-108C-F015-A542-85570F957D9E}"/>
              </a:ext>
            </a:extLst>
          </p:cNvPr>
          <p:cNvSpPr>
            <a:spLocks noGrp="1"/>
          </p:cNvSpPr>
          <p:nvPr>
            <p:ph type="ctrTitle" sz="quarter"/>
          </p:nvPr>
        </p:nvSpPr>
        <p:spPr>
          <a:xfrm>
            <a:off x="685800" y="-1"/>
            <a:ext cx="7772400" cy="1180681"/>
          </a:xfrm>
        </p:spPr>
        <p:txBody>
          <a:bodyPr/>
          <a:lstStyle/>
          <a:p>
            <a:r>
              <a:rPr lang="en-US" dirty="0"/>
              <a:t>Bodies and Spirits</a:t>
            </a:r>
          </a:p>
        </p:txBody>
      </p:sp>
      <p:sp>
        <p:nvSpPr>
          <p:cNvPr id="3" name="Content Placeholder 2">
            <a:extLst>
              <a:ext uri="{FF2B5EF4-FFF2-40B4-BE49-F238E27FC236}">
                <a16:creationId xmlns:a16="http://schemas.microsoft.com/office/drawing/2014/main" id="{0CE5AF57-194E-8FCA-878F-C73C2BE707AB}"/>
              </a:ext>
            </a:extLst>
          </p:cNvPr>
          <p:cNvSpPr>
            <a:spLocks noGrp="1"/>
          </p:cNvSpPr>
          <p:nvPr>
            <p:ph type="subTitle" sz="quarter" idx="1"/>
          </p:nvPr>
        </p:nvSpPr>
        <p:spPr>
          <a:xfrm>
            <a:off x="648118" y="1341455"/>
            <a:ext cx="8038681" cy="3572189"/>
          </a:xfrm>
        </p:spPr>
        <p:txBody>
          <a:bodyPr/>
          <a:lstStyle/>
          <a:p>
            <a:r>
              <a:rPr lang="en-US" dirty="0"/>
              <a:t>“Therefore, I urge you, brothers, in view of God’s mercy, to </a:t>
            </a:r>
            <a:r>
              <a:rPr lang="en-US" dirty="0">
                <a:solidFill>
                  <a:schemeClr val="accent5"/>
                </a:solidFill>
              </a:rPr>
              <a:t>offer your bodies as living sacrifices</a:t>
            </a:r>
            <a:r>
              <a:rPr lang="en-US" dirty="0"/>
              <a:t>, holy and pleasing to God—this is your </a:t>
            </a:r>
            <a:r>
              <a:rPr lang="en-US" dirty="0">
                <a:solidFill>
                  <a:schemeClr val="accent5"/>
                </a:solidFill>
              </a:rPr>
              <a:t>spiritual</a:t>
            </a:r>
            <a:r>
              <a:rPr lang="en-US" dirty="0"/>
              <a:t> act of worship” </a:t>
            </a:r>
            <a:r>
              <a:rPr lang="en-US" sz="1600" dirty="0"/>
              <a:t>(Romans 12:1 NIV84).</a:t>
            </a:r>
          </a:p>
          <a:p>
            <a:endParaRPr lang="en-US" sz="1400" dirty="0"/>
          </a:p>
          <a:p>
            <a:r>
              <a:rPr lang="en-US" dirty="0"/>
              <a:t>The spirit operates only upon the hardware of a physical body. </a:t>
            </a:r>
          </a:p>
          <a:p>
            <a:endParaRPr lang="en-US" dirty="0"/>
          </a:p>
          <a:p>
            <a:r>
              <a:rPr lang="en-US" dirty="0"/>
              <a:t>As we damage our brains, we interfere with our connection to God and strengthen the unclean spirit inherited from Adam.</a:t>
            </a:r>
          </a:p>
          <a:p>
            <a:endParaRPr lang="en-US" dirty="0"/>
          </a:p>
          <a:p>
            <a:r>
              <a:rPr lang="en-US" dirty="0"/>
              <a:t>Addictions, pornography, and unhealthy lifestyles alter the physiology of the brain, changing our quantum resonance, increasing the intensity of the spirit of fear and selfishness.</a:t>
            </a:r>
          </a:p>
        </p:txBody>
      </p:sp>
    </p:spTree>
    <p:extLst>
      <p:ext uri="{BB962C8B-B14F-4D97-AF65-F5344CB8AC3E}">
        <p14:creationId xmlns:p14="http://schemas.microsoft.com/office/powerpoint/2010/main" val="100831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795B5-97B3-9448-6D92-353E280D48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8CC29-A7FD-9A68-CBC1-076B13B77AEA}"/>
              </a:ext>
            </a:extLst>
          </p:cNvPr>
          <p:cNvSpPr>
            <a:spLocks noGrp="1"/>
          </p:cNvSpPr>
          <p:nvPr>
            <p:ph type="ctrTitle" sz="quarter"/>
          </p:nvPr>
        </p:nvSpPr>
        <p:spPr>
          <a:xfrm>
            <a:off x="685800" y="-1"/>
            <a:ext cx="7772400" cy="1180681"/>
          </a:xfrm>
        </p:spPr>
        <p:txBody>
          <a:bodyPr/>
          <a:lstStyle/>
          <a:p>
            <a:r>
              <a:rPr lang="en-US" dirty="0"/>
              <a:t>Fruits of the Holy Spirit</a:t>
            </a:r>
          </a:p>
        </p:txBody>
      </p:sp>
      <p:sp>
        <p:nvSpPr>
          <p:cNvPr id="3" name="Content Placeholder 2">
            <a:extLst>
              <a:ext uri="{FF2B5EF4-FFF2-40B4-BE49-F238E27FC236}">
                <a16:creationId xmlns:a16="http://schemas.microsoft.com/office/drawing/2014/main" id="{D31CF6F1-F0C1-D995-49A4-AEFBE5891441}"/>
              </a:ext>
            </a:extLst>
          </p:cNvPr>
          <p:cNvSpPr>
            <a:spLocks noGrp="1"/>
          </p:cNvSpPr>
          <p:nvPr>
            <p:ph type="subTitle" sz="quarter" idx="1"/>
          </p:nvPr>
        </p:nvSpPr>
        <p:spPr>
          <a:xfrm>
            <a:off x="648118" y="1341455"/>
            <a:ext cx="8038681" cy="3572189"/>
          </a:xfrm>
        </p:spPr>
        <p:txBody>
          <a:bodyPr/>
          <a:lstStyle/>
          <a:p>
            <a:r>
              <a:rPr lang="en-US" dirty="0"/>
              <a:t>“But the fruit of the </a:t>
            </a:r>
            <a:r>
              <a:rPr lang="en-US" dirty="0">
                <a:solidFill>
                  <a:schemeClr val="accent5"/>
                </a:solidFill>
              </a:rPr>
              <a:t>Spirit [</a:t>
            </a:r>
            <a:r>
              <a:rPr lang="en-US" i="1" dirty="0">
                <a:solidFill>
                  <a:schemeClr val="accent5"/>
                </a:solidFill>
              </a:rPr>
              <a:t>pneuma</a:t>
            </a:r>
            <a:r>
              <a:rPr lang="en-US" dirty="0">
                <a:solidFill>
                  <a:schemeClr val="accent5"/>
                </a:solidFill>
              </a:rPr>
              <a:t>]</a:t>
            </a:r>
            <a:r>
              <a:rPr lang="en-US" i="1" dirty="0">
                <a:solidFill>
                  <a:schemeClr val="accent5"/>
                </a:solidFill>
              </a:rPr>
              <a:t> </a:t>
            </a:r>
            <a:r>
              <a:rPr lang="en-US" dirty="0">
                <a:solidFill>
                  <a:schemeClr val="accent5"/>
                </a:solidFill>
              </a:rPr>
              <a:t>is love, joy, peace, patience, kindness, goodness, faithfulness, gentleness and </a:t>
            </a:r>
            <a:r>
              <a:rPr lang="en-US" b="1" dirty="0">
                <a:solidFill>
                  <a:schemeClr val="accent5"/>
                </a:solidFill>
              </a:rPr>
              <a:t>self-control</a:t>
            </a:r>
            <a:r>
              <a:rPr lang="en-US" dirty="0"/>
              <a:t>. Against such things there is no law. Those who belong to Christ Jesus have </a:t>
            </a:r>
            <a:r>
              <a:rPr lang="en-US" dirty="0">
                <a:solidFill>
                  <a:schemeClr val="accent5"/>
                </a:solidFill>
              </a:rPr>
              <a:t>crucified the sinful nature with its passions and desires [spirit, animating drives, of fear and selfishness, inherited from Adam]</a:t>
            </a:r>
            <a:r>
              <a:rPr lang="en-US" dirty="0"/>
              <a:t>. Since we live by the </a:t>
            </a:r>
            <a:r>
              <a:rPr lang="en-US" dirty="0">
                <a:solidFill>
                  <a:schemeClr val="accent5"/>
                </a:solidFill>
              </a:rPr>
              <a:t>Spirit [</a:t>
            </a:r>
            <a:r>
              <a:rPr lang="en-US" i="1" dirty="0">
                <a:solidFill>
                  <a:schemeClr val="accent5"/>
                </a:solidFill>
              </a:rPr>
              <a:t>pneuma</a:t>
            </a:r>
            <a:r>
              <a:rPr lang="en-US" dirty="0">
                <a:solidFill>
                  <a:schemeClr val="accent5"/>
                </a:solidFill>
              </a:rPr>
              <a:t>]</a:t>
            </a:r>
            <a:r>
              <a:rPr lang="en-US" dirty="0">
                <a:solidFill>
                  <a:srgbClr val="FFFFCC"/>
                </a:solidFill>
              </a:rPr>
              <a:t>, </a:t>
            </a:r>
            <a:r>
              <a:rPr lang="en-US" dirty="0"/>
              <a:t>let us keep in step with the </a:t>
            </a:r>
            <a:r>
              <a:rPr lang="en-US" dirty="0">
                <a:solidFill>
                  <a:schemeClr val="accent5"/>
                </a:solidFill>
              </a:rPr>
              <a:t>Spirit [</a:t>
            </a:r>
            <a:r>
              <a:rPr lang="en-US" i="1" dirty="0">
                <a:solidFill>
                  <a:schemeClr val="accent5"/>
                </a:solidFill>
              </a:rPr>
              <a:t>pneuma</a:t>
            </a:r>
            <a:r>
              <a:rPr lang="en-US" dirty="0">
                <a:solidFill>
                  <a:schemeClr val="accent5"/>
                </a:solidFill>
              </a:rPr>
              <a:t>]</a:t>
            </a:r>
            <a:r>
              <a:rPr lang="en-US" dirty="0"/>
              <a:t>. Let us not become conceited, provoking and envying each other” </a:t>
            </a:r>
            <a:r>
              <a:rPr lang="en-US" sz="1600" dirty="0"/>
              <a:t>(Galatians 5:22–26 NIV84). </a:t>
            </a:r>
            <a:endParaRPr lang="en-US" sz="1400" dirty="0"/>
          </a:p>
        </p:txBody>
      </p:sp>
    </p:spTree>
    <p:extLst>
      <p:ext uri="{BB962C8B-B14F-4D97-AF65-F5344CB8AC3E}">
        <p14:creationId xmlns:p14="http://schemas.microsoft.com/office/powerpoint/2010/main" val="108654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9942-D17D-76BF-DBD6-8321CB965078}"/>
              </a:ext>
            </a:extLst>
          </p:cNvPr>
          <p:cNvSpPr>
            <a:spLocks noGrp="1"/>
          </p:cNvSpPr>
          <p:nvPr>
            <p:ph type="ctrTitle" sz="quarter"/>
          </p:nvPr>
        </p:nvSpPr>
        <p:spPr>
          <a:xfrm>
            <a:off x="685800" y="-1"/>
            <a:ext cx="7772400" cy="1180681"/>
          </a:xfrm>
        </p:spPr>
        <p:txBody>
          <a:bodyPr/>
          <a:lstStyle/>
          <a:p>
            <a:r>
              <a:rPr lang="en-US" dirty="0"/>
              <a:t>Filled by the Holy Spirit</a:t>
            </a:r>
          </a:p>
        </p:txBody>
      </p:sp>
      <p:sp>
        <p:nvSpPr>
          <p:cNvPr id="3" name="Content Placeholder 2">
            <a:extLst>
              <a:ext uri="{FF2B5EF4-FFF2-40B4-BE49-F238E27FC236}">
                <a16:creationId xmlns:a16="http://schemas.microsoft.com/office/drawing/2014/main" id="{D4B67A87-3A34-747B-8B71-D3C85C1F06FE}"/>
              </a:ext>
            </a:extLst>
          </p:cNvPr>
          <p:cNvSpPr>
            <a:spLocks noGrp="1"/>
          </p:cNvSpPr>
          <p:nvPr>
            <p:ph type="subTitle" sz="quarter" idx="1"/>
          </p:nvPr>
        </p:nvSpPr>
        <p:spPr>
          <a:xfrm>
            <a:off x="648118" y="1341455"/>
            <a:ext cx="8038681" cy="3572189"/>
          </a:xfrm>
        </p:spPr>
        <p:txBody>
          <a:bodyPr/>
          <a:lstStyle/>
          <a:p>
            <a:r>
              <a:rPr lang="en-US" dirty="0"/>
              <a:t>Results in ”self-control.” We do not become puppets.</a:t>
            </a:r>
          </a:p>
          <a:p>
            <a:endParaRPr lang="en-US" dirty="0"/>
          </a:p>
          <a:p>
            <a:r>
              <a:rPr lang="en-US" dirty="0"/>
              <a:t>Having the Holy Spirit within is not a physiological occupation of the cells of the body but is the individual choosing to surrender to God and identify with the animating life energy </a:t>
            </a:r>
            <a:r>
              <a:rPr lang="en-US" i="1" dirty="0"/>
              <a:t>pneuma</a:t>
            </a:r>
            <a:r>
              <a:rPr lang="en-US" dirty="0"/>
              <a:t> of God such that they are living the life of Christ.</a:t>
            </a:r>
          </a:p>
          <a:p>
            <a:endParaRPr lang="en-US" dirty="0"/>
          </a:p>
          <a:p>
            <a:r>
              <a:rPr lang="en-US" dirty="0"/>
              <a:t>”It is no longer I that live by Christ lives in me” </a:t>
            </a:r>
            <a:r>
              <a:rPr lang="en-US" sz="1600" dirty="0"/>
              <a:t>(Galatians 2:20 NIV84)</a:t>
            </a:r>
            <a:endParaRPr lang="en-US" dirty="0"/>
          </a:p>
        </p:txBody>
      </p:sp>
    </p:spTree>
    <p:extLst>
      <p:ext uri="{BB962C8B-B14F-4D97-AF65-F5344CB8AC3E}">
        <p14:creationId xmlns:p14="http://schemas.microsoft.com/office/powerpoint/2010/main" val="350358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Quotes_Theme_2025">
  <a:themeElements>
    <a:clrScheme name="Custom 2">
      <a:dk1>
        <a:srgbClr val="151515"/>
      </a:dk1>
      <a:lt1>
        <a:srgbClr val="986E3C"/>
      </a:lt1>
      <a:dk2>
        <a:srgbClr val="151515"/>
      </a:dk2>
      <a:lt2>
        <a:srgbClr val="986E3C"/>
      </a:lt2>
      <a:accent1>
        <a:srgbClr val="FBFBFB"/>
      </a:accent1>
      <a:accent2>
        <a:srgbClr val="CBCBCB"/>
      </a:accent2>
      <a:accent3>
        <a:srgbClr val="A7A5D7"/>
      </a:accent3>
      <a:accent4>
        <a:srgbClr val="F6F5B9"/>
      </a:accent4>
      <a:accent5>
        <a:srgbClr val="E8CA5A"/>
      </a:accent5>
      <a:accent6>
        <a:srgbClr val="E7E7E7"/>
      </a:accent6>
      <a:hlink>
        <a:srgbClr val="E7E7E7"/>
      </a:hlink>
      <a:folHlink>
        <a:srgbClr val="E7E7E7"/>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Quotes_Theme_2025" id="{833010DE-880E-42D9-9696-FECA845D656C}" vid="{80D1D2DA-C259-4F8F-A7A3-5B35A6DDC53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Quotes_Theme_2025</Template>
  <TotalTime>180463</TotalTime>
  <Words>13593</Words>
  <Application>Microsoft Office PowerPoint</Application>
  <PresentationFormat>On-screen Show (16:9)</PresentationFormat>
  <Paragraphs>893</Paragraphs>
  <Slides>153</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153</vt:i4>
      </vt:variant>
    </vt:vector>
  </HeadingPairs>
  <TitlesOfParts>
    <vt:vector size="158" baseType="lpstr">
      <vt:lpstr>Cabin Sketch</vt:lpstr>
      <vt:lpstr>Tahoma</vt:lpstr>
      <vt:lpstr>Arial</vt:lpstr>
      <vt:lpstr>Calibri</vt:lpstr>
      <vt:lpstr>Quotes_Theme_2025</vt:lpstr>
      <vt:lpstr>SPIRITUAL WARFARE  Angels, Demons, Quantum Physics,  and Your Brain</vt:lpstr>
      <vt:lpstr>Why This Program?</vt:lpstr>
      <vt:lpstr>Goals</vt:lpstr>
      <vt:lpstr>Overview</vt:lpstr>
      <vt:lpstr>Part 1 Nature of Humanity</vt:lpstr>
      <vt:lpstr>Humans Have Three Parts</vt:lpstr>
      <vt:lpstr>To Be Operational, Must Have All Three</vt:lpstr>
      <vt:lpstr>Difference Between Buddha and Jesus</vt:lpstr>
      <vt:lpstr>Humans Were Created to Be Image Bearers of God</vt:lpstr>
      <vt:lpstr>Breath of Life</vt:lpstr>
      <vt:lpstr>Falling Dominoes of Destruction</vt:lpstr>
      <vt:lpstr>Spirit Infected With Fear and Selfishness</vt:lpstr>
      <vt:lpstr>God Intervened</vt:lpstr>
      <vt:lpstr>Corrupted Spirit</vt:lpstr>
      <vt:lpstr>The Spirit of Fear Is Not From God</vt:lpstr>
      <vt:lpstr>Must Be Reborn With a New Spirit</vt:lpstr>
      <vt:lpstr>The Pneuma</vt:lpstr>
      <vt:lpstr>Being Reborn Means Receiving a New Animating Energy (Spirit)</vt:lpstr>
      <vt:lpstr>Two Warring Spiritual Energies</vt:lpstr>
      <vt:lpstr>Clarification The Holy Spirit vs. A Holy Spirit</vt:lpstr>
      <vt:lpstr>We Must Choose Which Spirit We Identify With </vt:lpstr>
      <vt:lpstr>To Be an Image Bearer of God  Requires God’s Spirit to Dwell Within</vt:lpstr>
      <vt:lpstr>Goal of Satan and His Demons</vt:lpstr>
      <vt:lpstr>First Point</vt:lpstr>
      <vt:lpstr>The Human Brain </vt:lpstr>
      <vt:lpstr>40 Quadrillion</vt:lpstr>
      <vt:lpstr>40 Quadrillion Connections</vt:lpstr>
      <vt:lpstr>Microtubules: Tubulin</vt:lpstr>
      <vt:lpstr>Each Tubulin Composed of 445 AAs Each AA Composed of ~10 Atoms </vt:lpstr>
      <vt:lpstr>Microtubules: Tubulin</vt:lpstr>
      <vt:lpstr>Quantum Processing</vt:lpstr>
      <vt:lpstr>Quantum Processing</vt:lpstr>
      <vt:lpstr>Law of Worship</vt:lpstr>
      <vt:lpstr>Quantum Radiance</vt:lpstr>
      <vt:lpstr>Quantum Radiance</vt:lpstr>
      <vt:lpstr>Historical Thinking</vt:lpstr>
      <vt:lpstr>Modern Quantum Physics Began in 1925 </vt:lpstr>
      <vt:lpstr>Observer Effect</vt:lpstr>
      <vt:lpstr>Our Choices</vt:lpstr>
      <vt:lpstr>String Theory</vt:lpstr>
      <vt:lpstr>1897 Commentary by Co-Founder of the SDA Church</vt:lpstr>
      <vt:lpstr>Bible Support for Quantum Strings</vt:lpstr>
      <vt:lpstr>Elijah and the Still Small Voice 1 Kings 19:11, 12</vt:lpstr>
      <vt:lpstr>Jesus Said…</vt:lpstr>
      <vt:lpstr>NOT Pantheism</vt:lpstr>
      <vt:lpstr>God Created All Intelligent Beings as Spirit Beings</vt:lpstr>
      <vt:lpstr>Questions—As Spirit Beings</vt:lpstr>
      <vt:lpstr>Meditation Entanglement</vt:lpstr>
      <vt:lpstr>Angelic and Demonic Influence</vt:lpstr>
      <vt:lpstr>Cyrus, Daniel, Gabriel &amp; the Prince of Persia</vt:lpstr>
      <vt:lpstr>Gabriel and the Prince of Persia</vt:lpstr>
      <vt:lpstr>We Are Physical (Newtonian) and Spiritual (Quantum) Beings </vt:lpstr>
      <vt:lpstr>Focused Intention Alters DNA Conformation</vt:lpstr>
      <vt:lpstr>Focused Intention Alters DNA Conformation</vt:lpstr>
      <vt:lpstr>Focused Intention Alters DNA Conformation</vt:lpstr>
      <vt:lpstr>Focused Intention Alters DNA Conformation</vt:lpstr>
      <vt:lpstr>PowerPoint Presentation</vt:lpstr>
      <vt:lpstr>PowerPoint Presentation</vt:lpstr>
      <vt:lpstr>Laying on of Hands</vt:lpstr>
      <vt:lpstr>Laying on of Hands</vt:lpstr>
      <vt:lpstr>Laying on of Hands</vt:lpstr>
      <vt:lpstr>Findings</vt:lpstr>
      <vt:lpstr>Findings</vt:lpstr>
      <vt:lpstr>Prayer and Healing</vt:lpstr>
      <vt:lpstr>Prayer and Healing</vt:lpstr>
      <vt:lpstr>Spiritual Beings Can Impact Others</vt:lpstr>
      <vt:lpstr>Part 2 Spiritual Warfare</vt:lpstr>
      <vt:lpstr>Ancient Wisdom</vt:lpstr>
      <vt:lpstr>The Battlefield</vt:lpstr>
      <vt:lpstr>The Battlefield</vt:lpstr>
      <vt:lpstr>The Battlefield</vt:lpstr>
      <vt:lpstr>How God Wins</vt:lpstr>
      <vt:lpstr>Humans Have Three Parts</vt:lpstr>
      <vt:lpstr>To Be Operational, Must Have All Three</vt:lpstr>
      <vt:lpstr>First Death This Reverses</vt:lpstr>
      <vt:lpstr>When Our Computers Runs Out of Power, Into What State Do They Go?</vt:lpstr>
      <vt:lpstr>Martin Luther Described  Death as a Sleep</vt:lpstr>
      <vt:lpstr>Lamb’s Book of Life/Heavenly Servers</vt:lpstr>
      <vt:lpstr>Safe With Christ </vt:lpstr>
      <vt:lpstr>Computers and Clouds </vt:lpstr>
      <vt:lpstr>What Happens When We Die?</vt:lpstr>
      <vt:lpstr>Paul’s Description</vt:lpstr>
      <vt:lpstr>Life Comes Only From God</vt:lpstr>
      <vt:lpstr>Life Comes Only From God</vt:lpstr>
      <vt:lpstr>Others Recognize This</vt:lpstr>
      <vt:lpstr>Salvation = Receiving a New Spirit/Life</vt:lpstr>
      <vt:lpstr>Spiritual Warfare</vt:lpstr>
      <vt:lpstr>Angels Also Have Three Parts</vt:lpstr>
      <vt:lpstr>To Be Operational, Angels Must Have All 3</vt:lpstr>
      <vt:lpstr>Evil Spirit = Unclean Spirit</vt:lpstr>
      <vt:lpstr>Unclean Spirits</vt:lpstr>
      <vt:lpstr>Our Choices Change Our Brains— Thereby Changing Our Spirits </vt:lpstr>
      <vt:lpstr>Spiritual Beings Can Direct  Their Spiritual Animating Energy</vt:lpstr>
      <vt:lpstr>Demons Are Fallen Angels</vt:lpstr>
      <vt:lpstr>Being Indwelt by Another Spirit</vt:lpstr>
      <vt:lpstr>Being Indwelt by Another Spirit</vt:lpstr>
      <vt:lpstr>Bodies and Spirits</vt:lpstr>
      <vt:lpstr>Fruits of the Holy Spirit</vt:lpstr>
      <vt:lpstr>Filled by the Holy Spirit</vt:lpstr>
      <vt:lpstr>Choosing to Directly Reject Truth  Aligns the Spirit and Mind with Demons</vt:lpstr>
      <vt:lpstr>Choosing to Directly Reject Truth  Aligns the Spirit and Mind with Demons</vt:lpstr>
      <vt:lpstr>Spiritual Victory</vt:lpstr>
      <vt:lpstr>Spiritual Warfare</vt:lpstr>
      <vt:lpstr>King Saul, the Witch, and the Demon</vt:lpstr>
      <vt:lpstr>How Do We Know This is a Demon  And Not the Spirit of Samuel?</vt:lpstr>
      <vt:lpstr>King Saul, the Witch, and the Demon</vt:lpstr>
      <vt:lpstr>How Do We Know This is a Demon  And Not the Spirit of Samuel?</vt:lpstr>
      <vt:lpstr>Demon Possession</vt:lpstr>
      <vt:lpstr>Filled With Satanic Spirit</vt:lpstr>
      <vt:lpstr>Fruits of Demonic Spirit</vt:lpstr>
      <vt:lpstr>Fruits of Demonic Spirit</vt:lpstr>
      <vt:lpstr>Fruits of Demonic Spirit</vt:lpstr>
      <vt:lpstr>Fruits of Demonic Spirit</vt:lpstr>
      <vt:lpstr>Symptoms of Demonic/Unclean Spirit</vt:lpstr>
      <vt:lpstr>First Point</vt:lpstr>
      <vt:lpstr>Second Point</vt:lpstr>
      <vt:lpstr>The Demoniac</vt:lpstr>
      <vt:lpstr>Casting Out </vt:lpstr>
      <vt:lpstr>Jesus Warned</vt:lpstr>
      <vt:lpstr>Defeat Demons With Truth, Love, and Trust in God</vt:lpstr>
      <vt:lpstr>Example of Spiritual Warfare</vt:lpstr>
      <vt:lpstr>Example of Spiritual Warfare Bible Commentary</vt:lpstr>
      <vt:lpstr>Example of Spiritual Warfare Bible Commentary</vt:lpstr>
      <vt:lpstr>Example of Spiritual Warfare Bible Commentary</vt:lpstr>
      <vt:lpstr>Filled With Satanic Spirit</vt:lpstr>
      <vt:lpstr>Spiritual Warfare</vt:lpstr>
      <vt:lpstr>Part 3 Myths in Christianity</vt:lpstr>
      <vt:lpstr>The Nephilim in Scripture</vt:lpstr>
      <vt:lpstr>The Nephilim Myth</vt:lpstr>
      <vt:lpstr>The Nephilim Myth</vt:lpstr>
      <vt:lpstr>Problems With The Nephilim Myth</vt:lpstr>
      <vt:lpstr>Paul’s Warning</vt:lpstr>
      <vt:lpstr>Problems With The Nephilim Myth In the Context of the Bible Story Arc</vt:lpstr>
      <vt:lpstr>Problems With The Nephilim Myth</vt:lpstr>
      <vt:lpstr>The Sons of God</vt:lpstr>
      <vt:lpstr>The Sons of God = The Godlike</vt:lpstr>
      <vt:lpstr>Problems With The Nephilim Myth</vt:lpstr>
      <vt:lpstr>Problems With The Nephilim Myth</vt:lpstr>
      <vt:lpstr>The Book of Enoch A Demonically Inspired Fantasy Book (Novel)</vt:lpstr>
      <vt:lpstr>The Book of Enoch A Demonically Inspired Fantasy Book</vt:lpstr>
      <vt:lpstr>God Is Distinct as the ONLY Creator</vt:lpstr>
      <vt:lpstr>The Book of Enoch A Demonically Inspired Fantasy Book</vt:lpstr>
      <vt:lpstr>Myth: Casting Out Requires a Team</vt:lpstr>
      <vt:lpstr>Myth: Casting Out Requires a Ritual</vt:lpstr>
      <vt:lpstr>My Concerns With Such Procedures</vt:lpstr>
      <vt:lpstr>Driving Out Demons</vt:lpstr>
      <vt:lpstr>Driving Out Demons</vt:lpstr>
      <vt:lpstr>Specific Ritual Does Not Matter— the Presence of the Holy Spirit Does</vt:lpstr>
      <vt:lpstr>Specific Ritual Does Not Matter— the Presence of the Holy Spirit Does</vt:lpstr>
      <vt:lpstr>My Recommendations</vt:lpstr>
      <vt:lpstr>Summary</vt:lpstr>
      <vt:lpstr>Summary</vt:lpstr>
      <vt:lpstr>QUESTIONS?</vt:lpstr>
    </vt:vector>
  </TitlesOfParts>
  <Company>PAREXEL-MMS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[40pt Arial Bold / Centered]</dc:title>
  <dc:creator>trjennings</dc:creator>
  <cp:lastModifiedBy>Dean Scott</cp:lastModifiedBy>
  <cp:revision>4367</cp:revision>
  <dcterms:created xsi:type="dcterms:W3CDTF">2002-07-16T10:22:40Z</dcterms:created>
  <dcterms:modified xsi:type="dcterms:W3CDTF">2025-03-09T21:00:13Z</dcterms:modified>
</cp:coreProperties>
</file>