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p:sldMasterIdLst>
    <p:sldMasterId id="2147483834" r:id="rId1"/>
  </p:sldMasterIdLst>
  <p:notesMasterIdLst>
    <p:notesMasterId r:id="rId56"/>
  </p:notesMasterIdLst>
  <p:handoutMasterIdLst>
    <p:handoutMasterId r:id="rId57"/>
  </p:handoutMasterIdLst>
  <p:sldIdLst>
    <p:sldId id="2367" r:id="rId2"/>
    <p:sldId id="1560" r:id="rId3"/>
    <p:sldId id="1561" r:id="rId4"/>
    <p:sldId id="1562" r:id="rId5"/>
    <p:sldId id="3029" r:id="rId6"/>
    <p:sldId id="1580" r:id="rId7"/>
    <p:sldId id="1583" r:id="rId8"/>
    <p:sldId id="1586" r:id="rId9"/>
    <p:sldId id="1589" r:id="rId10"/>
    <p:sldId id="1592" r:id="rId11"/>
    <p:sldId id="1613" r:id="rId12"/>
    <p:sldId id="1596" r:id="rId13"/>
    <p:sldId id="1644" r:id="rId14"/>
    <p:sldId id="2986" r:id="rId15"/>
    <p:sldId id="2988" r:id="rId16"/>
    <p:sldId id="2987" r:id="rId17"/>
    <p:sldId id="3024" r:id="rId18"/>
    <p:sldId id="2989" r:id="rId19"/>
    <p:sldId id="2990" r:id="rId20"/>
    <p:sldId id="2991" r:id="rId21"/>
    <p:sldId id="2992" r:id="rId22"/>
    <p:sldId id="2993" r:id="rId23"/>
    <p:sldId id="2994" r:id="rId24"/>
    <p:sldId id="2995" r:id="rId25"/>
    <p:sldId id="2996" r:id="rId26"/>
    <p:sldId id="2997" r:id="rId27"/>
    <p:sldId id="2998" r:id="rId28"/>
    <p:sldId id="2999" r:id="rId29"/>
    <p:sldId id="3000" r:id="rId30"/>
    <p:sldId id="3027" r:id="rId31"/>
    <p:sldId id="3001" r:id="rId32"/>
    <p:sldId id="3002" r:id="rId33"/>
    <p:sldId id="3004" r:id="rId34"/>
    <p:sldId id="3005" r:id="rId35"/>
    <p:sldId id="3028" r:id="rId36"/>
    <p:sldId id="3007" r:id="rId37"/>
    <p:sldId id="3022" r:id="rId38"/>
    <p:sldId id="3008" r:id="rId39"/>
    <p:sldId id="3009" r:id="rId40"/>
    <p:sldId id="3010" r:id="rId41"/>
    <p:sldId id="3011" r:id="rId42"/>
    <p:sldId id="3012" r:id="rId43"/>
    <p:sldId id="3013" r:id="rId44"/>
    <p:sldId id="3025" r:id="rId45"/>
    <p:sldId id="3015" r:id="rId46"/>
    <p:sldId id="3026" r:id="rId47"/>
    <p:sldId id="3016" r:id="rId48"/>
    <p:sldId id="3017" r:id="rId49"/>
    <p:sldId id="3018" r:id="rId50"/>
    <p:sldId id="3023" r:id="rId51"/>
    <p:sldId id="2970" r:id="rId52"/>
    <p:sldId id="2985" r:id="rId53"/>
    <p:sldId id="3021" r:id="rId54"/>
    <p:sldId id="2928" r:id="rId55"/>
  </p:sldIdLst>
  <p:sldSz cx="9144000" cy="5143500" type="screen16x9"/>
  <p:notesSz cx="6934200" cy="9220200"/>
  <p:embeddedFontLst>
    <p:embeddedFont>
      <p:font typeface="Lato" panose="020F0502020204030203" pitchFamily="34" charset="0"/>
      <p:regular r:id="rId58"/>
      <p:bold r:id="rId59"/>
    </p:embeddedFont>
    <p:embeddedFont>
      <p:font typeface="Big Caslon" panose="02000603090000020003" pitchFamily="2" charset="-79"/>
      <p:regular r:id="rId60"/>
    </p:embeddedFont>
    <p:embeddedFont>
      <p:font typeface="ＭＳ Ｐゴシック" panose="020B0600070205080204" pitchFamily="34" charset="-128"/>
      <p:regular r:id="rId61"/>
    </p:embeddedFont>
    <p:embeddedFont>
      <p:font typeface="Tahoma" panose="020B0604030504040204" pitchFamily="34" charset="0"/>
      <p:regular r:id="rId62"/>
      <p:bold r:id="rId63"/>
    </p:embeddedFont>
  </p:embeddedFontLst>
  <p:defaultTex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xmlns="">
        <p15:guide id="1" orient="horz" pos="4319">
          <p15:clr>
            <a:srgbClr val="A4A3A4"/>
          </p15:clr>
        </p15:guide>
        <p15:guide id="2" orient="horz" pos="4016">
          <p15:clr>
            <a:srgbClr val="A4A3A4"/>
          </p15:clr>
        </p15:guide>
        <p15:guide id="3" orient="horz" pos="773">
          <p15:clr>
            <a:srgbClr val="A4A3A4"/>
          </p15:clr>
        </p15:guide>
        <p15:guide id="4" orient="horz" pos="1072">
          <p15:clr>
            <a:srgbClr val="A4A3A4"/>
          </p15:clr>
        </p15:guide>
        <p15:guide id="5" orient="horz" pos="1431">
          <p15:clr>
            <a:srgbClr val="A4A3A4"/>
          </p15:clr>
        </p15:guide>
        <p15:guide id="6" orient="horz" pos="384">
          <p15:clr>
            <a:srgbClr val="A4A3A4"/>
          </p15:clr>
        </p15:guide>
        <p15:guide id="7" orient="horz" pos="3534">
          <p15:clr>
            <a:srgbClr val="A4A3A4"/>
          </p15:clr>
        </p15:guide>
        <p15:guide id="8" orient="horz" pos="1179">
          <p15:clr>
            <a:srgbClr val="A4A3A4"/>
          </p15:clr>
        </p15:guide>
        <p15:guide id="9" pos="1380">
          <p15:clr>
            <a:srgbClr val="A4A3A4"/>
          </p15:clr>
        </p15:guide>
        <p15:guide id="10" pos="2878">
          <p15:clr>
            <a:srgbClr val="A4A3A4"/>
          </p15:clr>
        </p15:guide>
        <p15:guide id="11" orient="horz" pos="3239">
          <p15:clr>
            <a:srgbClr val="A4A3A4"/>
          </p15:clr>
        </p15:guide>
        <p15:guide id="12" orient="horz" pos="3012">
          <p15:clr>
            <a:srgbClr val="A4A3A4"/>
          </p15:clr>
        </p15:guide>
        <p15:guide id="13" orient="horz" pos="580">
          <p15:clr>
            <a:srgbClr val="A4A3A4"/>
          </p15:clr>
        </p15:guide>
        <p15:guide id="14" orient="horz" pos="804">
          <p15:clr>
            <a:srgbClr val="A4A3A4"/>
          </p15:clr>
        </p15:guide>
        <p15:guide id="15" orient="horz" pos="1073">
          <p15:clr>
            <a:srgbClr val="A4A3A4"/>
          </p15:clr>
        </p15:guide>
        <p15:guide id="16" orient="horz" pos="288">
          <p15:clr>
            <a:srgbClr val="A4A3A4"/>
          </p15:clr>
        </p15:guide>
        <p15:guide id="17" orient="horz" pos="2651">
          <p15:clr>
            <a:srgbClr val="A4A3A4"/>
          </p15:clr>
        </p15:guide>
        <p15:guide id="18" orient="horz" pos="884">
          <p15:clr>
            <a:srgbClr val="A4A3A4"/>
          </p15:clr>
        </p15:guide>
      </p15:sldGuideLst>
    </p:ext>
    <p:ext uri="{2D200454-40CA-4A62-9FC3-DE9A4176ACB9}">
      <p15:notesGuideLst xmlns:p15="http://schemas.microsoft.com/office/powerpoint/2012/main" xmlns="">
        <p15:guide id="1" orient="horz" pos="2904">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CBC"/>
    <a:srgbClr val="C8A078"/>
    <a:srgbClr val="D75B93"/>
    <a:srgbClr val="9999FF"/>
    <a:srgbClr val="7D7DFF"/>
    <a:srgbClr val="6B57FF"/>
    <a:srgbClr val="E969B2"/>
    <a:srgbClr val="EB6767"/>
    <a:srgbClr val="09357A"/>
    <a:srgbClr val="FF4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092" autoAdjust="0"/>
    <p:restoredTop sz="96327" autoAdjust="0"/>
  </p:normalViewPr>
  <p:slideViewPr>
    <p:cSldViewPr snapToGrid="0" snapToObjects="1">
      <p:cViewPr>
        <p:scale>
          <a:sx n="200" d="100"/>
          <a:sy n="200" d="100"/>
        </p:scale>
        <p:origin x="-900" y="-378"/>
      </p:cViewPr>
      <p:guideLst>
        <p:guide orient="horz" pos="4319"/>
        <p:guide orient="horz" pos="4016"/>
        <p:guide orient="horz" pos="773"/>
        <p:guide orient="horz" pos="1072"/>
        <p:guide orient="horz" pos="1431"/>
        <p:guide orient="horz" pos="384"/>
        <p:guide orient="horz" pos="3534"/>
        <p:guide orient="horz" pos="1179"/>
        <p:guide orient="horz" pos="3239"/>
        <p:guide orient="horz" pos="3012"/>
        <p:guide orient="horz" pos="580"/>
        <p:guide orient="horz" pos="804"/>
        <p:guide orient="horz" pos="1073"/>
        <p:guide orient="horz" pos="288"/>
        <p:guide orient="horz" pos="2651"/>
        <p:guide orient="horz" pos="884"/>
        <p:guide pos="1380"/>
        <p:guide pos="2878"/>
      </p:guideLst>
    </p:cSldViewPr>
  </p:slideViewPr>
  <p:outlineViewPr>
    <p:cViewPr>
      <p:scale>
        <a:sx n="33" d="100"/>
        <a:sy n="33" d="100"/>
      </p:scale>
      <p:origin x="0" y="11124"/>
    </p:cViewPr>
  </p:outlineViewPr>
  <p:notesTextViewPr>
    <p:cViewPr>
      <p:scale>
        <a:sx n="66" d="100"/>
        <a:sy n="66" d="100"/>
      </p:scale>
      <p:origin x="0" y="0"/>
    </p:cViewPr>
  </p:notesTextViewPr>
  <p:sorterViewPr>
    <p:cViewPr>
      <p:scale>
        <a:sx n="170" d="100"/>
        <a:sy n="170" d="100"/>
      </p:scale>
      <p:origin x="0" y="0"/>
    </p:cViewPr>
  </p:sorterViewPr>
  <p:notesViewPr>
    <p:cSldViewPr snapToGrid="0" snapToObjects="1">
      <p:cViewPr>
        <p:scale>
          <a:sx n="75" d="100"/>
          <a:sy n="75" d="100"/>
        </p:scale>
        <p:origin x="-714" y="372"/>
      </p:cViewPr>
      <p:guideLst>
        <p:guide orient="horz" pos="2904"/>
        <p:guide pos="218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6.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s>
</file>

<file path=ppt/comments/comment1.xml><?xml version="1.0" encoding="utf-8"?>
<p:cmLst xmlns:a="http://schemas.openxmlformats.org/drawingml/2006/main" xmlns:r="http://schemas.openxmlformats.org/officeDocument/2006/relationships" xmlns:p="http://schemas.openxmlformats.org/presentationml/2006/main">
  <p:cm authorId="2" dt="2019-11-01T14:52:59.284" idx="1">
    <p:pos x="3367" y="1077"/>
    <p:text>Is this conjunction you intended to use?</p:text>
    <p:extLst mod="1">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8" name="Rectangle 10"/>
          <p:cNvSpPr>
            <a:spLocks noGrp="1" noChangeArrowheads="1"/>
          </p:cNvSpPr>
          <p:nvPr>
            <p:ph type="dt" sz="quarter" idx="1"/>
          </p:nvPr>
        </p:nvSpPr>
        <p:spPr bwMode="auto">
          <a:xfrm>
            <a:off x="4238625" y="8836025"/>
            <a:ext cx="1925638"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23925">
              <a:defRPr sz="1000" smtClean="0">
                <a:latin typeface="Arial" charset="0"/>
              </a:defRPr>
            </a:lvl1pPr>
          </a:lstStyle>
          <a:p>
            <a:pPr>
              <a:defRPr/>
            </a:pPr>
            <a:fld id="{D9AA5E1B-D9B0-4C6B-A32E-C3E4BAC08545}" type="datetime8">
              <a:rPr lang="en-US"/>
              <a:pPr>
                <a:defRPr/>
              </a:pPr>
              <a:t>12/17/2019 11:19 AM</a:t>
            </a:fld>
            <a:endParaRPr lang="en-US"/>
          </a:p>
        </p:txBody>
      </p:sp>
      <p:sp>
        <p:nvSpPr>
          <p:cNvPr id="12299" name="Rectangle 11"/>
          <p:cNvSpPr>
            <a:spLocks noGrp="1" noChangeArrowheads="1"/>
          </p:cNvSpPr>
          <p:nvPr>
            <p:ph type="sldNum" sz="quarter" idx="3"/>
          </p:nvPr>
        </p:nvSpPr>
        <p:spPr bwMode="auto">
          <a:xfrm>
            <a:off x="6164263" y="8836025"/>
            <a:ext cx="38576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23925">
              <a:defRPr sz="1000" b="1" smtClean="0">
                <a:latin typeface="Arial" charset="0"/>
              </a:defRPr>
            </a:lvl1pPr>
          </a:lstStyle>
          <a:p>
            <a:pPr>
              <a:defRPr/>
            </a:pPr>
            <a:fld id="{6CB3E427-B892-46B2-B2D2-373094D6116E}" type="slidenum">
              <a:rPr lang="en-US"/>
              <a:pPr>
                <a:defRPr/>
              </a:pPr>
              <a:t>‹#›</a:t>
            </a:fld>
            <a:endParaRPr lang="en-US"/>
          </a:p>
        </p:txBody>
      </p:sp>
      <p:sp>
        <p:nvSpPr>
          <p:cNvPr id="12300" name="Rectangle 12"/>
          <p:cNvSpPr>
            <a:spLocks noGrp="1" noChangeArrowheads="1"/>
          </p:cNvSpPr>
          <p:nvPr>
            <p:ph type="ftr" sz="quarter" idx="2"/>
          </p:nvPr>
        </p:nvSpPr>
        <p:spPr bwMode="auto">
          <a:xfrm>
            <a:off x="385763" y="8836025"/>
            <a:ext cx="385286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defTabSz="923925">
              <a:defRPr sz="1000" smtClean="0">
                <a:latin typeface="Arial" charset="0"/>
              </a:defRPr>
            </a:lvl1pPr>
          </a:lstStyle>
          <a:p>
            <a:pPr>
              <a:defRPr/>
            </a:pPr>
            <a:r>
              <a:rPr lang="en-US"/>
              <a:t>AZ Trial </a:t>
            </a:r>
          </a:p>
        </p:txBody>
      </p:sp>
      <p:sp>
        <p:nvSpPr>
          <p:cNvPr id="12301" name="Rectangle 13"/>
          <p:cNvSpPr>
            <a:spLocks noGrp="1" noChangeArrowheads="1"/>
          </p:cNvSpPr>
          <p:nvPr>
            <p:ph type="hdr" sz="quarter"/>
          </p:nvPr>
        </p:nvSpPr>
        <p:spPr bwMode="auto">
          <a:xfrm>
            <a:off x="385763" y="231775"/>
            <a:ext cx="6164262" cy="1524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23925">
              <a:defRPr sz="1000" b="1" smtClean="0">
                <a:latin typeface="Arial" charset="0"/>
              </a:defRPr>
            </a:lvl1pPr>
          </a:lstStyle>
          <a:p>
            <a:pPr>
              <a:defRPr/>
            </a:pPr>
            <a:endParaRPr lang="en-US"/>
          </a:p>
        </p:txBody>
      </p:sp>
    </p:spTree>
    <p:extLst>
      <p:ext uri="{BB962C8B-B14F-4D97-AF65-F5344CB8AC3E}">
        <p14:creationId xmlns:p14="http://schemas.microsoft.com/office/powerpoint/2010/main" val="2769740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5" name="Rectangle 19"/>
          <p:cNvSpPr>
            <a:spLocks noGrp="1" noChangeArrowheads="1"/>
          </p:cNvSpPr>
          <p:nvPr>
            <p:ph type="ftr" sz="quarter" idx="4"/>
          </p:nvPr>
        </p:nvSpPr>
        <p:spPr bwMode="auto">
          <a:xfrm>
            <a:off x="385763" y="8836025"/>
            <a:ext cx="385286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defTabSz="923925">
              <a:defRPr sz="1000" smtClean="0">
                <a:latin typeface="Arial" charset="0"/>
              </a:defRPr>
            </a:lvl1pPr>
          </a:lstStyle>
          <a:p>
            <a:pPr>
              <a:defRPr/>
            </a:pPr>
            <a:r>
              <a:rPr lang="en-US"/>
              <a:t>AZ Trial </a:t>
            </a:r>
          </a:p>
        </p:txBody>
      </p:sp>
      <p:sp>
        <p:nvSpPr>
          <p:cNvPr id="4114" name="Rectangle 18"/>
          <p:cNvSpPr>
            <a:spLocks noGrp="1" noChangeArrowheads="1"/>
          </p:cNvSpPr>
          <p:nvPr>
            <p:ph type="hdr" sz="quarter"/>
          </p:nvPr>
        </p:nvSpPr>
        <p:spPr bwMode="auto">
          <a:xfrm>
            <a:off x="385763" y="231775"/>
            <a:ext cx="6164262" cy="1524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23925">
              <a:defRPr sz="1000" b="1" smtClean="0">
                <a:latin typeface="Arial" charset="0"/>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550863" y="438150"/>
            <a:ext cx="5894387" cy="331628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95325" y="4198938"/>
            <a:ext cx="5588000" cy="4202112"/>
          </a:xfrm>
          <a:prstGeom prst="rect">
            <a:avLst/>
          </a:prstGeom>
          <a:noFill/>
          <a:ln w="9525">
            <a:noFill/>
            <a:miter lim="800000"/>
            <a:headEnd/>
            <a:tailEnd/>
          </a:ln>
          <a:effectLst/>
        </p:spPr>
        <p:txBody>
          <a:bodyPr vert="horz" wrap="square" lIns="90450" tIns="90450" rIns="90450" bIns="90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0"/>
            <a:r>
              <a:rPr lang="en-US" noProof="0"/>
              <a:t>	</a:t>
            </a:r>
          </a:p>
        </p:txBody>
      </p:sp>
      <p:sp>
        <p:nvSpPr>
          <p:cNvPr id="4111" name="Rectangle 15"/>
          <p:cNvSpPr>
            <a:spLocks noGrp="1" noChangeArrowheads="1"/>
          </p:cNvSpPr>
          <p:nvPr>
            <p:ph type="dt" sz="quarter" idx="1"/>
          </p:nvPr>
        </p:nvSpPr>
        <p:spPr bwMode="auto">
          <a:xfrm>
            <a:off x="4219575" y="8836025"/>
            <a:ext cx="1925638"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23925">
              <a:defRPr sz="1000" smtClean="0">
                <a:latin typeface="Arial" charset="0"/>
              </a:defRPr>
            </a:lvl1pPr>
          </a:lstStyle>
          <a:p>
            <a:pPr>
              <a:defRPr/>
            </a:pPr>
            <a:endParaRPr lang="en-US"/>
          </a:p>
        </p:txBody>
      </p:sp>
      <p:sp>
        <p:nvSpPr>
          <p:cNvPr id="4116" name="Rectangle 20"/>
          <p:cNvSpPr>
            <a:spLocks noGrp="1" noChangeArrowheads="1"/>
          </p:cNvSpPr>
          <p:nvPr>
            <p:ph type="sldNum" sz="quarter" idx="5"/>
          </p:nvPr>
        </p:nvSpPr>
        <p:spPr bwMode="auto">
          <a:xfrm>
            <a:off x="6164263" y="8836025"/>
            <a:ext cx="38576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23925">
              <a:defRPr sz="1000" b="1" smtClean="0">
                <a:latin typeface="Arial" charset="0"/>
              </a:defRPr>
            </a:lvl1pPr>
          </a:lstStyle>
          <a:p>
            <a:pPr>
              <a:defRPr/>
            </a:pPr>
            <a:fld id="{53B8A21A-BF2F-4DCF-AF85-6F65370AC5E0}" type="slidenum">
              <a:rPr lang="en-US"/>
              <a:pPr>
                <a:defRPr/>
              </a:pPr>
              <a:t>‹#›</a:t>
            </a:fld>
            <a:endParaRPr lang="en-US"/>
          </a:p>
        </p:txBody>
      </p:sp>
      <p:sp>
        <p:nvSpPr>
          <p:cNvPr id="4119" name="Rectangle 23"/>
          <p:cNvSpPr>
            <a:spLocks noChangeArrowheads="1"/>
          </p:cNvSpPr>
          <p:nvPr/>
        </p:nvSpPr>
        <p:spPr bwMode="auto">
          <a:xfrm>
            <a:off x="777875" y="4030663"/>
            <a:ext cx="307975" cy="152400"/>
          </a:xfrm>
          <a:prstGeom prst="rect">
            <a:avLst/>
          </a:prstGeom>
          <a:noFill/>
          <a:ln w="9525">
            <a:noFill/>
            <a:miter lim="800000"/>
            <a:headEnd/>
            <a:tailEnd/>
          </a:ln>
          <a:effectLst/>
        </p:spPr>
        <p:txBody>
          <a:bodyPr lIns="0" tIns="0" rIns="0" bIns="0" anchor="ctr">
            <a:spAutoFit/>
          </a:bodyPr>
          <a:lstStyle/>
          <a:p>
            <a:pPr defTabSz="923925">
              <a:defRPr/>
            </a:pPr>
            <a:r>
              <a:rPr lang="en-US" sz="1000" b="1">
                <a:latin typeface="Arial" charset="0"/>
              </a:rPr>
              <a:t>Slide</a:t>
            </a:r>
          </a:p>
        </p:txBody>
      </p:sp>
      <p:sp>
        <p:nvSpPr>
          <p:cNvPr id="4120" name="Rectangle 24"/>
          <p:cNvSpPr>
            <a:spLocks noChangeArrowheads="1"/>
          </p:cNvSpPr>
          <p:nvPr/>
        </p:nvSpPr>
        <p:spPr bwMode="auto">
          <a:xfrm>
            <a:off x="1135063" y="4030663"/>
            <a:ext cx="366712" cy="152400"/>
          </a:xfrm>
          <a:prstGeom prst="rect">
            <a:avLst/>
          </a:prstGeom>
          <a:noFill/>
          <a:ln w="9525">
            <a:noFill/>
            <a:miter lim="800000"/>
            <a:headEnd/>
            <a:tailEnd/>
          </a:ln>
          <a:effectLst/>
        </p:spPr>
        <p:txBody>
          <a:bodyPr lIns="0" tIns="0" rIns="0" bIns="0" anchor="ctr">
            <a:spAutoFit/>
          </a:bodyPr>
          <a:lstStyle/>
          <a:p>
            <a:pPr defTabSz="923925">
              <a:defRPr/>
            </a:pPr>
            <a:fld id="{A1FBC9D5-4601-40AE-B8AC-FE7B62EB4606}" type="slidenum">
              <a:rPr lang="en-US" sz="1000" b="1">
                <a:latin typeface="Arial" charset="0"/>
              </a:rPr>
              <a:pPr defTabSz="923925">
                <a:defRPr/>
              </a:pPr>
              <a:t>‹#›</a:t>
            </a:fld>
            <a:endParaRPr lang="en-US" sz="1000" b="1">
              <a:latin typeface="Arial" charset="0"/>
            </a:endParaRPr>
          </a:p>
        </p:txBody>
      </p:sp>
    </p:spTree>
    <p:extLst>
      <p:ext uri="{BB962C8B-B14F-4D97-AF65-F5344CB8AC3E}">
        <p14:creationId xmlns:p14="http://schemas.microsoft.com/office/powerpoint/2010/main" val="2074161038"/>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000" kern="1200">
        <a:solidFill>
          <a:schemeClr val="tx1"/>
        </a:solidFill>
        <a:latin typeface="Arial" charset="0"/>
        <a:ea typeface="+mn-ea"/>
        <a:cs typeface="+mn-cs"/>
      </a:defRPr>
    </a:lvl1pPr>
    <a:lvl2pPr marL="228600" indent="-114300" algn="l" rtl="0" eaLnBrk="0" fontAlgn="base" hangingPunct="0">
      <a:spcBef>
        <a:spcPct val="20000"/>
      </a:spcBef>
      <a:spcAft>
        <a:spcPct val="0"/>
      </a:spcAft>
      <a:buChar char="•"/>
      <a:defRPr sz="1000" kern="1200">
        <a:solidFill>
          <a:schemeClr val="tx1"/>
        </a:solidFill>
        <a:latin typeface="Arial" charset="0"/>
        <a:ea typeface="+mn-ea"/>
        <a:cs typeface="+mn-cs"/>
      </a:defRPr>
    </a:lvl2pPr>
    <a:lvl3pPr marL="457200" indent="-114300" algn="l" rtl="0" eaLnBrk="0" fontAlgn="base" hangingPunct="0">
      <a:spcBef>
        <a:spcPct val="20000"/>
      </a:spcBef>
      <a:spcAft>
        <a:spcPct val="0"/>
      </a:spcAft>
      <a:buChar char="–"/>
      <a:defRPr sz="10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4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0"/>
          <p:cNvSpPr>
            <a:spLocks noGrp="1" noChangeArrowheads="1"/>
          </p:cNvSpPr>
          <p:nvPr>
            <p:ph type="sldNum" sz="quarter" idx="5"/>
          </p:nvPr>
        </p:nvSpPr>
        <p:spPr>
          <a:noFill/>
        </p:spPr>
        <p:txBody>
          <a:bodyPr/>
          <a:lstStyle/>
          <a:p>
            <a:fld id="{794BE7E4-FF64-4694-8A61-EB9023052E8B}" type="slidenum">
              <a:rPr lang="en-US"/>
              <a:pPr/>
              <a:t>1</a:t>
            </a:fld>
            <a:endParaRPr lang="en-US"/>
          </a:p>
        </p:txBody>
      </p:sp>
      <p:sp>
        <p:nvSpPr>
          <p:cNvPr id="43011" name="Rectangle 2"/>
          <p:cNvSpPr>
            <a:spLocks noGrp="1" noRot="1" noChangeAspect="1" noChangeArrowheads="1" noTextEdit="1"/>
          </p:cNvSpPr>
          <p:nvPr>
            <p:ph type="sldImg"/>
          </p:nvPr>
        </p:nvSpPr>
        <p:spPr>
          <a:xfrm>
            <a:off x="550863" y="438150"/>
            <a:ext cx="5894387" cy="3316288"/>
          </a:xfrm>
          <a:ln/>
        </p:spPr>
      </p:sp>
      <p:sp>
        <p:nvSpPr>
          <p:cNvPr id="43012"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B8A21A-BF2F-4DCF-AF85-6F65370AC5E0}" type="slidenum">
              <a:rPr lang="en-US" smtClean="0"/>
              <a:pPr>
                <a:defRPr/>
              </a:pPr>
              <a:t>8</a:t>
            </a:fld>
            <a:endParaRPr lang="en-US"/>
          </a:p>
        </p:txBody>
      </p:sp>
    </p:spTree>
    <p:extLst>
      <p:ext uri="{BB962C8B-B14F-4D97-AF65-F5344CB8AC3E}">
        <p14:creationId xmlns:p14="http://schemas.microsoft.com/office/powerpoint/2010/main" val="1834188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0"/>
          <p:cNvSpPr>
            <a:spLocks noGrp="1" noChangeArrowheads="1"/>
          </p:cNvSpPr>
          <p:nvPr>
            <p:ph type="sldNum" sz="quarter" idx="5"/>
          </p:nvPr>
        </p:nvSpPr>
        <p:spPr>
          <a:ln/>
        </p:spPr>
        <p:txBody>
          <a:bodyPr/>
          <a:lstStyle/>
          <a:p>
            <a:fld id="{BBEB18A9-AFD5-6440-B96F-F8674B117AB6}" type="slidenum">
              <a:rPr lang="en-US"/>
              <a:pPr/>
              <a:t>18</a:t>
            </a:fld>
            <a:endParaRPr lang="en-US"/>
          </a:p>
        </p:txBody>
      </p:sp>
      <p:sp>
        <p:nvSpPr>
          <p:cNvPr id="3656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656707" name="Rectangle 3"/>
          <p:cNvSpPr>
            <a:spLocks noGrp="1" noChangeArrowheads="1"/>
          </p:cNvSpPr>
          <p:nvPr>
            <p:ph type="body" idx="1"/>
          </p:nvPr>
        </p:nvSpPr>
        <p:spPr/>
        <p:txBody>
          <a:bodyPr/>
          <a:lstStyle/>
          <a:p>
            <a:r>
              <a:rPr lang="en-US"/>
              <a:t>Review the Historic perspective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B8A21A-BF2F-4DCF-AF85-6F65370AC5E0}" type="slidenum">
              <a:rPr lang="en-US" smtClean="0"/>
              <a:pPr>
                <a:defRPr/>
              </a:pPr>
              <a:t>52</a:t>
            </a:fld>
            <a:endParaRPr lang="en-US"/>
          </a:p>
        </p:txBody>
      </p:sp>
    </p:spTree>
    <p:extLst>
      <p:ext uri="{BB962C8B-B14F-4D97-AF65-F5344CB8AC3E}">
        <p14:creationId xmlns:p14="http://schemas.microsoft.com/office/powerpoint/2010/main" val="2238834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B8A21A-BF2F-4DCF-AF85-6F65370AC5E0}" type="slidenum">
              <a:rPr lang="en-US" smtClean="0"/>
              <a:pPr>
                <a:defRPr/>
              </a:pPr>
              <a:t>53</a:t>
            </a:fld>
            <a:endParaRPr lang="en-US"/>
          </a:p>
        </p:txBody>
      </p:sp>
    </p:spTree>
    <p:extLst>
      <p:ext uri="{BB962C8B-B14F-4D97-AF65-F5344CB8AC3E}">
        <p14:creationId xmlns:p14="http://schemas.microsoft.com/office/powerpoint/2010/main" val="2238834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ull Sc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7220" y="920750"/>
            <a:ext cx="7917498" cy="1365250"/>
          </a:xfrm>
        </p:spPr>
        <p:txBody>
          <a:bodyPr anchor="t">
            <a:normAutofit/>
          </a:bodyPr>
          <a:lstStyle>
            <a:lvl1pPr>
              <a:lnSpc>
                <a:spcPts val="3200"/>
              </a:lnSpc>
              <a:defRPr sz="3600" b="0" i="0">
                <a:latin typeface="Proxima Nova Cond Black" pitchFamily="50" charset="0"/>
              </a:defRPr>
            </a:lvl1pPr>
          </a:lstStyle>
          <a:p>
            <a:r>
              <a:rPr lang="en-US" dirty="0"/>
              <a:t>Click To Edit Full</a:t>
            </a:r>
            <a:br>
              <a:rPr lang="en-US" dirty="0"/>
            </a:br>
            <a:r>
              <a:rPr lang="en-US" dirty="0"/>
              <a:t>Screen Title</a:t>
            </a:r>
            <a:br>
              <a:rPr lang="en-US" dirty="0"/>
            </a:br>
            <a:r>
              <a:rPr lang="en-US" dirty="0"/>
              <a:t>(</a:t>
            </a:r>
            <a:r>
              <a:rPr lang="en-US" dirty="0" err="1"/>
              <a:t>Proxima</a:t>
            </a:r>
            <a:r>
              <a:rPr lang="en-US" dirty="0"/>
              <a:t> Nova Cond Bold S:36/L:32)</a:t>
            </a:r>
          </a:p>
        </p:txBody>
      </p:sp>
      <p:sp>
        <p:nvSpPr>
          <p:cNvPr id="3" name="Subtitle 2"/>
          <p:cNvSpPr>
            <a:spLocks noGrp="1"/>
          </p:cNvSpPr>
          <p:nvPr>
            <p:ph type="subTitle" idx="1"/>
          </p:nvPr>
        </p:nvSpPr>
        <p:spPr>
          <a:xfrm>
            <a:off x="617220" y="2415540"/>
            <a:ext cx="7903210" cy="2188211"/>
          </a:xfrm>
        </p:spPr>
        <p:txBody>
          <a:bodyPr>
            <a:normAutofit/>
          </a:bodyPr>
          <a:lstStyle>
            <a:lvl1pPr marL="0" indent="0" algn="ctr">
              <a:lnSpc>
                <a:spcPts val="2000"/>
              </a:lnSpc>
              <a:buNone/>
              <a:defRPr sz="2000">
                <a:solidFill>
                  <a:schemeClr val="bg1">
                    <a:lumMod val="50000"/>
                  </a:schemeClr>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Placeholder 4"/>
          <p:cNvSpPr>
            <a:spLocks noGrp="1"/>
          </p:cNvSpPr>
          <p:nvPr>
            <p:ph type="body" sz="quarter" idx="10" hasCustomPrompt="1"/>
          </p:nvPr>
        </p:nvSpPr>
        <p:spPr>
          <a:xfrm>
            <a:off x="3297238" y="457200"/>
            <a:ext cx="2597150" cy="463550"/>
          </a:xfrm>
        </p:spPr>
        <p:txBody>
          <a:bodyPr/>
          <a:lstStyle>
            <a:lvl1pPr marL="0" indent="0" algn="ctr">
              <a:buNone/>
              <a:defRPr>
                <a:solidFill>
                  <a:srgbClr val="D75B93"/>
                </a:solidFill>
                <a:effectLst/>
              </a:defRPr>
            </a:lvl1pPr>
          </a:lstStyle>
          <a:p>
            <a:pPr lvl="0"/>
            <a:r>
              <a:rPr lang="en-US" dirty="0"/>
              <a:t>Edit Session #</a:t>
            </a:r>
          </a:p>
        </p:txBody>
      </p:sp>
      <p:sp>
        <p:nvSpPr>
          <p:cNvPr id="6" name="TextBox 5"/>
          <p:cNvSpPr txBox="1"/>
          <p:nvPr/>
        </p:nvSpPr>
        <p:spPr>
          <a:xfrm>
            <a:off x="3482975" y="4730402"/>
            <a:ext cx="2178050" cy="276999"/>
          </a:xfrm>
          <a:prstGeom prst="rect">
            <a:avLst/>
          </a:prstGeom>
          <a:noFill/>
        </p:spPr>
        <p:txBody>
          <a:bodyPr wrap="square" rtlCol="0">
            <a:spAutoFit/>
          </a:bodyPr>
          <a:lstStyle/>
          <a:p>
            <a:pPr algn="ctr"/>
            <a:r>
              <a:rPr lang="en-US" sz="1200" spc="0" baseline="0" dirty="0">
                <a:solidFill>
                  <a:srgbClr val="C00000"/>
                </a:solidFill>
                <a:latin typeface="Lato" panose="020F0502020204030203" pitchFamily="34" charset="0"/>
              </a:rPr>
              <a:t>comeandreason.com</a:t>
            </a:r>
          </a:p>
        </p:txBody>
      </p:sp>
      <p:sp>
        <p:nvSpPr>
          <p:cNvPr id="7" name="TextBox 6"/>
          <p:cNvSpPr txBox="1"/>
          <p:nvPr/>
        </p:nvSpPr>
        <p:spPr>
          <a:xfrm>
            <a:off x="6372200" y="4730402"/>
            <a:ext cx="2178050" cy="276999"/>
          </a:xfrm>
          <a:prstGeom prst="rect">
            <a:avLst/>
          </a:prstGeom>
          <a:noFill/>
        </p:spPr>
        <p:txBody>
          <a:bodyPr wrap="square" rtlCol="0">
            <a:spAutoFit/>
          </a:bodyPr>
          <a:lstStyle/>
          <a:p>
            <a:pPr algn="r"/>
            <a:fld id="{95DF8CAF-7CD6-4110-A163-B4079978B310}" type="datetime4">
              <a:rPr lang="en-US" sz="1200" spc="0" baseline="0" smtClean="0">
                <a:solidFill>
                  <a:srgbClr val="C00000"/>
                </a:solidFill>
                <a:latin typeface="Lato" panose="020F0502020204030203" pitchFamily="34" charset="0"/>
              </a:rPr>
              <a:t>December 17, 2019</a:t>
            </a:fld>
            <a:endParaRPr lang="en-US" sz="1200" spc="0" baseline="0" dirty="0">
              <a:solidFill>
                <a:srgbClr val="C00000"/>
              </a:solidFill>
              <a:latin typeface="Lato" panose="020F0502020204030203" pitchFamily="34" charset="0"/>
            </a:endParaRPr>
          </a:p>
        </p:txBody>
      </p:sp>
      <p:sp>
        <p:nvSpPr>
          <p:cNvPr id="8" name="TextBox 7"/>
          <p:cNvSpPr txBox="1"/>
          <p:nvPr userDrawn="1"/>
        </p:nvSpPr>
        <p:spPr>
          <a:xfrm>
            <a:off x="3482975" y="4730402"/>
            <a:ext cx="2178050" cy="276999"/>
          </a:xfrm>
          <a:prstGeom prst="rect">
            <a:avLst/>
          </a:prstGeom>
          <a:noFill/>
        </p:spPr>
        <p:txBody>
          <a:bodyPr wrap="square" rtlCol="0">
            <a:spAutoFit/>
          </a:bodyPr>
          <a:lstStyle/>
          <a:p>
            <a:pPr algn="ctr"/>
            <a:r>
              <a:rPr lang="en-US" sz="1200" spc="0" baseline="0" dirty="0">
                <a:solidFill>
                  <a:srgbClr val="C00000"/>
                </a:solidFill>
                <a:latin typeface="Lato" panose="020F0502020204030203" pitchFamily="34" charset="0"/>
              </a:rPr>
              <a:t>comeandreason.com</a:t>
            </a:r>
          </a:p>
        </p:txBody>
      </p:sp>
    </p:spTree>
    <p:extLst>
      <p:ext uri="{BB962C8B-B14F-4D97-AF65-F5344CB8AC3E}">
        <p14:creationId xmlns:p14="http://schemas.microsoft.com/office/powerpoint/2010/main" val="1564524268"/>
      </p:ext>
    </p:extLst>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ull Scree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617220" y="1701800"/>
            <a:ext cx="7917498" cy="1365250"/>
          </a:xfrm>
        </p:spPr>
        <p:txBody>
          <a:bodyPr anchor="t">
            <a:normAutofit/>
          </a:bodyPr>
          <a:lstStyle>
            <a:lvl1pPr>
              <a:lnSpc>
                <a:spcPts val="3200"/>
              </a:lnSpc>
              <a:defRPr sz="3600" b="0" i="0">
                <a:latin typeface="Proxima Nova Cond Black" pitchFamily="50" charset="0"/>
              </a:defRPr>
            </a:lvl1pPr>
          </a:lstStyle>
          <a:p>
            <a:r>
              <a:rPr lang="en-US" dirty="0"/>
              <a:t>Click To Edit Full</a:t>
            </a:r>
            <a:br>
              <a:rPr lang="en-US" dirty="0"/>
            </a:br>
            <a:r>
              <a:rPr lang="en-US" dirty="0"/>
              <a:t>Screen Title</a:t>
            </a:r>
            <a:br>
              <a:rPr lang="en-US" dirty="0"/>
            </a:br>
            <a:r>
              <a:rPr lang="en-US" dirty="0"/>
              <a:t>(</a:t>
            </a:r>
            <a:r>
              <a:rPr lang="en-US" dirty="0" err="1"/>
              <a:t>Proxima</a:t>
            </a:r>
            <a:r>
              <a:rPr lang="en-US" dirty="0"/>
              <a:t> Nova Cond Bold S:36/L:32)</a:t>
            </a:r>
          </a:p>
        </p:txBody>
      </p:sp>
    </p:spTree>
    <p:extLst>
      <p:ext uri="{BB962C8B-B14F-4D97-AF65-F5344CB8AC3E}">
        <p14:creationId xmlns:p14="http://schemas.microsoft.com/office/powerpoint/2010/main" val="132832532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br>
              <a:rPr lang="en-US" dirty="0"/>
            </a:br>
            <a:r>
              <a:rPr lang="en-US" dirty="0"/>
              <a:t>(</a:t>
            </a:r>
            <a:r>
              <a:rPr lang="en-US" dirty="0" err="1"/>
              <a:t>Proxima</a:t>
            </a:r>
            <a:r>
              <a:rPr lang="en-US" dirty="0"/>
              <a:t> Nova Cond Bold S:32/L:28)</a:t>
            </a:r>
          </a:p>
        </p:txBody>
      </p:sp>
      <p:sp>
        <p:nvSpPr>
          <p:cNvPr id="3" name="Content Placeholder 2"/>
          <p:cNvSpPr>
            <a:spLocks noGrp="1"/>
          </p:cNvSpPr>
          <p:nvPr>
            <p:ph idx="1" hasCustomPrompt="1"/>
          </p:nvPr>
        </p:nvSpPr>
        <p:spPr/>
        <p:txBody>
          <a:bodyPr/>
          <a:lstStyle>
            <a:lvl1pPr>
              <a:defRPr baseline="0">
                <a:effectLst/>
              </a:defRPr>
            </a:lvl1pPr>
            <a:lvl2pPr>
              <a:defRPr>
                <a:effectLst/>
              </a:defRPr>
            </a:lvl2pPr>
            <a:lvl3pPr>
              <a:defRPr>
                <a:effectLst/>
              </a:defRPr>
            </a:lvl3pPr>
            <a:lvl4pPr>
              <a:defRPr>
                <a:effectLst/>
              </a:defRPr>
            </a:lvl4pPr>
            <a:lvl5pPr>
              <a:defRPr>
                <a:effectLst/>
              </a:defRPr>
            </a:lvl5pPr>
          </a:lstStyle>
          <a:p>
            <a:pPr lvl="0"/>
            <a:r>
              <a:rPr lang="en-US" dirty="0"/>
              <a:t>Click to edit (</a:t>
            </a:r>
            <a:r>
              <a:rPr lang="en-US" dirty="0" err="1"/>
              <a:t>Lato</a:t>
            </a:r>
            <a:r>
              <a:rPr lang="en-US" dirty="0"/>
              <a:t> S:20/L:22)</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6989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icture, Capti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028700" y="1208089"/>
            <a:ext cx="3406140" cy="3187700"/>
          </a:xfrm>
        </p:spPr>
        <p:txBody>
          <a:bodyPr anchor="t">
            <a:normAutofit/>
          </a:bodyPr>
          <a:lstStyle>
            <a:lvl1pPr marL="0" indent="0">
              <a:lnSpc>
                <a:spcPts val="1800"/>
              </a:lnSpc>
              <a:buNone/>
              <a:defRPr sz="1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Caption</a:t>
            </a:r>
          </a:p>
          <a:p>
            <a:pPr lvl="0"/>
            <a:r>
              <a:rPr lang="en-US" dirty="0"/>
              <a:t>(</a:t>
            </a:r>
            <a:r>
              <a:rPr lang="en-US" dirty="0" err="1"/>
              <a:t>Lato</a:t>
            </a:r>
            <a:r>
              <a:rPr lang="en-US" dirty="0"/>
              <a:t> S:20/L:22)</a:t>
            </a:r>
          </a:p>
        </p:txBody>
      </p:sp>
      <p:sp>
        <p:nvSpPr>
          <p:cNvPr id="10" name="Title 9"/>
          <p:cNvSpPr>
            <a:spLocks noGrp="1"/>
          </p:cNvSpPr>
          <p:nvPr>
            <p:ph type="title" hasCustomPrompt="1"/>
          </p:nvPr>
        </p:nvSpPr>
        <p:spPr/>
        <p:txBody>
          <a:bodyPr/>
          <a:lstStyle>
            <a:lvl1pPr>
              <a:defRPr/>
            </a:lvl1pPr>
          </a:lstStyle>
          <a:p>
            <a:r>
              <a:rPr lang="en-US" dirty="0"/>
              <a:t>Click to edit title</a:t>
            </a:r>
            <a:br>
              <a:rPr lang="en-US" dirty="0"/>
            </a:br>
            <a:r>
              <a:rPr lang="en-US" dirty="0"/>
              <a:t>(</a:t>
            </a:r>
            <a:r>
              <a:rPr lang="en-US" dirty="0" err="1"/>
              <a:t>Proxima</a:t>
            </a:r>
            <a:r>
              <a:rPr lang="en-US" dirty="0"/>
              <a:t> Nova Cond Bold S:32/L:28)</a:t>
            </a:r>
          </a:p>
        </p:txBody>
      </p:sp>
      <p:sp>
        <p:nvSpPr>
          <p:cNvPr id="12" name="Picture Placeholder 11"/>
          <p:cNvSpPr>
            <a:spLocks noGrp="1"/>
          </p:cNvSpPr>
          <p:nvPr>
            <p:ph type="pic" sz="quarter" idx="10"/>
          </p:nvPr>
        </p:nvSpPr>
        <p:spPr>
          <a:xfrm>
            <a:off x="4568827" y="1208089"/>
            <a:ext cx="4117975" cy="3668711"/>
          </a:xfrm>
        </p:spPr>
        <p:txBody>
          <a:bodyPr/>
          <a:lstStyle/>
          <a:p>
            <a:r>
              <a:rPr lang="en-US"/>
              <a:t>Click icon to add picture</a:t>
            </a:r>
          </a:p>
        </p:txBody>
      </p:sp>
    </p:spTree>
    <p:extLst>
      <p:ext uri="{BB962C8B-B14F-4D97-AF65-F5344CB8AC3E}">
        <p14:creationId xmlns:p14="http://schemas.microsoft.com/office/powerpoint/2010/main" val="2396579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5"/>
            <a:ext cx="4038600" cy="2545556"/>
          </a:xfrm>
        </p:spPr>
        <p:txBody>
          <a:bodyPr/>
          <a:lstStyle>
            <a:lvl1pPr>
              <a:defRPr sz="2800">
                <a:effectLst>
                  <a:outerShdw blurRad="50800" dist="38100" dir="5400000" algn="t" rotWithShape="0">
                    <a:prstClr val="black">
                      <a:alpha val="40000"/>
                    </a:prstClr>
                  </a:outerShdw>
                </a:effectLst>
              </a:defRPr>
            </a:lvl1pPr>
            <a:lvl2pPr>
              <a:defRPr sz="2400">
                <a:effectLst>
                  <a:outerShdw blurRad="50800" dist="38100" dir="5400000" algn="t" rotWithShape="0">
                    <a:prstClr val="black">
                      <a:alpha val="40000"/>
                    </a:prstClr>
                  </a:outerShdw>
                </a:effectLst>
              </a:defRPr>
            </a:lvl2pPr>
            <a:lvl3pPr>
              <a:defRPr sz="2000">
                <a:effectLst>
                  <a:outerShdw blurRad="50800" dist="38100" dir="5400000" algn="t" rotWithShape="0">
                    <a:prstClr val="black">
                      <a:alpha val="40000"/>
                    </a:prstClr>
                  </a:outerShdw>
                </a:effectLst>
              </a:defRPr>
            </a:lvl3pPr>
            <a:lvl4pPr>
              <a:defRPr sz="1800">
                <a:effectLst>
                  <a:outerShdw blurRad="50800" dist="38100" dir="5400000" algn="t" rotWithShape="0">
                    <a:prstClr val="black">
                      <a:alpha val="40000"/>
                    </a:prstClr>
                  </a:outerShdw>
                </a:effectLst>
              </a:defRPr>
            </a:lvl4pPr>
            <a:lvl5pPr>
              <a:defRPr sz="1800">
                <a:effectLst>
                  <a:outerShdw blurRad="50800" dist="38100" dir="5400000" algn="t" rotWithShape="0">
                    <a:prstClr val="black">
                      <a:alpha val="40000"/>
                    </a:prstClr>
                  </a:outerShdw>
                </a:effectLs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5"/>
            <a:ext cx="4038600" cy="2545556"/>
          </a:xfrm>
        </p:spPr>
        <p:txBody>
          <a:bodyPr/>
          <a:lstStyle>
            <a:lvl1pPr>
              <a:defRPr sz="2800">
                <a:effectLst>
                  <a:outerShdw blurRad="50800" dist="38100" dir="5400000" algn="t" rotWithShape="0">
                    <a:prstClr val="black">
                      <a:alpha val="40000"/>
                    </a:prstClr>
                  </a:outerShdw>
                </a:effectLst>
              </a:defRPr>
            </a:lvl1pPr>
            <a:lvl2pPr>
              <a:defRPr sz="2400">
                <a:effectLst>
                  <a:outerShdw blurRad="50800" dist="38100" dir="5400000" algn="t" rotWithShape="0">
                    <a:prstClr val="black">
                      <a:alpha val="40000"/>
                    </a:prstClr>
                  </a:outerShdw>
                </a:effectLst>
              </a:defRPr>
            </a:lvl2pPr>
            <a:lvl3pPr>
              <a:defRPr sz="2000">
                <a:effectLst>
                  <a:outerShdw blurRad="50800" dist="38100" dir="5400000" algn="t" rotWithShape="0">
                    <a:prstClr val="black">
                      <a:alpha val="40000"/>
                    </a:prstClr>
                  </a:outerShdw>
                </a:effectLst>
              </a:defRPr>
            </a:lvl3pPr>
            <a:lvl4pPr>
              <a:defRPr sz="1800">
                <a:effectLst>
                  <a:outerShdw blurRad="50800" dist="38100" dir="5400000" algn="t" rotWithShape="0">
                    <a:prstClr val="black">
                      <a:alpha val="40000"/>
                    </a:prstClr>
                  </a:outerShdw>
                </a:effectLst>
              </a:defRPr>
            </a:lvl4pPr>
            <a:lvl5pPr>
              <a:defRPr sz="1800">
                <a:effectLst>
                  <a:outerShdw blurRad="50800" dist="38100" dir="5400000" algn="t" rotWithShape="0">
                    <a:prstClr val="black">
                      <a:alpha val="40000"/>
                    </a:prstClr>
                  </a:outerShdw>
                </a:effectLs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34BB71C1-D9F0-4A37-A4F6-BDCB58C21A3B}" type="datetimeFigureOut">
              <a:rPr lang="en-US" smtClean="0"/>
              <a:t>12/17/2019</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20230928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6689"/>
            <a:ext cx="8229600" cy="773112"/>
          </a:xfrm>
          <a:prstGeom prst="rect">
            <a:avLst/>
          </a:prstGeom>
        </p:spPr>
        <p:txBody>
          <a:bodyPr vert="horz" lIns="91440" tIns="45720" rIns="91440" bIns="45720" rtlCol="0" anchor="b">
            <a:normAutofit/>
          </a:bodyPr>
          <a:lstStyle/>
          <a:p>
            <a:r>
              <a:rPr lang="en-US" dirty="0"/>
              <a:t>Click to edit title</a:t>
            </a:r>
            <a:br>
              <a:rPr lang="en-US" dirty="0"/>
            </a:br>
            <a:r>
              <a:rPr lang="en-US" dirty="0"/>
              <a:t>(</a:t>
            </a:r>
            <a:r>
              <a:rPr lang="en-US" dirty="0" err="1"/>
              <a:t>Proxima</a:t>
            </a:r>
            <a:r>
              <a:rPr lang="en-US" dirty="0"/>
              <a:t> Nova Cond Bold S:32/L:28)</a:t>
            </a:r>
          </a:p>
        </p:txBody>
      </p:sp>
      <p:sp>
        <p:nvSpPr>
          <p:cNvPr id="3" name="Text Placeholder 2"/>
          <p:cNvSpPr>
            <a:spLocks noGrp="1"/>
          </p:cNvSpPr>
          <p:nvPr>
            <p:ph type="body" idx="1"/>
          </p:nvPr>
        </p:nvSpPr>
        <p:spPr>
          <a:xfrm>
            <a:off x="1025236" y="1447800"/>
            <a:ext cx="7661564" cy="3268979"/>
          </a:xfrm>
          <a:prstGeom prst="rect">
            <a:avLst/>
          </a:prstGeom>
        </p:spPr>
        <p:txBody>
          <a:bodyPr vert="horz" lIns="91440" tIns="45720" rIns="91440" bIns="45720" rtlCol="0">
            <a:normAutofit/>
          </a:bodyPr>
          <a:lstStyle/>
          <a:p>
            <a:pPr lvl="0"/>
            <a:r>
              <a:rPr lang="en-US" dirty="0"/>
              <a:t>Click to edit (</a:t>
            </a:r>
            <a:r>
              <a:rPr lang="en-US" dirty="0" err="1"/>
              <a:t>Lato</a:t>
            </a:r>
            <a:r>
              <a:rPr lang="en-US" dirty="0"/>
              <a:t> S:20/L:22)</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4928031"/>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Lst>
  <p:hf sldNum="0" hdr="0" dt="0"/>
  <p:txStyles>
    <p:titleStyle>
      <a:lvl1pPr algn="ctr" defTabSz="914400" rtl="0" eaLnBrk="1" latinLnBrk="0" hangingPunct="1">
        <a:lnSpc>
          <a:spcPts val="2800"/>
        </a:lnSpc>
        <a:spcBef>
          <a:spcPct val="0"/>
        </a:spcBef>
        <a:buNone/>
        <a:defRPr sz="3200" b="0" kern="1200" spc="0" baseline="0">
          <a:solidFill>
            <a:schemeClr val="tx1"/>
          </a:solidFill>
          <a:effectLst/>
          <a:latin typeface="Proxima Nova Cond Black" pitchFamily="50" charset="0"/>
          <a:ea typeface="+mj-ea"/>
          <a:cs typeface="Big Caslon" panose="02000603090000020003" pitchFamily="2" charset="-79"/>
        </a:defRPr>
      </a:lvl1pPr>
    </p:titleStyle>
    <p:bodyStyle>
      <a:lvl1pPr marL="228600" indent="-228600" algn="l" defTabSz="914400" rtl="0" eaLnBrk="1" latinLnBrk="0" hangingPunct="1">
        <a:lnSpc>
          <a:spcPts val="2200"/>
        </a:lnSpc>
        <a:spcBef>
          <a:spcPts val="0"/>
        </a:spcBef>
        <a:buClr>
          <a:srgbClr val="C00000"/>
        </a:buClr>
        <a:buFont typeface="Arial" panose="020B0604020202020204" pitchFamily="34" charset="0"/>
        <a:buChar char="•"/>
        <a:defRPr sz="2000" kern="1200">
          <a:solidFill>
            <a:schemeClr val="tx1"/>
          </a:solidFill>
          <a:effectLst/>
          <a:latin typeface="Lato" panose="020F0502020204030203" pitchFamily="34" charset="0"/>
          <a:ea typeface="+mn-ea"/>
          <a:cs typeface="+mn-cs"/>
        </a:defRPr>
      </a:lvl1pPr>
      <a:lvl2pPr marL="458788" indent="-230188" algn="l" defTabSz="914400" rtl="0" eaLnBrk="1" latinLnBrk="0" hangingPunct="1">
        <a:lnSpc>
          <a:spcPts val="2200"/>
        </a:lnSpc>
        <a:spcBef>
          <a:spcPts val="0"/>
        </a:spcBef>
        <a:buClr>
          <a:srgbClr val="C00000"/>
        </a:buClr>
        <a:buFont typeface="Arial" panose="020B0604020202020204" pitchFamily="34" charset="0"/>
        <a:buChar char="•"/>
        <a:defRPr sz="2000" kern="1200">
          <a:solidFill>
            <a:schemeClr val="tx1"/>
          </a:solidFill>
          <a:effectLst/>
          <a:latin typeface="Lato" panose="020F0502020204030203" pitchFamily="34" charset="0"/>
          <a:ea typeface="+mn-ea"/>
          <a:cs typeface="+mn-cs"/>
        </a:defRPr>
      </a:lvl2pPr>
      <a:lvl3pPr marL="685800" indent="-228600" algn="l" defTabSz="914400" rtl="0" eaLnBrk="1" latinLnBrk="0" hangingPunct="1">
        <a:lnSpc>
          <a:spcPts val="2200"/>
        </a:lnSpc>
        <a:spcBef>
          <a:spcPts val="0"/>
        </a:spcBef>
        <a:buClr>
          <a:srgbClr val="C00000"/>
        </a:buClr>
        <a:buFont typeface="Arial" panose="020B0604020202020204" pitchFamily="34" charset="0"/>
        <a:buChar char="•"/>
        <a:defRPr sz="2000" kern="1200">
          <a:solidFill>
            <a:schemeClr val="tx1"/>
          </a:solidFill>
          <a:effectLst/>
          <a:latin typeface="Lato" panose="020F0502020204030203" pitchFamily="34" charset="0"/>
          <a:ea typeface="+mn-ea"/>
          <a:cs typeface="+mn-cs"/>
        </a:defRPr>
      </a:lvl3pPr>
      <a:lvl4pPr marL="914400" indent="-228600" algn="l" defTabSz="914400" rtl="0" eaLnBrk="1" latinLnBrk="0" hangingPunct="1">
        <a:lnSpc>
          <a:spcPts val="2200"/>
        </a:lnSpc>
        <a:spcBef>
          <a:spcPts val="0"/>
        </a:spcBef>
        <a:buClr>
          <a:srgbClr val="C00000"/>
        </a:buClr>
        <a:buFont typeface="Arial" panose="020B0604020202020204" pitchFamily="34" charset="0"/>
        <a:buChar char="•"/>
        <a:defRPr sz="2000" kern="1200">
          <a:solidFill>
            <a:schemeClr val="tx1"/>
          </a:solidFill>
          <a:effectLst/>
          <a:latin typeface="Lato" panose="020F0502020204030203" pitchFamily="34" charset="0"/>
          <a:ea typeface="+mn-ea"/>
          <a:cs typeface="+mn-cs"/>
        </a:defRPr>
      </a:lvl4pPr>
      <a:lvl5pPr marL="1143000" indent="-228600" algn="l" defTabSz="914400" rtl="0" eaLnBrk="1" latinLnBrk="0" hangingPunct="1">
        <a:lnSpc>
          <a:spcPts val="2200"/>
        </a:lnSpc>
        <a:spcBef>
          <a:spcPts val="0"/>
        </a:spcBef>
        <a:buClr>
          <a:srgbClr val="C00000"/>
        </a:buClr>
        <a:buFont typeface="Arial" panose="020B0604020202020204" pitchFamily="34" charset="0"/>
        <a:buChar char="•"/>
        <a:defRPr sz="2000" kern="1200">
          <a:solidFill>
            <a:schemeClr val="tx1"/>
          </a:solidFill>
          <a:effectLst/>
          <a:latin typeface="Lato" panose="020F050202020403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8754" name="Rectangle 2"/>
          <p:cNvSpPr>
            <a:spLocks noGrp="1" noChangeArrowheads="1"/>
          </p:cNvSpPr>
          <p:nvPr>
            <p:ph type="ctrTitle"/>
          </p:nvPr>
        </p:nvSpPr>
        <p:spPr/>
        <p:txBody>
          <a:bodyPr/>
          <a:lstStyle/>
          <a:p>
            <a:pPr>
              <a:lnSpc>
                <a:spcPct val="100000"/>
              </a:lnSpc>
            </a:pPr>
            <a:r>
              <a:rPr lang="en-US" dirty="0"/>
              <a:t>The Sanctuary Metaphor</a:t>
            </a:r>
            <a:br>
              <a:rPr lang="en-US" dirty="0"/>
            </a:br>
            <a:r>
              <a:rPr lang="en-US" dirty="0"/>
              <a:t>Cleansing of the Temple</a:t>
            </a:r>
          </a:p>
        </p:txBody>
      </p:sp>
      <p:sp>
        <p:nvSpPr>
          <p:cNvPr id="3018755" name="Rectangle 3"/>
          <p:cNvSpPr>
            <a:spLocks noGrp="1" noChangeArrowheads="1"/>
          </p:cNvSpPr>
          <p:nvPr>
            <p:ph type="subTitle" idx="1"/>
          </p:nvPr>
        </p:nvSpPr>
        <p:spPr>
          <a:xfrm>
            <a:off x="617220" y="2286000"/>
            <a:ext cx="7903210" cy="824049"/>
          </a:xfrm>
        </p:spPr>
        <p:txBody>
          <a:bodyPr/>
          <a:lstStyle/>
          <a:p>
            <a:r>
              <a:rPr lang="en-US" dirty="0"/>
              <a:t>Timothy R. Jennings, M.D. DFAPA</a:t>
            </a:r>
          </a:p>
          <a:p>
            <a:pPr>
              <a:lnSpc>
                <a:spcPts val="1600"/>
              </a:lnSpc>
            </a:pPr>
            <a:r>
              <a:rPr lang="en-US" sz="1200" dirty="0"/>
              <a:t>Past- President Southern Psychiatric Association</a:t>
            </a:r>
          </a:p>
          <a:p>
            <a:pPr>
              <a:lnSpc>
                <a:spcPts val="1600"/>
              </a:lnSpc>
            </a:pPr>
            <a:r>
              <a:rPr lang="en-US" sz="1200" dirty="0"/>
              <a:t>Past-President Tennessee Psychiatric Association</a:t>
            </a:r>
          </a:p>
        </p:txBody>
      </p:sp>
      <p:sp>
        <p:nvSpPr>
          <p:cNvPr id="2" name="Text Placeholder 1"/>
          <p:cNvSpPr>
            <a:spLocks noGrp="1"/>
          </p:cNvSpPr>
          <p:nvPr>
            <p:ph type="body" sz="quarter" idx="10"/>
          </p:nvPr>
        </p:nvSpPr>
        <p:spPr/>
        <p:txBody>
          <a:bodyPr/>
          <a:lstStyle/>
          <a:p>
            <a:r>
              <a:rPr lang="en-US" dirty="0"/>
              <a:t>Session 12</a:t>
            </a:r>
          </a:p>
        </p:txBody>
      </p:sp>
      <p:sp>
        <p:nvSpPr>
          <p:cNvPr id="6" name="Rectangle 3">
            <a:extLst>
              <a:ext uri="{FF2B5EF4-FFF2-40B4-BE49-F238E27FC236}">
                <a16:creationId xmlns:a16="http://schemas.microsoft.com/office/drawing/2014/main" xmlns="" id="{8E83A7A0-77EC-804D-B3C1-F01AED56AAB4}"/>
              </a:ext>
            </a:extLst>
          </p:cNvPr>
          <p:cNvSpPr txBox="1">
            <a:spLocks noChangeArrowheads="1"/>
          </p:cNvSpPr>
          <p:nvPr/>
        </p:nvSpPr>
        <p:spPr>
          <a:xfrm>
            <a:off x="979228" y="3110049"/>
            <a:ext cx="7193481" cy="1424942"/>
          </a:xfrm>
          <a:prstGeom prst="rect">
            <a:avLst/>
          </a:prstGeom>
        </p:spPr>
        <p:txBody>
          <a:bodyPr vert="horz" lIns="91440" tIns="45720" rIns="91440" bIns="45720" rtlCol="0">
            <a:noAutofit/>
          </a:bodyPr>
          <a:lstStyle>
            <a:lvl1pPr marL="0" indent="0" algn="ctr" defTabSz="914400" rtl="0" eaLnBrk="1" latinLnBrk="0" hangingPunct="1">
              <a:lnSpc>
                <a:spcPts val="2000"/>
              </a:lnSpc>
              <a:spcBef>
                <a:spcPts val="0"/>
              </a:spcBef>
              <a:buClr>
                <a:srgbClr val="C00000"/>
              </a:buClr>
              <a:buFont typeface="Arial" panose="020B0604020202020204" pitchFamily="34" charset="0"/>
              <a:buNone/>
              <a:defRPr sz="2000" kern="1200">
                <a:solidFill>
                  <a:schemeClr val="bg1">
                    <a:lumMod val="95000"/>
                  </a:schemeClr>
                </a:solidFill>
                <a:effectLst>
                  <a:outerShdw blurRad="38100" dist="38100" dir="2700000" algn="tl">
                    <a:srgbClr val="000000">
                      <a:alpha val="43137"/>
                    </a:srgbClr>
                  </a:outerShdw>
                </a:effectLst>
                <a:latin typeface="Lato" panose="020F0502020204030203" pitchFamily="34" charset="0"/>
                <a:ea typeface="+mn-ea"/>
                <a:cs typeface="+mn-cs"/>
              </a:defRPr>
            </a:lvl1pPr>
            <a:lvl2pPr marL="457200" indent="0" algn="ctr" defTabSz="914400" rtl="0" eaLnBrk="1" latinLnBrk="0" hangingPunct="1">
              <a:spcBef>
                <a:spcPts val="0"/>
              </a:spcBef>
              <a:buClr>
                <a:srgbClr val="C00000"/>
              </a:buClr>
              <a:buFont typeface="Arial" panose="020B0604020202020204" pitchFamily="34" charset="0"/>
              <a:buNone/>
              <a:defRPr sz="2400" kern="1200">
                <a:solidFill>
                  <a:schemeClr val="tx1">
                    <a:tint val="75000"/>
                  </a:schemeClr>
                </a:solidFill>
                <a:effectLst>
                  <a:outerShdw blurRad="38100" dist="38100" dir="2700000" algn="tl">
                    <a:srgbClr val="000000">
                      <a:alpha val="43137"/>
                    </a:srgbClr>
                  </a:outerShdw>
                </a:effectLst>
                <a:latin typeface="Lato" panose="020F0502020204030203" pitchFamily="34" charset="0"/>
                <a:ea typeface="+mn-ea"/>
                <a:cs typeface="+mn-cs"/>
              </a:defRPr>
            </a:lvl2pPr>
            <a:lvl3pPr marL="914400" indent="0" algn="ctr" defTabSz="914400" rtl="0" eaLnBrk="1" latinLnBrk="0" hangingPunct="1">
              <a:spcBef>
                <a:spcPts val="0"/>
              </a:spcBef>
              <a:buClr>
                <a:srgbClr val="C00000"/>
              </a:buClr>
              <a:buFont typeface="Arial" panose="020B0604020202020204" pitchFamily="34" charset="0"/>
              <a:buNone/>
              <a:defRPr sz="2400" kern="1200">
                <a:solidFill>
                  <a:schemeClr val="tx1">
                    <a:tint val="75000"/>
                  </a:schemeClr>
                </a:solidFill>
                <a:effectLst>
                  <a:outerShdw blurRad="38100" dist="38100" dir="2700000" algn="tl">
                    <a:srgbClr val="000000">
                      <a:alpha val="43137"/>
                    </a:srgbClr>
                  </a:outerShdw>
                </a:effectLst>
                <a:latin typeface="Lato" panose="020F0502020204030203" pitchFamily="34" charset="0"/>
                <a:ea typeface="+mn-ea"/>
                <a:cs typeface="+mn-cs"/>
              </a:defRPr>
            </a:lvl3pPr>
            <a:lvl4pPr marL="1371600" indent="0" algn="ctr" defTabSz="914400" rtl="0" eaLnBrk="1" latinLnBrk="0" hangingPunct="1">
              <a:spcBef>
                <a:spcPts val="0"/>
              </a:spcBef>
              <a:buClr>
                <a:srgbClr val="C00000"/>
              </a:buClr>
              <a:buFont typeface="Arial" panose="020B0604020202020204" pitchFamily="34" charset="0"/>
              <a:buNone/>
              <a:defRPr sz="2400" kern="1200">
                <a:solidFill>
                  <a:schemeClr val="tx1">
                    <a:tint val="75000"/>
                  </a:schemeClr>
                </a:solidFill>
                <a:effectLst>
                  <a:outerShdw blurRad="38100" dist="38100" dir="2700000" algn="tl">
                    <a:srgbClr val="000000">
                      <a:alpha val="43137"/>
                    </a:srgbClr>
                  </a:outerShdw>
                </a:effectLst>
                <a:latin typeface="Lato" panose="020F0502020204030203" pitchFamily="34" charset="0"/>
                <a:ea typeface="+mn-ea"/>
                <a:cs typeface="+mn-cs"/>
              </a:defRPr>
            </a:lvl4pPr>
            <a:lvl5pPr marL="1828800" indent="0" algn="ctr" defTabSz="914400" rtl="0" eaLnBrk="1" latinLnBrk="0" hangingPunct="1">
              <a:spcBef>
                <a:spcPts val="0"/>
              </a:spcBef>
              <a:buClr>
                <a:srgbClr val="C00000"/>
              </a:buClr>
              <a:buFont typeface="Arial" panose="020B0604020202020204" pitchFamily="34" charset="0"/>
              <a:buNone/>
              <a:defRPr sz="2400" kern="1200">
                <a:solidFill>
                  <a:schemeClr val="tx1">
                    <a:tint val="75000"/>
                  </a:schemeClr>
                </a:solidFill>
                <a:effectLst>
                  <a:outerShdw blurRad="38100" dist="38100" dir="2700000" algn="tl">
                    <a:srgbClr val="000000">
                      <a:alpha val="43137"/>
                    </a:srgbClr>
                  </a:outerShdw>
                </a:effectLst>
                <a:latin typeface="Lato" panose="020F0502020204030203"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ts val="1300"/>
              </a:lnSpc>
            </a:pPr>
            <a:r>
              <a:rPr lang="en-US" sz="1200" dirty="0">
                <a:solidFill>
                  <a:srgbClr val="C00000"/>
                </a:solidFill>
                <a:effectLst/>
              </a:rPr>
              <a:t>Author of: </a:t>
            </a:r>
          </a:p>
          <a:p>
            <a:pPr marL="115887">
              <a:lnSpc>
                <a:spcPts val="1300"/>
              </a:lnSpc>
            </a:pPr>
            <a:r>
              <a:rPr lang="en-US" sz="1200" dirty="0">
                <a:solidFill>
                  <a:srgbClr val="09357A"/>
                </a:solidFill>
                <a:effectLst/>
              </a:rPr>
              <a:t>Could It Be This Simple? </a:t>
            </a:r>
          </a:p>
          <a:p>
            <a:pPr marL="115887">
              <a:lnSpc>
                <a:spcPts val="1300"/>
              </a:lnSpc>
            </a:pPr>
            <a:r>
              <a:rPr lang="en-US" sz="1200" dirty="0">
                <a:solidFill>
                  <a:srgbClr val="09357A"/>
                </a:solidFill>
                <a:effectLst/>
              </a:rPr>
              <a:t>The God-Shaped Brain </a:t>
            </a:r>
          </a:p>
          <a:p>
            <a:pPr marL="115887">
              <a:lnSpc>
                <a:spcPts val="1300"/>
              </a:lnSpc>
            </a:pPr>
            <a:r>
              <a:rPr lang="en-US" sz="1200" dirty="0">
                <a:solidFill>
                  <a:srgbClr val="09357A"/>
                </a:solidFill>
                <a:effectLst/>
              </a:rPr>
              <a:t>The Journal of the Watcher</a:t>
            </a:r>
          </a:p>
          <a:p>
            <a:pPr marL="115887">
              <a:lnSpc>
                <a:spcPts val="1300"/>
              </a:lnSpc>
            </a:pPr>
            <a:r>
              <a:rPr lang="en-US" sz="1200" dirty="0">
                <a:solidFill>
                  <a:srgbClr val="09357A"/>
                </a:solidFill>
                <a:effectLst/>
              </a:rPr>
              <a:t>The Remedy — New Testament Paraphrase</a:t>
            </a:r>
          </a:p>
          <a:p>
            <a:pPr marL="115887">
              <a:lnSpc>
                <a:spcPts val="1300"/>
              </a:lnSpc>
            </a:pPr>
            <a:r>
              <a:rPr lang="en-US" sz="1200" dirty="0">
                <a:solidFill>
                  <a:srgbClr val="09357A"/>
                </a:solidFill>
                <a:effectLst/>
              </a:rPr>
              <a:t>The God-Shaped Heart</a:t>
            </a:r>
          </a:p>
          <a:p>
            <a:pPr marL="115887">
              <a:lnSpc>
                <a:spcPts val="1300"/>
              </a:lnSpc>
            </a:pPr>
            <a:r>
              <a:rPr lang="en-US" sz="1200" dirty="0">
                <a:solidFill>
                  <a:srgbClr val="09357A"/>
                </a:solidFill>
                <a:effectLst/>
              </a:rPr>
              <a:t>The Aging Brain: Proven Steps to Prevent Dementia and Sharpen Your Mind</a:t>
            </a:r>
          </a:p>
          <a:p>
            <a:pPr marL="115887">
              <a:lnSpc>
                <a:spcPts val="1300"/>
              </a:lnSpc>
            </a:pPr>
            <a:r>
              <a:rPr lang="en-US" sz="1200" dirty="0">
                <a:solidFill>
                  <a:srgbClr val="09357A"/>
                </a:solidFill>
                <a:effectLst/>
              </a:rPr>
              <a:t>The Remedy of the Lord in Song: The Psalms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xmlns="" id="{13F7045B-E900-864F-A844-1411D41E0CEB}"/>
              </a:ext>
            </a:extLst>
          </p:cNvPr>
          <p:cNvSpPr>
            <a:spLocks noGrp="1"/>
          </p:cNvSpPr>
          <p:nvPr>
            <p:ph type="title"/>
          </p:nvPr>
        </p:nvSpPr>
        <p:spPr/>
        <p:txBody>
          <a:bodyPr/>
          <a:lstStyle/>
          <a:p>
            <a:r>
              <a:rPr lang="en-US" smtClean="0"/>
              <a:t>Annual Feasts: The Fall to Restoration</a:t>
            </a:r>
            <a:endParaRPr lang="en-US" dirty="0"/>
          </a:p>
        </p:txBody>
      </p:sp>
      <p:sp>
        <p:nvSpPr>
          <p:cNvPr id="3" name="Content Placeholder 2"/>
          <p:cNvSpPr>
            <a:spLocks noGrp="1"/>
          </p:cNvSpPr>
          <p:nvPr>
            <p:ph idx="1"/>
          </p:nvPr>
        </p:nvSpPr>
        <p:spPr/>
        <p:txBody>
          <a:bodyPr/>
          <a:lstStyle/>
          <a:p>
            <a:r>
              <a:rPr lang="en-US" b="1" dirty="0" smtClean="0"/>
              <a:t>Trumpets</a:t>
            </a:r>
            <a:r>
              <a:rPr lang="en-US" dirty="0" smtClean="0"/>
              <a:t>: A special message for the end time.</a:t>
            </a:r>
            <a:br>
              <a:rPr lang="en-US" dirty="0" smtClean="0"/>
            </a:br>
            <a:endParaRPr lang="en-US" dirty="0" smtClean="0"/>
          </a:p>
          <a:p>
            <a:r>
              <a:rPr lang="en-US" b="1" dirty="0" smtClean="0"/>
              <a:t>The Loud Cry</a:t>
            </a:r>
            <a:r>
              <a:rPr lang="en-US" dirty="0" smtClean="0"/>
              <a:t>: Awake, prepare, get ready—it is time to be reconciled and brought back into unity, at-one-</a:t>
            </a:r>
            <a:r>
              <a:rPr lang="en-US" dirty="0" err="1" smtClean="0"/>
              <a:t>ment</a:t>
            </a:r>
            <a:r>
              <a:rPr lang="en-US" dirty="0" smtClean="0"/>
              <a:t>, </a:t>
            </a:r>
            <a:br>
              <a:rPr lang="en-US" dirty="0" smtClean="0"/>
            </a:br>
            <a:r>
              <a:rPr lang="en-US" dirty="0" smtClean="0"/>
              <a:t>with God again!</a:t>
            </a:r>
            <a:br>
              <a:rPr lang="en-US" dirty="0" smtClean="0"/>
            </a:br>
            <a:endParaRPr lang="en-US" dirty="0" smtClean="0"/>
          </a:p>
          <a:p>
            <a:r>
              <a:rPr lang="en-US" b="1" dirty="0" smtClean="0"/>
              <a:t>Late 18th and Early 19th Century</a:t>
            </a:r>
            <a:r>
              <a:rPr lang="en-US" dirty="0" smtClean="0"/>
              <a:t>: the Great Awakening </a:t>
            </a:r>
            <a:br>
              <a:rPr lang="en-US" dirty="0" smtClean="0"/>
            </a:br>
            <a:r>
              <a:rPr lang="en-US" dirty="0" smtClean="0"/>
              <a:t>in Christianity</a:t>
            </a:r>
            <a:endParaRPr lang="en-US" dirty="0"/>
          </a:p>
        </p:txBody>
      </p:sp>
    </p:spTree>
    <p:extLst>
      <p:ext uri="{BB962C8B-B14F-4D97-AF65-F5344CB8AC3E}">
        <p14:creationId xmlns:p14="http://schemas.microsoft.com/office/powerpoint/2010/main" val="204368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8A078"/>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8A078"/>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xmlns="" id="{514F91CF-9297-A648-91AB-CD7AB3D3AFB8}"/>
              </a:ext>
            </a:extLst>
          </p:cNvPr>
          <p:cNvSpPr>
            <a:spLocks noGrp="1"/>
          </p:cNvSpPr>
          <p:nvPr>
            <p:ph type="title"/>
          </p:nvPr>
        </p:nvSpPr>
        <p:spPr/>
        <p:txBody>
          <a:bodyPr/>
          <a:lstStyle/>
          <a:p>
            <a:r>
              <a:rPr lang="en-US" smtClean="0"/>
              <a:t>Annual Feasts: The Fall to Restoration</a:t>
            </a:r>
            <a:endParaRPr lang="en-US" dirty="0"/>
          </a:p>
        </p:txBody>
      </p:sp>
      <p:sp>
        <p:nvSpPr>
          <p:cNvPr id="3" name="Content Placeholder 2"/>
          <p:cNvSpPr>
            <a:spLocks noGrp="1"/>
          </p:cNvSpPr>
          <p:nvPr>
            <p:ph idx="1"/>
          </p:nvPr>
        </p:nvSpPr>
        <p:spPr/>
        <p:txBody>
          <a:bodyPr/>
          <a:lstStyle/>
          <a:p>
            <a:r>
              <a:rPr lang="en-US" b="1" dirty="0" smtClean="0"/>
              <a:t>Atonement</a:t>
            </a:r>
            <a:r>
              <a:rPr lang="en-US" dirty="0" smtClean="0"/>
              <a:t>: Reunification with God; oneness with Him</a:t>
            </a:r>
            <a:br>
              <a:rPr lang="en-US" dirty="0" smtClean="0"/>
            </a:br>
            <a:endParaRPr lang="en-US" dirty="0" smtClean="0"/>
          </a:p>
          <a:p>
            <a:pPr lvl="0"/>
            <a:r>
              <a:rPr lang="en-US" dirty="0" smtClean="0"/>
              <a:t>The healing and restoration of </a:t>
            </a:r>
            <a:r>
              <a:rPr lang="en-US" dirty="0" err="1" smtClean="0"/>
              <a:t>Christlike</a:t>
            </a:r>
            <a:r>
              <a:rPr lang="en-US" dirty="0" smtClean="0"/>
              <a:t> character within; </a:t>
            </a:r>
            <a:br>
              <a:rPr lang="en-US" dirty="0" smtClean="0"/>
            </a:br>
            <a:r>
              <a:rPr lang="en-US" dirty="0" smtClean="0"/>
              <a:t>a settling into the truth from which one cannot be moved.</a:t>
            </a:r>
            <a:br>
              <a:rPr lang="en-US" dirty="0" smtClean="0"/>
            </a:br>
            <a:endParaRPr lang="en-US" dirty="0" smtClean="0"/>
          </a:p>
          <a:p>
            <a:pPr lvl="0"/>
            <a:r>
              <a:rPr lang="en-US" dirty="0" smtClean="0"/>
              <a:t>From the mid-19th century until the second coming of Christ</a:t>
            </a:r>
          </a:p>
          <a:p>
            <a:endParaRPr lang="en-US" dirty="0"/>
          </a:p>
        </p:txBody>
      </p:sp>
    </p:spTree>
    <p:extLst>
      <p:ext uri="{BB962C8B-B14F-4D97-AF65-F5344CB8AC3E}">
        <p14:creationId xmlns:p14="http://schemas.microsoft.com/office/powerpoint/2010/main" val="283167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8A078"/>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8A078"/>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xmlns="" id="{936AE48A-5FD6-2C49-AFA1-C451114FBC22}"/>
              </a:ext>
            </a:extLst>
          </p:cNvPr>
          <p:cNvSpPr>
            <a:spLocks noGrp="1"/>
          </p:cNvSpPr>
          <p:nvPr>
            <p:ph type="title"/>
          </p:nvPr>
        </p:nvSpPr>
        <p:spPr/>
        <p:txBody>
          <a:bodyPr/>
          <a:lstStyle/>
          <a:p>
            <a:r>
              <a:rPr lang="en-US" dirty="0"/>
              <a:t>Annual Feasts: The Fall to Restoration</a:t>
            </a:r>
          </a:p>
        </p:txBody>
      </p:sp>
      <p:sp>
        <p:nvSpPr>
          <p:cNvPr id="3" name="Content Placeholder 2"/>
          <p:cNvSpPr>
            <a:spLocks noGrp="1"/>
          </p:cNvSpPr>
          <p:nvPr>
            <p:ph idx="1"/>
          </p:nvPr>
        </p:nvSpPr>
        <p:spPr>
          <a:xfrm>
            <a:off x="1025236" y="1447800"/>
            <a:ext cx="6856021" cy="2828109"/>
          </a:xfrm>
        </p:spPr>
        <p:txBody>
          <a:bodyPr>
            <a:normAutofit/>
          </a:bodyPr>
          <a:lstStyle/>
          <a:p>
            <a:pPr>
              <a:lnSpc>
                <a:spcPct val="100000"/>
              </a:lnSpc>
              <a:spcAft>
                <a:spcPts val="1200"/>
              </a:spcAft>
            </a:pPr>
            <a:r>
              <a:rPr lang="en-US" b="1" dirty="0"/>
              <a:t>Tabernacles: </a:t>
            </a:r>
            <a:r>
              <a:rPr lang="en-US" dirty="0"/>
              <a:t>After we have been restored to at-one-</a:t>
            </a:r>
            <a:r>
              <a:rPr lang="en-US" dirty="0" err="1"/>
              <a:t>ment</a:t>
            </a:r>
            <a:r>
              <a:rPr lang="en-US" dirty="0"/>
              <a:t> in heart, mind, and character, Christ returns and we tabernacle with Him again in the earth made new—our new Eden garden home for eternity!</a:t>
            </a:r>
          </a:p>
        </p:txBody>
      </p:sp>
    </p:spTree>
    <p:extLst>
      <p:ext uri="{BB962C8B-B14F-4D97-AF65-F5344CB8AC3E}">
        <p14:creationId xmlns:p14="http://schemas.microsoft.com/office/powerpoint/2010/main" val="1324817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C2E848-4800-4C4A-AFB9-65933FBBAFA1}"/>
              </a:ext>
            </a:extLst>
          </p:cNvPr>
          <p:cNvSpPr>
            <a:spLocks noGrp="1"/>
          </p:cNvSpPr>
          <p:nvPr>
            <p:ph type="ctrTitle"/>
          </p:nvPr>
        </p:nvSpPr>
        <p:spPr/>
        <p:txBody>
          <a:bodyPr/>
          <a:lstStyle/>
          <a:p>
            <a:r>
              <a:rPr lang="en-US" dirty="0" smtClean="0"/>
              <a:t>Day of Atonement:</a:t>
            </a:r>
            <a:br>
              <a:rPr lang="en-US" dirty="0" smtClean="0"/>
            </a:br>
            <a:r>
              <a:rPr lang="en-US" dirty="0" smtClean="0"/>
              <a:t/>
            </a:r>
            <a:br>
              <a:rPr lang="en-US" dirty="0" smtClean="0"/>
            </a:br>
            <a:r>
              <a:rPr lang="en-US" dirty="0" smtClean="0">
                <a:latin typeface="Proxima Nova Cond" pitchFamily="50" charset="0"/>
              </a:rPr>
              <a:t>The </a:t>
            </a:r>
            <a:r>
              <a:rPr lang="en-US" dirty="0" smtClean="0">
                <a:latin typeface="Proxima Nova Cond" pitchFamily="50" charset="0"/>
              </a:rPr>
              <a:t>Fulfillment </a:t>
            </a:r>
            <a:endParaRPr lang="en-US" dirty="0">
              <a:latin typeface="Proxima Nova Cond" pitchFamily="50" charset="0"/>
            </a:endParaRPr>
          </a:p>
        </p:txBody>
      </p:sp>
    </p:spTree>
    <p:extLst>
      <p:ext uri="{BB962C8B-B14F-4D97-AF65-F5344CB8AC3E}">
        <p14:creationId xmlns:p14="http://schemas.microsoft.com/office/powerpoint/2010/main" val="2274444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a:xfrm>
            <a:off x="1028700" y="1213169"/>
            <a:ext cx="3406140" cy="2157048"/>
          </a:xfrm>
        </p:spPr>
        <p:txBody>
          <a:bodyPr>
            <a:noAutofit/>
          </a:bodyPr>
          <a:lstStyle/>
          <a:p>
            <a:pPr>
              <a:lnSpc>
                <a:spcPct val="100000"/>
              </a:lnSpc>
            </a:pPr>
            <a:r>
              <a:rPr lang="en-US" sz="2000" dirty="0"/>
              <a:t>Baptist Preacher</a:t>
            </a:r>
            <a:br>
              <a:rPr lang="en-US" sz="2000" dirty="0"/>
            </a:br>
            <a:endParaRPr lang="en-US" sz="2000" dirty="0"/>
          </a:p>
          <a:p>
            <a:pPr>
              <a:lnSpc>
                <a:spcPct val="100000"/>
              </a:lnSpc>
            </a:pPr>
            <a:r>
              <a:rPr lang="en-US" sz="2000" b="1" dirty="0"/>
              <a:t>Daniel 8:14: </a:t>
            </a:r>
            <a:r>
              <a:rPr lang="en-US" sz="2000" dirty="0"/>
              <a:t>2,300 days/years and the sanctuary will be cleansed</a:t>
            </a:r>
          </a:p>
        </p:txBody>
      </p:sp>
      <p:sp>
        <p:nvSpPr>
          <p:cNvPr id="4" name="Title 3"/>
          <p:cNvSpPr>
            <a:spLocks noGrp="1"/>
          </p:cNvSpPr>
          <p:nvPr>
            <p:ph type="title"/>
          </p:nvPr>
        </p:nvSpPr>
        <p:spPr/>
        <p:txBody>
          <a:bodyPr/>
          <a:lstStyle/>
          <a:p>
            <a:r>
              <a:rPr lang="en-US" dirty="0"/>
              <a:t>William Miller</a:t>
            </a:r>
          </a:p>
        </p:txBody>
      </p:sp>
      <p:pic>
        <p:nvPicPr>
          <p:cNvPr id="6" name="Content Placeholder 6"/>
          <p:cNvPicPr>
            <a:picLocks noGrp="1" noChangeAspect="1"/>
          </p:cNvPicPr>
          <p:nvPr>
            <p:ph type="pic" sz="quarter" idx="10"/>
          </p:nvPr>
        </p:nvPicPr>
        <p:blipFill rotWithShape="1">
          <a:blip r:embed="rId2"/>
          <a:srcRect t="5857" b="33199"/>
          <a:stretch/>
        </p:blipFill>
        <p:spPr/>
      </p:pic>
    </p:spTree>
    <p:extLst>
      <p:ext uri="{BB962C8B-B14F-4D97-AF65-F5344CB8AC3E}">
        <p14:creationId xmlns:p14="http://schemas.microsoft.com/office/powerpoint/2010/main" val="51444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Miller’s Prediction</a:t>
            </a:r>
            <a:endParaRPr lang="en-US" dirty="0"/>
          </a:p>
        </p:txBody>
      </p:sp>
      <p:pic>
        <p:nvPicPr>
          <p:cNvPr id="7" name="Content Placeholder 6"/>
          <p:cNvPicPr>
            <a:picLocks noGrp="1" noChangeAspect="1"/>
          </p:cNvPicPr>
          <p:nvPr>
            <p:ph idx="1"/>
          </p:nvPr>
        </p:nvPicPr>
        <p:blipFill rotWithShape="1">
          <a:blip r:embed="rId2"/>
          <a:stretch/>
        </p:blipFill>
        <p:spPr>
          <a:xfrm>
            <a:off x="92212" y="2298337"/>
            <a:ext cx="8959575" cy="1287939"/>
          </a:xfrm>
        </p:spPr>
      </p:pic>
    </p:spTree>
    <p:extLst>
      <p:ext uri="{BB962C8B-B14F-4D97-AF65-F5344CB8AC3E}">
        <p14:creationId xmlns:p14="http://schemas.microsoft.com/office/powerpoint/2010/main" val="4062609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a:xfrm>
            <a:off x="1028700" y="1213168"/>
            <a:ext cx="3406140" cy="3506877"/>
          </a:xfrm>
        </p:spPr>
        <p:txBody>
          <a:bodyPr>
            <a:noAutofit/>
          </a:bodyPr>
          <a:lstStyle/>
          <a:p>
            <a:pPr>
              <a:lnSpc>
                <a:spcPct val="100000"/>
              </a:lnSpc>
            </a:pPr>
            <a:r>
              <a:rPr lang="en-US" sz="1800" b="1" dirty="0"/>
              <a:t>Daniel 8:14: </a:t>
            </a:r>
            <a:r>
              <a:rPr lang="en-US" sz="1800" dirty="0"/>
              <a:t>2,300 days/years and the sanctuary will be cleansed</a:t>
            </a:r>
          </a:p>
          <a:p>
            <a:pPr>
              <a:lnSpc>
                <a:spcPts val="1800"/>
              </a:lnSpc>
            </a:pPr>
            <a:endParaRPr lang="en-US" sz="1800" dirty="0"/>
          </a:p>
          <a:p>
            <a:pPr>
              <a:lnSpc>
                <a:spcPct val="100000"/>
              </a:lnSpc>
            </a:pPr>
            <a:r>
              <a:rPr lang="en-US" sz="1800" b="1" dirty="0"/>
              <a:t>Cleansing of the Sanctuary: </a:t>
            </a:r>
            <a:r>
              <a:rPr lang="en-US" sz="1800" dirty="0"/>
              <a:t> Second Coming of Christ October 22, 1844—the “Great Disappointment”</a:t>
            </a:r>
            <a:br>
              <a:rPr lang="en-US" sz="1800" dirty="0"/>
            </a:br>
            <a:endParaRPr lang="en-US" sz="1800" dirty="0"/>
          </a:p>
          <a:p>
            <a:pPr>
              <a:lnSpc>
                <a:spcPct val="100000"/>
              </a:lnSpc>
            </a:pPr>
            <a:r>
              <a:rPr lang="en-US" sz="1800" b="1" dirty="0"/>
              <a:t>SDA Church (1863): </a:t>
            </a:r>
            <a:r>
              <a:rPr lang="en-US" sz="1800" dirty="0"/>
              <a:t>The only church that teaches the cleansing of the sanctuary</a:t>
            </a:r>
          </a:p>
        </p:txBody>
      </p:sp>
      <p:sp>
        <p:nvSpPr>
          <p:cNvPr id="4" name="Title 3"/>
          <p:cNvSpPr>
            <a:spLocks noGrp="1"/>
          </p:cNvSpPr>
          <p:nvPr>
            <p:ph type="title"/>
          </p:nvPr>
        </p:nvSpPr>
        <p:spPr/>
        <p:txBody>
          <a:bodyPr/>
          <a:lstStyle/>
          <a:p>
            <a:r>
              <a:rPr lang="en-US"/>
              <a:t>William Miller</a:t>
            </a:r>
            <a:endParaRPr lang="en-US" dirty="0"/>
          </a:p>
        </p:txBody>
      </p:sp>
      <p:pic>
        <p:nvPicPr>
          <p:cNvPr id="6" name="Content Placeholder 6"/>
          <p:cNvPicPr>
            <a:picLocks noGrp="1" noChangeAspect="1"/>
          </p:cNvPicPr>
          <p:nvPr>
            <p:ph type="pic" sz="quarter" idx="10"/>
          </p:nvPr>
        </p:nvPicPr>
        <p:blipFill rotWithShape="1">
          <a:blip r:embed="rId2"/>
          <a:srcRect t="5857" b="33199"/>
          <a:stretch/>
        </p:blipFill>
        <p:spPr/>
      </p:pic>
    </p:spTree>
    <p:extLst>
      <p:ext uri="{BB962C8B-B14F-4D97-AF65-F5344CB8AC3E}">
        <p14:creationId xmlns:p14="http://schemas.microsoft.com/office/powerpoint/2010/main" val="426398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2E5BA0E-5697-AD4B-8214-2D1E4BE626DF}"/>
              </a:ext>
            </a:extLst>
          </p:cNvPr>
          <p:cNvSpPr>
            <a:spLocks noGrp="1"/>
          </p:cNvSpPr>
          <p:nvPr>
            <p:ph type="title"/>
          </p:nvPr>
        </p:nvSpPr>
        <p:spPr/>
        <p:txBody>
          <a:bodyPr/>
          <a:lstStyle/>
          <a:p>
            <a:r>
              <a:rPr lang="en-US"/>
              <a:t>After the Great Disappointment</a:t>
            </a:r>
            <a:endParaRPr lang="en-US" dirty="0"/>
          </a:p>
        </p:txBody>
      </p:sp>
      <p:sp>
        <p:nvSpPr>
          <p:cNvPr id="5" name="Content Placeholder 4">
            <a:extLst>
              <a:ext uri="{FF2B5EF4-FFF2-40B4-BE49-F238E27FC236}">
                <a16:creationId xmlns:a16="http://schemas.microsoft.com/office/drawing/2014/main" xmlns="" id="{5B5A4176-372C-E548-8E18-985492B1C047}"/>
              </a:ext>
            </a:extLst>
          </p:cNvPr>
          <p:cNvSpPr>
            <a:spLocks noGrp="1"/>
          </p:cNvSpPr>
          <p:nvPr>
            <p:ph idx="1"/>
          </p:nvPr>
        </p:nvSpPr>
        <p:spPr>
          <a:xfrm>
            <a:off x="1025236" y="1447800"/>
            <a:ext cx="7369827" cy="2993571"/>
          </a:xfrm>
        </p:spPr>
        <p:txBody>
          <a:bodyPr>
            <a:normAutofit/>
          </a:bodyPr>
          <a:lstStyle/>
          <a:p>
            <a:pPr marL="0" indent="0">
              <a:lnSpc>
                <a:spcPct val="100000"/>
              </a:lnSpc>
              <a:spcAft>
                <a:spcPts val="1200"/>
              </a:spcAft>
              <a:buNone/>
            </a:pPr>
            <a:r>
              <a:rPr lang="en-US" dirty="0"/>
              <a:t>“They serve at a sanctuary that is a </a:t>
            </a:r>
            <a:r>
              <a:rPr lang="en-US" b="1" dirty="0"/>
              <a:t>copy and shadow of what is in heaven</a:t>
            </a:r>
            <a:r>
              <a:rPr lang="en-US" dirty="0"/>
              <a:t>. This is why Moses was warned when he was about to build the tabernacle: ‘See to it that you make everything according to the pattern shown you on the mountain.’” </a:t>
            </a:r>
            <a:r>
              <a:rPr lang="en-US" sz="1400" dirty="0">
                <a:solidFill>
                  <a:srgbClr val="C00000"/>
                </a:solidFill>
              </a:rPr>
              <a:t>Hebrews 8:5</a:t>
            </a:r>
            <a:endParaRPr lang="en-US" sz="1400" dirty="0"/>
          </a:p>
          <a:p>
            <a:pPr>
              <a:lnSpc>
                <a:spcPct val="100000"/>
              </a:lnSpc>
              <a:spcAft>
                <a:spcPts val="1200"/>
              </a:spcAft>
            </a:pPr>
            <a:r>
              <a:rPr lang="en-US" dirty="0"/>
              <a:t>If earth was not the sanctuary, then it must be </a:t>
            </a:r>
            <a:r>
              <a:rPr lang="en-US" dirty="0" smtClean="0"/>
              <a:t>the</a:t>
            </a:r>
            <a:br>
              <a:rPr lang="en-US" dirty="0" smtClean="0"/>
            </a:br>
            <a:r>
              <a:rPr lang="en-US" dirty="0" smtClean="0"/>
              <a:t>heavenly </a:t>
            </a:r>
            <a:r>
              <a:rPr lang="en-US" dirty="0"/>
              <a:t>sanctuary. </a:t>
            </a:r>
          </a:p>
        </p:txBody>
      </p:sp>
    </p:spTree>
    <p:extLst>
      <p:ext uri="{BB962C8B-B14F-4D97-AF65-F5344CB8AC3E}">
        <p14:creationId xmlns:p14="http://schemas.microsoft.com/office/powerpoint/2010/main" val="99461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rgbClr val="C8A078"/>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3410" name="Rectangle 2"/>
          <p:cNvSpPr>
            <a:spLocks noGrp="1" noChangeArrowheads="1"/>
          </p:cNvSpPr>
          <p:nvPr>
            <p:ph type="title"/>
          </p:nvPr>
        </p:nvSpPr>
        <p:spPr/>
        <p:txBody>
          <a:bodyPr/>
          <a:lstStyle/>
          <a:p>
            <a:r>
              <a:rPr lang="en-US" dirty="0" smtClean="0"/>
              <a:t/>
            </a:r>
            <a:br>
              <a:rPr lang="en-US" dirty="0" smtClean="0"/>
            </a:br>
            <a:r>
              <a:rPr lang="en-US" dirty="0" smtClean="0"/>
              <a:t>Common SDA View of the Antitypical Day of Atonement (Cleansing of the Sanctuary)</a:t>
            </a:r>
            <a:endParaRPr lang="en-US" dirty="0"/>
          </a:p>
        </p:txBody>
      </p:sp>
      <p:sp>
        <p:nvSpPr>
          <p:cNvPr id="3473411" name="Rectangle 3"/>
          <p:cNvSpPr>
            <a:spLocks noGrp="1" noChangeArrowheads="1"/>
          </p:cNvSpPr>
          <p:nvPr>
            <p:ph idx="1"/>
          </p:nvPr>
        </p:nvSpPr>
        <p:spPr/>
        <p:txBody>
          <a:bodyPr/>
          <a:lstStyle/>
          <a:p>
            <a:r>
              <a:rPr lang="en-US" dirty="0" smtClean="0"/>
              <a:t>The 2,300 days ended 1844.</a:t>
            </a:r>
          </a:p>
          <a:p>
            <a:r>
              <a:rPr lang="en-US" dirty="0" smtClean="0"/>
              <a:t>Sanctuary is not the earth, but a building in heaven.</a:t>
            </a:r>
          </a:p>
          <a:p>
            <a:r>
              <a:rPr lang="en-US" dirty="0" smtClean="0"/>
              <a:t>Christ entered the Most Holy Place in the heavenly sanctuary.</a:t>
            </a:r>
          </a:p>
          <a:p>
            <a:r>
              <a:rPr lang="en-US" dirty="0" smtClean="0"/>
              <a:t>He began cleansing the sanctuary from the sins of people.</a:t>
            </a:r>
          </a:p>
          <a:p>
            <a:r>
              <a:rPr lang="en-US" dirty="0" smtClean="0"/>
              <a:t>The Investigative Judgment began.</a:t>
            </a:r>
          </a:p>
          <a:p>
            <a:r>
              <a:rPr lang="en-US" dirty="0" smtClean="0"/>
              <a:t>All cases of professed followers are reviewed.</a:t>
            </a:r>
          </a:p>
          <a:p>
            <a:r>
              <a:rPr lang="en-US" dirty="0" smtClean="0"/>
              <a:t>God’s judgment is vindicated through this process.</a:t>
            </a:r>
          </a:p>
          <a:p>
            <a:r>
              <a:rPr lang="en-US" dirty="0" smtClean="0"/>
              <a:t>It ends human probation.</a:t>
            </a:r>
          </a:p>
          <a:p>
            <a:r>
              <a:rPr lang="en-US" dirty="0" smtClean="0"/>
              <a:t>It culminates in the Second Coming.</a:t>
            </a:r>
            <a:endParaRPr lang="en-US" dirty="0"/>
          </a:p>
        </p:txBody>
      </p:sp>
      <p:sp>
        <p:nvSpPr>
          <p:cNvPr id="3473412" name="Text Box 4"/>
          <p:cNvSpPr txBox="1">
            <a:spLocks noChangeArrowheads="1"/>
          </p:cNvSpPr>
          <p:nvPr/>
        </p:nvSpPr>
        <p:spPr bwMode="auto">
          <a:xfrm>
            <a:off x="5116310" y="4562890"/>
            <a:ext cx="36718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en-US" sz="1400" i="1" dirty="0">
                <a:solidFill>
                  <a:srgbClr val="C00000"/>
                </a:solidFill>
                <a:latin typeface="Lato" panose="020F0502020204030203" pitchFamily="34" charset="0"/>
              </a:rPr>
              <a:t>Seventh-day Adventists Believe, </a:t>
            </a:r>
            <a:r>
              <a:rPr lang="en-US" sz="1400" dirty="0">
                <a:solidFill>
                  <a:srgbClr val="C00000"/>
                </a:solidFill>
                <a:latin typeface="Lato" panose="020F0502020204030203" pitchFamily="34" charset="0"/>
              </a:rPr>
              <a:t>p. 312</a:t>
            </a:r>
          </a:p>
        </p:txBody>
      </p:sp>
    </p:spTree>
    <p:extLst>
      <p:ext uri="{BB962C8B-B14F-4D97-AF65-F5344CB8AC3E}">
        <p14:creationId xmlns:p14="http://schemas.microsoft.com/office/powerpoint/2010/main" val="26290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73411">
                                            <p:txEl>
                                              <p:pRg st="0" end="0"/>
                                            </p:txEl>
                                          </p:spTgt>
                                        </p:tgtEl>
                                        <p:attrNameLst>
                                          <p:attrName>style.visibility</p:attrName>
                                        </p:attrNameLst>
                                      </p:cBhvr>
                                      <p:to>
                                        <p:strVal val="visible"/>
                                      </p:to>
                                    </p:set>
                                    <p:animEffect transition="in" filter="fade">
                                      <p:cBhvr>
                                        <p:cTn id="7" dur="500"/>
                                        <p:tgtEl>
                                          <p:spTgt spid="3473411">
                                            <p:txEl>
                                              <p:pRg st="0" end="0"/>
                                            </p:txEl>
                                          </p:spTgt>
                                        </p:tgtEl>
                                      </p:cBhvr>
                                    </p:animEffect>
                                  </p:childTnLst>
                                  <p:subTnLst>
                                    <p:animClr clrSpc="rgb" dir="cw">
                                      <p:cBhvr override="childStyle">
                                        <p:cTn dur="1" fill="hold" display="0" masterRel="nextClick" afterEffect="1"/>
                                        <p:tgtEl>
                                          <p:spTgt spid="3473411">
                                            <p:txEl>
                                              <p:pRg st="0" end="0"/>
                                            </p:txEl>
                                          </p:spTgt>
                                        </p:tgtEl>
                                        <p:attrNameLst>
                                          <p:attrName>ppt_c</p:attrName>
                                        </p:attrNameLst>
                                      </p:cBhvr>
                                      <p:to>
                                        <a:srgbClr val="C89678"/>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73411">
                                            <p:txEl>
                                              <p:pRg st="1" end="1"/>
                                            </p:txEl>
                                          </p:spTgt>
                                        </p:tgtEl>
                                        <p:attrNameLst>
                                          <p:attrName>style.visibility</p:attrName>
                                        </p:attrNameLst>
                                      </p:cBhvr>
                                      <p:to>
                                        <p:strVal val="visible"/>
                                      </p:to>
                                    </p:set>
                                    <p:animEffect transition="in" filter="fade">
                                      <p:cBhvr>
                                        <p:cTn id="12" dur="500"/>
                                        <p:tgtEl>
                                          <p:spTgt spid="3473411">
                                            <p:txEl>
                                              <p:pRg st="1" end="1"/>
                                            </p:txEl>
                                          </p:spTgt>
                                        </p:tgtEl>
                                      </p:cBhvr>
                                    </p:animEffect>
                                  </p:childTnLst>
                                  <p:subTnLst>
                                    <p:animClr clrSpc="rgb" dir="cw">
                                      <p:cBhvr override="childStyle">
                                        <p:cTn dur="1" fill="hold" display="0" masterRel="nextClick" afterEffect="1"/>
                                        <p:tgtEl>
                                          <p:spTgt spid="3473411">
                                            <p:txEl>
                                              <p:pRg st="1" end="1"/>
                                            </p:txEl>
                                          </p:spTgt>
                                        </p:tgtEl>
                                        <p:attrNameLst>
                                          <p:attrName>ppt_c</p:attrName>
                                        </p:attrNameLst>
                                      </p:cBhvr>
                                      <p:to>
                                        <a:srgbClr val="C89678"/>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73411">
                                            <p:txEl>
                                              <p:pRg st="2" end="2"/>
                                            </p:txEl>
                                          </p:spTgt>
                                        </p:tgtEl>
                                        <p:attrNameLst>
                                          <p:attrName>style.visibility</p:attrName>
                                        </p:attrNameLst>
                                      </p:cBhvr>
                                      <p:to>
                                        <p:strVal val="visible"/>
                                      </p:to>
                                    </p:set>
                                    <p:animEffect transition="in" filter="fade">
                                      <p:cBhvr>
                                        <p:cTn id="17" dur="500"/>
                                        <p:tgtEl>
                                          <p:spTgt spid="3473411">
                                            <p:txEl>
                                              <p:pRg st="2" end="2"/>
                                            </p:txEl>
                                          </p:spTgt>
                                        </p:tgtEl>
                                      </p:cBhvr>
                                    </p:animEffect>
                                  </p:childTnLst>
                                  <p:subTnLst>
                                    <p:animClr clrSpc="rgb" dir="cw">
                                      <p:cBhvr override="childStyle">
                                        <p:cTn dur="1" fill="hold" display="0" masterRel="nextClick" afterEffect="1"/>
                                        <p:tgtEl>
                                          <p:spTgt spid="3473411">
                                            <p:txEl>
                                              <p:pRg st="2" end="2"/>
                                            </p:txEl>
                                          </p:spTgt>
                                        </p:tgtEl>
                                        <p:attrNameLst>
                                          <p:attrName>ppt_c</p:attrName>
                                        </p:attrNameLst>
                                      </p:cBhvr>
                                      <p:to>
                                        <a:srgbClr val="C89678"/>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73411">
                                            <p:txEl>
                                              <p:pRg st="3" end="3"/>
                                            </p:txEl>
                                          </p:spTgt>
                                        </p:tgtEl>
                                        <p:attrNameLst>
                                          <p:attrName>style.visibility</p:attrName>
                                        </p:attrNameLst>
                                      </p:cBhvr>
                                      <p:to>
                                        <p:strVal val="visible"/>
                                      </p:to>
                                    </p:set>
                                    <p:animEffect transition="in" filter="fade">
                                      <p:cBhvr>
                                        <p:cTn id="22" dur="500"/>
                                        <p:tgtEl>
                                          <p:spTgt spid="3473411">
                                            <p:txEl>
                                              <p:pRg st="3" end="3"/>
                                            </p:txEl>
                                          </p:spTgt>
                                        </p:tgtEl>
                                      </p:cBhvr>
                                    </p:animEffect>
                                  </p:childTnLst>
                                  <p:subTnLst>
                                    <p:animClr clrSpc="rgb" dir="cw">
                                      <p:cBhvr override="childStyle">
                                        <p:cTn dur="1" fill="hold" display="0" masterRel="nextClick" afterEffect="1"/>
                                        <p:tgtEl>
                                          <p:spTgt spid="3473411">
                                            <p:txEl>
                                              <p:pRg st="3" end="3"/>
                                            </p:txEl>
                                          </p:spTgt>
                                        </p:tgtEl>
                                        <p:attrNameLst>
                                          <p:attrName>ppt_c</p:attrName>
                                        </p:attrNameLst>
                                      </p:cBhvr>
                                      <p:to>
                                        <a:srgbClr val="C89678"/>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73411">
                                            <p:txEl>
                                              <p:pRg st="4" end="4"/>
                                            </p:txEl>
                                          </p:spTgt>
                                        </p:tgtEl>
                                        <p:attrNameLst>
                                          <p:attrName>style.visibility</p:attrName>
                                        </p:attrNameLst>
                                      </p:cBhvr>
                                      <p:to>
                                        <p:strVal val="visible"/>
                                      </p:to>
                                    </p:set>
                                    <p:animEffect transition="in" filter="fade">
                                      <p:cBhvr>
                                        <p:cTn id="27" dur="500"/>
                                        <p:tgtEl>
                                          <p:spTgt spid="3473411">
                                            <p:txEl>
                                              <p:pRg st="4" end="4"/>
                                            </p:txEl>
                                          </p:spTgt>
                                        </p:tgtEl>
                                      </p:cBhvr>
                                    </p:animEffect>
                                  </p:childTnLst>
                                  <p:subTnLst>
                                    <p:animClr clrSpc="rgb" dir="cw">
                                      <p:cBhvr override="childStyle">
                                        <p:cTn dur="1" fill="hold" display="0" masterRel="nextClick" afterEffect="1"/>
                                        <p:tgtEl>
                                          <p:spTgt spid="3473411">
                                            <p:txEl>
                                              <p:pRg st="4" end="4"/>
                                            </p:txEl>
                                          </p:spTgt>
                                        </p:tgtEl>
                                        <p:attrNameLst>
                                          <p:attrName>ppt_c</p:attrName>
                                        </p:attrNameLst>
                                      </p:cBhvr>
                                      <p:to>
                                        <a:srgbClr val="C89678"/>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73411">
                                            <p:txEl>
                                              <p:pRg st="5" end="5"/>
                                            </p:txEl>
                                          </p:spTgt>
                                        </p:tgtEl>
                                        <p:attrNameLst>
                                          <p:attrName>style.visibility</p:attrName>
                                        </p:attrNameLst>
                                      </p:cBhvr>
                                      <p:to>
                                        <p:strVal val="visible"/>
                                      </p:to>
                                    </p:set>
                                    <p:animEffect transition="in" filter="fade">
                                      <p:cBhvr>
                                        <p:cTn id="32" dur="500"/>
                                        <p:tgtEl>
                                          <p:spTgt spid="3473411">
                                            <p:txEl>
                                              <p:pRg st="5" end="5"/>
                                            </p:txEl>
                                          </p:spTgt>
                                        </p:tgtEl>
                                      </p:cBhvr>
                                    </p:animEffect>
                                  </p:childTnLst>
                                  <p:subTnLst>
                                    <p:animClr clrSpc="rgb" dir="cw">
                                      <p:cBhvr override="childStyle">
                                        <p:cTn dur="1" fill="hold" display="0" masterRel="nextClick" afterEffect="1"/>
                                        <p:tgtEl>
                                          <p:spTgt spid="3473411">
                                            <p:txEl>
                                              <p:pRg st="5" end="5"/>
                                            </p:txEl>
                                          </p:spTgt>
                                        </p:tgtEl>
                                        <p:attrNameLst>
                                          <p:attrName>ppt_c</p:attrName>
                                        </p:attrNameLst>
                                      </p:cBhvr>
                                      <p:to>
                                        <a:srgbClr val="C89678"/>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73411">
                                            <p:txEl>
                                              <p:pRg st="6" end="6"/>
                                            </p:txEl>
                                          </p:spTgt>
                                        </p:tgtEl>
                                        <p:attrNameLst>
                                          <p:attrName>style.visibility</p:attrName>
                                        </p:attrNameLst>
                                      </p:cBhvr>
                                      <p:to>
                                        <p:strVal val="visible"/>
                                      </p:to>
                                    </p:set>
                                    <p:animEffect transition="in" filter="fade">
                                      <p:cBhvr>
                                        <p:cTn id="37" dur="500"/>
                                        <p:tgtEl>
                                          <p:spTgt spid="3473411">
                                            <p:txEl>
                                              <p:pRg st="6" end="6"/>
                                            </p:txEl>
                                          </p:spTgt>
                                        </p:tgtEl>
                                      </p:cBhvr>
                                    </p:animEffect>
                                  </p:childTnLst>
                                  <p:subTnLst>
                                    <p:animClr clrSpc="rgb" dir="cw">
                                      <p:cBhvr override="childStyle">
                                        <p:cTn dur="1" fill="hold" display="0" masterRel="nextClick" afterEffect="1"/>
                                        <p:tgtEl>
                                          <p:spTgt spid="3473411">
                                            <p:txEl>
                                              <p:pRg st="6" end="6"/>
                                            </p:txEl>
                                          </p:spTgt>
                                        </p:tgtEl>
                                        <p:attrNameLst>
                                          <p:attrName>ppt_c</p:attrName>
                                        </p:attrNameLst>
                                      </p:cBhvr>
                                      <p:to>
                                        <a:srgbClr val="C89678"/>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473411">
                                            <p:txEl>
                                              <p:pRg st="7" end="7"/>
                                            </p:txEl>
                                          </p:spTgt>
                                        </p:tgtEl>
                                        <p:attrNameLst>
                                          <p:attrName>style.visibility</p:attrName>
                                        </p:attrNameLst>
                                      </p:cBhvr>
                                      <p:to>
                                        <p:strVal val="visible"/>
                                      </p:to>
                                    </p:set>
                                    <p:animEffect transition="in" filter="fade">
                                      <p:cBhvr>
                                        <p:cTn id="42" dur="500"/>
                                        <p:tgtEl>
                                          <p:spTgt spid="3473411">
                                            <p:txEl>
                                              <p:pRg st="7" end="7"/>
                                            </p:txEl>
                                          </p:spTgt>
                                        </p:tgtEl>
                                      </p:cBhvr>
                                    </p:animEffect>
                                  </p:childTnLst>
                                  <p:subTnLst>
                                    <p:animClr clrSpc="rgb" dir="cw">
                                      <p:cBhvr override="childStyle">
                                        <p:cTn dur="1" fill="hold" display="0" masterRel="nextClick" afterEffect="1"/>
                                        <p:tgtEl>
                                          <p:spTgt spid="3473411">
                                            <p:txEl>
                                              <p:pRg st="7" end="7"/>
                                            </p:txEl>
                                          </p:spTgt>
                                        </p:tgtEl>
                                        <p:attrNameLst>
                                          <p:attrName>ppt_c</p:attrName>
                                        </p:attrNameLst>
                                      </p:cBhvr>
                                      <p:to>
                                        <a:srgbClr val="C89678"/>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473411">
                                            <p:txEl>
                                              <p:pRg st="8" end="8"/>
                                            </p:txEl>
                                          </p:spTgt>
                                        </p:tgtEl>
                                        <p:attrNameLst>
                                          <p:attrName>style.visibility</p:attrName>
                                        </p:attrNameLst>
                                      </p:cBhvr>
                                      <p:to>
                                        <p:strVal val="visible"/>
                                      </p:to>
                                    </p:set>
                                    <p:animEffect transition="in" filter="fade">
                                      <p:cBhvr>
                                        <p:cTn id="47" dur="500"/>
                                        <p:tgtEl>
                                          <p:spTgt spid="34734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3411"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Entire Doctrine Is Taught</a:t>
            </a:r>
            <a:br>
              <a:rPr lang="en-US" smtClean="0"/>
            </a:br>
            <a:r>
              <a:rPr lang="en-US" smtClean="0"/>
              <a:t>as a Legal Process</a:t>
            </a:r>
            <a:endParaRPr lang="en-US" dirty="0"/>
          </a:p>
        </p:txBody>
      </p:sp>
      <p:sp>
        <p:nvSpPr>
          <p:cNvPr id="3" name="Content Placeholder 2"/>
          <p:cNvSpPr>
            <a:spLocks noGrp="1"/>
          </p:cNvSpPr>
          <p:nvPr>
            <p:ph idx="1"/>
          </p:nvPr>
        </p:nvSpPr>
        <p:spPr/>
        <p:txBody>
          <a:bodyPr/>
          <a:lstStyle/>
          <a:p>
            <a:r>
              <a:rPr lang="en-US" dirty="0" smtClean="0"/>
              <a:t>Investigation of records</a:t>
            </a:r>
            <a:br>
              <a:rPr lang="en-US" dirty="0" smtClean="0"/>
            </a:br>
            <a:endParaRPr lang="en-US" dirty="0" smtClean="0"/>
          </a:p>
          <a:p>
            <a:r>
              <a:rPr lang="en-US" dirty="0" smtClean="0"/>
              <a:t>Legal accounting</a:t>
            </a:r>
            <a:br>
              <a:rPr lang="en-US" dirty="0" smtClean="0"/>
            </a:br>
            <a:endParaRPr lang="en-US" dirty="0" smtClean="0"/>
          </a:p>
          <a:p>
            <a:r>
              <a:rPr lang="en-US" dirty="0" smtClean="0"/>
              <a:t>Judicial findings</a:t>
            </a:r>
            <a:br>
              <a:rPr lang="en-US" dirty="0" smtClean="0"/>
            </a:br>
            <a:endParaRPr lang="en-US" dirty="0" smtClean="0"/>
          </a:p>
          <a:p>
            <a:r>
              <a:rPr lang="en-US" dirty="0" smtClean="0"/>
              <a:t>Rendering legal judgment</a:t>
            </a:r>
            <a:br>
              <a:rPr lang="en-US" dirty="0" smtClean="0"/>
            </a:br>
            <a:endParaRPr lang="en-US" dirty="0" smtClean="0"/>
          </a:p>
          <a:p>
            <a:r>
              <a:rPr lang="en-US" dirty="0" smtClean="0"/>
              <a:t>Removal of the record of sins from the books</a:t>
            </a:r>
            <a:endParaRPr lang="en-US" dirty="0"/>
          </a:p>
        </p:txBody>
      </p:sp>
    </p:spTree>
    <p:extLst>
      <p:ext uri="{BB962C8B-B14F-4D97-AF65-F5344CB8AC3E}">
        <p14:creationId xmlns:p14="http://schemas.microsoft.com/office/powerpoint/2010/main" val="111828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89678"/>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89678"/>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C89678"/>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C89678"/>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All Bible Metaphors Point to One Reality</a:t>
            </a:r>
            <a:endParaRPr lang="en-US" dirty="0"/>
          </a:p>
        </p:txBody>
      </p:sp>
      <p:sp>
        <p:nvSpPr>
          <p:cNvPr id="3" name="Content Placeholder 2"/>
          <p:cNvSpPr>
            <a:spLocks noGrp="1"/>
          </p:cNvSpPr>
          <p:nvPr>
            <p:ph sz="half" idx="1"/>
          </p:nvPr>
        </p:nvSpPr>
        <p:spPr>
          <a:xfrm>
            <a:off x="1155031" y="1713888"/>
            <a:ext cx="3563899" cy="2545556"/>
          </a:xfrm>
        </p:spPr>
        <p:txBody>
          <a:bodyPr>
            <a:normAutofit/>
          </a:bodyPr>
          <a:lstStyle/>
          <a:p>
            <a:r>
              <a:rPr lang="en-US" sz="2400" dirty="0" smtClean="0"/>
              <a:t>Parables</a:t>
            </a:r>
          </a:p>
          <a:p>
            <a:r>
              <a:rPr lang="en-US" sz="2400" dirty="0" smtClean="0"/>
              <a:t>Illustrations</a:t>
            </a:r>
          </a:p>
          <a:p>
            <a:r>
              <a:rPr lang="en-US" sz="2400" dirty="0" smtClean="0"/>
              <a:t>Metaphors</a:t>
            </a:r>
          </a:p>
          <a:p>
            <a:r>
              <a:rPr lang="en-US" sz="2400" dirty="0" smtClean="0"/>
              <a:t>Object Lessons</a:t>
            </a:r>
          </a:p>
          <a:p>
            <a:r>
              <a:rPr lang="en-US" sz="2400" dirty="0" smtClean="0"/>
              <a:t>Rituals</a:t>
            </a:r>
          </a:p>
          <a:p>
            <a:r>
              <a:rPr lang="en-US" sz="2400" dirty="0" smtClean="0"/>
              <a:t>Similes</a:t>
            </a:r>
            <a:endParaRPr lang="en-US" sz="2400" dirty="0"/>
          </a:p>
        </p:txBody>
      </p:sp>
      <p:sp>
        <p:nvSpPr>
          <p:cNvPr id="5" name="Content Placeholder 4"/>
          <p:cNvSpPr>
            <a:spLocks noGrp="1"/>
          </p:cNvSpPr>
          <p:nvPr>
            <p:ph sz="half" idx="2"/>
          </p:nvPr>
        </p:nvSpPr>
        <p:spPr>
          <a:xfrm>
            <a:off x="4648200" y="1725854"/>
            <a:ext cx="3555149" cy="2545556"/>
          </a:xfrm>
        </p:spPr>
        <p:txBody>
          <a:bodyPr>
            <a:normAutofit/>
          </a:bodyPr>
          <a:lstStyle/>
          <a:p>
            <a:pPr marL="0" indent="0">
              <a:buNone/>
            </a:pPr>
            <a:r>
              <a:rPr lang="en-US" sz="2400" dirty="0" smtClean="0"/>
              <a:t/>
            </a:r>
            <a:br>
              <a:rPr lang="en-US" sz="2400" dirty="0" smtClean="0"/>
            </a:br>
            <a:r>
              <a:rPr lang="en-US" sz="2400" dirty="0" smtClean="0"/>
              <a:t>God’s character and methods of Love and His plan to heal and restore His universe.</a:t>
            </a:r>
            <a:endParaRPr lang="en-US" sz="2400" dirty="0"/>
          </a:p>
        </p:txBody>
      </p:sp>
      <p:sp>
        <p:nvSpPr>
          <p:cNvPr id="6" name="TextBox 5"/>
          <p:cNvSpPr txBox="1"/>
          <p:nvPr/>
        </p:nvSpPr>
        <p:spPr>
          <a:xfrm>
            <a:off x="3657600" y="2171701"/>
            <a:ext cx="838200" cy="646331"/>
          </a:xfrm>
          <a:prstGeom prst="rect">
            <a:avLst/>
          </a:prstGeom>
          <a:noFill/>
        </p:spPr>
        <p:txBody>
          <a:bodyPr wrap="square" rtlCol="0">
            <a:spAutoFit/>
          </a:bodyPr>
          <a:lstStyle/>
          <a:p>
            <a:r>
              <a:rPr lang="en-US" sz="3600" dirty="0">
                <a:effectLst>
                  <a:outerShdw blurRad="50800" dist="38100" dir="5400000" algn="t" rotWithShape="0">
                    <a:prstClr val="black">
                      <a:alpha val="40000"/>
                    </a:prstClr>
                  </a:outerShdw>
                </a:effectLst>
                <a:latin typeface="Wingdings"/>
                <a:ea typeface="Wingdings"/>
                <a:cs typeface="Wingdings"/>
                <a:sym typeface="Wingdings"/>
              </a:rPr>
              <a:t></a:t>
            </a:r>
            <a:r>
              <a:rPr lang="en-US" sz="3600" dirty="0">
                <a:solidFill>
                  <a:schemeClr val="bg1"/>
                </a:solidFill>
                <a:effectLst>
                  <a:outerShdw blurRad="50800" dist="38100" dir="5400000" algn="t" rotWithShape="0">
                    <a:prstClr val="black">
                      <a:alpha val="40000"/>
                    </a:prstClr>
                  </a:outerShdw>
                </a:effectLst>
                <a:sym typeface="Wingdings"/>
              </a:rPr>
              <a:t> </a:t>
            </a:r>
            <a:endParaRPr lang="en-US" sz="3600" dirty="0">
              <a:solidFill>
                <a:schemeClr val="bg1"/>
              </a:solidFill>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330594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The legal view of the atonement is all predicated upon a single Idea:</a:t>
            </a:r>
            <a:endParaRPr lang="en-US" dirty="0"/>
          </a:p>
        </p:txBody>
      </p:sp>
      <p:sp>
        <p:nvSpPr>
          <p:cNvPr id="3" name="Content Placeholder 2"/>
          <p:cNvSpPr>
            <a:spLocks noGrp="1"/>
          </p:cNvSpPr>
          <p:nvPr>
            <p:ph idx="4294967295"/>
          </p:nvPr>
        </p:nvSpPr>
        <p:spPr>
          <a:xfrm>
            <a:off x="813773" y="2771775"/>
            <a:ext cx="7661275" cy="773113"/>
          </a:xfrm>
        </p:spPr>
        <p:txBody>
          <a:bodyPr>
            <a:normAutofit fontScale="92500" lnSpcReduction="20000"/>
          </a:bodyPr>
          <a:lstStyle/>
          <a:p>
            <a:pPr marL="0" indent="0" algn="ctr">
              <a:lnSpc>
                <a:spcPct val="100000"/>
              </a:lnSpc>
              <a:buNone/>
            </a:pPr>
            <a:r>
              <a:rPr lang="en-US" sz="2800" dirty="0">
                <a:solidFill>
                  <a:srgbClr val="C00000"/>
                </a:solidFill>
              </a:rPr>
              <a:t>That God’s law functions no differently than the laws that sinful beings make.</a:t>
            </a:r>
          </a:p>
          <a:p>
            <a:pPr marL="0" indent="0" algn="ctr">
              <a:buNone/>
            </a:pPr>
            <a:endParaRPr lang="en-US" sz="2400" dirty="0">
              <a:solidFill>
                <a:srgbClr val="C00000"/>
              </a:solidFill>
            </a:endParaRPr>
          </a:p>
          <a:p>
            <a:pPr marL="0" indent="0" algn="ctr">
              <a:buNone/>
            </a:pPr>
            <a:endParaRPr lang="en-US" sz="2400" dirty="0">
              <a:solidFill>
                <a:srgbClr val="C00000"/>
              </a:solidFill>
            </a:endParaRPr>
          </a:p>
        </p:txBody>
      </p:sp>
    </p:spTree>
    <p:extLst>
      <p:ext uri="{BB962C8B-B14F-4D97-AF65-F5344CB8AC3E}">
        <p14:creationId xmlns:p14="http://schemas.microsoft.com/office/powerpoint/2010/main" val="340192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God’s Law Is Design Law</a:t>
            </a:r>
            <a:endParaRPr lang="en-US" dirty="0"/>
          </a:p>
        </p:txBody>
      </p:sp>
      <p:sp>
        <p:nvSpPr>
          <p:cNvPr id="3" name="Content Placeholder 2"/>
          <p:cNvSpPr>
            <a:spLocks noGrp="1"/>
          </p:cNvSpPr>
          <p:nvPr>
            <p:ph idx="1"/>
          </p:nvPr>
        </p:nvSpPr>
        <p:spPr>
          <a:xfrm>
            <a:off x="1025236" y="1447800"/>
            <a:ext cx="7484372" cy="3268979"/>
          </a:xfrm>
        </p:spPr>
        <p:txBody>
          <a:bodyPr/>
          <a:lstStyle/>
          <a:p>
            <a:pPr marL="0" indent="0">
              <a:buNone/>
            </a:pPr>
            <a:r>
              <a:rPr lang="en-US" b="1" dirty="0" smtClean="0"/>
              <a:t>Designer</a:t>
            </a:r>
          </a:p>
          <a:p>
            <a:pPr lvl="1"/>
            <a:r>
              <a:rPr lang="en-US" dirty="0" smtClean="0"/>
              <a:t>The protocols upon which life is built: the laws of health, laws of physics, laws of thermodynamics, law of love, etc.</a:t>
            </a:r>
          </a:p>
          <a:p>
            <a:endParaRPr lang="en-US" dirty="0"/>
          </a:p>
        </p:txBody>
      </p:sp>
    </p:spTree>
    <p:extLst>
      <p:ext uri="{BB962C8B-B14F-4D97-AF65-F5344CB8AC3E}">
        <p14:creationId xmlns:p14="http://schemas.microsoft.com/office/powerpoint/2010/main" val="966134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So What Is Really Happening</a:t>
            </a:r>
            <a:br>
              <a:rPr lang="en-US" smtClean="0"/>
            </a:br>
            <a:r>
              <a:rPr lang="en-US" smtClean="0"/>
              <a:t>in the Sanctuary in Heaven?</a:t>
            </a:r>
            <a:endParaRPr lang="en-US" dirty="0"/>
          </a:p>
        </p:txBody>
      </p:sp>
    </p:spTree>
    <p:extLst>
      <p:ext uri="{BB962C8B-B14F-4D97-AF65-F5344CB8AC3E}">
        <p14:creationId xmlns:p14="http://schemas.microsoft.com/office/powerpoint/2010/main" val="2730906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6D4CC9-D14B-F24A-8983-B1AF30193EE8}"/>
              </a:ext>
            </a:extLst>
          </p:cNvPr>
          <p:cNvSpPr>
            <a:spLocks noGrp="1"/>
          </p:cNvSpPr>
          <p:nvPr>
            <p:ph type="ctrTitle"/>
          </p:nvPr>
        </p:nvSpPr>
        <p:spPr/>
        <p:txBody>
          <a:bodyPr/>
          <a:lstStyle/>
          <a:p>
            <a:r>
              <a:rPr lang="en-US" smtClean="0"/>
              <a:t>What are the “records” in heaven?</a:t>
            </a:r>
            <a:endParaRPr lang="en-US" dirty="0"/>
          </a:p>
        </p:txBody>
      </p:sp>
      <p:sp>
        <p:nvSpPr>
          <p:cNvPr id="3" name="Content Placeholder 2">
            <a:extLst>
              <a:ext uri="{FF2B5EF4-FFF2-40B4-BE49-F238E27FC236}">
                <a16:creationId xmlns:a16="http://schemas.microsoft.com/office/drawing/2014/main" xmlns="" id="{D9EF7941-3D0C-B74F-B302-A4D9A2E3064C}"/>
              </a:ext>
            </a:extLst>
          </p:cNvPr>
          <p:cNvSpPr>
            <a:spLocks noGrp="1"/>
          </p:cNvSpPr>
          <p:nvPr>
            <p:ph idx="4294967295"/>
          </p:nvPr>
        </p:nvSpPr>
        <p:spPr>
          <a:xfrm>
            <a:off x="795832" y="2555875"/>
            <a:ext cx="7661275" cy="919163"/>
          </a:xfrm>
        </p:spPr>
        <p:txBody>
          <a:bodyPr>
            <a:normAutofit/>
          </a:bodyPr>
          <a:lstStyle/>
          <a:p>
            <a:pPr marL="0" indent="0" algn="ctr">
              <a:lnSpc>
                <a:spcPts val="2800"/>
              </a:lnSpc>
              <a:buNone/>
            </a:pPr>
            <a:r>
              <a:rPr lang="en-US" sz="2400" dirty="0">
                <a:solidFill>
                  <a:srgbClr val="C00000"/>
                </a:solidFill>
              </a:rPr>
              <a:t>Parchments? Books?</a:t>
            </a:r>
          </a:p>
          <a:p>
            <a:pPr marL="0" indent="0" algn="ctr">
              <a:lnSpc>
                <a:spcPts val="2800"/>
              </a:lnSpc>
              <a:buNone/>
            </a:pPr>
            <a:r>
              <a:rPr lang="en-US" sz="2400" dirty="0">
                <a:solidFill>
                  <a:srgbClr val="C00000"/>
                </a:solidFill>
              </a:rPr>
              <a:t>Data Recordings?</a:t>
            </a:r>
          </a:p>
        </p:txBody>
      </p:sp>
    </p:spTree>
    <p:extLst>
      <p:ext uri="{BB962C8B-B14F-4D97-AF65-F5344CB8AC3E}">
        <p14:creationId xmlns:p14="http://schemas.microsoft.com/office/powerpoint/2010/main" val="343763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AE7392-BDAC-A242-BB0F-F1FE15090D5F}"/>
              </a:ext>
            </a:extLst>
          </p:cNvPr>
          <p:cNvSpPr>
            <a:spLocks noGrp="1"/>
          </p:cNvSpPr>
          <p:nvPr>
            <p:ph type="title"/>
          </p:nvPr>
        </p:nvSpPr>
        <p:spPr/>
        <p:txBody>
          <a:bodyPr>
            <a:normAutofit/>
          </a:bodyPr>
          <a:lstStyle/>
          <a:p>
            <a:r>
              <a:rPr lang="en-US" dirty="0"/>
              <a:t>What Is Recorded in the Heavenly Books?</a:t>
            </a:r>
          </a:p>
        </p:txBody>
      </p:sp>
      <p:sp>
        <p:nvSpPr>
          <p:cNvPr id="3" name="Content Placeholder 2">
            <a:extLst>
              <a:ext uri="{FF2B5EF4-FFF2-40B4-BE49-F238E27FC236}">
                <a16:creationId xmlns:a16="http://schemas.microsoft.com/office/drawing/2014/main" xmlns="" id="{D30205D9-904E-B445-B920-6E90794F3BE7}"/>
              </a:ext>
            </a:extLst>
          </p:cNvPr>
          <p:cNvSpPr>
            <a:spLocks noGrp="1"/>
          </p:cNvSpPr>
          <p:nvPr>
            <p:ph idx="1"/>
          </p:nvPr>
        </p:nvSpPr>
        <p:spPr>
          <a:xfrm>
            <a:off x="1025236" y="1456510"/>
            <a:ext cx="7493122" cy="2819399"/>
          </a:xfrm>
        </p:spPr>
        <p:txBody>
          <a:bodyPr>
            <a:normAutofit/>
          </a:bodyPr>
          <a:lstStyle/>
          <a:p>
            <a:pPr marL="0" indent="0">
              <a:lnSpc>
                <a:spcPct val="100000"/>
              </a:lnSpc>
              <a:spcAft>
                <a:spcPts val="1200"/>
              </a:spcAft>
              <a:buNone/>
            </a:pPr>
            <a:r>
              <a:rPr lang="en-US" dirty="0"/>
              <a:t>“At that time Michael, the great prince who protects your people, will arise. There will be a time of distress such as has not happened from the beginning of nations until then. But at that time your people—everyone whose </a:t>
            </a:r>
            <a:r>
              <a:rPr lang="en-US" b="1" dirty="0"/>
              <a:t>name</a:t>
            </a:r>
            <a:r>
              <a:rPr lang="en-US" dirty="0"/>
              <a:t> is found written in the book—will be delivered.”</a:t>
            </a:r>
            <a:r>
              <a:rPr lang="en-US" sz="1800" dirty="0"/>
              <a:t> </a:t>
            </a:r>
            <a:r>
              <a:rPr lang="en-US" sz="1400" dirty="0">
                <a:solidFill>
                  <a:srgbClr val="C00000"/>
                </a:solidFill>
              </a:rPr>
              <a:t>Daniel 12:1</a:t>
            </a:r>
            <a:endParaRPr lang="en-US" dirty="0">
              <a:solidFill>
                <a:srgbClr val="C00000"/>
              </a:solidFill>
            </a:endParaRPr>
          </a:p>
          <a:p>
            <a:pPr marL="0" indent="0">
              <a:lnSpc>
                <a:spcPct val="100000"/>
              </a:lnSpc>
              <a:spcAft>
                <a:spcPts val="1200"/>
              </a:spcAft>
              <a:buNone/>
            </a:pPr>
            <a:r>
              <a:rPr lang="en-US" dirty="0"/>
              <a:t>“He who overcomes will, like them, be dressed in white. I will never blot out his </a:t>
            </a:r>
            <a:r>
              <a:rPr lang="en-US" b="1" dirty="0"/>
              <a:t>name</a:t>
            </a:r>
            <a:r>
              <a:rPr lang="en-US" dirty="0"/>
              <a:t> from the book of life, but will acknowledge his name before my Father and his angels.”</a:t>
            </a:r>
            <a:r>
              <a:rPr lang="en-US" sz="1800" dirty="0"/>
              <a:t> </a:t>
            </a:r>
            <a:r>
              <a:rPr lang="en-US" sz="1400" dirty="0">
                <a:solidFill>
                  <a:srgbClr val="C00000"/>
                </a:solidFill>
              </a:rPr>
              <a:t>Revelation 3:5</a:t>
            </a:r>
          </a:p>
          <a:p>
            <a:pPr marL="0" indent="0">
              <a:lnSpc>
                <a:spcPct val="100000"/>
              </a:lnSpc>
              <a:spcAft>
                <a:spcPts val="1200"/>
              </a:spcAft>
              <a:buNone/>
            </a:pPr>
            <a:endParaRPr lang="en-US" dirty="0"/>
          </a:p>
          <a:p>
            <a:pPr>
              <a:lnSpc>
                <a:spcPct val="100000"/>
              </a:lnSpc>
              <a:spcAft>
                <a:spcPts val="1200"/>
              </a:spcAft>
            </a:pPr>
            <a:endParaRPr lang="en-US" dirty="0"/>
          </a:p>
        </p:txBody>
      </p:sp>
    </p:spTree>
    <p:extLst>
      <p:ext uri="{BB962C8B-B14F-4D97-AF65-F5344CB8AC3E}">
        <p14:creationId xmlns:p14="http://schemas.microsoft.com/office/powerpoint/2010/main" val="244972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8A078"/>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D06B18-722A-FA40-A353-6B57EEEB29DA}"/>
              </a:ext>
            </a:extLst>
          </p:cNvPr>
          <p:cNvSpPr>
            <a:spLocks noGrp="1"/>
          </p:cNvSpPr>
          <p:nvPr>
            <p:ph type="ctrTitle"/>
          </p:nvPr>
        </p:nvSpPr>
        <p:spPr/>
        <p:txBody>
          <a:bodyPr/>
          <a:lstStyle/>
          <a:p>
            <a:r>
              <a:rPr lang="en-US" smtClean="0"/>
              <a:t>In Scripture, what does the “name” symbolize?</a:t>
            </a:r>
            <a:endParaRPr lang="en-US" dirty="0"/>
          </a:p>
        </p:txBody>
      </p:sp>
      <p:sp>
        <p:nvSpPr>
          <p:cNvPr id="3" name="Content Placeholder 2">
            <a:extLst>
              <a:ext uri="{FF2B5EF4-FFF2-40B4-BE49-F238E27FC236}">
                <a16:creationId xmlns:a16="http://schemas.microsoft.com/office/drawing/2014/main" xmlns="" id="{BB5F05DD-B48B-F148-8B72-7C8A49B20054}"/>
              </a:ext>
            </a:extLst>
          </p:cNvPr>
          <p:cNvSpPr>
            <a:spLocks noGrp="1"/>
          </p:cNvSpPr>
          <p:nvPr>
            <p:ph idx="4294967295"/>
          </p:nvPr>
        </p:nvSpPr>
        <p:spPr>
          <a:xfrm>
            <a:off x="730645" y="2895509"/>
            <a:ext cx="7661275" cy="449263"/>
          </a:xfrm>
        </p:spPr>
        <p:txBody>
          <a:bodyPr>
            <a:normAutofit fontScale="77500" lnSpcReduction="20000"/>
          </a:bodyPr>
          <a:lstStyle/>
          <a:p>
            <a:pPr marL="0" indent="0" algn="ctr">
              <a:lnSpc>
                <a:spcPct val="100000"/>
              </a:lnSpc>
              <a:buNone/>
            </a:pPr>
            <a:r>
              <a:rPr lang="en-US" sz="3600" dirty="0">
                <a:solidFill>
                  <a:srgbClr val="C00000"/>
                </a:solidFill>
              </a:rPr>
              <a:t>Character</a:t>
            </a:r>
          </a:p>
        </p:txBody>
      </p:sp>
    </p:spTree>
    <p:extLst>
      <p:ext uri="{BB962C8B-B14F-4D97-AF65-F5344CB8AC3E}">
        <p14:creationId xmlns:p14="http://schemas.microsoft.com/office/powerpoint/2010/main" val="108015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ACEB42-C036-8345-A624-6A1762285B3E}"/>
              </a:ext>
            </a:extLst>
          </p:cNvPr>
          <p:cNvSpPr>
            <a:spLocks noGrp="1"/>
          </p:cNvSpPr>
          <p:nvPr>
            <p:ph type="title"/>
          </p:nvPr>
        </p:nvSpPr>
        <p:spPr/>
        <p:txBody>
          <a:bodyPr/>
          <a:lstStyle/>
          <a:p>
            <a:r>
              <a:rPr lang="en-US" smtClean="0"/>
              <a:t>Founder of the SDA Church Wrote:</a:t>
            </a:r>
            <a:endParaRPr lang="en-US" dirty="0"/>
          </a:p>
        </p:txBody>
      </p:sp>
      <p:sp>
        <p:nvSpPr>
          <p:cNvPr id="3" name="Content Placeholder 2">
            <a:extLst>
              <a:ext uri="{FF2B5EF4-FFF2-40B4-BE49-F238E27FC236}">
                <a16:creationId xmlns:a16="http://schemas.microsoft.com/office/drawing/2014/main" xmlns="" id="{E387B14F-B987-8A4F-995D-29C5B3980BDA}"/>
              </a:ext>
            </a:extLst>
          </p:cNvPr>
          <p:cNvSpPr>
            <a:spLocks noGrp="1"/>
          </p:cNvSpPr>
          <p:nvPr>
            <p:ph idx="1"/>
          </p:nvPr>
        </p:nvSpPr>
        <p:spPr/>
        <p:txBody>
          <a:bodyPr/>
          <a:lstStyle/>
          <a:p>
            <a:pPr marL="0" indent="0">
              <a:buNone/>
            </a:pPr>
            <a:r>
              <a:rPr lang="en-US" dirty="0" smtClean="0"/>
              <a:t>“Remember, your character is being daguerreotyped [photographed] by the great Master Artist in the record books of heaven, as minutely as the face is reproduced upon the polished plate of the artist. What do the books of heaven say in your case? Are you conforming your character to the Pattern, Jesus Christ? Are you washing your robes of character and making them white in the blood of the Lamb?” </a:t>
            </a:r>
            <a:r>
              <a:rPr lang="en-US" sz="1400" i="1" dirty="0">
                <a:solidFill>
                  <a:srgbClr val="C00000"/>
                </a:solidFill>
              </a:rPr>
              <a:t>Testimonies on Sexual </a:t>
            </a:r>
            <a:r>
              <a:rPr lang="en-US" sz="1400" i="1" dirty="0" err="1">
                <a:solidFill>
                  <a:srgbClr val="C00000"/>
                </a:solidFill>
              </a:rPr>
              <a:t>Behaviour</a:t>
            </a:r>
            <a:r>
              <a:rPr lang="en-US" sz="1400" i="1" dirty="0">
                <a:solidFill>
                  <a:srgbClr val="C00000"/>
                </a:solidFill>
              </a:rPr>
              <a:t>, Adultery, and Divorce</a:t>
            </a:r>
            <a:r>
              <a:rPr lang="en-US" sz="1400" dirty="0" smtClean="0">
                <a:solidFill>
                  <a:srgbClr val="C00000"/>
                </a:solidFill>
              </a:rPr>
              <a:t>, p. 62</a:t>
            </a:r>
            <a:endParaRPr lang="en-US" dirty="0">
              <a:solidFill>
                <a:srgbClr val="C00000"/>
              </a:solidFill>
            </a:endParaRPr>
          </a:p>
        </p:txBody>
      </p:sp>
    </p:spTree>
    <p:extLst>
      <p:ext uri="{BB962C8B-B14F-4D97-AF65-F5344CB8AC3E}">
        <p14:creationId xmlns:p14="http://schemas.microsoft.com/office/powerpoint/2010/main" val="4101252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DA385C-5E44-E847-825B-ADAD999B5D0F}"/>
              </a:ext>
            </a:extLst>
          </p:cNvPr>
          <p:cNvSpPr>
            <a:spLocks noGrp="1"/>
          </p:cNvSpPr>
          <p:nvPr>
            <p:ph type="title"/>
          </p:nvPr>
        </p:nvSpPr>
        <p:spPr/>
        <p:txBody>
          <a:bodyPr/>
          <a:lstStyle/>
          <a:p>
            <a:r>
              <a:rPr lang="en-US" smtClean="0"/>
              <a:t>At Death</a:t>
            </a:r>
            <a:endParaRPr lang="en-US" dirty="0"/>
          </a:p>
        </p:txBody>
      </p:sp>
      <p:sp>
        <p:nvSpPr>
          <p:cNvPr id="3" name="Content Placeholder 2">
            <a:extLst>
              <a:ext uri="{FF2B5EF4-FFF2-40B4-BE49-F238E27FC236}">
                <a16:creationId xmlns:a16="http://schemas.microsoft.com/office/drawing/2014/main" xmlns="" id="{A6CF18C8-ED17-1947-B5BA-48677CE0E250}"/>
              </a:ext>
            </a:extLst>
          </p:cNvPr>
          <p:cNvSpPr>
            <a:spLocks noGrp="1"/>
          </p:cNvSpPr>
          <p:nvPr>
            <p:ph idx="1"/>
          </p:nvPr>
        </p:nvSpPr>
        <p:spPr/>
        <p:txBody>
          <a:bodyPr/>
          <a:lstStyle/>
          <a:p>
            <a:pPr lvl="0"/>
            <a:r>
              <a:rPr lang="en-US" dirty="0" smtClean="0"/>
              <a:t>The body returns to dust. </a:t>
            </a:r>
            <a:r>
              <a:rPr lang="en-US" sz="1400" dirty="0" smtClean="0">
                <a:solidFill>
                  <a:srgbClr val="C00000"/>
                </a:solidFill>
              </a:rPr>
              <a:t>Genesis 3:19; Psalm 44:25; Ecclesiastes 3:20</a:t>
            </a:r>
            <a:br>
              <a:rPr lang="en-US" sz="1400" dirty="0" smtClean="0">
                <a:solidFill>
                  <a:srgbClr val="C00000"/>
                </a:solidFill>
              </a:rPr>
            </a:br>
            <a:endParaRPr lang="en-US" sz="1400" dirty="0" smtClean="0">
              <a:solidFill>
                <a:srgbClr val="C00000"/>
              </a:solidFill>
            </a:endParaRPr>
          </a:p>
          <a:p>
            <a:pPr lvl="0"/>
            <a:r>
              <a:rPr lang="en-US" dirty="0" smtClean="0"/>
              <a:t>The spirit—life energy—returns to God, who gave the breath of life. </a:t>
            </a:r>
            <a:r>
              <a:rPr lang="en-US" sz="1400" dirty="0" smtClean="0">
                <a:solidFill>
                  <a:srgbClr val="C00000"/>
                </a:solidFill>
              </a:rPr>
              <a:t>Ecclesiastes 12:7</a:t>
            </a:r>
            <a:br>
              <a:rPr lang="en-US" sz="1400" dirty="0" smtClean="0">
                <a:solidFill>
                  <a:srgbClr val="C00000"/>
                </a:solidFill>
              </a:rPr>
            </a:br>
            <a:endParaRPr lang="en-US" sz="1400" dirty="0" smtClean="0">
              <a:solidFill>
                <a:srgbClr val="C00000"/>
              </a:solidFill>
            </a:endParaRPr>
          </a:p>
          <a:p>
            <a:pPr lvl="0"/>
            <a:r>
              <a:rPr lang="en-US" dirty="0" smtClean="0"/>
              <a:t>But what about the soul—the psyche, the individuality, the software? Where does that go? </a:t>
            </a:r>
            <a:br>
              <a:rPr lang="en-US" dirty="0" smtClean="0"/>
            </a:br>
            <a:endParaRPr lang="en-US" dirty="0" smtClean="0"/>
          </a:p>
          <a:p>
            <a:pPr lvl="0"/>
            <a:r>
              <a:rPr lang="en-US" dirty="0" smtClean="0"/>
              <a:t>To the heavenly database/records</a:t>
            </a:r>
            <a:endParaRPr lang="en-US" dirty="0"/>
          </a:p>
        </p:txBody>
      </p:sp>
    </p:spTree>
    <p:extLst>
      <p:ext uri="{BB962C8B-B14F-4D97-AF65-F5344CB8AC3E}">
        <p14:creationId xmlns:p14="http://schemas.microsoft.com/office/powerpoint/2010/main" val="132066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89678"/>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89678"/>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C89678"/>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2464CC-F7E5-8843-AAEE-4CCFF541D023}"/>
              </a:ext>
            </a:extLst>
          </p:cNvPr>
          <p:cNvSpPr>
            <a:spLocks noGrp="1"/>
          </p:cNvSpPr>
          <p:nvPr>
            <p:ph type="title"/>
          </p:nvPr>
        </p:nvSpPr>
        <p:spPr/>
        <p:txBody>
          <a:bodyPr/>
          <a:lstStyle/>
          <a:p>
            <a:r>
              <a:rPr lang="en-US" smtClean="0"/>
              <a:t>Blood in the Sanctuary</a:t>
            </a:r>
            <a:br>
              <a:rPr lang="en-US" smtClean="0"/>
            </a:br>
            <a:r>
              <a:rPr lang="en-US" smtClean="0"/>
              <a:t>Another Metaphor</a:t>
            </a:r>
            <a:endParaRPr lang="en-US" dirty="0"/>
          </a:p>
        </p:txBody>
      </p:sp>
      <p:sp>
        <p:nvSpPr>
          <p:cNvPr id="3" name="Content Placeholder 2">
            <a:extLst>
              <a:ext uri="{FF2B5EF4-FFF2-40B4-BE49-F238E27FC236}">
                <a16:creationId xmlns:a16="http://schemas.microsoft.com/office/drawing/2014/main" xmlns="" id="{BA1CAC71-BE0B-A24B-B105-7054B37A32AC}"/>
              </a:ext>
            </a:extLst>
          </p:cNvPr>
          <p:cNvSpPr>
            <a:spLocks noGrp="1"/>
          </p:cNvSpPr>
          <p:nvPr>
            <p:ph idx="1"/>
          </p:nvPr>
        </p:nvSpPr>
        <p:spPr/>
        <p:txBody>
          <a:bodyPr/>
          <a:lstStyle/>
          <a:p>
            <a:r>
              <a:rPr lang="en-US" dirty="0" smtClean="0"/>
              <a:t>If you wanted a way to record every individual person distinctly </a:t>
            </a:r>
            <a:br>
              <a:rPr lang="en-US" dirty="0" smtClean="0"/>
            </a:br>
            <a:r>
              <a:rPr lang="en-US" dirty="0" smtClean="0"/>
              <a:t>from other individuals, what would you want? </a:t>
            </a:r>
            <a:br>
              <a:rPr lang="en-US" dirty="0" smtClean="0"/>
            </a:br>
            <a:endParaRPr lang="en-US" dirty="0" smtClean="0"/>
          </a:p>
          <a:p>
            <a:r>
              <a:rPr lang="en-US" dirty="0" smtClean="0"/>
              <a:t>Their DNA, which is found in their blood.</a:t>
            </a:r>
            <a:br>
              <a:rPr lang="en-US" dirty="0" smtClean="0"/>
            </a:br>
            <a:endParaRPr lang="en-US" dirty="0" smtClean="0"/>
          </a:p>
          <a:p>
            <a:r>
              <a:rPr lang="en-US" dirty="0" smtClean="0"/>
              <a:t>Thus, the metaphor of taking blood into the sanctuary represents </a:t>
            </a:r>
            <a:br>
              <a:rPr lang="en-US" dirty="0" smtClean="0"/>
            </a:br>
            <a:r>
              <a:rPr lang="en-US" dirty="0" smtClean="0"/>
              <a:t>the recorded individualities/souls.</a:t>
            </a:r>
            <a:endParaRPr lang="en-US" dirty="0"/>
          </a:p>
        </p:txBody>
      </p:sp>
    </p:spTree>
    <p:extLst>
      <p:ext uri="{BB962C8B-B14F-4D97-AF65-F5344CB8AC3E}">
        <p14:creationId xmlns:p14="http://schemas.microsoft.com/office/powerpoint/2010/main" val="231679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8A078"/>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8A078"/>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BD5A6B-08B5-6640-ABFF-9251E15183E7}"/>
              </a:ext>
            </a:extLst>
          </p:cNvPr>
          <p:cNvSpPr>
            <a:spLocks noGrp="1"/>
          </p:cNvSpPr>
          <p:nvPr>
            <p:ph type="title"/>
          </p:nvPr>
        </p:nvSpPr>
        <p:spPr/>
        <p:txBody>
          <a:bodyPr/>
          <a:lstStyle/>
          <a:p>
            <a:r>
              <a:rPr lang="en-US" smtClean="0"/>
              <a:t>Sin Offerings All Year Long</a:t>
            </a:r>
            <a:endParaRPr lang="en-US" dirty="0"/>
          </a:p>
        </p:txBody>
      </p:sp>
      <p:sp>
        <p:nvSpPr>
          <p:cNvPr id="3" name="Content Placeholder 2">
            <a:extLst>
              <a:ext uri="{FF2B5EF4-FFF2-40B4-BE49-F238E27FC236}">
                <a16:creationId xmlns:a16="http://schemas.microsoft.com/office/drawing/2014/main" xmlns="" id="{FB8AE566-22B4-A34D-88CE-5149391032FF}"/>
              </a:ext>
            </a:extLst>
          </p:cNvPr>
          <p:cNvSpPr>
            <a:spLocks noGrp="1"/>
          </p:cNvSpPr>
          <p:nvPr>
            <p:ph idx="1"/>
          </p:nvPr>
        </p:nvSpPr>
        <p:spPr/>
        <p:txBody>
          <a:bodyPr/>
          <a:lstStyle/>
          <a:p>
            <a:r>
              <a:rPr lang="en-US" dirty="0" smtClean="0"/>
              <a:t>Symbolically placed trust in Jesus (lamb); their lives are symbolically transferred to the sanctuary—the life is in the blood. </a:t>
            </a:r>
            <a:r>
              <a:rPr lang="en-US" sz="1400" dirty="0" smtClean="0">
                <a:solidFill>
                  <a:srgbClr val="C00000"/>
                </a:solidFill>
              </a:rPr>
              <a:t>Leviticus 17:11</a:t>
            </a:r>
            <a:br>
              <a:rPr lang="en-US" sz="1400" dirty="0" smtClean="0">
                <a:solidFill>
                  <a:srgbClr val="C00000"/>
                </a:solidFill>
              </a:rPr>
            </a:br>
            <a:endParaRPr lang="en-US" sz="1400" dirty="0" smtClean="0">
              <a:solidFill>
                <a:srgbClr val="C00000"/>
              </a:solidFill>
            </a:endParaRPr>
          </a:p>
          <a:p>
            <a:r>
              <a:rPr lang="en-US" dirty="0" smtClean="0"/>
              <a:t>But those who trust in Jesus are still sinners; they have not been perfected; thus, their sinfulness needs to be removed from them. </a:t>
            </a:r>
            <a:br>
              <a:rPr lang="en-US" dirty="0" smtClean="0"/>
            </a:br>
            <a:r>
              <a:rPr lang="en-US" sz="1400" dirty="0" smtClean="0">
                <a:solidFill>
                  <a:srgbClr val="C00000"/>
                </a:solidFill>
              </a:rPr>
              <a:t>Leviticus 16:16</a:t>
            </a:r>
            <a:br>
              <a:rPr lang="en-US" sz="1400" dirty="0" smtClean="0">
                <a:solidFill>
                  <a:srgbClr val="C00000"/>
                </a:solidFill>
              </a:rPr>
            </a:br>
            <a:endParaRPr lang="en-US" sz="1400" dirty="0" smtClean="0">
              <a:solidFill>
                <a:srgbClr val="C00000"/>
              </a:solidFill>
            </a:endParaRPr>
          </a:p>
          <a:p>
            <a:r>
              <a:rPr lang="en-US" dirty="0" smtClean="0"/>
              <a:t>This sinfulness was symbolically removed on the Day of Atonement—the cleansing of the sanctuary—which prepares God’s people to tabernacle with Him.</a:t>
            </a:r>
          </a:p>
          <a:p>
            <a:endParaRPr lang="en-US" dirty="0"/>
          </a:p>
        </p:txBody>
      </p:sp>
    </p:spTree>
    <p:extLst>
      <p:ext uri="{BB962C8B-B14F-4D97-AF65-F5344CB8AC3E}">
        <p14:creationId xmlns:p14="http://schemas.microsoft.com/office/powerpoint/2010/main" val="91437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8A078"/>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8A078"/>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308039"/>
            <a:ext cx="7917498" cy="1365250"/>
          </a:xfrm>
        </p:spPr>
        <p:txBody>
          <a:bodyPr/>
          <a:lstStyle/>
          <a:p>
            <a:pPr marL="0" indent="0">
              <a:lnSpc>
                <a:spcPct val="100000"/>
              </a:lnSpc>
              <a:spcAft>
                <a:spcPts val="1200"/>
              </a:spcAft>
            </a:pPr>
            <a:r>
              <a:rPr lang="en-US" dirty="0" smtClean="0"/>
              <a:t>If There Is No Reality</a:t>
            </a:r>
            <a:br>
              <a:rPr lang="en-US" dirty="0" smtClean="0"/>
            </a:br>
            <a:r>
              <a:rPr lang="en-US" dirty="0" smtClean="0"/>
              <a:t>To Which a Metaphor Points, </a:t>
            </a:r>
            <a:br>
              <a:rPr lang="en-US" dirty="0" smtClean="0"/>
            </a:br>
            <a:r>
              <a:rPr lang="en-US" dirty="0" smtClean="0"/>
              <a:t>Then It Is No Longer Metaphor. </a:t>
            </a:r>
            <a:br>
              <a:rPr lang="en-US" dirty="0" smtClean="0"/>
            </a:br>
            <a:r>
              <a:rPr lang="en-US" i="1" dirty="0" smtClean="0"/>
              <a:t>It Is Fantasy!</a:t>
            </a:r>
            <a:r>
              <a:rPr lang="en-US" i="1" dirty="0"/>
              <a:t/>
            </a:r>
            <a:br>
              <a:rPr lang="en-US" i="1" dirty="0"/>
            </a:br>
            <a:endParaRPr lang="en-US" dirty="0"/>
          </a:p>
        </p:txBody>
      </p:sp>
    </p:spTree>
    <p:extLst>
      <p:ext uri="{BB962C8B-B14F-4D97-AF65-F5344CB8AC3E}">
        <p14:creationId xmlns:p14="http://schemas.microsoft.com/office/powerpoint/2010/main" val="4006948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BD5A6B-08B5-6640-ABFF-9251E15183E7}"/>
              </a:ext>
            </a:extLst>
          </p:cNvPr>
          <p:cNvSpPr>
            <a:spLocks noGrp="1"/>
          </p:cNvSpPr>
          <p:nvPr>
            <p:ph type="title"/>
          </p:nvPr>
        </p:nvSpPr>
        <p:spPr/>
        <p:txBody>
          <a:bodyPr/>
          <a:lstStyle/>
          <a:p>
            <a:r>
              <a:rPr lang="en-US" dirty="0"/>
              <a:t>Blood Represents Repentant Sinner</a:t>
            </a:r>
          </a:p>
        </p:txBody>
      </p:sp>
      <p:sp>
        <p:nvSpPr>
          <p:cNvPr id="3" name="Content Placeholder 2">
            <a:extLst>
              <a:ext uri="{FF2B5EF4-FFF2-40B4-BE49-F238E27FC236}">
                <a16:creationId xmlns:a16="http://schemas.microsoft.com/office/drawing/2014/main" xmlns="" id="{FB8AE566-22B4-A34D-88CE-5149391032FF}"/>
              </a:ext>
            </a:extLst>
          </p:cNvPr>
          <p:cNvSpPr>
            <a:spLocks noGrp="1"/>
          </p:cNvSpPr>
          <p:nvPr>
            <p:ph idx="1"/>
          </p:nvPr>
        </p:nvSpPr>
        <p:spPr>
          <a:xfrm>
            <a:off x="969818" y="1588478"/>
            <a:ext cx="7330120" cy="2575560"/>
          </a:xfrm>
        </p:spPr>
        <p:txBody>
          <a:bodyPr/>
          <a:lstStyle/>
          <a:p>
            <a:pPr marL="0" indent="0">
              <a:lnSpc>
                <a:spcPct val="100000"/>
              </a:lnSpc>
              <a:buNone/>
            </a:pPr>
            <a:r>
              <a:rPr lang="en-US" dirty="0"/>
              <a:t>“Day by day the repentant sinner brought his offering to the door of the tabernacle and, placing his hand upon the victim’s head, confessed his sins, thus in figure transferring them from himself to the innocent sacrifice. The animal was then slain. … </a:t>
            </a:r>
            <a:r>
              <a:rPr lang="en-US" b="1" dirty="0"/>
              <a:t>The blood, representing the forfeited life of the sinner</a:t>
            </a:r>
            <a:r>
              <a:rPr lang="en-US" dirty="0"/>
              <a:t>, whose guilt the victim bore, was carried </a:t>
            </a:r>
            <a:r>
              <a:rPr lang="en-US" dirty="0" smtClean="0"/>
              <a:t>by </a:t>
            </a:r>
            <a:r>
              <a:rPr lang="en-US" dirty="0"/>
              <a:t>the priest </a:t>
            </a:r>
            <a:r>
              <a:rPr lang="en-US" b="1" dirty="0"/>
              <a:t>into the holy place</a:t>
            </a:r>
            <a:r>
              <a:rPr lang="en-US" dirty="0">
                <a:solidFill>
                  <a:srgbClr val="D75B93"/>
                </a:solidFill>
              </a:rPr>
              <a:t> </a:t>
            </a:r>
            <a:r>
              <a:rPr lang="en-US" dirty="0"/>
              <a:t>and sprinkled before the veil, behind which was the ark containing the law that the sinner had transgressed.” </a:t>
            </a:r>
            <a:r>
              <a:rPr lang="en-US" sz="1400" i="1" dirty="0">
                <a:solidFill>
                  <a:srgbClr val="C00000"/>
                </a:solidFill>
              </a:rPr>
              <a:t>The Great Controversy</a:t>
            </a:r>
            <a:r>
              <a:rPr lang="en-US" sz="1400" dirty="0">
                <a:solidFill>
                  <a:srgbClr val="C00000"/>
                </a:solidFill>
              </a:rPr>
              <a:t>, p. 418</a:t>
            </a:r>
            <a:endParaRPr lang="en-US" dirty="0"/>
          </a:p>
          <a:p>
            <a:pPr>
              <a:lnSpc>
                <a:spcPct val="100000"/>
              </a:lnSpc>
            </a:pPr>
            <a:endParaRPr lang="en-US" dirty="0"/>
          </a:p>
        </p:txBody>
      </p:sp>
    </p:spTree>
    <p:extLst>
      <p:ext uri="{BB962C8B-B14F-4D97-AF65-F5344CB8AC3E}">
        <p14:creationId xmlns:p14="http://schemas.microsoft.com/office/powerpoint/2010/main" val="1718361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ADAFF9-5C02-B642-A200-BAC91FACBD59}"/>
              </a:ext>
            </a:extLst>
          </p:cNvPr>
          <p:cNvSpPr>
            <a:spLocks noGrp="1"/>
          </p:cNvSpPr>
          <p:nvPr>
            <p:ph type="ctrTitle"/>
          </p:nvPr>
        </p:nvSpPr>
        <p:spPr/>
        <p:txBody>
          <a:bodyPr/>
          <a:lstStyle/>
          <a:p>
            <a:r>
              <a:rPr lang="en-US" smtClean="0"/>
              <a:t>Blood of the Repentant Sinner</a:t>
            </a:r>
            <a:endParaRPr lang="en-US" dirty="0"/>
          </a:p>
        </p:txBody>
      </p:sp>
      <p:sp>
        <p:nvSpPr>
          <p:cNvPr id="3" name="Content Placeholder 2">
            <a:extLst>
              <a:ext uri="{FF2B5EF4-FFF2-40B4-BE49-F238E27FC236}">
                <a16:creationId xmlns:a16="http://schemas.microsoft.com/office/drawing/2014/main" xmlns="" id="{3BB0DAF0-C454-7841-BD50-301A15DE1A10}"/>
              </a:ext>
            </a:extLst>
          </p:cNvPr>
          <p:cNvSpPr>
            <a:spLocks noGrp="1"/>
          </p:cNvSpPr>
          <p:nvPr>
            <p:ph idx="4294967295"/>
          </p:nvPr>
        </p:nvSpPr>
        <p:spPr>
          <a:xfrm>
            <a:off x="721895" y="2509838"/>
            <a:ext cx="7737475" cy="908050"/>
          </a:xfrm>
        </p:spPr>
        <p:txBody>
          <a:bodyPr>
            <a:noAutofit/>
          </a:bodyPr>
          <a:lstStyle/>
          <a:p>
            <a:pPr marL="0" indent="0" algn="ctr">
              <a:lnSpc>
                <a:spcPct val="100000"/>
              </a:lnSpc>
              <a:buNone/>
            </a:pPr>
            <a:r>
              <a:rPr lang="en-US" dirty="0">
                <a:solidFill>
                  <a:srgbClr val="C00000"/>
                </a:solidFill>
              </a:rPr>
              <a:t>This is why the blood of the sin offering contaminated the sanctuary, </a:t>
            </a:r>
          </a:p>
          <a:p>
            <a:pPr marL="0" indent="0" algn="ctr">
              <a:lnSpc>
                <a:spcPct val="100000"/>
              </a:lnSpc>
              <a:buNone/>
            </a:pPr>
            <a:r>
              <a:rPr lang="en-US" dirty="0">
                <a:solidFill>
                  <a:srgbClr val="C00000"/>
                </a:solidFill>
              </a:rPr>
              <a:t>but the blood of the atoning sacrifice cleansed it. </a:t>
            </a:r>
          </a:p>
        </p:txBody>
      </p:sp>
    </p:spTree>
    <p:extLst>
      <p:ext uri="{BB962C8B-B14F-4D97-AF65-F5344CB8AC3E}">
        <p14:creationId xmlns:p14="http://schemas.microsoft.com/office/powerpoint/2010/main" val="456304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65E878-34FC-264F-A3A2-BE7A76AD03C9}"/>
              </a:ext>
            </a:extLst>
          </p:cNvPr>
          <p:cNvSpPr>
            <a:spLocks noGrp="1"/>
          </p:cNvSpPr>
          <p:nvPr>
            <p:ph type="title"/>
          </p:nvPr>
        </p:nvSpPr>
        <p:spPr/>
        <p:txBody>
          <a:bodyPr/>
          <a:lstStyle/>
          <a:p>
            <a:r>
              <a:rPr lang="en-US" dirty="0" smtClean="0"/>
              <a:t>When Jesus Returns</a:t>
            </a:r>
            <a:br>
              <a:rPr lang="en-US" dirty="0" smtClean="0"/>
            </a:br>
            <a:r>
              <a:rPr lang="en-US" dirty="0" smtClean="0"/>
              <a:t>and the Saints Are Resurrected</a:t>
            </a:r>
            <a:endParaRPr lang="en-US" dirty="0"/>
          </a:p>
        </p:txBody>
      </p:sp>
      <p:sp>
        <p:nvSpPr>
          <p:cNvPr id="3" name="Content Placeholder 2">
            <a:extLst>
              <a:ext uri="{FF2B5EF4-FFF2-40B4-BE49-F238E27FC236}">
                <a16:creationId xmlns:a16="http://schemas.microsoft.com/office/drawing/2014/main" xmlns="" id="{0947E273-A23E-D249-8AC7-017625EE3C13}"/>
              </a:ext>
            </a:extLst>
          </p:cNvPr>
          <p:cNvSpPr>
            <a:spLocks noGrp="1"/>
          </p:cNvSpPr>
          <p:nvPr>
            <p:ph idx="1"/>
          </p:nvPr>
        </p:nvSpPr>
        <p:spPr/>
        <p:txBody>
          <a:bodyPr/>
          <a:lstStyle/>
          <a:p>
            <a:r>
              <a:rPr lang="en-US" dirty="0" smtClean="0"/>
              <a:t>Are they resurrected in sinfulness or sinless perfection?</a:t>
            </a:r>
            <a:br>
              <a:rPr lang="en-US" dirty="0" smtClean="0"/>
            </a:br>
            <a:endParaRPr lang="en-US" dirty="0" smtClean="0"/>
          </a:p>
          <a:p>
            <a:r>
              <a:rPr lang="en-US" dirty="0" smtClean="0"/>
              <a:t>Did they die in sinless perfection? </a:t>
            </a:r>
            <a:br>
              <a:rPr lang="en-US" dirty="0" smtClean="0"/>
            </a:br>
            <a:endParaRPr lang="en-US" dirty="0" smtClean="0"/>
          </a:p>
          <a:p>
            <a:r>
              <a:rPr lang="en-US" dirty="0" smtClean="0"/>
              <a:t>Then does something need to happen in their souls/individualities before resurrection to perfect them? </a:t>
            </a:r>
            <a:br>
              <a:rPr lang="en-US" dirty="0" smtClean="0"/>
            </a:br>
            <a:endParaRPr lang="en-US" dirty="0" smtClean="0"/>
          </a:p>
          <a:p>
            <a:r>
              <a:rPr lang="en-US" dirty="0" smtClean="0"/>
              <a:t>Will the thief on the cross arise with the heart of a thief?</a:t>
            </a:r>
            <a:br>
              <a:rPr lang="en-US" dirty="0" smtClean="0"/>
            </a:br>
            <a:endParaRPr lang="en-US" dirty="0" smtClean="0"/>
          </a:p>
          <a:p>
            <a:r>
              <a:rPr lang="en-US" dirty="0" smtClean="0"/>
              <a:t>Will Martin Luther arise an anti-Semite? </a:t>
            </a:r>
            <a:endParaRPr lang="en-US" dirty="0"/>
          </a:p>
        </p:txBody>
      </p:sp>
    </p:spTree>
    <p:extLst>
      <p:ext uri="{BB962C8B-B14F-4D97-AF65-F5344CB8AC3E}">
        <p14:creationId xmlns:p14="http://schemas.microsoft.com/office/powerpoint/2010/main" val="128459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89678"/>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89678"/>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C89678"/>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C89678"/>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ADAFF9-5C02-B642-A200-BAC91FACBD59}"/>
              </a:ext>
            </a:extLst>
          </p:cNvPr>
          <p:cNvSpPr>
            <a:spLocks noGrp="1"/>
          </p:cNvSpPr>
          <p:nvPr>
            <p:ph type="ctrTitle"/>
          </p:nvPr>
        </p:nvSpPr>
        <p:spPr/>
        <p:txBody>
          <a:bodyPr/>
          <a:lstStyle/>
          <a:p>
            <a:r>
              <a:rPr lang="en-US" dirty="0" smtClean="0"/>
              <a:t>What Is the Cleansing of the Sanctuary?</a:t>
            </a:r>
            <a:endParaRPr lang="en-US" dirty="0"/>
          </a:p>
        </p:txBody>
      </p:sp>
      <p:sp>
        <p:nvSpPr>
          <p:cNvPr id="3" name="Content Placeholder 2">
            <a:extLst>
              <a:ext uri="{FF2B5EF4-FFF2-40B4-BE49-F238E27FC236}">
                <a16:creationId xmlns:a16="http://schemas.microsoft.com/office/drawing/2014/main" xmlns="" id="{3BB0DAF0-C454-7841-BD50-301A15DE1A10}"/>
              </a:ext>
            </a:extLst>
          </p:cNvPr>
          <p:cNvSpPr>
            <a:spLocks noGrp="1"/>
          </p:cNvSpPr>
          <p:nvPr>
            <p:ph idx="4294967295"/>
          </p:nvPr>
        </p:nvSpPr>
        <p:spPr>
          <a:xfrm>
            <a:off x="1185657" y="2613025"/>
            <a:ext cx="6880225" cy="1338263"/>
          </a:xfrm>
        </p:spPr>
        <p:txBody>
          <a:bodyPr>
            <a:noAutofit/>
          </a:bodyPr>
          <a:lstStyle/>
          <a:p>
            <a:pPr marL="0" indent="0" algn="ctr">
              <a:lnSpc>
                <a:spcPct val="100000"/>
              </a:lnSpc>
              <a:buNone/>
            </a:pPr>
            <a:r>
              <a:rPr lang="en-US" sz="2400" dirty="0">
                <a:solidFill>
                  <a:srgbClr val="C00000"/>
                </a:solidFill>
              </a:rPr>
              <a:t>The final removal of all the defects from the individualities, stored datasets, of all those who have trusted Jesus, before He returns.</a:t>
            </a:r>
          </a:p>
        </p:txBody>
      </p:sp>
    </p:spTree>
    <p:extLst>
      <p:ext uri="{BB962C8B-B14F-4D97-AF65-F5344CB8AC3E}">
        <p14:creationId xmlns:p14="http://schemas.microsoft.com/office/powerpoint/2010/main" val="270320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CD3933-55F8-E040-8B34-FE659DE578B4}"/>
              </a:ext>
            </a:extLst>
          </p:cNvPr>
          <p:cNvSpPr>
            <a:spLocks noGrp="1"/>
          </p:cNvSpPr>
          <p:nvPr>
            <p:ph type="title"/>
          </p:nvPr>
        </p:nvSpPr>
        <p:spPr/>
        <p:txBody>
          <a:bodyPr/>
          <a:lstStyle/>
          <a:p>
            <a:r>
              <a:rPr lang="en-US" smtClean="0"/>
              <a:t>Cleansing of the Records Is the Final</a:t>
            </a:r>
            <a:br>
              <a:rPr lang="en-US" smtClean="0"/>
            </a:br>
            <a:r>
              <a:rPr lang="en-US" smtClean="0"/>
              <a:t>Purifying of the Characters of the Saved</a:t>
            </a:r>
            <a:endParaRPr lang="en-US" dirty="0"/>
          </a:p>
        </p:txBody>
      </p:sp>
      <p:sp>
        <p:nvSpPr>
          <p:cNvPr id="3" name="Content Placeholder 2">
            <a:extLst>
              <a:ext uri="{FF2B5EF4-FFF2-40B4-BE49-F238E27FC236}">
                <a16:creationId xmlns:a16="http://schemas.microsoft.com/office/drawing/2014/main" xmlns="" id="{0B1C98E3-CC9A-8446-BDB0-F85A57887A32}"/>
              </a:ext>
            </a:extLst>
          </p:cNvPr>
          <p:cNvSpPr>
            <a:spLocks noGrp="1"/>
          </p:cNvSpPr>
          <p:nvPr>
            <p:ph idx="1"/>
          </p:nvPr>
        </p:nvSpPr>
        <p:spPr/>
        <p:txBody>
          <a:bodyPr/>
          <a:lstStyle/>
          <a:p>
            <a:endParaRPr lang="en-US" dirty="0" smtClean="0"/>
          </a:p>
          <a:p>
            <a:pPr marL="0" indent="0">
              <a:buNone/>
            </a:pPr>
            <a:r>
              <a:rPr lang="en-US" dirty="0" smtClean="0"/>
              <a:t>“We believe without a doubt that Christ is soon coming. This is not a fable to us; it is a reality. When He comes, He is not to cleanse us of our sins, to remove from us the defects in our characters, or to cure us of the infirmities of our tempers and dispositions. If wrought for us at all, this work will all be accomplished before that time.” </a:t>
            </a:r>
            <a:br>
              <a:rPr lang="en-US" dirty="0" smtClean="0"/>
            </a:br>
            <a:r>
              <a:rPr lang="en-US" sz="1400" i="1" dirty="0" smtClean="0">
                <a:solidFill>
                  <a:srgbClr val="C00000"/>
                </a:solidFill>
              </a:rPr>
              <a:t>Counsels for the Church</a:t>
            </a:r>
            <a:r>
              <a:rPr lang="en-US" sz="1400" dirty="0" smtClean="0">
                <a:solidFill>
                  <a:srgbClr val="C00000"/>
                </a:solidFill>
              </a:rPr>
              <a:t>, p. 214</a:t>
            </a:r>
          </a:p>
          <a:p>
            <a:endParaRPr lang="en-US" dirty="0"/>
          </a:p>
        </p:txBody>
      </p:sp>
    </p:spTree>
    <p:extLst>
      <p:ext uri="{BB962C8B-B14F-4D97-AF65-F5344CB8AC3E}">
        <p14:creationId xmlns:p14="http://schemas.microsoft.com/office/powerpoint/2010/main" val="1578006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CD103B-7E65-9B49-9F6B-388514F97AFB}"/>
              </a:ext>
            </a:extLst>
          </p:cNvPr>
          <p:cNvSpPr>
            <a:spLocks noGrp="1"/>
          </p:cNvSpPr>
          <p:nvPr>
            <p:ph type="ctrTitle"/>
          </p:nvPr>
        </p:nvSpPr>
        <p:spPr/>
        <p:txBody>
          <a:bodyPr/>
          <a:lstStyle/>
          <a:p>
            <a:r>
              <a:rPr lang="en-US" dirty="0" smtClean="0"/>
              <a:t/>
            </a:r>
            <a:br>
              <a:rPr lang="en-US" dirty="0" smtClean="0"/>
            </a:br>
            <a:r>
              <a:rPr lang="en-US" dirty="0" smtClean="0"/>
              <a:t>Why Wait Until 1844?</a:t>
            </a:r>
            <a:endParaRPr lang="en-US" dirty="0"/>
          </a:p>
        </p:txBody>
      </p:sp>
    </p:spTree>
    <p:extLst>
      <p:ext uri="{BB962C8B-B14F-4D97-AF65-F5344CB8AC3E}">
        <p14:creationId xmlns:p14="http://schemas.microsoft.com/office/powerpoint/2010/main" val="644489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500"/>
              </a:lnSpc>
            </a:pPr>
            <a:r>
              <a:rPr lang="en-US" dirty="0"/>
              <a:t>Because of The War!</a:t>
            </a:r>
            <a:endParaRPr lang="en-US" dirty="0">
              <a:solidFill>
                <a:srgbClr val="C00000"/>
              </a:solidFill>
              <a:latin typeface="Lato" panose="020F0502020204030203" pitchFamily="34" charset="0"/>
            </a:endParaRPr>
          </a:p>
        </p:txBody>
      </p:sp>
      <p:sp>
        <p:nvSpPr>
          <p:cNvPr id="6" name="Content Placeholder 5"/>
          <p:cNvSpPr>
            <a:spLocks noGrp="1"/>
          </p:cNvSpPr>
          <p:nvPr>
            <p:ph idx="1"/>
          </p:nvPr>
        </p:nvSpPr>
        <p:spPr>
          <a:xfrm>
            <a:off x="1025236" y="1567376"/>
            <a:ext cx="7661564" cy="2420815"/>
          </a:xfrm>
        </p:spPr>
        <p:txBody>
          <a:bodyPr/>
          <a:lstStyle/>
          <a:p>
            <a:pPr marL="0" indent="0">
              <a:lnSpc>
                <a:spcPct val="100000"/>
              </a:lnSpc>
              <a:buNone/>
            </a:pPr>
            <a:r>
              <a:rPr lang="en-US" dirty="0"/>
              <a:t>“For though we live in the world, we do not </a:t>
            </a:r>
            <a:r>
              <a:rPr lang="en-US" b="1" dirty="0"/>
              <a:t>wage war</a:t>
            </a:r>
            <a:r>
              <a:rPr lang="en-US" b="1" dirty="0">
                <a:solidFill>
                  <a:srgbClr val="C00000"/>
                </a:solidFill>
              </a:rPr>
              <a:t> </a:t>
            </a:r>
            <a:r>
              <a:rPr lang="en-US" dirty="0"/>
              <a:t>as the world does. The weapons we fight with are not the weapons of the world. On the contrary, they have divine power to demolish strongholds. We demolish </a:t>
            </a:r>
            <a:r>
              <a:rPr lang="en-US" b="1" dirty="0"/>
              <a:t>arguments</a:t>
            </a:r>
            <a:r>
              <a:rPr lang="en-US" dirty="0"/>
              <a:t> and every </a:t>
            </a:r>
            <a:r>
              <a:rPr lang="en-US" b="1" dirty="0"/>
              <a:t>pretension </a:t>
            </a:r>
            <a:r>
              <a:rPr lang="en-US" dirty="0"/>
              <a:t>that sets itself up against the </a:t>
            </a:r>
            <a:r>
              <a:rPr lang="en-US" b="1" dirty="0"/>
              <a:t>knowledge of God</a:t>
            </a:r>
            <a:r>
              <a:rPr lang="en-US" dirty="0"/>
              <a:t>, and we take captive every </a:t>
            </a:r>
            <a:r>
              <a:rPr lang="en-US" b="1" dirty="0"/>
              <a:t>thought</a:t>
            </a:r>
            <a:r>
              <a:rPr lang="en-US" dirty="0"/>
              <a:t> to make it obedient to Christ.” </a:t>
            </a:r>
            <a:r>
              <a:rPr lang="en-US" dirty="0" smtClean="0"/>
              <a:t> </a:t>
            </a:r>
            <a:r>
              <a:rPr lang="en-US" sz="1400" dirty="0" smtClean="0">
                <a:solidFill>
                  <a:srgbClr val="C00000"/>
                </a:solidFill>
              </a:rPr>
              <a:t>2 </a:t>
            </a:r>
            <a:r>
              <a:rPr lang="en-US" sz="1400" dirty="0">
                <a:solidFill>
                  <a:srgbClr val="C00000"/>
                </a:solidFill>
              </a:rPr>
              <a:t>Corinthians 10:3–5</a:t>
            </a:r>
            <a:endParaRPr lang="en-US" dirty="0"/>
          </a:p>
        </p:txBody>
      </p:sp>
    </p:spTree>
    <p:extLst>
      <p:ext uri="{BB962C8B-B14F-4D97-AF65-F5344CB8AC3E}">
        <p14:creationId xmlns:p14="http://schemas.microsoft.com/office/powerpoint/2010/main" val="1322204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500"/>
              </a:lnSpc>
            </a:pPr>
            <a:r>
              <a:rPr lang="en-US" dirty="0"/>
              <a:t>What Kind of War?</a:t>
            </a:r>
            <a:endParaRPr lang="en-US" dirty="0">
              <a:solidFill>
                <a:srgbClr val="C00000"/>
              </a:solidFill>
              <a:latin typeface="Lato" panose="020F0502020204030203" pitchFamily="34" charset="0"/>
            </a:endParaRPr>
          </a:p>
        </p:txBody>
      </p:sp>
      <p:sp>
        <p:nvSpPr>
          <p:cNvPr id="6" name="Content Placeholder 5"/>
          <p:cNvSpPr>
            <a:spLocks noGrp="1"/>
          </p:cNvSpPr>
          <p:nvPr>
            <p:ph idx="1"/>
          </p:nvPr>
        </p:nvSpPr>
        <p:spPr>
          <a:xfrm>
            <a:off x="1025236" y="1560342"/>
            <a:ext cx="7295804" cy="1851073"/>
          </a:xfrm>
        </p:spPr>
        <p:txBody>
          <a:bodyPr/>
          <a:lstStyle/>
          <a:p>
            <a:pPr marL="0" indent="0">
              <a:lnSpc>
                <a:spcPct val="100000"/>
              </a:lnSpc>
              <a:buNone/>
            </a:pPr>
            <a:r>
              <a:rPr lang="en-US" dirty="0"/>
              <a:t>“I beheld, and the same horn </a:t>
            </a:r>
            <a:r>
              <a:rPr lang="en-US" b="1" dirty="0"/>
              <a:t>made war</a:t>
            </a:r>
            <a:r>
              <a:rPr lang="en-US" b="1" dirty="0">
                <a:solidFill>
                  <a:srgbClr val="C00000"/>
                </a:solidFill>
              </a:rPr>
              <a:t> </a:t>
            </a:r>
            <a:r>
              <a:rPr lang="en-US" dirty="0"/>
              <a:t>with the saints, and prevailed against them;  Until the Ancient of days came, and </a:t>
            </a:r>
            <a:r>
              <a:rPr lang="en-US" b="1" dirty="0"/>
              <a:t>judgment was given</a:t>
            </a:r>
            <a:r>
              <a:rPr lang="en-US" b="1" dirty="0">
                <a:solidFill>
                  <a:srgbClr val="C00000"/>
                </a:solidFill>
              </a:rPr>
              <a:t> </a:t>
            </a:r>
            <a:r>
              <a:rPr lang="en-US" dirty="0"/>
              <a:t>to the saints of the most High; and the time came that the saints possessed the kingdom.”</a:t>
            </a:r>
            <a:r>
              <a:rPr lang="en-US" sz="1800" dirty="0"/>
              <a:t> </a:t>
            </a:r>
            <a:r>
              <a:rPr lang="en-US" sz="1400" dirty="0">
                <a:solidFill>
                  <a:srgbClr val="C00000"/>
                </a:solidFill>
              </a:rPr>
              <a:t>Daniel 7:21, 22 KJV</a:t>
            </a:r>
            <a:endParaRPr lang="en-US" dirty="0"/>
          </a:p>
        </p:txBody>
      </p:sp>
    </p:spTree>
    <p:extLst>
      <p:ext uri="{BB962C8B-B14F-4D97-AF65-F5344CB8AC3E}">
        <p14:creationId xmlns:p14="http://schemas.microsoft.com/office/powerpoint/2010/main" val="2619683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nSpc>
                <a:spcPct val="100000"/>
              </a:lnSpc>
            </a:pPr>
            <a:r>
              <a:rPr lang="en-US" dirty="0"/>
              <a:t>Paul Describes the Little Horn Power</a:t>
            </a:r>
          </a:p>
        </p:txBody>
      </p:sp>
      <p:sp>
        <p:nvSpPr>
          <p:cNvPr id="4" name="Content Placeholder 3"/>
          <p:cNvSpPr>
            <a:spLocks noGrp="1"/>
          </p:cNvSpPr>
          <p:nvPr>
            <p:ph idx="1"/>
          </p:nvPr>
        </p:nvSpPr>
        <p:spPr>
          <a:xfrm>
            <a:off x="1039303" y="1540412"/>
            <a:ext cx="7309872" cy="1985010"/>
          </a:xfrm>
        </p:spPr>
        <p:txBody>
          <a:bodyPr/>
          <a:lstStyle/>
          <a:p>
            <a:pPr marL="0" indent="0">
              <a:lnSpc>
                <a:spcPct val="100000"/>
              </a:lnSpc>
              <a:buNone/>
            </a:pPr>
            <a:r>
              <a:rPr lang="en-US" dirty="0"/>
              <a:t>“Don’t let anyone deceive you in any way, for that day will not come until the rebellion occurs and the </a:t>
            </a:r>
            <a:r>
              <a:rPr lang="en-US" b="1" dirty="0"/>
              <a:t>man of lawlessness</a:t>
            </a:r>
            <a:r>
              <a:rPr lang="en-US" b="1" dirty="0">
                <a:solidFill>
                  <a:srgbClr val="C00000"/>
                </a:solidFill>
              </a:rPr>
              <a:t> </a:t>
            </a:r>
            <a:r>
              <a:rPr lang="en-US" dirty="0"/>
              <a:t>is revealed, the man doomed to destruction. He will oppose and will exalt himself over everything that is called God or is worshiped, so that he </a:t>
            </a:r>
            <a:r>
              <a:rPr lang="en-US" b="1" dirty="0"/>
              <a:t>sets himself up in God’s temple, proclaiming himself to be God</a:t>
            </a:r>
            <a:r>
              <a:rPr lang="en-US" dirty="0"/>
              <a:t>.” </a:t>
            </a:r>
            <a:r>
              <a:rPr lang="en-US" sz="1400" dirty="0">
                <a:solidFill>
                  <a:srgbClr val="C00000"/>
                </a:solidFill>
              </a:rPr>
              <a:t>2 Thessalonians 2:3, 4</a:t>
            </a:r>
            <a:endParaRPr lang="en-US" dirty="0">
              <a:solidFill>
                <a:srgbClr val="C00000"/>
              </a:solidFill>
            </a:endParaRPr>
          </a:p>
        </p:txBody>
      </p:sp>
    </p:spTree>
    <p:extLst>
      <p:ext uri="{BB962C8B-B14F-4D97-AF65-F5344CB8AC3E}">
        <p14:creationId xmlns:p14="http://schemas.microsoft.com/office/powerpoint/2010/main" val="30188672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mtClean="0"/>
              <a:t>What Temple? </a:t>
            </a:r>
            <a:endParaRPr lang="en-US" dirty="0"/>
          </a:p>
        </p:txBody>
      </p:sp>
      <p:sp>
        <p:nvSpPr>
          <p:cNvPr id="3" name="Content Placeholder 2"/>
          <p:cNvSpPr>
            <a:spLocks noGrp="1"/>
          </p:cNvSpPr>
          <p:nvPr>
            <p:ph idx="1"/>
          </p:nvPr>
        </p:nvSpPr>
        <p:spPr>
          <a:xfrm>
            <a:off x="1025236" y="1447800"/>
            <a:ext cx="6989983" cy="3268979"/>
          </a:xfrm>
        </p:spPr>
        <p:txBody>
          <a:bodyPr/>
          <a:lstStyle/>
          <a:p>
            <a:pPr marL="0" indent="0" algn="ctr">
              <a:buNone/>
            </a:pPr>
            <a:r>
              <a:rPr lang="en-US" dirty="0" smtClean="0">
                <a:solidFill>
                  <a:srgbClr val="C00000"/>
                </a:solidFill>
              </a:rPr>
              <a:t>The Spirit Temple!</a:t>
            </a:r>
            <a:r>
              <a:rPr lang="en-US" b="1" dirty="0" smtClean="0"/>
              <a:t/>
            </a:r>
            <a:br>
              <a:rPr lang="en-US" b="1" dirty="0" smtClean="0"/>
            </a:br>
            <a:endParaRPr lang="en-US" b="1" dirty="0" smtClean="0"/>
          </a:p>
          <a:p>
            <a:pPr marL="0" indent="0">
              <a:buNone/>
            </a:pPr>
            <a:r>
              <a:rPr lang="en-US" b="1" dirty="0" smtClean="0"/>
              <a:t>How did Satan “set himself up” in God’s temple?</a:t>
            </a:r>
            <a:br>
              <a:rPr lang="en-US" b="1" dirty="0" smtClean="0"/>
            </a:br>
            <a:endParaRPr lang="en-US" b="1" dirty="0" smtClean="0"/>
          </a:p>
          <a:p>
            <a:r>
              <a:rPr lang="en-US" dirty="0" smtClean="0"/>
              <a:t>By changing how we view God’s law—from design to imposed. </a:t>
            </a:r>
            <a:r>
              <a:rPr lang="en-US" sz="1400" dirty="0" smtClean="0">
                <a:solidFill>
                  <a:srgbClr val="C00000"/>
                </a:solidFill>
              </a:rPr>
              <a:t>Daniel 7:25</a:t>
            </a:r>
            <a:endParaRPr lang="en-US" dirty="0" smtClean="0">
              <a:solidFill>
                <a:srgbClr val="C00000"/>
              </a:solidFill>
            </a:endParaRPr>
          </a:p>
          <a:p>
            <a:r>
              <a:rPr lang="en-US" dirty="0" smtClean="0"/>
              <a:t>And by presenting God as dictator, cosmic executioner, source of punishment and death.</a:t>
            </a:r>
          </a:p>
          <a:p>
            <a:r>
              <a:rPr lang="en-US" dirty="0" smtClean="0"/>
              <a:t>Thus, the world goes into an age of darkness.</a:t>
            </a:r>
          </a:p>
          <a:p>
            <a:r>
              <a:rPr lang="en-US" dirty="0" smtClean="0"/>
              <a:t>And God’s ability to cleanse His people is obstructed.</a:t>
            </a:r>
            <a:endParaRPr lang="en-US" dirty="0"/>
          </a:p>
        </p:txBody>
      </p:sp>
    </p:spTree>
    <p:extLst>
      <p:ext uri="{BB962C8B-B14F-4D97-AF65-F5344CB8AC3E}">
        <p14:creationId xmlns:p14="http://schemas.microsoft.com/office/powerpoint/2010/main" val="93884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C8A078"/>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C8A078"/>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C8A078"/>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There Isn’t An Element In The Old Testament Sanctuary That Is Meant To Be Taken Literally.</a:t>
            </a:r>
            <a:endParaRPr lang="en-US" dirty="0"/>
          </a:p>
        </p:txBody>
      </p:sp>
    </p:spTree>
    <p:extLst>
      <p:ext uri="{BB962C8B-B14F-4D97-AF65-F5344CB8AC3E}">
        <p14:creationId xmlns:p14="http://schemas.microsoft.com/office/powerpoint/2010/main" val="380596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r>
              <a:rPr lang="en-US" dirty="0" smtClean="0"/>
              <a:t>If The Spirit Temple Is The One Defiled, </a:t>
            </a:r>
            <a:br>
              <a:rPr lang="en-US" dirty="0" smtClean="0"/>
            </a:br>
            <a:r>
              <a:rPr lang="en-US" dirty="0" smtClean="0"/>
              <a:t>How Is It Cleansed?</a:t>
            </a:r>
            <a:endParaRPr lang="en-US" dirty="0"/>
          </a:p>
        </p:txBody>
      </p:sp>
    </p:spTree>
    <p:extLst>
      <p:ext uri="{BB962C8B-B14F-4D97-AF65-F5344CB8AC3E}">
        <p14:creationId xmlns:p14="http://schemas.microsoft.com/office/powerpoint/2010/main" val="3224893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Did God Respond When The</a:t>
            </a:r>
            <a:br>
              <a:rPr lang="en-US" dirty="0" smtClean="0"/>
            </a:br>
            <a:r>
              <a:rPr lang="en-US" dirty="0" smtClean="0"/>
              <a:t>Spirit Temple Was Infected</a:t>
            </a:r>
            <a:br>
              <a:rPr lang="en-US" dirty="0" smtClean="0"/>
            </a:br>
            <a:r>
              <a:rPr lang="en-US" dirty="0" smtClean="0"/>
              <a:t>With Imperial Law?</a:t>
            </a:r>
            <a:endParaRPr lang="en-US" dirty="0"/>
          </a:p>
        </p:txBody>
      </p:sp>
    </p:spTree>
    <p:extLst>
      <p:ext uri="{BB962C8B-B14F-4D97-AF65-F5344CB8AC3E}">
        <p14:creationId xmlns:p14="http://schemas.microsoft.com/office/powerpoint/2010/main" val="211448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God Prophesied That a Time Would Come When The Temple</a:t>
            </a:r>
            <a:br>
              <a:rPr lang="en-US" dirty="0" smtClean="0"/>
            </a:br>
            <a:r>
              <a:rPr lang="en-US" dirty="0" smtClean="0"/>
              <a:t>Would Be Cleansed.</a:t>
            </a:r>
            <a:endParaRPr lang="en-US" dirty="0"/>
          </a:p>
        </p:txBody>
      </p:sp>
      <p:sp>
        <p:nvSpPr>
          <p:cNvPr id="3" name="Content Placeholder 2"/>
          <p:cNvSpPr>
            <a:spLocks noGrp="1"/>
          </p:cNvSpPr>
          <p:nvPr>
            <p:ph idx="4294967295"/>
          </p:nvPr>
        </p:nvSpPr>
        <p:spPr>
          <a:xfrm>
            <a:off x="1456915" y="3032186"/>
            <a:ext cx="6315075" cy="1420813"/>
          </a:xfrm>
        </p:spPr>
        <p:txBody>
          <a:bodyPr>
            <a:normAutofit/>
          </a:bodyPr>
          <a:lstStyle/>
          <a:p>
            <a:pPr marL="0" indent="0" algn="ctr">
              <a:lnSpc>
                <a:spcPct val="100000"/>
              </a:lnSpc>
              <a:buNone/>
            </a:pPr>
            <a:r>
              <a:rPr lang="en-US" sz="2400" dirty="0">
                <a:solidFill>
                  <a:srgbClr val="C00000"/>
                </a:solidFill>
              </a:rPr>
              <a:t>Daniel 8:14: </a:t>
            </a:r>
          </a:p>
          <a:p>
            <a:pPr marL="0" indent="0" algn="ctr">
              <a:lnSpc>
                <a:spcPct val="100000"/>
              </a:lnSpc>
              <a:buNone/>
            </a:pPr>
            <a:r>
              <a:rPr lang="en-US" sz="2400" dirty="0">
                <a:solidFill>
                  <a:srgbClr val="C00000"/>
                </a:solidFill>
              </a:rPr>
              <a:t>Unto 2,300 days/years</a:t>
            </a:r>
          </a:p>
          <a:p>
            <a:pPr marL="0" indent="0" algn="ctr">
              <a:lnSpc>
                <a:spcPct val="100000"/>
              </a:lnSpc>
              <a:buNone/>
            </a:pPr>
            <a:r>
              <a:rPr lang="en-US" sz="2400" dirty="0">
                <a:solidFill>
                  <a:srgbClr val="C00000"/>
                </a:solidFill>
              </a:rPr>
              <a:t>and the sanctuary will be cleansed.</a:t>
            </a:r>
          </a:p>
        </p:txBody>
      </p:sp>
    </p:spTree>
    <p:extLst>
      <p:ext uri="{BB962C8B-B14F-4D97-AF65-F5344CB8AC3E}">
        <p14:creationId xmlns:p14="http://schemas.microsoft.com/office/powerpoint/2010/main" val="2157436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66244" name="Rectangle 4"/>
          <p:cNvSpPr>
            <a:spLocks noGrp="1" noChangeArrowheads="1"/>
          </p:cNvSpPr>
          <p:nvPr>
            <p:ph type="ctrTitle"/>
          </p:nvPr>
        </p:nvSpPr>
        <p:spPr>
          <a:xfrm>
            <a:off x="617220" y="909904"/>
            <a:ext cx="7917498" cy="1365250"/>
          </a:xfrm>
        </p:spPr>
        <p:txBody>
          <a:bodyPr>
            <a:noAutofit/>
          </a:bodyPr>
          <a:lstStyle/>
          <a:p>
            <a:pPr algn="l"/>
            <a:r>
              <a:rPr lang="en-US" altLang="ja-JP" sz="2800" dirty="0" smtClean="0"/>
              <a:t>“</a:t>
            </a:r>
            <a:r>
              <a:rPr lang="en-US" sz="2800" dirty="0" smtClean="0"/>
              <a:t>The coming of Christ as our high priest to the most holy place, for the cleansing of the sanctuary, brought to view in Daniel 8:14; the coming of the Son of man to the Ancient of Days, as presented in Daniel 7:13; and the coming of the Lord to His temple, foretold by Malachi [3:1–3], are descriptions of the same event.”  </a:t>
            </a:r>
            <a:r>
              <a:rPr lang="en-US" sz="1800" i="1" dirty="0" smtClean="0">
                <a:solidFill>
                  <a:srgbClr val="C00000"/>
                </a:solidFill>
                <a:latin typeface="Proxima Nova Cond" pitchFamily="50" charset="0"/>
              </a:rPr>
              <a:t>The Great Controversy</a:t>
            </a:r>
            <a:r>
              <a:rPr lang="en-US" sz="1800" dirty="0" smtClean="0">
                <a:solidFill>
                  <a:srgbClr val="C00000"/>
                </a:solidFill>
                <a:latin typeface="Proxima Nova Cond" pitchFamily="50" charset="0"/>
              </a:rPr>
              <a:t>, p. 426</a:t>
            </a:r>
            <a:endParaRPr lang="en-US" sz="1800" dirty="0">
              <a:solidFill>
                <a:srgbClr val="C00000"/>
              </a:solidFill>
              <a:latin typeface="Proxima Nova Cond" pitchFamily="50" charset="0"/>
            </a:endParaRPr>
          </a:p>
        </p:txBody>
      </p:sp>
    </p:spTree>
    <p:extLst>
      <p:ext uri="{BB962C8B-B14F-4D97-AF65-F5344CB8AC3E}">
        <p14:creationId xmlns:p14="http://schemas.microsoft.com/office/powerpoint/2010/main" val="170193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Jesus Cleanses Us!</a:t>
            </a:r>
            <a:endParaRPr lang="en-US" dirty="0"/>
          </a:p>
        </p:txBody>
      </p:sp>
      <p:sp>
        <p:nvSpPr>
          <p:cNvPr id="3" name="Content Placeholder 2"/>
          <p:cNvSpPr>
            <a:spLocks noGrp="1"/>
          </p:cNvSpPr>
          <p:nvPr>
            <p:ph idx="1"/>
          </p:nvPr>
        </p:nvSpPr>
        <p:spPr/>
        <p:txBody>
          <a:bodyPr/>
          <a:lstStyle/>
          <a:p>
            <a:pPr marL="0" indent="0">
              <a:buNone/>
            </a:pPr>
            <a:r>
              <a:rPr lang="en-US" altLang="ja-JP" dirty="0" smtClean="0"/>
              <a:t>“Then suddenly the Lord you are seeking will </a:t>
            </a:r>
            <a:r>
              <a:rPr lang="en-US" altLang="ja-JP" dirty="0" smtClean="0">
                <a:solidFill>
                  <a:srgbClr val="C00000"/>
                </a:solidFill>
              </a:rPr>
              <a:t>come to his temple</a:t>
            </a:r>
            <a:r>
              <a:rPr lang="en-US" altLang="ja-JP" dirty="0" smtClean="0"/>
              <a:t>; the messenger of the covenant, whom you desire, will come,” says the Lord Almighty. But who can endure the day of his coming? Who can stand when he appears? For he will be like a refiner’s fire or a launderer’s soap. He will sit as a refiner and purifier of silver; he will </a:t>
            </a:r>
            <a:r>
              <a:rPr lang="en-US" altLang="ja-JP" dirty="0" smtClean="0">
                <a:solidFill>
                  <a:srgbClr val="C00000"/>
                </a:solidFill>
              </a:rPr>
              <a:t>purify the Levites </a:t>
            </a:r>
            <a:r>
              <a:rPr lang="en-US" altLang="ja-JP" dirty="0" smtClean="0"/>
              <a:t>and refine them like gold and silver.” </a:t>
            </a:r>
            <a:r>
              <a:rPr lang="en-US" altLang="ja-JP" sz="1400" dirty="0" smtClean="0">
                <a:solidFill>
                  <a:srgbClr val="C00000"/>
                </a:solidFill>
              </a:rPr>
              <a:t>Malachi 3:1–3</a:t>
            </a:r>
            <a:endParaRPr lang="en-US" sz="1400" dirty="0">
              <a:solidFill>
                <a:srgbClr val="C00000"/>
              </a:solidFill>
            </a:endParaRPr>
          </a:p>
        </p:txBody>
      </p:sp>
    </p:spTree>
    <p:extLst>
      <p:ext uri="{BB962C8B-B14F-4D97-AF65-F5344CB8AC3E}">
        <p14:creationId xmlns:p14="http://schemas.microsoft.com/office/powerpoint/2010/main" val="39214184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Who Are the Levites?</a:t>
            </a:r>
            <a:endParaRPr lang="en-US" dirty="0"/>
          </a:p>
        </p:txBody>
      </p:sp>
      <p:sp>
        <p:nvSpPr>
          <p:cNvPr id="3" name="Content Placeholder 2"/>
          <p:cNvSpPr>
            <a:spLocks noGrp="1"/>
          </p:cNvSpPr>
          <p:nvPr>
            <p:ph idx="1"/>
          </p:nvPr>
        </p:nvSpPr>
        <p:spPr/>
        <p:txBody>
          <a:bodyPr/>
          <a:lstStyle/>
          <a:p>
            <a:r>
              <a:rPr lang="en-US" dirty="0" smtClean="0"/>
              <a:t>“You also, like living stones, are being built into a spiritual house to be a holy priesthood.” </a:t>
            </a:r>
            <a:r>
              <a:rPr lang="en-US" sz="1400" dirty="0" smtClean="0">
                <a:solidFill>
                  <a:srgbClr val="C00000"/>
                </a:solidFill>
              </a:rPr>
              <a:t>1 Peter 2:5</a:t>
            </a:r>
            <a:br>
              <a:rPr lang="en-US" sz="1400" dirty="0" smtClean="0">
                <a:solidFill>
                  <a:srgbClr val="C00000"/>
                </a:solidFill>
              </a:rPr>
            </a:br>
            <a:endParaRPr lang="en-US" sz="1400" dirty="0" smtClean="0">
              <a:solidFill>
                <a:srgbClr val="C00000"/>
              </a:solidFill>
            </a:endParaRPr>
          </a:p>
          <a:p>
            <a:r>
              <a:rPr lang="en-US" dirty="0" smtClean="0"/>
              <a:t>The Levites are the priesthood of believers! These are what Christ cleanses when He comes to His Temple.</a:t>
            </a:r>
            <a:endParaRPr lang="en-US" dirty="0"/>
          </a:p>
        </p:txBody>
      </p:sp>
    </p:spTree>
    <p:extLst>
      <p:ext uri="{BB962C8B-B14F-4D97-AF65-F5344CB8AC3E}">
        <p14:creationId xmlns:p14="http://schemas.microsoft.com/office/powerpoint/2010/main" val="297809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8A078"/>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752BDA-B4DF-524D-9FDB-20D058A837C7}"/>
              </a:ext>
            </a:extLst>
          </p:cNvPr>
          <p:cNvSpPr>
            <a:spLocks noGrp="1"/>
          </p:cNvSpPr>
          <p:nvPr>
            <p:ph type="ctrTitle"/>
          </p:nvPr>
        </p:nvSpPr>
        <p:spPr/>
        <p:txBody>
          <a:bodyPr/>
          <a:lstStyle/>
          <a:p>
            <a:r>
              <a:rPr lang="en-US" dirty="0" smtClean="0"/>
              <a:t/>
            </a:r>
            <a:br>
              <a:rPr lang="en-US" dirty="0" smtClean="0"/>
            </a:br>
            <a:r>
              <a:rPr lang="en-US" dirty="0" smtClean="0"/>
              <a:t>When Is The Temple Cleansed? </a:t>
            </a:r>
            <a:endParaRPr lang="en-US" dirty="0"/>
          </a:p>
        </p:txBody>
      </p:sp>
    </p:spTree>
    <p:extLst>
      <p:ext uri="{BB962C8B-B14F-4D97-AF65-F5344CB8AC3E}">
        <p14:creationId xmlns:p14="http://schemas.microsoft.com/office/powerpoint/2010/main" val="6112012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BFFCC0-56BC-3C41-A9C1-783A48926CFD}"/>
              </a:ext>
            </a:extLst>
          </p:cNvPr>
          <p:cNvSpPr>
            <a:spLocks noGrp="1"/>
          </p:cNvSpPr>
          <p:nvPr>
            <p:ph type="title"/>
          </p:nvPr>
        </p:nvSpPr>
        <p:spPr/>
        <p:txBody>
          <a:bodyPr/>
          <a:lstStyle/>
          <a:p>
            <a:r>
              <a:rPr lang="en-US" smtClean="0"/>
              <a:t>The Significance of 1844</a:t>
            </a:r>
            <a:endParaRPr lang="en-US" dirty="0"/>
          </a:p>
        </p:txBody>
      </p:sp>
      <p:sp>
        <p:nvSpPr>
          <p:cNvPr id="3" name="Content Placeholder 2">
            <a:extLst>
              <a:ext uri="{FF2B5EF4-FFF2-40B4-BE49-F238E27FC236}">
                <a16:creationId xmlns:a16="http://schemas.microsoft.com/office/drawing/2014/main" xmlns="" id="{21B07164-2B47-9E41-834F-B1A8E7AF129D}"/>
              </a:ext>
            </a:extLst>
          </p:cNvPr>
          <p:cNvSpPr>
            <a:spLocks noGrp="1"/>
          </p:cNvSpPr>
          <p:nvPr>
            <p:ph idx="1"/>
          </p:nvPr>
        </p:nvSpPr>
        <p:spPr/>
        <p:txBody>
          <a:bodyPr/>
          <a:lstStyle/>
          <a:p>
            <a:r>
              <a:rPr lang="en-US" dirty="0" smtClean="0"/>
              <a:t>Since Adam’s fall, God has been working to restore humanity to </a:t>
            </a:r>
            <a:br>
              <a:rPr lang="en-US" dirty="0" smtClean="0"/>
            </a:br>
            <a:r>
              <a:rPr lang="en-US" dirty="0" smtClean="0"/>
              <a:t>trust in Him.</a:t>
            </a:r>
            <a:br>
              <a:rPr lang="en-US" dirty="0" smtClean="0"/>
            </a:br>
            <a:endParaRPr lang="en-US" dirty="0" smtClean="0"/>
          </a:p>
          <a:p>
            <a:r>
              <a:rPr lang="en-US" dirty="0" smtClean="0"/>
              <a:t>In Old Testament times, God also worked to keep open the avenue for the Messiah.</a:t>
            </a:r>
            <a:br>
              <a:rPr lang="en-US" dirty="0" smtClean="0"/>
            </a:br>
            <a:endParaRPr lang="en-US" dirty="0" smtClean="0"/>
          </a:p>
          <a:p>
            <a:r>
              <a:rPr lang="en-US" dirty="0" smtClean="0"/>
              <a:t>Jesus came to fix what Adam’s sin did to the species human.</a:t>
            </a:r>
            <a:br>
              <a:rPr lang="en-US" dirty="0" smtClean="0"/>
            </a:br>
            <a:endParaRPr lang="en-US" dirty="0" smtClean="0"/>
          </a:p>
          <a:p>
            <a:r>
              <a:rPr lang="en-US" dirty="0" smtClean="0"/>
              <a:t>After Jesus achieved the Remedy to sin, Satan counterattacked by infecting human minds with the imposed-law lie and the legal salvation scheme.</a:t>
            </a:r>
            <a:endParaRPr lang="en-US" dirty="0"/>
          </a:p>
        </p:txBody>
      </p:sp>
    </p:spTree>
    <p:extLst>
      <p:ext uri="{BB962C8B-B14F-4D97-AF65-F5344CB8AC3E}">
        <p14:creationId xmlns:p14="http://schemas.microsoft.com/office/powerpoint/2010/main" val="148623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89678"/>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89678"/>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C89678"/>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BFFCC0-56BC-3C41-A9C1-783A48926CFD}"/>
              </a:ext>
            </a:extLst>
          </p:cNvPr>
          <p:cNvSpPr>
            <a:spLocks noGrp="1"/>
          </p:cNvSpPr>
          <p:nvPr>
            <p:ph type="title"/>
          </p:nvPr>
        </p:nvSpPr>
        <p:spPr/>
        <p:txBody>
          <a:bodyPr/>
          <a:lstStyle/>
          <a:p>
            <a:r>
              <a:rPr lang="en-US" smtClean="0"/>
              <a:t>The Significance of 1844</a:t>
            </a:r>
            <a:endParaRPr lang="en-US" dirty="0"/>
          </a:p>
        </p:txBody>
      </p:sp>
      <p:sp>
        <p:nvSpPr>
          <p:cNvPr id="3" name="Content Placeholder 2">
            <a:extLst>
              <a:ext uri="{FF2B5EF4-FFF2-40B4-BE49-F238E27FC236}">
                <a16:creationId xmlns:a16="http://schemas.microsoft.com/office/drawing/2014/main" xmlns="" id="{21B07164-2B47-9E41-834F-B1A8E7AF129D}"/>
              </a:ext>
            </a:extLst>
          </p:cNvPr>
          <p:cNvSpPr>
            <a:spLocks noGrp="1"/>
          </p:cNvSpPr>
          <p:nvPr>
            <p:ph idx="1"/>
          </p:nvPr>
        </p:nvSpPr>
        <p:spPr/>
        <p:txBody>
          <a:bodyPr/>
          <a:lstStyle/>
          <a:p>
            <a:r>
              <a:rPr lang="en-US" dirty="0" smtClean="0"/>
              <a:t>God was still working to win people to trust, but defects were not fully removed in those who trusted God.</a:t>
            </a:r>
            <a:br>
              <a:rPr lang="en-US" dirty="0" smtClean="0"/>
            </a:br>
            <a:endParaRPr lang="en-US" dirty="0" smtClean="0"/>
          </a:p>
          <a:p>
            <a:r>
              <a:rPr lang="en-US" dirty="0" smtClean="0"/>
              <a:t>Since 1844, Christ has been opening the records—datasets of individualities—and removing all residual defects. He is applying the template of His perfect character, purifying them so that when they arise, they will be sinless and perfect.</a:t>
            </a:r>
            <a:br>
              <a:rPr lang="en-US" dirty="0" smtClean="0"/>
            </a:br>
            <a:endParaRPr lang="en-US" dirty="0" smtClean="0"/>
          </a:p>
          <a:p>
            <a:r>
              <a:rPr lang="en-US" dirty="0" smtClean="0"/>
              <a:t>He is also working in the lives of the living to achieve this healing in all who trust Him, which requires that the lies about God be eliminated from our minds, including the imposed-law lie.</a:t>
            </a:r>
            <a:endParaRPr lang="en-US" dirty="0"/>
          </a:p>
        </p:txBody>
      </p:sp>
    </p:spTree>
    <p:extLst>
      <p:ext uri="{BB962C8B-B14F-4D97-AF65-F5344CB8AC3E}">
        <p14:creationId xmlns:p14="http://schemas.microsoft.com/office/powerpoint/2010/main" val="50661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8A078"/>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8A078"/>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08B8C8-24AF-5F49-9902-CB158847814E}"/>
              </a:ext>
            </a:extLst>
          </p:cNvPr>
          <p:cNvSpPr>
            <a:spLocks noGrp="1"/>
          </p:cNvSpPr>
          <p:nvPr>
            <p:ph type="title"/>
          </p:nvPr>
        </p:nvSpPr>
        <p:spPr/>
        <p:txBody>
          <a:bodyPr/>
          <a:lstStyle/>
          <a:p>
            <a:r>
              <a:rPr lang="en-US" dirty="0"/>
              <a:t>The Fifth Seal of Revelation</a:t>
            </a:r>
          </a:p>
        </p:txBody>
      </p:sp>
      <p:sp>
        <p:nvSpPr>
          <p:cNvPr id="3" name="Content Placeholder 2">
            <a:extLst>
              <a:ext uri="{FF2B5EF4-FFF2-40B4-BE49-F238E27FC236}">
                <a16:creationId xmlns:a16="http://schemas.microsoft.com/office/drawing/2014/main" xmlns="" id="{C5223172-5A67-BE45-A8A6-E59338BD74F8}"/>
              </a:ext>
            </a:extLst>
          </p:cNvPr>
          <p:cNvSpPr>
            <a:spLocks noGrp="1"/>
          </p:cNvSpPr>
          <p:nvPr>
            <p:ph idx="1"/>
          </p:nvPr>
        </p:nvSpPr>
        <p:spPr>
          <a:xfrm>
            <a:off x="801005" y="1525174"/>
            <a:ext cx="7639610" cy="2765472"/>
          </a:xfrm>
        </p:spPr>
        <p:txBody>
          <a:bodyPr/>
          <a:lstStyle/>
          <a:p>
            <a:pPr marL="0" indent="0">
              <a:lnSpc>
                <a:spcPct val="100000"/>
              </a:lnSpc>
              <a:buNone/>
            </a:pPr>
            <a:r>
              <a:rPr lang="en-US" sz="1800" dirty="0"/>
              <a:t>“</a:t>
            </a:r>
            <a:r>
              <a:rPr lang="en-US" dirty="0"/>
              <a:t>When he opened the fifth seal, I saw under the </a:t>
            </a:r>
            <a:r>
              <a:rPr lang="en-US" b="1" dirty="0"/>
              <a:t>altar</a:t>
            </a:r>
            <a:r>
              <a:rPr lang="en-US" b="1" dirty="0">
                <a:solidFill>
                  <a:srgbClr val="C00000"/>
                </a:solidFill>
              </a:rPr>
              <a:t> </a:t>
            </a:r>
            <a:r>
              <a:rPr lang="en-US" dirty="0"/>
              <a:t>[sanctuary] </a:t>
            </a:r>
            <a:r>
              <a:rPr lang="en-US" b="1" dirty="0"/>
              <a:t>the souls </a:t>
            </a:r>
            <a:r>
              <a:rPr lang="en-US" dirty="0"/>
              <a:t>[individualities]</a:t>
            </a:r>
            <a:r>
              <a:rPr lang="en-US" dirty="0">
                <a:solidFill>
                  <a:srgbClr val="D75B93"/>
                </a:solidFill>
              </a:rPr>
              <a:t> </a:t>
            </a:r>
            <a:r>
              <a:rPr lang="en-US" dirty="0"/>
              <a:t>of those who had been slain because of the word of God and the testimony they had maintained. They called out in a loud voice, ‘How long, Sovereign Lord, holy and true, until you </a:t>
            </a:r>
            <a:r>
              <a:rPr lang="en-US" b="1" dirty="0"/>
              <a:t>judge</a:t>
            </a:r>
            <a:r>
              <a:rPr lang="en-US" dirty="0"/>
              <a:t> the inhabitants of the earth and avenge our blood?’ </a:t>
            </a:r>
            <a:r>
              <a:rPr lang="en-US" b="1" dirty="0"/>
              <a:t>Then</a:t>
            </a:r>
            <a:r>
              <a:rPr lang="en-US" dirty="0"/>
              <a:t> each of them was given a </a:t>
            </a:r>
            <a:r>
              <a:rPr lang="en-US" b="1" dirty="0"/>
              <a:t>white robe </a:t>
            </a:r>
            <a:r>
              <a:rPr lang="en-US" dirty="0"/>
              <a:t>[cleansed character], and they were told to wait a little longer, until the number of their fellow servants and brothers who were to be killed as they had been was completed [cleansing of the living saints].”</a:t>
            </a:r>
            <a:r>
              <a:rPr lang="en-US" sz="1800" dirty="0"/>
              <a:t> </a:t>
            </a:r>
            <a:r>
              <a:rPr lang="en-US" sz="1400" dirty="0">
                <a:solidFill>
                  <a:srgbClr val="C00000"/>
                </a:solidFill>
              </a:rPr>
              <a:t>Revelation 6:9–11</a:t>
            </a:r>
            <a:endParaRPr lang="en-US" sz="1400" dirty="0"/>
          </a:p>
          <a:p>
            <a:pPr>
              <a:lnSpc>
                <a:spcPct val="100000"/>
              </a:lnSpc>
            </a:pPr>
            <a:endParaRPr lang="en-US" dirty="0"/>
          </a:p>
        </p:txBody>
      </p:sp>
    </p:spTree>
    <p:extLst>
      <p:ext uri="{BB962C8B-B14F-4D97-AF65-F5344CB8AC3E}">
        <p14:creationId xmlns:p14="http://schemas.microsoft.com/office/powerpoint/2010/main" val="113430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400984A-295E-B247-9146-F4264DC1268C}"/>
              </a:ext>
            </a:extLst>
          </p:cNvPr>
          <p:cNvSpPr>
            <a:spLocks noGrp="1"/>
          </p:cNvSpPr>
          <p:nvPr>
            <p:ph type="title"/>
          </p:nvPr>
        </p:nvSpPr>
        <p:spPr/>
        <p:txBody>
          <a:bodyPr/>
          <a:lstStyle/>
          <a:p>
            <a:r>
              <a:rPr lang="en-US" smtClean="0"/>
              <a:t>Object Lesson</a:t>
            </a:r>
            <a:endParaRPr lang="en-US" dirty="0"/>
          </a:p>
        </p:txBody>
      </p:sp>
      <p:sp>
        <p:nvSpPr>
          <p:cNvPr id="3" name="Content Placeholder 2"/>
          <p:cNvSpPr>
            <a:spLocks noGrp="1"/>
          </p:cNvSpPr>
          <p:nvPr>
            <p:ph idx="1"/>
          </p:nvPr>
        </p:nvSpPr>
        <p:spPr/>
        <p:txBody>
          <a:bodyPr/>
          <a:lstStyle/>
          <a:p>
            <a:pPr marL="0" indent="0">
              <a:buNone/>
            </a:pPr>
            <a:r>
              <a:rPr lang="en-US" dirty="0" smtClean="0"/>
              <a:t>“The gifts and sacrifices being offered were </a:t>
            </a:r>
            <a:r>
              <a:rPr lang="en-US" b="1" dirty="0" smtClean="0"/>
              <a:t>not able to clear the conscience of the worshiper</a:t>
            </a:r>
            <a:r>
              <a:rPr lang="en-US" dirty="0" smtClean="0"/>
              <a:t>. They are only a matter of food and drink and various ceremonial washings—external regulations applying until the time of the new order… But those sacrifices are an annual reminder of sins, </a:t>
            </a:r>
            <a:r>
              <a:rPr lang="en-US" b="1" dirty="0" smtClean="0"/>
              <a:t>because it is impossible for the blood of bulls and goats to take away sins</a:t>
            </a:r>
            <a:r>
              <a:rPr lang="en-US" dirty="0" smtClean="0"/>
              <a:t>.”  </a:t>
            </a:r>
            <a:r>
              <a:rPr lang="en-US" sz="1400" dirty="0">
                <a:solidFill>
                  <a:srgbClr val="C00000"/>
                </a:solidFill>
              </a:rPr>
              <a:t>Hebrews 9:9.10, 10:3, 4</a:t>
            </a:r>
          </a:p>
          <a:p>
            <a:endParaRPr lang="en-US" dirty="0" smtClean="0"/>
          </a:p>
        </p:txBody>
      </p:sp>
    </p:spTree>
    <p:extLst>
      <p:ext uri="{BB962C8B-B14F-4D97-AF65-F5344CB8AC3E}">
        <p14:creationId xmlns:p14="http://schemas.microsoft.com/office/powerpoint/2010/main" val="28763455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08B8C8-24AF-5F49-9902-CB158847814E}"/>
              </a:ext>
            </a:extLst>
          </p:cNvPr>
          <p:cNvSpPr>
            <a:spLocks noGrp="1"/>
          </p:cNvSpPr>
          <p:nvPr>
            <p:ph type="title"/>
          </p:nvPr>
        </p:nvSpPr>
        <p:spPr/>
        <p:txBody>
          <a:bodyPr/>
          <a:lstStyle/>
          <a:p>
            <a:r>
              <a:rPr lang="en-US" dirty="0" smtClean="0"/>
              <a:t>Why Wait Until 1844</a:t>
            </a:r>
            <a:br>
              <a:rPr lang="en-US" dirty="0" smtClean="0"/>
            </a:br>
            <a:r>
              <a:rPr lang="en-US" dirty="0" smtClean="0"/>
              <a:t>to Start the Final Cleansing Work?</a:t>
            </a:r>
            <a:endParaRPr lang="en-US" dirty="0"/>
          </a:p>
        </p:txBody>
      </p:sp>
      <p:sp>
        <p:nvSpPr>
          <p:cNvPr id="3" name="Content Placeholder 2">
            <a:extLst>
              <a:ext uri="{FF2B5EF4-FFF2-40B4-BE49-F238E27FC236}">
                <a16:creationId xmlns:a16="http://schemas.microsoft.com/office/drawing/2014/main" xmlns="" id="{C5223172-5A67-BE45-A8A6-E59338BD74F8}"/>
              </a:ext>
            </a:extLst>
          </p:cNvPr>
          <p:cNvSpPr>
            <a:spLocks noGrp="1"/>
          </p:cNvSpPr>
          <p:nvPr>
            <p:ph idx="1"/>
          </p:nvPr>
        </p:nvSpPr>
        <p:spPr/>
        <p:txBody>
          <a:bodyPr/>
          <a:lstStyle/>
          <a:p>
            <a:r>
              <a:rPr lang="en-US" dirty="0" smtClean="0"/>
              <a:t>Because Jesus needs to not only perfect the sleeping saints, but also the living saints—and that requires that those alive on earth understand the truth about God sufficiently enough to expunge the lies about God that have been widely accepted, especially the imposed-law lie with its penal/legal theologies. </a:t>
            </a:r>
            <a:br>
              <a:rPr lang="en-US" dirty="0" smtClean="0"/>
            </a:br>
            <a:endParaRPr lang="en-US" dirty="0" smtClean="0"/>
          </a:p>
          <a:p>
            <a:r>
              <a:rPr lang="en-US" dirty="0" smtClean="0"/>
              <a:t>“Fear God and give him glory, because the hour of </a:t>
            </a:r>
            <a:r>
              <a:rPr lang="en-US" b="1" dirty="0" smtClean="0"/>
              <a:t>his</a:t>
            </a:r>
            <a:r>
              <a:rPr lang="en-US" dirty="0" smtClean="0"/>
              <a:t> judgment has come. Worship him who made the heavens, the earth, the sea and the springs of water.” </a:t>
            </a:r>
            <a:r>
              <a:rPr lang="en-US" sz="1400" dirty="0" smtClean="0">
                <a:solidFill>
                  <a:srgbClr val="C00000"/>
                </a:solidFill>
              </a:rPr>
              <a:t>Revelation 14:7 NIV84</a:t>
            </a:r>
            <a:endParaRPr lang="en-US" dirty="0" smtClean="0">
              <a:solidFill>
                <a:srgbClr val="C00000"/>
              </a:solidFill>
            </a:endParaRPr>
          </a:p>
          <a:p>
            <a:endParaRPr lang="en-US" dirty="0" smtClean="0"/>
          </a:p>
          <a:p>
            <a:endParaRPr lang="en-US" dirty="0"/>
          </a:p>
        </p:txBody>
      </p:sp>
    </p:spTree>
    <p:extLst>
      <p:ext uri="{BB962C8B-B14F-4D97-AF65-F5344CB8AC3E}">
        <p14:creationId xmlns:p14="http://schemas.microsoft.com/office/powerpoint/2010/main" val="161101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8A078"/>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FA96FD-3E08-5F40-B23E-400D694D6B39}"/>
              </a:ext>
            </a:extLst>
          </p:cNvPr>
          <p:cNvSpPr>
            <a:spLocks noGrp="1"/>
          </p:cNvSpPr>
          <p:nvPr>
            <p:ph type="title"/>
          </p:nvPr>
        </p:nvSpPr>
        <p:spPr/>
        <p:txBody>
          <a:bodyPr/>
          <a:lstStyle/>
          <a:p>
            <a:r>
              <a:rPr lang="en-US" smtClean="0"/>
              <a:t>Keys Learning Points</a:t>
            </a:r>
            <a:endParaRPr lang="en-US" dirty="0"/>
          </a:p>
        </p:txBody>
      </p:sp>
      <p:sp>
        <p:nvSpPr>
          <p:cNvPr id="3" name="Content Placeholder 2">
            <a:extLst>
              <a:ext uri="{FF2B5EF4-FFF2-40B4-BE49-F238E27FC236}">
                <a16:creationId xmlns:a16="http://schemas.microsoft.com/office/drawing/2014/main" xmlns="" id="{7FD1D9FD-093B-B847-88BE-357376DE1CEE}"/>
              </a:ext>
            </a:extLst>
          </p:cNvPr>
          <p:cNvSpPr>
            <a:spLocks noGrp="1"/>
          </p:cNvSpPr>
          <p:nvPr>
            <p:ph idx="1"/>
          </p:nvPr>
        </p:nvSpPr>
        <p:spPr/>
        <p:txBody>
          <a:bodyPr/>
          <a:lstStyle/>
          <a:p>
            <a:r>
              <a:rPr lang="en-US" dirty="0" smtClean="0"/>
              <a:t>The plan of salvation is the plan to heal sinners to </a:t>
            </a:r>
            <a:r>
              <a:rPr lang="en-US" dirty="0" err="1" smtClean="0"/>
              <a:t>sinlessness</a:t>
            </a:r>
            <a:r>
              <a:rPr lang="en-US" dirty="0" smtClean="0"/>
              <a:t>.</a:t>
            </a:r>
          </a:p>
          <a:p>
            <a:r>
              <a:rPr lang="en-US" dirty="0" smtClean="0"/>
              <a:t>Christ came as the second Adam to reveal truth and procure the Remedy (sinless human character).</a:t>
            </a:r>
          </a:p>
          <a:p>
            <a:r>
              <a:rPr lang="en-US" dirty="0" smtClean="0"/>
              <a:t>In His person, the species human was saved (put right, healed, justified).</a:t>
            </a:r>
          </a:p>
          <a:p>
            <a:r>
              <a:rPr lang="en-US" dirty="0" smtClean="0"/>
              <a:t>Jesus directs all heavenly agencies for the salvation of humans.</a:t>
            </a:r>
          </a:p>
          <a:p>
            <a:r>
              <a:rPr lang="en-US" dirty="0" smtClean="0"/>
              <a:t>Those won to trust, He transforms into His likeness. We become partakers of the divine nature, conformed to the likeness of Jesus.</a:t>
            </a:r>
            <a:br>
              <a:rPr lang="en-US" dirty="0" smtClean="0"/>
            </a:br>
            <a:r>
              <a:rPr lang="en-US" sz="1400" dirty="0" smtClean="0">
                <a:solidFill>
                  <a:srgbClr val="C00000"/>
                </a:solidFill>
              </a:rPr>
              <a:t>2 Peter 1:4 ; Romans 8:29; 1 Corinthians 2:16, Galatians 2:20</a:t>
            </a:r>
          </a:p>
          <a:p>
            <a:r>
              <a:rPr lang="en-US" dirty="0" smtClean="0"/>
              <a:t>So that when He comes, we will see Him as He is “for we shall be like Him!” </a:t>
            </a:r>
            <a:r>
              <a:rPr lang="en-US" sz="1400" dirty="0" smtClean="0">
                <a:solidFill>
                  <a:srgbClr val="C00000"/>
                </a:solidFill>
              </a:rPr>
              <a:t>1 John 3:2</a:t>
            </a:r>
            <a:endParaRPr lang="en-US" sz="1400" dirty="0">
              <a:solidFill>
                <a:srgbClr val="C00000"/>
              </a:solidFill>
            </a:endParaRPr>
          </a:p>
        </p:txBody>
      </p:sp>
    </p:spTree>
    <p:extLst>
      <p:ext uri="{BB962C8B-B14F-4D97-AF65-F5344CB8AC3E}">
        <p14:creationId xmlns:p14="http://schemas.microsoft.com/office/powerpoint/2010/main" val="82759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8A078"/>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8A078"/>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C8A078"/>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C8A078"/>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C8A078"/>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AE5978-9635-B645-9A76-636DC94794B3}"/>
              </a:ext>
            </a:extLst>
          </p:cNvPr>
          <p:cNvSpPr>
            <a:spLocks noGrp="1"/>
          </p:cNvSpPr>
          <p:nvPr>
            <p:ph type="title"/>
          </p:nvPr>
        </p:nvSpPr>
        <p:spPr/>
        <p:txBody>
          <a:bodyPr/>
          <a:lstStyle/>
          <a:p>
            <a:r>
              <a:rPr lang="en-US" smtClean="0"/>
              <a:t>Round Table Discussion</a:t>
            </a:r>
            <a:endParaRPr lang="en-US" dirty="0"/>
          </a:p>
        </p:txBody>
      </p:sp>
      <p:sp>
        <p:nvSpPr>
          <p:cNvPr id="3" name="Content Placeholder 2">
            <a:extLst>
              <a:ext uri="{FF2B5EF4-FFF2-40B4-BE49-F238E27FC236}">
                <a16:creationId xmlns:a16="http://schemas.microsoft.com/office/drawing/2014/main" xmlns="" id="{7411CB32-DC2B-9642-B897-28CDF79BAEB4}"/>
              </a:ext>
            </a:extLst>
          </p:cNvPr>
          <p:cNvSpPr>
            <a:spLocks noGrp="1"/>
          </p:cNvSpPr>
          <p:nvPr>
            <p:ph idx="1"/>
          </p:nvPr>
        </p:nvSpPr>
        <p:spPr/>
        <p:txBody>
          <a:bodyPr/>
          <a:lstStyle/>
          <a:p>
            <a:r>
              <a:rPr lang="en-US" dirty="0" smtClean="0"/>
              <a:t>How can you share these concepts with </a:t>
            </a:r>
            <a:r>
              <a:rPr lang="en-US" dirty="0" err="1" smtClean="0"/>
              <a:t>thos</a:t>
            </a:r>
            <a:r>
              <a:rPr lang="en-US" dirty="0" smtClean="0"/>
              <a:t> not familiar with the metaphor of the sanctuary? </a:t>
            </a:r>
          </a:p>
          <a:p>
            <a:r>
              <a:rPr lang="en-US" dirty="0" smtClean="0"/>
              <a:t>Is it necessary for people to understand this prophecy/ doctrine </a:t>
            </a:r>
            <a:br>
              <a:rPr lang="en-US" dirty="0" smtClean="0"/>
            </a:br>
            <a:r>
              <a:rPr lang="en-US" dirty="0" smtClean="0"/>
              <a:t>in order to experience what is being taught? </a:t>
            </a:r>
          </a:p>
          <a:p>
            <a:r>
              <a:rPr lang="en-US" dirty="0" smtClean="0"/>
              <a:t>If people are not open to this idea, what approach would be beneficial to them? </a:t>
            </a:r>
          </a:p>
          <a:p>
            <a:r>
              <a:rPr lang="en-US" dirty="0" smtClean="0"/>
              <a:t>What truths can help a person experience heart of the heart and </a:t>
            </a:r>
            <a:br>
              <a:rPr lang="en-US" dirty="0" smtClean="0"/>
            </a:br>
            <a:r>
              <a:rPr lang="en-US" dirty="0" smtClean="0"/>
              <a:t>at-one-</a:t>
            </a:r>
            <a:r>
              <a:rPr lang="en-US" dirty="0" err="1" smtClean="0"/>
              <a:t>ment</a:t>
            </a:r>
            <a:r>
              <a:rPr lang="en-US" dirty="0" smtClean="0"/>
              <a:t> with God without accepting this insight? </a:t>
            </a:r>
          </a:p>
          <a:p>
            <a:r>
              <a:rPr lang="en-US" dirty="0" smtClean="0"/>
              <a:t>How will people who experience Jesus’ cleansing of their hearts </a:t>
            </a:r>
            <a:br>
              <a:rPr lang="en-US" dirty="0" smtClean="0"/>
            </a:br>
            <a:r>
              <a:rPr lang="en-US" dirty="0" smtClean="0"/>
              <a:t>and minds function? </a:t>
            </a:r>
            <a:r>
              <a:rPr lang="en-US" sz="1400" dirty="0" smtClean="0">
                <a:solidFill>
                  <a:srgbClr val="C00000"/>
                </a:solidFill>
              </a:rPr>
              <a:t>Revelation 12:11</a:t>
            </a:r>
            <a:endParaRPr lang="en-US" sz="1400" dirty="0">
              <a:solidFill>
                <a:srgbClr val="C00000"/>
              </a:solidFill>
            </a:endParaRPr>
          </a:p>
        </p:txBody>
      </p:sp>
    </p:spTree>
    <p:extLst>
      <p:ext uri="{BB962C8B-B14F-4D97-AF65-F5344CB8AC3E}">
        <p14:creationId xmlns:p14="http://schemas.microsoft.com/office/powerpoint/2010/main" val="64393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AE5978-9635-B645-9A76-636DC94794B3}"/>
              </a:ext>
            </a:extLst>
          </p:cNvPr>
          <p:cNvSpPr>
            <a:spLocks noGrp="1"/>
          </p:cNvSpPr>
          <p:nvPr>
            <p:ph type="title"/>
          </p:nvPr>
        </p:nvSpPr>
        <p:spPr/>
        <p:txBody>
          <a:bodyPr/>
          <a:lstStyle/>
          <a:p>
            <a:r>
              <a:rPr lang="en-US" smtClean="0"/>
              <a:t>Round Table Discussion</a:t>
            </a:r>
            <a:endParaRPr lang="en-US" dirty="0"/>
          </a:p>
        </p:txBody>
      </p:sp>
      <p:sp>
        <p:nvSpPr>
          <p:cNvPr id="3" name="Content Placeholder 2">
            <a:extLst>
              <a:ext uri="{FF2B5EF4-FFF2-40B4-BE49-F238E27FC236}">
                <a16:creationId xmlns:a16="http://schemas.microsoft.com/office/drawing/2014/main" xmlns="" id="{7411CB32-DC2B-9642-B897-28CDF79BAEB4}"/>
              </a:ext>
            </a:extLst>
          </p:cNvPr>
          <p:cNvSpPr>
            <a:spLocks noGrp="1"/>
          </p:cNvSpPr>
          <p:nvPr>
            <p:ph idx="1"/>
          </p:nvPr>
        </p:nvSpPr>
        <p:spPr/>
        <p:txBody>
          <a:bodyPr/>
          <a:lstStyle/>
          <a:p>
            <a:r>
              <a:rPr lang="en-US" dirty="0" smtClean="0"/>
              <a:t>How do we handle the criticism that Daniel 8:14 applies to Antiochus Epiphanes in 167 BC? </a:t>
            </a:r>
            <a:br>
              <a:rPr lang="en-US" dirty="0" smtClean="0"/>
            </a:br>
            <a:endParaRPr lang="en-US" dirty="0" smtClean="0"/>
          </a:p>
          <a:p>
            <a:r>
              <a:rPr lang="en-US" dirty="0" smtClean="0"/>
              <a:t>How does penal substitution theology obstruct God’s plan to heal His people?</a:t>
            </a:r>
            <a:br>
              <a:rPr lang="en-US" dirty="0" smtClean="0"/>
            </a:br>
            <a:endParaRPr lang="en-US" dirty="0" smtClean="0"/>
          </a:p>
          <a:p>
            <a:r>
              <a:rPr lang="en-US" dirty="0" smtClean="0"/>
              <a:t>What is Bible perfection? (maturity of character, i.e. loving God and others more than self, Job, Daniel, three worthies, Stephen, Apostles, Revelation 12:11)</a:t>
            </a:r>
            <a:endParaRPr lang="en-US" dirty="0"/>
          </a:p>
        </p:txBody>
      </p:sp>
    </p:spTree>
    <p:extLst>
      <p:ext uri="{BB962C8B-B14F-4D97-AF65-F5344CB8AC3E}">
        <p14:creationId xmlns:p14="http://schemas.microsoft.com/office/powerpoint/2010/main" val="343208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Tree>
    <p:extLst>
      <p:ext uri="{BB962C8B-B14F-4D97-AF65-F5344CB8AC3E}">
        <p14:creationId xmlns:p14="http://schemas.microsoft.com/office/powerpoint/2010/main" val="3451737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xmlns="" id="{A58FC87F-E224-ED47-94D0-EE31D9B5F9F4}"/>
              </a:ext>
            </a:extLst>
          </p:cNvPr>
          <p:cNvSpPr>
            <a:spLocks noGrp="1"/>
          </p:cNvSpPr>
          <p:nvPr>
            <p:ph type="title"/>
          </p:nvPr>
        </p:nvSpPr>
        <p:spPr/>
        <p:txBody>
          <a:bodyPr/>
          <a:lstStyle/>
          <a:p>
            <a:r>
              <a:rPr lang="en-US" smtClean="0"/>
              <a:t>Annual Feasts: The Fall to Restoration</a:t>
            </a:r>
            <a:endParaRPr lang="en-US" dirty="0"/>
          </a:p>
        </p:txBody>
      </p:sp>
      <p:sp>
        <p:nvSpPr>
          <p:cNvPr id="3" name="Content Placeholder 2"/>
          <p:cNvSpPr>
            <a:spLocks noGrp="1"/>
          </p:cNvSpPr>
          <p:nvPr>
            <p:ph idx="1"/>
          </p:nvPr>
        </p:nvSpPr>
        <p:spPr>
          <a:xfrm>
            <a:off x="1025236" y="1447800"/>
            <a:ext cx="7313742" cy="3268979"/>
          </a:xfrm>
        </p:spPr>
        <p:txBody>
          <a:bodyPr/>
          <a:lstStyle/>
          <a:p>
            <a:r>
              <a:rPr lang="en-US" b="1" dirty="0" smtClean="0"/>
              <a:t>Passover</a:t>
            </a:r>
            <a:r>
              <a:rPr lang="en-US" dirty="0" smtClean="0"/>
              <a:t>: As soon as humanity fell into sin, God passed over their sins. “He left the sins committed before hand unpunished.” </a:t>
            </a:r>
            <a:r>
              <a:rPr lang="en-US" sz="1400" dirty="0" smtClean="0">
                <a:solidFill>
                  <a:srgbClr val="C00000"/>
                </a:solidFill>
              </a:rPr>
              <a:t>Romans 3:25</a:t>
            </a:r>
            <a:br>
              <a:rPr lang="en-US" sz="1400" dirty="0" smtClean="0">
                <a:solidFill>
                  <a:srgbClr val="C00000"/>
                </a:solidFill>
              </a:rPr>
            </a:br>
            <a:endParaRPr lang="en-US" sz="1400" dirty="0" smtClean="0">
              <a:solidFill>
                <a:srgbClr val="C00000"/>
              </a:solidFill>
            </a:endParaRPr>
          </a:p>
          <a:p>
            <a:r>
              <a:rPr lang="en-US" dirty="0" smtClean="0"/>
              <a:t>Christ is the lamb of God slain from the foundation of the world. </a:t>
            </a:r>
            <a:r>
              <a:rPr lang="en-US" sz="1400" dirty="0" smtClean="0">
                <a:solidFill>
                  <a:srgbClr val="C00000"/>
                </a:solidFill>
              </a:rPr>
              <a:t>Revelation 13:8</a:t>
            </a:r>
            <a:br>
              <a:rPr lang="en-US" sz="1400" dirty="0" smtClean="0">
                <a:solidFill>
                  <a:srgbClr val="C00000"/>
                </a:solidFill>
              </a:rPr>
            </a:br>
            <a:endParaRPr lang="en-US" sz="1400" dirty="0" smtClean="0">
              <a:solidFill>
                <a:srgbClr val="C00000"/>
              </a:solidFill>
            </a:endParaRPr>
          </a:p>
          <a:p>
            <a:r>
              <a:rPr lang="en-US" b="1" dirty="0" smtClean="0"/>
              <a:t>Time covered by the Passover</a:t>
            </a:r>
            <a:r>
              <a:rPr lang="en-US" dirty="0" smtClean="0"/>
              <a:t>: from Adam’s sin until Jesus’ victory at the cross.</a:t>
            </a:r>
          </a:p>
          <a:p>
            <a:endParaRPr lang="en-US" dirty="0"/>
          </a:p>
        </p:txBody>
      </p:sp>
    </p:spTree>
    <p:extLst>
      <p:ext uri="{BB962C8B-B14F-4D97-AF65-F5344CB8AC3E}">
        <p14:creationId xmlns:p14="http://schemas.microsoft.com/office/powerpoint/2010/main" val="99976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8A078"/>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8A078"/>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xmlns="" id="{FD584EB1-20B9-C144-9B6A-18D3194C0568}"/>
              </a:ext>
            </a:extLst>
          </p:cNvPr>
          <p:cNvSpPr>
            <a:spLocks noGrp="1"/>
          </p:cNvSpPr>
          <p:nvPr>
            <p:ph type="title"/>
          </p:nvPr>
        </p:nvSpPr>
        <p:spPr/>
        <p:txBody>
          <a:bodyPr/>
          <a:lstStyle/>
          <a:p>
            <a:r>
              <a:rPr lang="en-US" smtClean="0"/>
              <a:t>Annual Feasts: The Fall to Restoration</a:t>
            </a:r>
            <a:endParaRPr lang="en-US" dirty="0"/>
          </a:p>
        </p:txBody>
      </p:sp>
      <p:sp>
        <p:nvSpPr>
          <p:cNvPr id="3" name="Content Placeholder 2"/>
          <p:cNvSpPr>
            <a:spLocks noGrp="1"/>
          </p:cNvSpPr>
          <p:nvPr>
            <p:ph idx="1"/>
          </p:nvPr>
        </p:nvSpPr>
        <p:spPr>
          <a:xfrm>
            <a:off x="1025237" y="1447800"/>
            <a:ext cx="7156238" cy="3268979"/>
          </a:xfrm>
        </p:spPr>
        <p:txBody>
          <a:bodyPr/>
          <a:lstStyle/>
          <a:p>
            <a:r>
              <a:rPr lang="en-US" b="1" dirty="0" smtClean="0"/>
              <a:t>Unleavened Bread</a:t>
            </a:r>
            <a:r>
              <a:rPr lang="en-US" dirty="0" smtClean="0"/>
              <a:t>: Immediately, God began dispensing truth unmixed with error to nurture and save, but it was internalized by those in sin, represented by the bitter herbs. </a:t>
            </a:r>
            <a:br>
              <a:rPr lang="en-US" dirty="0" smtClean="0"/>
            </a:br>
            <a:endParaRPr lang="en-US" dirty="0" smtClean="0"/>
          </a:p>
          <a:p>
            <a:r>
              <a:rPr lang="en-US" dirty="0" smtClean="0"/>
              <a:t>This also represents the time from Adam’s fall until </a:t>
            </a:r>
            <a:br>
              <a:rPr lang="en-US" dirty="0" smtClean="0"/>
            </a:br>
            <a:r>
              <a:rPr lang="en-US" dirty="0" smtClean="0"/>
              <a:t>Christ’s victory.</a:t>
            </a:r>
            <a:br>
              <a:rPr lang="en-US" dirty="0" smtClean="0"/>
            </a:br>
            <a:endParaRPr lang="en-US" dirty="0" smtClean="0"/>
          </a:p>
          <a:p>
            <a:r>
              <a:rPr lang="en-US" dirty="0" smtClean="0"/>
              <a:t>Eating the unleavened bread symbolizes the internalization of Jesus.</a:t>
            </a:r>
            <a:endParaRPr lang="en-US" dirty="0"/>
          </a:p>
        </p:txBody>
      </p:sp>
    </p:spTree>
    <p:extLst>
      <p:ext uri="{BB962C8B-B14F-4D97-AF65-F5344CB8AC3E}">
        <p14:creationId xmlns:p14="http://schemas.microsoft.com/office/powerpoint/2010/main" val="249387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8A078"/>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8A078"/>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xmlns="" id="{0B12964A-99D7-7F4E-A120-9A627B75395D}"/>
              </a:ext>
            </a:extLst>
          </p:cNvPr>
          <p:cNvSpPr>
            <a:spLocks noGrp="1"/>
          </p:cNvSpPr>
          <p:nvPr>
            <p:ph type="title"/>
          </p:nvPr>
        </p:nvSpPr>
        <p:spPr/>
        <p:txBody>
          <a:bodyPr/>
          <a:lstStyle/>
          <a:p>
            <a:r>
              <a:rPr lang="en-US" smtClean="0"/>
              <a:t>Annual Feasts: The Fall to Restoration</a:t>
            </a:r>
            <a:endParaRPr lang="en-US" dirty="0"/>
          </a:p>
        </p:txBody>
      </p:sp>
      <p:sp>
        <p:nvSpPr>
          <p:cNvPr id="3" name="Content Placeholder 2"/>
          <p:cNvSpPr>
            <a:spLocks noGrp="1"/>
          </p:cNvSpPr>
          <p:nvPr>
            <p:ph idx="1"/>
          </p:nvPr>
        </p:nvSpPr>
        <p:spPr>
          <a:xfrm>
            <a:off x="1025236" y="1447800"/>
            <a:ext cx="7182488" cy="3268979"/>
          </a:xfrm>
        </p:spPr>
        <p:txBody>
          <a:bodyPr/>
          <a:lstStyle/>
          <a:p>
            <a:r>
              <a:rPr lang="en-US" b="1" dirty="0" smtClean="0"/>
              <a:t>Feast of First Fruits</a:t>
            </a:r>
            <a:r>
              <a:rPr lang="en-US" dirty="0" smtClean="0"/>
              <a:t>: The first fruits of the victory over death.</a:t>
            </a:r>
            <a:br>
              <a:rPr lang="en-US" dirty="0" smtClean="0"/>
            </a:br>
            <a:endParaRPr lang="en-US" dirty="0" smtClean="0"/>
          </a:p>
          <a:p>
            <a:r>
              <a:rPr lang="en-US" b="1" dirty="0" smtClean="0"/>
              <a:t>The Wave Sheaf</a:t>
            </a:r>
            <a:r>
              <a:rPr lang="en-US" dirty="0" smtClean="0"/>
              <a:t>: Represents Jesus, the ultimate first fruit, who was buried and rose again in sinless perfection.</a:t>
            </a:r>
            <a:br>
              <a:rPr lang="en-US" dirty="0" smtClean="0"/>
            </a:br>
            <a:endParaRPr lang="en-US" dirty="0" smtClean="0"/>
          </a:p>
          <a:p>
            <a:r>
              <a:rPr lang="en-US" dirty="0" smtClean="0"/>
              <a:t>Those who arose with Him on resurrection morning to everlasting life.</a:t>
            </a:r>
            <a:endParaRPr lang="en-US" dirty="0"/>
          </a:p>
        </p:txBody>
      </p:sp>
    </p:spTree>
    <p:extLst>
      <p:ext uri="{BB962C8B-B14F-4D97-AF65-F5344CB8AC3E}">
        <p14:creationId xmlns:p14="http://schemas.microsoft.com/office/powerpoint/2010/main" val="198970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8A078"/>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8A078"/>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xmlns="" id="{4257879D-3EB9-4C4D-9413-663A6E7C741E}"/>
              </a:ext>
            </a:extLst>
          </p:cNvPr>
          <p:cNvSpPr>
            <a:spLocks noGrp="1"/>
          </p:cNvSpPr>
          <p:nvPr>
            <p:ph type="title"/>
          </p:nvPr>
        </p:nvSpPr>
        <p:spPr/>
        <p:txBody>
          <a:bodyPr/>
          <a:lstStyle/>
          <a:p>
            <a:r>
              <a:rPr lang="en-US" smtClean="0"/>
              <a:t>Annual Feasts: The Fall to Restoration</a:t>
            </a:r>
            <a:endParaRPr lang="en-US" dirty="0"/>
          </a:p>
        </p:txBody>
      </p:sp>
      <p:sp>
        <p:nvSpPr>
          <p:cNvPr id="3" name="Content Placeholder 2"/>
          <p:cNvSpPr>
            <a:spLocks noGrp="1"/>
          </p:cNvSpPr>
          <p:nvPr>
            <p:ph idx="1"/>
          </p:nvPr>
        </p:nvSpPr>
        <p:spPr>
          <a:xfrm>
            <a:off x="1025236" y="1447800"/>
            <a:ext cx="7405620" cy="3268979"/>
          </a:xfrm>
        </p:spPr>
        <p:txBody>
          <a:bodyPr/>
          <a:lstStyle/>
          <a:p>
            <a:r>
              <a:rPr lang="en-US" b="1" dirty="0" smtClean="0"/>
              <a:t>Feast of Weeks (Pentecost)</a:t>
            </a:r>
            <a:r>
              <a:rPr lang="en-US" dirty="0" smtClean="0"/>
              <a:t>: The pouring out of the Holy Spirit to apply what Christ achieved and bring forth a harvest of healed souls.</a:t>
            </a:r>
            <a:br>
              <a:rPr lang="en-US" dirty="0" smtClean="0"/>
            </a:br>
            <a:endParaRPr lang="en-US" dirty="0" smtClean="0"/>
          </a:p>
          <a:p>
            <a:r>
              <a:rPr lang="en-US" dirty="0" smtClean="0"/>
              <a:t>This occurred after Christ’s death on the cross as the benefits of His achievement were dispensed into trusting human hearts.</a:t>
            </a:r>
            <a:br>
              <a:rPr lang="en-US" dirty="0" smtClean="0"/>
            </a:br>
            <a:endParaRPr lang="en-US" dirty="0" smtClean="0"/>
          </a:p>
          <a:p>
            <a:r>
              <a:rPr lang="en-US" dirty="0" smtClean="0"/>
              <a:t>Symbolically spans the time from Pentecost (ad 33) until the Loud Cry.</a:t>
            </a:r>
            <a:endParaRPr lang="en-US" dirty="0"/>
          </a:p>
        </p:txBody>
      </p:sp>
    </p:spTree>
    <p:extLst>
      <p:ext uri="{BB962C8B-B14F-4D97-AF65-F5344CB8AC3E}">
        <p14:creationId xmlns:p14="http://schemas.microsoft.com/office/powerpoint/2010/main" val="312959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8A078"/>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8A078"/>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P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POL_Theme</Template>
  <TotalTime>0</TotalTime>
  <Words>1876</Words>
  <Application>Microsoft Office PowerPoint</Application>
  <PresentationFormat>On-screen Show (16:9)</PresentationFormat>
  <Paragraphs>191</Paragraphs>
  <Slides>54</Slides>
  <Notes>5</Notes>
  <HiddenSlides>5</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Lato</vt:lpstr>
      <vt:lpstr>Big Caslon</vt:lpstr>
      <vt:lpstr>Wingdings</vt:lpstr>
      <vt:lpstr>ＭＳ Ｐゴシック</vt:lpstr>
      <vt:lpstr>Proxima Nova Cond</vt:lpstr>
      <vt:lpstr>Proxima Nova Cond Black</vt:lpstr>
      <vt:lpstr>Tahoma</vt:lpstr>
      <vt:lpstr>POL</vt:lpstr>
      <vt:lpstr>The Sanctuary Metaphor Cleansing of the Temple</vt:lpstr>
      <vt:lpstr>All Bible Metaphors Point to One Reality</vt:lpstr>
      <vt:lpstr>If There Is No Reality To Which a Metaphor Points,  Then It Is No Longer Metaphor.  It Is Fantasy! </vt:lpstr>
      <vt:lpstr>There Isn’t An Element In The Old Testament Sanctuary That Is Meant To Be Taken Literally.</vt:lpstr>
      <vt:lpstr>Object Lesson</vt:lpstr>
      <vt:lpstr>Annual Feasts: The Fall to Restoration</vt:lpstr>
      <vt:lpstr>Annual Feasts: The Fall to Restoration</vt:lpstr>
      <vt:lpstr>Annual Feasts: The Fall to Restoration</vt:lpstr>
      <vt:lpstr>Annual Feasts: The Fall to Restoration</vt:lpstr>
      <vt:lpstr>Annual Feasts: The Fall to Restoration</vt:lpstr>
      <vt:lpstr>Annual Feasts: The Fall to Restoration</vt:lpstr>
      <vt:lpstr>Annual Feasts: The Fall to Restoration</vt:lpstr>
      <vt:lpstr>Day of Atonement:  The Fulfillment </vt:lpstr>
      <vt:lpstr>William Miller</vt:lpstr>
      <vt:lpstr>Miller’s Prediction</vt:lpstr>
      <vt:lpstr>William Miller</vt:lpstr>
      <vt:lpstr>After the Great Disappointment</vt:lpstr>
      <vt:lpstr> Common SDA View of the Antitypical Day of Atonement (Cleansing of the Sanctuary)</vt:lpstr>
      <vt:lpstr>The Entire Doctrine Is Taught as a Legal Process</vt:lpstr>
      <vt:lpstr>The legal view of the atonement is all predicated upon a single Idea:</vt:lpstr>
      <vt:lpstr>God’s Law Is Design Law</vt:lpstr>
      <vt:lpstr>So What Is Really Happening in the Sanctuary in Heaven?</vt:lpstr>
      <vt:lpstr>What are the “records” in heaven?</vt:lpstr>
      <vt:lpstr>What Is Recorded in the Heavenly Books?</vt:lpstr>
      <vt:lpstr>In Scripture, what does the “name” symbolize?</vt:lpstr>
      <vt:lpstr>Founder of the SDA Church Wrote:</vt:lpstr>
      <vt:lpstr>At Death</vt:lpstr>
      <vt:lpstr>Blood in the Sanctuary Another Metaphor</vt:lpstr>
      <vt:lpstr>Sin Offerings All Year Long</vt:lpstr>
      <vt:lpstr>Blood Represents Repentant Sinner</vt:lpstr>
      <vt:lpstr>Blood of the Repentant Sinner</vt:lpstr>
      <vt:lpstr>When Jesus Returns and the Saints Are Resurrected</vt:lpstr>
      <vt:lpstr>What Is the Cleansing of the Sanctuary?</vt:lpstr>
      <vt:lpstr>Cleansing of the Records Is the Final Purifying of the Characters of the Saved</vt:lpstr>
      <vt:lpstr> Why Wait Until 1844?</vt:lpstr>
      <vt:lpstr>Because of The War!</vt:lpstr>
      <vt:lpstr>What Kind of War?</vt:lpstr>
      <vt:lpstr>Paul Describes the Little Horn Power</vt:lpstr>
      <vt:lpstr>What Temple? </vt:lpstr>
      <vt:lpstr> If The Spirit Temple Is The One Defiled,  How Is It Cleansed?</vt:lpstr>
      <vt:lpstr>How Did God Respond When The Spirit Temple Was Infected With Imperial Law?</vt:lpstr>
      <vt:lpstr>God Prophesied That a Time Would Come When The Temple Would Be Cleansed.</vt:lpstr>
      <vt:lpstr>“The coming of Christ as our high priest to the most holy place, for the cleansing of the sanctuary, brought to view in Daniel 8:14; the coming of the Son of man to the Ancient of Days, as presented in Daniel 7:13; and the coming of the Lord to His temple, foretold by Malachi [3:1–3], are descriptions of the same event.”  The Great Controversy, p. 426</vt:lpstr>
      <vt:lpstr>Jesus Cleanses Us!</vt:lpstr>
      <vt:lpstr>Who Are the Levites?</vt:lpstr>
      <vt:lpstr> When Is The Temple Cleansed? </vt:lpstr>
      <vt:lpstr>The Significance of 1844</vt:lpstr>
      <vt:lpstr>The Significance of 1844</vt:lpstr>
      <vt:lpstr>The Fifth Seal of Revelation</vt:lpstr>
      <vt:lpstr>Why Wait Until 1844 to Start the Final Cleansing Work?</vt:lpstr>
      <vt:lpstr>Keys Learning Points</vt:lpstr>
      <vt:lpstr>Round Table Discussion</vt:lpstr>
      <vt:lpstr>Round Table Discussion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2019-09-06T01:46:33Z</dcterms:created>
  <dcterms:modified xsi:type="dcterms:W3CDTF">2019-12-17T16:24:37Z</dcterms:modified>
</cp:coreProperties>
</file>