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sldIdLst>
    <p:sldId id="256" r:id="rId2"/>
    <p:sldId id="824" r:id="rId3"/>
    <p:sldId id="825" r:id="rId4"/>
    <p:sldId id="826" r:id="rId5"/>
    <p:sldId id="827" r:id="rId6"/>
    <p:sldId id="828" r:id="rId7"/>
    <p:sldId id="829" r:id="rId8"/>
    <p:sldId id="832" r:id="rId9"/>
    <p:sldId id="830" r:id="rId10"/>
    <p:sldId id="831" r:id="rId11"/>
    <p:sldId id="861" r:id="rId12"/>
    <p:sldId id="834" r:id="rId13"/>
    <p:sldId id="835" r:id="rId14"/>
    <p:sldId id="836" r:id="rId15"/>
    <p:sldId id="837" r:id="rId16"/>
    <p:sldId id="838" r:id="rId17"/>
    <p:sldId id="839" r:id="rId18"/>
    <p:sldId id="343" r:id="rId19"/>
    <p:sldId id="325" r:id="rId20"/>
    <p:sldId id="344" r:id="rId21"/>
    <p:sldId id="822" r:id="rId22"/>
    <p:sldId id="859" r:id="rId23"/>
    <p:sldId id="278" r:id="rId24"/>
    <p:sldId id="842" r:id="rId25"/>
    <p:sldId id="280" r:id="rId26"/>
    <p:sldId id="843" r:id="rId27"/>
    <p:sldId id="345" r:id="rId28"/>
    <p:sldId id="844" r:id="rId29"/>
    <p:sldId id="818" r:id="rId30"/>
    <p:sldId id="845" r:id="rId31"/>
    <p:sldId id="846" r:id="rId32"/>
    <p:sldId id="847" r:id="rId33"/>
    <p:sldId id="327" r:id="rId34"/>
    <p:sldId id="848" r:id="rId35"/>
    <p:sldId id="849" r:id="rId36"/>
    <p:sldId id="302" r:id="rId37"/>
    <p:sldId id="303" r:id="rId38"/>
    <p:sldId id="850" r:id="rId39"/>
    <p:sldId id="305" r:id="rId40"/>
    <p:sldId id="306" r:id="rId41"/>
    <p:sldId id="851" r:id="rId42"/>
    <p:sldId id="308" r:id="rId43"/>
    <p:sldId id="309" r:id="rId44"/>
    <p:sldId id="310" r:id="rId45"/>
    <p:sldId id="311" r:id="rId46"/>
    <p:sldId id="312" r:id="rId47"/>
    <p:sldId id="852" r:id="rId48"/>
    <p:sldId id="817" r:id="rId49"/>
    <p:sldId id="853" r:id="rId50"/>
    <p:sldId id="854" r:id="rId51"/>
    <p:sldId id="855" r:id="rId52"/>
    <p:sldId id="856" r:id="rId53"/>
    <p:sldId id="857"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FEFF"/>
    <a:srgbClr val="FFE2A7"/>
    <a:srgbClr val="000000"/>
    <a:srgbClr val="E5FF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24"/>
    <p:restoredTop sz="94674"/>
  </p:normalViewPr>
  <p:slideViewPr>
    <p:cSldViewPr snapToGrid="0" snapToObjects="1">
      <p:cViewPr varScale="1">
        <p:scale>
          <a:sx n="124" d="100"/>
          <a:sy n="124" d="100"/>
        </p:scale>
        <p:origin x="208"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46D6C7-6566-D941-B8AC-AE2DFE516B2A}" type="datetimeFigureOut">
              <a:rPr lang="en-US" smtClean="0"/>
              <a:t>10/2/20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04C984-28EE-064A-8934-CA3DB465DD9C}" type="slidenum">
              <a:rPr lang="en-US" smtClean="0"/>
              <a:t>‹#›</a:t>
            </a:fld>
            <a:endParaRPr lang="en-US"/>
          </a:p>
        </p:txBody>
      </p:sp>
    </p:spTree>
    <p:extLst>
      <p:ext uri="{BB962C8B-B14F-4D97-AF65-F5344CB8AC3E}">
        <p14:creationId xmlns:p14="http://schemas.microsoft.com/office/powerpoint/2010/main" val="2450763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166" name="Shape 166"/>
          <p:cNvSpPr>
            <a:spLocks noGrp="1"/>
          </p:cNvSpPr>
          <p:nvPr>
            <p:ph type="body" sz="quarter" idx="1"/>
          </p:nvPr>
        </p:nvSpPr>
        <p:spPr>
          <a:prstGeom prst="rect">
            <a:avLst/>
          </a:prstGeom>
        </p:spPr>
        <p:txBody>
          <a:bodyPr/>
          <a:lstStyle/>
          <a:p>
            <a:pPr lvl="0">
              <a:defRPr sz="1800"/>
            </a:pPr>
            <a:r>
              <a:rPr sz="2800"/>
              <a:t>Copyrighted</a:t>
            </a:r>
          </a:p>
        </p:txBody>
      </p:sp>
    </p:spTree>
    <p:extLst>
      <p:ext uri="{BB962C8B-B14F-4D97-AF65-F5344CB8AC3E}">
        <p14:creationId xmlns:p14="http://schemas.microsoft.com/office/powerpoint/2010/main" val="341972080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DB5FA-3141-E74D-B5D0-E23DE1C128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0C51CA-EF14-5240-86A2-F30827D754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525000" y="6217660"/>
            <a:ext cx="2092600" cy="410841"/>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16491320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AE24F-0CC9-A74F-8BA2-71443899CD4F}"/>
              </a:ext>
            </a:extLst>
          </p:cNvPr>
          <p:cNvSpPr>
            <a:spLocks noGrp="1"/>
          </p:cNvSpPr>
          <p:nvPr>
            <p:ph type="title"/>
          </p:nvPr>
        </p:nvSpPr>
        <p:spPr>
          <a:xfrm>
            <a:off x="831850" y="974014"/>
            <a:ext cx="10515600" cy="2852737"/>
          </a:xfrm>
        </p:spPr>
        <p:txBody>
          <a:bodyPr anchor="b"/>
          <a:lstStyle>
            <a:lvl1pPr algn="ct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B131B402-7F0F-1243-93FC-91EF0DF1199B}"/>
              </a:ext>
            </a:extLst>
          </p:cNvPr>
          <p:cNvSpPr>
            <a:spLocks noGrp="1"/>
          </p:cNvSpPr>
          <p:nvPr>
            <p:ph type="body" idx="1"/>
          </p:nvPr>
        </p:nvSpPr>
        <p:spPr>
          <a:xfrm>
            <a:off x="831850" y="3854724"/>
            <a:ext cx="10515600" cy="1500187"/>
          </a:xfrm>
        </p:spPr>
        <p:txBody>
          <a:bodyPr/>
          <a:lstStyle>
            <a:lvl1pPr marL="0" indent="0">
              <a:buNone/>
              <a:defRPr sz="2400">
                <a:solidFill>
                  <a:srgbClr val="FFE2A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6" name="Picture 5">
            <a:extLst>
              <a:ext uri="{FF2B5EF4-FFF2-40B4-BE49-F238E27FC236}">
                <a16:creationId xmlns:a16="http://schemas.microsoft.com/office/drawing/2014/main" id="{9180F445-A40B-4E7E-9533-CB251CFDD07B}"/>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525000" y="6217660"/>
            <a:ext cx="2092600" cy="410841"/>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3556715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AD9AE-9E9C-9D44-B4FC-C7F945DE17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BAEAEA-15CA-B143-9511-F4DB1D37AB89}"/>
              </a:ext>
            </a:extLst>
          </p:cNvPr>
          <p:cNvSpPr>
            <a:spLocks noGrp="1"/>
          </p:cNvSpPr>
          <p:nvPr>
            <p:ph sz="half" idx="1"/>
          </p:nvPr>
        </p:nvSpPr>
        <p:spPr>
          <a:xfrm>
            <a:off x="838200" y="1825625"/>
            <a:ext cx="5181600" cy="40365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C62D28-BED8-E54D-8453-22FAD4FF8A66}"/>
              </a:ext>
            </a:extLst>
          </p:cNvPr>
          <p:cNvSpPr>
            <a:spLocks noGrp="1"/>
          </p:cNvSpPr>
          <p:nvPr>
            <p:ph sz="half" idx="2"/>
          </p:nvPr>
        </p:nvSpPr>
        <p:spPr>
          <a:xfrm>
            <a:off x="6172200" y="1825625"/>
            <a:ext cx="5181600" cy="40365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FD7F1B25-52A1-4909-8684-083AFB4449D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525000" y="6217660"/>
            <a:ext cx="2092600" cy="410841"/>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2393132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74A42-135D-0642-A323-2B9D85D75C1E}"/>
              </a:ext>
            </a:extLst>
          </p:cNvPr>
          <p:cNvSpPr>
            <a:spLocks noGrp="1"/>
          </p:cNvSpPr>
          <p:nvPr>
            <p:ph type="title"/>
          </p:nvPr>
        </p:nvSpPr>
        <p:spPr>
          <a:xfrm>
            <a:off x="0" y="0"/>
            <a:ext cx="121920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39FD16-21D3-6A43-97F5-0B062CDFE46D}"/>
              </a:ext>
            </a:extLst>
          </p:cNvPr>
          <p:cNvSpPr>
            <a:spLocks noGrp="1"/>
          </p:cNvSpPr>
          <p:nvPr>
            <p:ph type="body" idx="1"/>
          </p:nvPr>
        </p:nvSpPr>
        <p:spPr>
          <a:xfrm>
            <a:off x="839788" y="1681163"/>
            <a:ext cx="5157787" cy="823912"/>
          </a:xfrm>
        </p:spPr>
        <p:txBody>
          <a:bodyPr anchor="b">
            <a:noAutofit/>
          </a:bodyPr>
          <a:lstStyle>
            <a:lvl1pPr marL="0" indent="0" algn="ctr">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F76A13-67EC-3E4D-8A41-42ACA5BD6521}"/>
              </a:ext>
            </a:extLst>
          </p:cNvPr>
          <p:cNvSpPr>
            <a:spLocks noGrp="1"/>
          </p:cNvSpPr>
          <p:nvPr>
            <p:ph sz="half" idx="2"/>
          </p:nvPr>
        </p:nvSpPr>
        <p:spPr>
          <a:xfrm>
            <a:off x="839788" y="2505075"/>
            <a:ext cx="5157787" cy="3357123"/>
          </a:xfrm>
        </p:spPr>
        <p:txBody>
          <a:bodyPr/>
          <a:lstStyle>
            <a:lvl1pPr>
              <a:defRPr>
                <a:solidFill>
                  <a:schemeClr val="bg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2436557-E2FB-C143-A2F0-8DD7A9544750}"/>
              </a:ext>
            </a:extLst>
          </p:cNvPr>
          <p:cNvSpPr>
            <a:spLocks noGrp="1"/>
          </p:cNvSpPr>
          <p:nvPr>
            <p:ph type="body" sz="quarter" idx="3"/>
          </p:nvPr>
        </p:nvSpPr>
        <p:spPr>
          <a:xfrm>
            <a:off x="6172200" y="1681163"/>
            <a:ext cx="5183188" cy="823912"/>
          </a:xfrm>
        </p:spPr>
        <p:txBody>
          <a:bodyPr anchor="b">
            <a:normAutofit/>
          </a:bodyPr>
          <a:lstStyle>
            <a:lvl1pPr marL="0" indent="0" algn="ctr">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4A7156-C653-B44C-8B01-6D81A8AB3E4C}"/>
              </a:ext>
            </a:extLst>
          </p:cNvPr>
          <p:cNvSpPr>
            <a:spLocks noGrp="1"/>
          </p:cNvSpPr>
          <p:nvPr>
            <p:ph sz="quarter" idx="4"/>
          </p:nvPr>
        </p:nvSpPr>
        <p:spPr>
          <a:xfrm>
            <a:off x="6172200" y="2505075"/>
            <a:ext cx="5183188" cy="3357123"/>
          </a:xfrm>
        </p:spPr>
        <p:txBody>
          <a:bodyPr/>
          <a:lstStyle>
            <a:lvl1pPr>
              <a:defRPr>
                <a:solidFill>
                  <a:schemeClr val="bg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B136AE96-55D7-43F3-BE2E-BED0DB210B4F}"/>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525000" y="6217660"/>
            <a:ext cx="2092600" cy="410841"/>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17742133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741558-B143-4574-A7D9-03C973A459E1}"/>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525000" y="6217660"/>
            <a:ext cx="2092600" cy="410841"/>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3558954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35447-1101-114E-84EB-615A54795552}"/>
              </a:ext>
            </a:extLst>
          </p:cNvPr>
          <p:cNvSpPr>
            <a:spLocks noGrp="1"/>
          </p:cNvSpPr>
          <p:nvPr>
            <p:ph type="title"/>
          </p:nvPr>
        </p:nvSpPr>
        <p:spPr>
          <a:xfrm>
            <a:off x="839788" y="457200"/>
            <a:ext cx="3932237" cy="1600200"/>
          </a:xfrm>
        </p:spPr>
        <p:txBody>
          <a:bodyPr anchor="ctr" anchorCtr="1"/>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8C2E400-4CFF-EA48-880C-043D2F92F0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1790B8-66A5-BA4C-B90E-741B9F114C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7" name="Picture 6">
            <a:extLst>
              <a:ext uri="{FF2B5EF4-FFF2-40B4-BE49-F238E27FC236}">
                <a16:creationId xmlns:a16="http://schemas.microsoft.com/office/drawing/2014/main" id="{14E719D8-F94C-4ED6-A77D-237377F9E8DB}"/>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525000" y="6217660"/>
            <a:ext cx="2092600" cy="410841"/>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3434406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3C0DA-F695-8C41-813D-E6052AA613B4}"/>
              </a:ext>
            </a:extLst>
          </p:cNvPr>
          <p:cNvSpPr>
            <a:spLocks noGrp="1"/>
          </p:cNvSpPr>
          <p:nvPr>
            <p:ph type="title"/>
          </p:nvPr>
        </p:nvSpPr>
        <p:spPr>
          <a:xfrm>
            <a:off x="839788" y="457200"/>
            <a:ext cx="3932237" cy="1600200"/>
          </a:xfrm>
        </p:spPr>
        <p:txBody>
          <a:bodyPr anchor="ctr" anchorCtr="1"/>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0E1E3C53-18B1-B24E-B739-5A29959A3147}"/>
              </a:ext>
            </a:extLst>
          </p:cNvPr>
          <p:cNvSpPr>
            <a:spLocks noGrp="1"/>
          </p:cNvSpPr>
          <p:nvPr>
            <p:ph type="pic" idx="1"/>
          </p:nvPr>
        </p:nvSpPr>
        <p:spPr>
          <a:xfrm>
            <a:off x="5183188" y="987426"/>
            <a:ext cx="6172200" cy="4743904"/>
          </a:xfrm>
          <a:ln w="76200">
            <a:solidFill>
              <a:schemeClr val="tx1">
                <a:lumMod val="75000"/>
              </a:schemeClr>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a:extLst>
              <a:ext uri="{FF2B5EF4-FFF2-40B4-BE49-F238E27FC236}">
                <a16:creationId xmlns:a16="http://schemas.microsoft.com/office/drawing/2014/main" id="{BD841A04-21D5-C249-92F0-3CC9FD096AF8}"/>
              </a:ext>
            </a:extLst>
          </p:cNvPr>
          <p:cNvSpPr>
            <a:spLocks noGrp="1"/>
          </p:cNvSpPr>
          <p:nvPr>
            <p:ph type="body" sz="half" idx="2"/>
          </p:nvPr>
        </p:nvSpPr>
        <p:spPr>
          <a:xfrm>
            <a:off x="839788" y="2057400"/>
            <a:ext cx="3932237" cy="437605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7" name="Picture 6">
            <a:extLst>
              <a:ext uri="{FF2B5EF4-FFF2-40B4-BE49-F238E27FC236}">
                <a16:creationId xmlns:a16="http://schemas.microsoft.com/office/drawing/2014/main" id="{10A2D8A3-0EAE-4DA4-A0D3-852D76848B28}"/>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525000" y="6217660"/>
            <a:ext cx="2092600" cy="410841"/>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13310886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D1792-F820-1249-9681-5D8028EE5D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2E1471-5ECE-604F-AC33-A01BE8198CCB}"/>
              </a:ext>
            </a:extLst>
          </p:cNvPr>
          <p:cNvSpPr>
            <a:spLocks noGrp="1"/>
          </p:cNvSpPr>
          <p:nvPr>
            <p:ph type="body" orient="vert" idx="1"/>
          </p:nvPr>
        </p:nvSpPr>
        <p:spPr>
          <a:xfrm>
            <a:off x="838200" y="1825625"/>
            <a:ext cx="10515600" cy="403657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9E457246-70E3-4D24-9AC6-2FC86D8C6680}"/>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525000" y="6217660"/>
            <a:ext cx="2092600" cy="410841"/>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36852807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72F7C2-7727-8845-B18E-E37223FDF229}"/>
              </a:ext>
            </a:extLst>
          </p:cNvPr>
          <p:cNvSpPr>
            <a:spLocks noGrp="1"/>
          </p:cNvSpPr>
          <p:nvPr>
            <p:ph type="title" orient="vert"/>
          </p:nvPr>
        </p:nvSpPr>
        <p:spPr>
          <a:xfrm>
            <a:off x="8988700" y="365125"/>
            <a:ext cx="2628900" cy="549707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A3CEB5-3E3E-DE48-86A0-077DA294BC56}"/>
              </a:ext>
            </a:extLst>
          </p:cNvPr>
          <p:cNvSpPr>
            <a:spLocks noGrp="1"/>
          </p:cNvSpPr>
          <p:nvPr>
            <p:ph type="body" orient="vert" idx="1"/>
          </p:nvPr>
        </p:nvSpPr>
        <p:spPr>
          <a:xfrm>
            <a:off x="838200" y="365125"/>
            <a:ext cx="8011886" cy="549707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2F8DEF2C-5C6B-475E-9CE5-23A74FF68F8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525000" y="6217660"/>
            <a:ext cx="2092600" cy="410841"/>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3434430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with IMAGE SPL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26E02-570A-9F41-BB3D-4CCCA975EDB7}"/>
              </a:ext>
            </a:extLst>
          </p:cNvPr>
          <p:cNvSpPr>
            <a:spLocks noGrp="1"/>
          </p:cNvSpPr>
          <p:nvPr>
            <p:ph type="title"/>
          </p:nvPr>
        </p:nvSpPr>
        <p:spPr/>
        <p:txBody>
          <a:bodyPr/>
          <a:lstStyle/>
          <a:p>
            <a:r>
              <a:rPr lang="en-US"/>
              <a:t>Click to edit Master title style</a:t>
            </a:r>
          </a:p>
        </p:txBody>
      </p:sp>
      <p:sp>
        <p:nvSpPr>
          <p:cNvPr id="4" name="Picture Placeholder 3">
            <a:extLst>
              <a:ext uri="{FF2B5EF4-FFF2-40B4-BE49-F238E27FC236}">
                <a16:creationId xmlns:a16="http://schemas.microsoft.com/office/drawing/2014/main" id="{74BD025E-89F2-9840-9D18-75FE9EBA92C4}"/>
              </a:ext>
            </a:extLst>
          </p:cNvPr>
          <p:cNvSpPr>
            <a:spLocks noGrp="1"/>
          </p:cNvSpPr>
          <p:nvPr>
            <p:ph type="pic" sz="quarter" idx="10"/>
          </p:nvPr>
        </p:nvSpPr>
        <p:spPr>
          <a:xfrm>
            <a:off x="6096000" y="1447801"/>
            <a:ext cx="5853830" cy="5300661"/>
          </a:xfrm>
          <a:ln w="76200">
            <a:solidFill>
              <a:schemeClr val="tx1">
                <a:lumMod val="75000"/>
              </a:schemeClr>
            </a:solidFill>
          </a:ln>
        </p:spPr>
        <p:txBody>
          <a:bodyPr/>
          <a:lstStyle/>
          <a:p>
            <a:r>
              <a:rPr lang="en-US"/>
              <a:t>Drag picture to placeholder or click icon to add</a:t>
            </a:r>
          </a:p>
        </p:txBody>
      </p:sp>
      <p:sp>
        <p:nvSpPr>
          <p:cNvPr id="6" name="Text Placeholder 5">
            <a:extLst>
              <a:ext uri="{FF2B5EF4-FFF2-40B4-BE49-F238E27FC236}">
                <a16:creationId xmlns:a16="http://schemas.microsoft.com/office/drawing/2014/main" id="{4F097EBC-3472-704F-8B97-4E9F719B01A6}"/>
              </a:ext>
            </a:extLst>
          </p:cNvPr>
          <p:cNvSpPr>
            <a:spLocks noGrp="1"/>
          </p:cNvSpPr>
          <p:nvPr>
            <p:ph type="body" sz="quarter" idx="11"/>
          </p:nvPr>
        </p:nvSpPr>
        <p:spPr>
          <a:xfrm>
            <a:off x="225468" y="1447800"/>
            <a:ext cx="5870532" cy="5300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icture 2">
            <a:extLst>
              <a:ext uri="{FF2B5EF4-FFF2-40B4-BE49-F238E27FC236}">
                <a16:creationId xmlns:a16="http://schemas.microsoft.com/office/drawing/2014/main" id="{EF09AF32-5180-4B91-B59B-6C943AA63080}"/>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525000" y="6217660"/>
            <a:ext cx="2092600" cy="410841"/>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921404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with IMAGE MIRRO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F40F7-BFE6-764F-823C-8E82E069D621}"/>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FC3D713D-C5D7-D042-9AE0-61238263938D}"/>
              </a:ext>
            </a:extLst>
          </p:cNvPr>
          <p:cNvSpPr>
            <a:spLocks noGrp="1"/>
          </p:cNvSpPr>
          <p:nvPr>
            <p:ph sz="quarter" idx="10"/>
          </p:nvPr>
        </p:nvSpPr>
        <p:spPr>
          <a:xfrm>
            <a:off x="688931" y="1552575"/>
            <a:ext cx="4935581" cy="4309623"/>
          </a:xfrm>
        </p:spPr>
        <p:txBody>
          <a:bodyPr/>
          <a:lstStyle>
            <a:lvl1pPr marL="0" indent="0">
              <a:buNone/>
              <a:defRPr/>
            </a:lvl1pPr>
            <a:lvl2pPr marL="236538" indent="-236538">
              <a:tabLst/>
              <a:defRPr/>
            </a:lvl2pPr>
          </a:lstStyle>
          <a:p>
            <a:pPr lvl="0"/>
            <a:r>
              <a:rPr lang="en-US"/>
              <a:t>Click to edit Master text styles</a:t>
            </a:r>
          </a:p>
          <a:p>
            <a:pPr lvl="1"/>
            <a:r>
              <a:rPr lang="en-US"/>
              <a:t>Second level</a:t>
            </a:r>
          </a:p>
        </p:txBody>
      </p:sp>
      <p:sp>
        <p:nvSpPr>
          <p:cNvPr id="6" name="Picture Placeholder 5">
            <a:extLst>
              <a:ext uri="{FF2B5EF4-FFF2-40B4-BE49-F238E27FC236}">
                <a16:creationId xmlns:a16="http://schemas.microsoft.com/office/drawing/2014/main" id="{4479188E-1B3B-0B49-A60F-E34129F2FF8D}"/>
              </a:ext>
            </a:extLst>
          </p:cNvPr>
          <p:cNvSpPr>
            <a:spLocks noGrp="1"/>
          </p:cNvSpPr>
          <p:nvPr>
            <p:ph type="pic" sz="quarter" idx="11"/>
          </p:nvPr>
        </p:nvSpPr>
        <p:spPr>
          <a:xfrm>
            <a:off x="6551613" y="1552575"/>
            <a:ext cx="4935537" cy="4309623"/>
          </a:xfrm>
          <a:ln w="76200">
            <a:solidFill>
              <a:schemeClr val="tx1">
                <a:lumMod val="75000"/>
              </a:schemeClr>
            </a:solidFill>
          </a:ln>
        </p:spPr>
        <p:txBody>
          <a:bodyPr/>
          <a:lstStyle/>
          <a:p>
            <a:r>
              <a:rPr lang="en-US"/>
              <a:t>Drag picture to placeholder or click icon to add</a:t>
            </a:r>
          </a:p>
        </p:txBody>
      </p:sp>
      <p:pic>
        <p:nvPicPr>
          <p:cNvPr id="3" name="Picture 2">
            <a:extLst>
              <a:ext uri="{FF2B5EF4-FFF2-40B4-BE49-F238E27FC236}">
                <a16:creationId xmlns:a16="http://schemas.microsoft.com/office/drawing/2014/main" id="{4100D027-8053-4402-9423-52D17938954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525000" y="6217660"/>
            <a:ext cx="2092600" cy="410841"/>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2181438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with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99098-2ECB-7C48-8042-6DFA78EC64D3}"/>
              </a:ext>
            </a:extLst>
          </p:cNvPr>
          <p:cNvSpPr>
            <a:spLocks noGrp="1"/>
          </p:cNvSpPr>
          <p:nvPr>
            <p:ph type="title"/>
          </p:nvPr>
        </p:nvSpPr>
        <p:spPr/>
        <p:txBody>
          <a:bodyPr/>
          <a:lstStyle/>
          <a:p>
            <a:r>
              <a:rPr lang="en-US"/>
              <a:t>Click to edit Master title style</a:t>
            </a:r>
          </a:p>
        </p:txBody>
      </p:sp>
      <p:pic>
        <p:nvPicPr>
          <p:cNvPr id="5" name="Picture 4">
            <a:extLst>
              <a:ext uri="{FF2B5EF4-FFF2-40B4-BE49-F238E27FC236}">
                <a16:creationId xmlns:a16="http://schemas.microsoft.com/office/drawing/2014/main" id="{63DDD339-D525-404E-A4E1-EDF6B02B560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525000" y="6217660"/>
            <a:ext cx="2092600" cy="410841"/>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2162354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IN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344B5-D74F-E84F-BFAC-E673BB979131}"/>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832B608B-FDBD-F94C-8E25-97BA94492765}"/>
              </a:ext>
            </a:extLst>
          </p:cNvPr>
          <p:cNvSpPr>
            <a:spLocks noGrp="1"/>
          </p:cNvSpPr>
          <p:nvPr>
            <p:ph type="body" sz="quarter" idx="10"/>
          </p:nvPr>
        </p:nvSpPr>
        <p:spPr>
          <a:xfrm>
            <a:off x="688933" y="1590805"/>
            <a:ext cx="10797434" cy="4271394"/>
          </a:xfr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icture 2">
            <a:extLst>
              <a:ext uri="{FF2B5EF4-FFF2-40B4-BE49-F238E27FC236}">
                <a16:creationId xmlns:a16="http://schemas.microsoft.com/office/drawing/2014/main" id="{D81366CA-067D-496E-8A77-98C5A0AB4A4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525000" y="6217660"/>
            <a:ext cx="2092600" cy="410841"/>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3221380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ERSONAL 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0A773-A4D3-FB49-955C-F7E146465E24}"/>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477A122D-A741-994B-8058-4434241DBAB0}"/>
              </a:ext>
            </a:extLst>
          </p:cNvPr>
          <p:cNvSpPr>
            <a:spLocks noGrp="1"/>
          </p:cNvSpPr>
          <p:nvPr>
            <p:ph type="body" sz="quarter" idx="10"/>
          </p:nvPr>
        </p:nvSpPr>
        <p:spPr>
          <a:xfrm>
            <a:off x="1956594" y="1465545"/>
            <a:ext cx="8278812" cy="1252603"/>
          </a:xfrm>
        </p:spPr>
        <p:txBody>
          <a:bodyPr anchor="t" anchorCtr="1"/>
          <a:lstStyle>
            <a:lvl1pPr marL="0" indent="0">
              <a:buNone/>
              <a:defRPr/>
            </a:lvl1pPr>
            <a:lvl2pPr marL="457200" marR="0" indent="0" algn="l" defTabSz="914400" rtl="0" eaLnBrk="1" fontAlgn="auto" latinLnBrk="0" hangingPunct="1">
              <a:lnSpc>
                <a:spcPct val="90000"/>
              </a:lnSpc>
              <a:spcBef>
                <a:spcPts val="500"/>
              </a:spcBef>
              <a:spcAft>
                <a:spcPts val="0"/>
              </a:spcAft>
              <a:buClrTx/>
              <a:buSzTx/>
              <a:buFontTx/>
              <a:buNone/>
              <a:tabLst/>
              <a:defRPr>
                <a:solidFill>
                  <a:srgbClr val="E5FFF6"/>
                </a:solidFill>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5">
            <a:extLst>
              <a:ext uri="{FF2B5EF4-FFF2-40B4-BE49-F238E27FC236}">
                <a16:creationId xmlns:a16="http://schemas.microsoft.com/office/drawing/2014/main" id="{38F29F11-6B49-B849-B7FA-E14FCD630B61}"/>
              </a:ext>
            </a:extLst>
          </p:cNvPr>
          <p:cNvSpPr>
            <a:spLocks noGrp="1"/>
          </p:cNvSpPr>
          <p:nvPr>
            <p:ph sz="quarter" idx="11"/>
          </p:nvPr>
        </p:nvSpPr>
        <p:spPr>
          <a:xfrm>
            <a:off x="688932" y="2845605"/>
            <a:ext cx="10797435" cy="3016594"/>
          </a:xfr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icture 2">
            <a:extLst>
              <a:ext uri="{FF2B5EF4-FFF2-40B4-BE49-F238E27FC236}">
                <a16:creationId xmlns:a16="http://schemas.microsoft.com/office/drawing/2014/main" id="{625FCB6E-AD6E-4534-841A-5C851741B2C8}"/>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525000" y="6217660"/>
            <a:ext cx="2092600" cy="410841"/>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1677913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ALF MAIN HALF IMAG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E2C40E6-63D8-4246-9395-E35FB817A268}"/>
              </a:ext>
            </a:extLst>
          </p:cNvPr>
          <p:cNvSpPr>
            <a:spLocks noGrp="1"/>
          </p:cNvSpPr>
          <p:nvPr>
            <p:ph type="body" sz="quarter" idx="11"/>
          </p:nvPr>
        </p:nvSpPr>
        <p:spPr>
          <a:xfrm>
            <a:off x="0" y="0"/>
            <a:ext cx="6096000" cy="1562100"/>
          </a:xfrm>
          <a:solidFill>
            <a:srgbClr val="000000">
              <a:alpha val="20000"/>
            </a:srgbClr>
          </a:solidFill>
        </p:spPr>
        <p:txBody>
          <a:bodyPr wrap="square" lIns="0" anchor="ctr" anchorCtr="0">
            <a:normAutofit/>
          </a:bodyPr>
          <a:lstStyle>
            <a:lvl5pPr marL="1828800" indent="0" algn="l">
              <a:buNone/>
              <a:defRPr sz="4000" b="1" i="0">
                <a:latin typeface="Tahoma" panose="020B0604030504040204" pitchFamily="34" charset="0"/>
                <a:ea typeface="Tahoma" panose="020B0604030504040204" pitchFamily="34" charset="0"/>
                <a:cs typeface="Tahoma" panose="020B0604030504040204" pitchFamily="34" charset="0"/>
              </a:defRPr>
            </a:lvl5pPr>
          </a:lstStyle>
          <a:p>
            <a:pPr lvl="4"/>
            <a:endParaRPr lang="en-US" dirty="0"/>
          </a:p>
        </p:txBody>
      </p:sp>
      <p:sp>
        <p:nvSpPr>
          <p:cNvPr id="11" name="Picture Placeholder 2">
            <a:extLst>
              <a:ext uri="{FF2B5EF4-FFF2-40B4-BE49-F238E27FC236}">
                <a16:creationId xmlns:a16="http://schemas.microsoft.com/office/drawing/2014/main" id="{239E6F5D-55C5-3948-ADC8-AA5556DC1F33}"/>
              </a:ext>
            </a:extLst>
          </p:cNvPr>
          <p:cNvSpPr>
            <a:spLocks noGrp="1"/>
          </p:cNvSpPr>
          <p:nvPr>
            <p:ph type="pic" idx="1"/>
          </p:nvPr>
        </p:nvSpPr>
        <p:spPr>
          <a:xfrm>
            <a:off x="6096000" y="-100208"/>
            <a:ext cx="6172200" cy="7390356"/>
          </a:xfrm>
          <a:ln w="76200">
            <a:solidFill>
              <a:schemeClr val="tx1">
                <a:lumMod val="75000"/>
              </a:schemeClr>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17" name="Text Placeholder 16">
            <a:extLst>
              <a:ext uri="{FF2B5EF4-FFF2-40B4-BE49-F238E27FC236}">
                <a16:creationId xmlns:a16="http://schemas.microsoft.com/office/drawing/2014/main" id="{2037CE77-38DA-9240-8E84-E17E982E2E8E}"/>
              </a:ext>
            </a:extLst>
          </p:cNvPr>
          <p:cNvSpPr>
            <a:spLocks noGrp="1"/>
          </p:cNvSpPr>
          <p:nvPr>
            <p:ph type="body" sz="quarter" idx="10"/>
          </p:nvPr>
        </p:nvSpPr>
        <p:spPr>
          <a:xfrm>
            <a:off x="441325" y="1817688"/>
            <a:ext cx="5192713" cy="4814887"/>
          </a:xfrm>
        </p:spPr>
        <p:txBody>
          <a:bodyPr/>
          <a:lstStyle>
            <a:lvl1pPr marL="0" indent="0">
              <a:buNone/>
              <a:defRPr/>
            </a:lvl1pPr>
            <a:lvl2pPr marL="228600" indent="-228600">
              <a:tabLst/>
              <a:defRPr/>
            </a:lvl2pPr>
            <a:lvl3pPr marL="519113" indent="-260350">
              <a:tabLst/>
              <a:defRPr/>
            </a:lvl3pPr>
          </a:lstStyle>
          <a:p>
            <a:pPr lvl="0"/>
            <a:r>
              <a:rPr lang="en-US" dirty="0"/>
              <a:t>Click to edit Master text styles</a:t>
            </a:r>
          </a:p>
          <a:p>
            <a:pPr lvl="1"/>
            <a:r>
              <a:rPr lang="en-US" dirty="0"/>
              <a:t>Second level</a:t>
            </a:r>
          </a:p>
          <a:p>
            <a:pPr lvl="2"/>
            <a:r>
              <a:rPr lang="en-US" dirty="0"/>
              <a:t>Third level</a:t>
            </a:r>
          </a:p>
        </p:txBody>
      </p:sp>
      <p:pic>
        <p:nvPicPr>
          <p:cNvPr id="2" name="Picture 1">
            <a:extLst>
              <a:ext uri="{FF2B5EF4-FFF2-40B4-BE49-F238E27FC236}">
                <a16:creationId xmlns:a16="http://schemas.microsoft.com/office/drawing/2014/main" id="{33D1A0B5-F760-40DD-BA51-9D4E9A999FFB}"/>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525000" y="6217660"/>
            <a:ext cx="2092600" cy="410841"/>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3146401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6C48E-C24C-D74F-8624-4FAD81E181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B945D3-E221-6A40-9F89-E8B5FF9C23C1}"/>
              </a:ext>
            </a:extLst>
          </p:cNvPr>
          <p:cNvSpPr>
            <a:spLocks noGrp="1"/>
          </p:cNvSpPr>
          <p:nvPr>
            <p:ph idx="1"/>
          </p:nvPr>
        </p:nvSpPr>
        <p:spPr>
          <a:xfrm>
            <a:off x="838200" y="1825625"/>
            <a:ext cx="10515600" cy="40365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78CCB82A-69C9-40AB-858F-F3F60CB6E05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525000" y="6217660"/>
            <a:ext cx="2092600" cy="410841"/>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3950863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IN CONTENT vs CONTEN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C168581-2F01-764C-856A-4240B2BD72DF}"/>
              </a:ext>
            </a:extLst>
          </p:cNvPr>
          <p:cNvSpPr>
            <a:spLocks noGrp="1"/>
          </p:cNvSpPr>
          <p:nvPr>
            <p:ph sz="half" idx="1"/>
          </p:nvPr>
        </p:nvSpPr>
        <p:spPr>
          <a:xfrm>
            <a:off x="838200" y="1825625"/>
            <a:ext cx="5181600" cy="4036573"/>
          </a:xfrm>
        </p:spPr>
        <p:txBody>
          <a:bodyPr/>
          <a:lstStyle>
            <a:lvl1pPr>
              <a:defRPr>
                <a:solidFill>
                  <a:srgbClr val="FFE2A7"/>
                </a:solidFill>
                <a:effectLst>
                  <a:outerShdw blurRad="50800" dist="38100" dir="2700000" algn="tl" rotWithShape="0">
                    <a:prstClr val="black">
                      <a:alpha val="40000"/>
                    </a:prstClr>
                  </a:outerShdw>
                </a:effectLst>
              </a:defRPr>
            </a:lvl1pPr>
            <a:lvl2pPr>
              <a:defRPr>
                <a:solidFill>
                  <a:schemeClr val="bg1"/>
                </a:solidFill>
                <a:effectLst>
                  <a:outerShdw blurRad="38100" dist="38100" dir="2700000" algn="tl">
                    <a:srgbClr val="000000">
                      <a:alpha val="43137"/>
                    </a:srgbClr>
                  </a:outerShdw>
                </a:effectLst>
              </a:defRPr>
            </a:lvl2pPr>
            <a:lvl3pPr>
              <a:defRPr>
                <a:solidFill>
                  <a:schemeClr val="bg1"/>
                </a:solidFill>
                <a:effectLst>
                  <a:outerShdw blurRad="38100" dist="38100" dir="2700000" algn="tl">
                    <a:srgbClr val="000000">
                      <a:alpha val="43137"/>
                    </a:srgbClr>
                  </a:outerShdw>
                </a:effectLst>
              </a:defRPr>
            </a:lvl3pPr>
            <a:lvl4pPr>
              <a:defRPr>
                <a:solidFill>
                  <a:schemeClr val="bg1"/>
                </a:solidFill>
                <a:effectLst>
                  <a:outerShdw blurRad="38100" dist="38100" dir="2700000" algn="tl">
                    <a:srgbClr val="000000">
                      <a:alpha val="43137"/>
                    </a:srgbClr>
                  </a:outerShdw>
                </a:effectLst>
              </a:defRPr>
            </a:lvl4pPr>
            <a:lvl5pPr>
              <a:defRPr>
                <a:solidFill>
                  <a:schemeClr val="bg1"/>
                </a:solidFill>
                <a:effectLst>
                  <a:outerShdw blurRad="38100" dist="38100" dir="2700000" algn="tl">
                    <a:srgbClr val="000000">
                      <a:alpha val="43137"/>
                    </a:srgbClr>
                  </a:outerShdw>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a:extLst>
              <a:ext uri="{FF2B5EF4-FFF2-40B4-BE49-F238E27FC236}">
                <a16:creationId xmlns:a16="http://schemas.microsoft.com/office/drawing/2014/main" id="{E92C2437-9B59-D940-93AE-D71DB49AD33A}"/>
              </a:ext>
            </a:extLst>
          </p:cNvPr>
          <p:cNvSpPr>
            <a:spLocks noGrp="1"/>
          </p:cNvSpPr>
          <p:nvPr>
            <p:ph sz="half" idx="13"/>
          </p:nvPr>
        </p:nvSpPr>
        <p:spPr>
          <a:xfrm>
            <a:off x="6172200" y="1847850"/>
            <a:ext cx="5181600" cy="4014348"/>
          </a:xfrm>
        </p:spPr>
        <p:txBody>
          <a:bodyPr/>
          <a:lstStyle>
            <a:lvl1pPr>
              <a:defRPr>
                <a:solidFill>
                  <a:srgbClr val="FFE2A7"/>
                </a:solidFill>
                <a:effectLst>
                  <a:outerShdw blurRad="38100" dist="38100" dir="2700000" algn="tl">
                    <a:srgbClr val="000000">
                      <a:alpha val="43137"/>
                    </a:srgbClr>
                  </a:outerShdw>
                </a:effectLst>
              </a:defRPr>
            </a:lvl1pPr>
            <a:lvl2pPr>
              <a:defRPr>
                <a:solidFill>
                  <a:schemeClr val="bg1"/>
                </a:solidFill>
                <a:effectLst>
                  <a:outerShdw blurRad="38100" dist="38100" dir="2700000" algn="tl">
                    <a:srgbClr val="000000">
                      <a:alpha val="43137"/>
                    </a:srgbClr>
                  </a:outerShdw>
                </a:effectLst>
              </a:defRPr>
            </a:lvl2pPr>
            <a:lvl3pPr>
              <a:defRPr>
                <a:solidFill>
                  <a:schemeClr val="bg1"/>
                </a:solidFill>
                <a:effectLst>
                  <a:outerShdw blurRad="38100" dist="38100" dir="2700000" algn="tl">
                    <a:srgbClr val="000000">
                      <a:alpha val="43137"/>
                    </a:srgbClr>
                  </a:outerShdw>
                </a:effectLst>
              </a:defRPr>
            </a:lvl3pPr>
            <a:lvl4pPr>
              <a:defRPr>
                <a:solidFill>
                  <a:schemeClr val="bg1"/>
                </a:solidFill>
                <a:effectLst>
                  <a:outerShdw blurRad="38100" dist="38100" dir="2700000" algn="tl">
                    <a:srgbClr val="000000">
                      <a:alpha val="43137"/>
                    </a:srgbClr>
                  </a:outerShdw>
                </a:effectLst>
              </a:defRPr>
            </a:lvl4pPr>
            <a:lvl5pPr>
              <a:defRPr>
                <a:solidFill>
                  <a:schemeClr val="bg1"/>
                </a:solidFill>
                <a:effectLst>
                  <a:outerShdw blurRad="38100" dist="38100" dir="2700000" algn="tl">
                    <a:srgbClr val="000000">
                      <a:alpha val="43137"/>
                    </a:srgbClr>
                  </a:outerShdw>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C5E2CDC5-B1CD-BC49-97C1-CE6079CB09B4}"/>
              </a:ext>
            </a:extLst>
          </p:cNvPr>
          <p:cNvSpPr>
            <a:spLocks noGrp="1"/>
          </p:cNvSpPr>
          <p:nvPr>
            <p:ph type="title" hasCustomPrompt="1"/>
          </p:nvPr>
        </p:nvSpPr>
        <p:spPr>
          <a:xfrm>
            <a:off x="0" y="0"/>
            <a:ext cx="12192000" cy="1391920"/>
          </a:xfrm>
          <a:solidFill>
            <a:schemeClr val="bg2">
              <a:lumMod val="10000"/>
              <a:alpha val="20000"/>
            </a:schemeClr>
          </a:solidFill>
        </p:spPr>
        <p:txBody>
          <a:bodyPr anchor="ctr" anchorCtr="1"/>
          <a:lstStyle>
            <a:lvl1pPr>
              <a:defRPr b="1" i="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MASTER TITLE STYLE</a:t>
            </a:r>
          </a:p>
        </p:txBody>
      </p:sp>
      <p:pic>
        <p:nvPicPr>
          <p:cNvPr id="2" name="Picture 1">
            <a:extLst>
              <a:ext uri="{FF2B5EF4-FFF2-40B4-BE49-F238E27FC236}">
                <a16:creationId xmlns:a16="http://schemas.microsoft.com/office/drawing/2014/main" id="{BC25568B-58B1-4210-A02E-0454B4D09665}"/>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525000" y="6217660"/>
            <a:ext cx="2092600" cy="410841"/>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475188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12726A-2FE0-4540-BAB7-B2B4241ABBEC}"/>
              </a:ext>
            </a:extLst>
          </p:cNvPr>
          <p:cNvSpPr>
            <a:spLocks noGrp="1"/>
          </p:cNvSpPr>
          <p:nvPr>
            <p:ph type="title"/>
          </p:nvPr>
        </p:nvSpPr>
        <p:spPr>
          <a:xfrm>
            <a:off x="0" y="0"/>
            <a:ext cx="12192000" cy="1325563"/>
          </a:xfrm>
          <a:prstGeom prst="rect">
            <a:avLst/>
          </a:prstGeom>
          <a:solidFill>
            <a:schemeClr val="bg2">
              <a:lumMod val="10000"/>
              <a:alpha val="20000"/>
            </a:schemeClr>
          </a:solidFill>
        </p:spPr>
        <p:txBody>
          <a:bodyPr vert="horz" lIns="91440" tIns="45720" rIns="91440" bIns="45720" rtlCol="0" anchor="ctr" anchorCtr="1">
            <a:normAutofit/>
          </a:bodyPr>
          <a:lstStyle/>
          <a:p>
            <a:r>
              <a:rPr lang="en-US" dirty="0"/>
              <a:t>Click to edit Master title style</a:t>
            </a:r>
          </a:p>
        </p:txBody>
      </p:sp>
      <p:sp>
        <p:nvSpPr>
          <p:cNvPr id="3" name="Text Placeholder 2">
            <a:extLst>
              <a:ext uri="{FF2B5EF4-FFF2-40B4-BE49-F238E27FC236}">
                <a16:creationId xmlns:a16="http://schemas.microsoft.com/office/drawing/2014/main" id="{C31BCBB6-FD31-7C4B-84D6-5928910FC8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88591348"/>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5" r:id="rId3"/>
    <p:sldLayoutId id="2147483663" r:id="rId4"/>
    <p:sldLayoutId id="2147483666" r:id="rId5"/>
    <p:sldLayoutId id="2147483664" r:id="rId6"/>
    <p:sldLayoutId id="2147483660" r:id="rId7"/>
    <p:sldLayoutId id="2147483650" r:id="rId8"/>
    <p:sldLayoutId id="2147483661" r:id="rId9"/>
    <p:sldLayoutId id="2147483651" r:id="rId10"/>
    <p:sldLayoutId id="2147483652" r:id="rId11"/>
    <p:sldLayoutId id="2147483653" r:id="rId12"/>
    <p:sldLayoutId id="2147483655" r:id="rId13"/>
    <p:sldLayoutId id="2147483656" r:id="rId14"/>
    <p:sldLayoutId id="2147483657" r:id="rId15"/>
    <p:sldLayoutId id="2147483658" r:id="rId16"/>
    <p:sldLayoutId id="2147483659" r:id="rId17"/>
  </p:sldLayoutIdLst>
  <p:txStyles>
    <p:titleStyle>
      <a:lvl1pPr algn="l" defTabSz="914400" rtl="0" eaLnBrk="1" latinLnBrk="0" hangingPunct="1">
        <a:lnSpc>
          <a:spcPct val="90000"/>
        </a:lnSpc>
        <a:spcBef>
          <a:spcPct val="0"/>
        </a:spcBef>
        <a:buNone/>
        <a:defRPr sz="4400" b="1" i="0" kern="120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rgbClr val="FFE2A7"/>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hyperlink" Target="https://www.semanticscholar.org/paper/Jacob-and-the-Spotted-Sheep%3A-The-Role-of-Prenatal-Backon/194ef71dd0af81f87cebdeda41ac64a85bc44a74" TargetMode="Externa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hyperlink" Target="http://www.ncbi.nlm.nih.gov/pubmed/15220929" TargetMode="Externa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hyperlink" Target="http://dx.doi.org/10.1093/scan/nsv124" TargetMode="Externa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hyperlink" Target="http://onlinelibrary.wiley.com/doi/10.1002/jnr.v87:10/issuetoc" TargetMode="External"/><Relationship Id="rId2" Type="http://schemas.openxmlformats.org/officeDocument/2006/relationships/hyperlink" Target="http://onlinelibrary.wiley.com/doi/10.1111/acer.1999.23.issue-6/issuetoc" TargetMode="Externa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C9EA436-51D0-5F47-86AB-806BF4E76ACC}"/>
              </a:ext>
            </a:extLst>
          </p:cNvPr>
          <p:cNvSpPr>
            <a:spLocks noGrp="1"/>
          </p:cNvSpPr>
          <p:nvPr>
            <p:ph type="subTitle" idx="1"/>
          </p:nvPr>
        </p:nvSpPr>
        <p:spPr>
          <a:xfrm>
            <a:off x="572693" y="2867194"/>
            <a:ext cx="11255513" cy="4011562"/>
          </a:xfrm>
          <a:effectLst>
            <a:outerShdw blurRad="50800" dist="38100" dir="2700000" algn="tl" rotWithShape="0">
              <a:prstClr val="black">
                <a:alpha val="40000"/>
              </a:prstClr>
            </a:outerShdw>
          </a:effectLst>
        </p:spPr>
        <p:txBody>
          <a:bodyPr>
            <a:normAutofit/>
          </a:bodyPr>
          <a:lstStyle/>
          <a:p>
            <a:pPr algn="l">
              <a:lnSpc>
                <a:spcPct val="80000"/>
              </a:lnSpc>
              <a:defRPr/>
            </a:pPr>
            <a:r>
              <a:rPr lang="en-US" b="1" dirty="0">
                <a:solidFill>
                  <a:srgbClr val="FFE2A7"/>
                </a:solidFill>
                <a:latin typeface="Tahoma" panose="020B0604030504040204" pitchFamily="34" charset="0"/>
                <a:ea typeface="Tahoma" panose="020B0604030504040204" pitchFamily="34" charset="0"/>
                <a:cs typeface="Tahoma" panose="020B0604030504040204" pitchFamily="34" charset="0"/>
              </a:rPr>
              <a:t>AUTHOR:</a:t>
            </a:r>
          </a:p>
          <a:p>
            <a:pPr marL="342900" indent="-342900" algn="l">
              <a:lnSpc>
                <a:spcPct val="80000"/>
              </a:lnSpc>
              <a:buFont typeface="Arial" panose="020B0604020202020204" pitchFamily="34" charset="0"/>
              <a:buChar char="•"/>
              <a:defRPr/>
            </a:pPr>
            <a:r>
              <a:rPr lang="en-US" sz="2200" b="0" dirty="0">
                <a:solidFill>
                  <a:srgbClr val="F1FEFF"/>
                </a:solidFill>
                <a:latin typeface="Tahoma" panose="020B0604030504040204" pitchFamily="34" charset="0"/>
                <a:ea typeface="Tahoma" panose="020B0604030504040204" pitchFamily="34" charset="0"/>
                <a:cs typeface="Tahoma" panose="020B0604030504040204" pitchFamily="34" charset="0"/>
              </a:rPr>
              <a:t>Could It Be This Simple? A Biblical Model for Healing the Mind </a:t>
            </a:r>
          </a:p>
          <a:p>
            <a:pPr marL="342900" indent="-342900" algn="l">
              <a:lnSpc>
                <a:spcPct val="80000"/>
              </a:lnSpc>
              <a:buFont typeface="Arial" panose="020B0604020202020204" pitchFamily="34" charset="0"/>
              <a:buChar char="•"/>
              <a:defRPr/>
            </a:pPr>
            <a:r>
              <a:rPr lang="en-US" sz="2200" b="0" dirty="0">
                <a:solidFill>
                  <a:srgbClr val="F1FEFF"/>
                </a:solidFill>
                <a:latin typeface="Tahoma" panose="020B0604030504040204" pitchFamily="34" charset="0"/>
                <a:ea typeface="Tahoma" panose="020B0604030504040204" pitchFamily="34" charset="0"/>
                <a:cs typeface="Tahoma" panose="020B0604030504040204" pitchFamily="34" charset="0"/>
              </a:rPr>
              <a:t>The God-Shaped Brain: How Changing Your View of God Transforms Your Life </a:t>
            </a:r>
          </a:p>
          <a:p>
            <a:pPr marL="342900" indent="-342900" algn="l">
              <a:lnSpc>
                <a:spcPct val="80000"/>
              </a:lnSpc>
              <a:buFont typeface="Arial" panose="020B0604020202020204" pitchFamily="34" charset="0"/>
              <a:buChar char="•"/>
              <a:defRPr/>
            </a:pPr>
            <a:r>
              <a:rPr lang="en-US" sz="2200" b="0" dirty="0">
                <a:solidFill>
                  <a:srgbClr val="F1FEFF"/>
                </a:solidFill>
                <a:latin typeface="Tahoma" panose="020B0604030504040204" pitchFamily="34" charset="0"/>
                <a:ea typeface="Tahoma" panose="020B0604030504040204" pitchFamily="34" charset="0"/>
                <a:cs typeface="Tahoma" panose="020B0604030504040204" pitchFamily="34" charset="0"/>
              </a:rPr>
              <a:t>The Journal of the Watcher</a:t>
            </a:r>
          </a:p>
          <a:p>
            <a:pPr marL="342900" indent="-342900" algn="l">
              <a:lnSpc>
                <a:spcPct val="80000"/>
              </a:lnSpc>
              <a:buFont typeface="Arial" panose="020B0604020202020204" pitchFamily="34" charset="0"/>
              <a:buChar char="•"/>
              <a:defRPr/>
            </a:pPr>
            <a:r>
              <a:rPr lang="en-US" sz="2200" b="0" dirty="0">
                <a:solidFill>
                  <a:srgbClr val="F1FEFF"/>
                </a:solidFill>
                <a:latin typeface="Tahoma" panose="020B0604030504040204" pitchFamily="34" charset="0"/>
                <a:ea typeface="Tahoma" panose="020B0604030504040204" pitchFamily="34" charset="0"/>
                <a:cs typeface="Tahoma" panose="020B0604030504040204" pitchFamily="34" charset="0"/>
              </a:rPr>
              <a:t>The Remedy New Testament Expanded Paraphrase</a:t>
            </a:r>
          </a:p>
          <a:p>
            <a:pPr marL="342900" indent="-342900" algn="l">
              <a:lnSpc>
                <a:spcPct val="80000"/>
              </a:lnSpc>
              <a:buFont typeface="Arial" panose="020B0604020202020204" pitchFamily="34" charset="0"/>
              <a:buChar char="•"/>
              <a:defRPr/>
            </a:pPr>
            <a:r>
              <a:rPr lang="en-US" sz="2200" b="0" dirty="0">
                <a:solidFill>
                  <a:srgbClr val="F1FEFF"/>
                </a:solidFill>
                <a:latin typeface="Tahoma" panose="020B0604030504040204" pitchFamily="34" charset="0"/>
                <a:ea typeface="Tahoma" panose="020B0604030504040204" pitchFamily="34" charset="0"/>
                <a:cs typeface="Tahoma" panose="020B0604030504040204" pitchFamily="34" charset="0"/>
              </a:rPr>
              <a:t>The God-Shaped Heart: How Correctly Understanding God’s Love Transforms Us</a:t>
            </a:r>
          </a:p>
          <a:p>
            <a:pPr marL="342900" indent="-342900" algn="l">
              <a:lnSpc>
                <a:spcPct val="80000"/>
              </a:lnSpc>
              <a:buFont typeface="Arial" panose="020B0604020202020204" pitchFamily="34" charset="0"/>
              <a:buChar char="•"/>
              <a:defRPr/>
            </a:pPr>
            <a:r>
              <a:rPr lang="en-US" sz="2200" b="0" dirty="0">
                <a:solidFill>
                  <a:srgbClr val="F1FEFF"/>
                </a:solidFill>
                <a:latin typeface="Tahoma" panose="020B0604030504040204" pitchFamily="34" charset="0"/>
                <a:ea typeface="Tahoma" panose="020B0604030504040204" pitchFamily="34" charset="0"/>
                <a:cs typeface="Tahoma" panose="020B0604030504040204" pitchFamily="34" charset="0"/>
              </a:rPr>
              <a:t>The Aging Brain: Proven Steps to Prevent Dementia and Sharpen Your Mind</a:t>
            </a:r>
          </a:p>
          <a:p>
            <a:pPr marL="342900" indent="-342900" algn="l">
              <a:lnSpc>
                <a:spcPct val="80000"/>
              </a:lnSpc>
              <a:buFont typeface="Arial" panose="020B0604020202020204" pitchFamily="34" charset="0"/>
              <a:buChar char="•"/>
              <a:defRPr/>
            </a:pPr>
            <a:r>
              <a:rPr lang="en-US" sz="2200" b="0" dirty="0">
                <a:solidFill>
                  <a:srgbClr val="F1FEFF"/>
                </a:solidFill>
                <a:latin typeface="Tahoma" panose="020B0604030504040204" pitchFamily="34" charset="0"/>
                <a:ea typeface="Tahoma" panose="020B0604030504040204" pitchFamily="34" charset="0"/>
                <a:cs typeface="Tahoma" panose="020B0604030504040204" pitchFamily="34" charset="0"/>
              </a:rPr>
              <a:t>The Remedy of the Lord in Song: The Psalms</a:t>
            </a:r>
          </a:p>
          <a:p>
            <a:pPr algn="l">
              <a:lnSpc>
                <a:spcPct val="80000"/>
              </a:lnSpc>
              <a:defRPr/>
            </a:pPr>
            <a:r>
              <a:rPr lang="en-US" sz="2200" b="1" dirty="0">
                <a:solidFill>
                  <a:srgbClr val="E5FFF5"/>
                </a:solidFill>
                <a:latin typeface="Tahoma" panose="020B0604030504040204" pitchFamily="34" charset="0"/>
                <a:ea typeface="Tahoma" panose="020B0604030504040204" pitchFamily="34" charset="0"/>
                <a:cs typeface="Tahoma" panose="020B0604030504040204" pitchFamily="34" charset="0"/>
              </a:rPr>
              <a:t>     </a:t>
            </a:r>
          </a:p>
          <a:p>
            <a:pPr algn="l"/>
            <a:endParaRPr lang="en-US" dirty="0">
              <a:effectLst>
                <a:outerShdw blurRad="50800" dist="38100" dir="2700000" algn="tl" rotWithShape="0">
                  <a:prstClr val="black">
                    <a:alpha val="40000"/>
                  </a:prstClr>
                </a:outerShdw>
              </a:effectLst>
            </a:endParaRPr>
          </a:p>
        </p:txBody>
      </p:sp>
      <p:sp>
        <p:nvSpPr>
          <p:cNvPr id="9" name="TextBox 8">
            <a:extLst>
              <a:ext uri="{FF2B5EF4-FFF2-40B4-BE49-F238E27FC236}">
                <a16:creationId xmlns:a16="http://schemas.microsoft.com/office/drawing/2014/main" id="{12B90A3D-8D60-4746-9F0B-1E9E15045F41}"/>
              </a:ext>
            </a:extLst>
          </p:cNvPr>
          <p:cNvSpPr txBox="1"/>
          <p:nvPr/>
        </p:nvSpPr>
        <p:spPr>
          <a:xfrm>
            <a:off x="2633353" y="1376710"/>
            <a:ext cx="6925294" cy="1261884"/>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3200" b="1" dirty="0">
                <a:solidFill>
                  <a:srgbClr val="FFE2A7"/>
                </a:solidFill>
                <a:latin typeface="Tahoma" panose="020B0604030504040204" pitchFamily="34" charset="0"/>
                <a:ea typeface="Tahoma" panose="020B0604030504040204" pitchFamily="34" charset="0"/>
                <a:cs typeface="Tahoma" panose="020B0604030504040204" pitchFamily="34" charset="0"/>
              </a:rPr>
              <a:t>Timothy R. Jennings, MD, DFAPA</a:t>
            </a:r>
            <a:endParaRPr lang="en-US" sz="3600" b="1" dirty="0">
              <a:solidFill>
                <a:srgbClr val="FFE2A7"/>
              </a:solidFill>
              <a:latin typeface="Tahoma" panose="020B0604030504040204" pitchFamily="34" charset="0"/>
              <a:ea typeface="Tahoma" panose="020B0604030504040204" pitchFamily="34" charset="0"/>
              <a:cs typeface="Tahoma" panose="020B0604030504040204" pitchFamily="34" charset="0"/>
            </a:endParaRPr>
          </a:p>
          <a:p>
            <a:pPr algn="ctr"/>
            <a:r>
              <a:rPr lang="en-US" sz="2200" dirty="0">
                <a:solidFill>
                  <a:srgbClr val="F1FEFF"/>
                </a:solidFill>
                <a:latin typeface="Tahoma" panose="020B0604030504040204" pitchFamily="34" charset="0"/>
                <a:ea typeface="Tahoma" panose="020B0604030504040204" pitchFamily="34" charset="0"/>
                <a:cs typeface="Tahoma" panose="020B0604030504040204" pitchFamily="34" charset="0"/>
              </a:rPr>
              <a:t>Past-President, TN Psychiatric Association</a:t>
            </a:r>
          </a:p>
          <a:p>
            <a:pPr algn="ctr"/>
            <a:r>
              <a:rPr lang="en-US" sz="2200" dirty="0">
                <a:solidFill>
                  <a:srgbClr val="F1FEFF"/>
                </a:solidFill>
                <a:latin typeface="Tahoma" panose="020B0604030504040204" pitchFamily="34" charset="0"/>
                <a:ea typeface="Tahoma" panose="020B0604030504040204" pitchFamily="34" charset="0"/>
                <a:cs typeface="Tahoma" panose="020B0604030504040204" pitchFamily="34" charset="0"/>
              </a:rPr>
              <a:t>Past-President, Southern Psychiatric Association</a:t>
            </a:r>
          </a:p>
        </p:txBody>
      </p:sp>
      <p:sp>
        <p:nvSpPr>
          <p:cNvPr id="5" name="Title 1">
            <a:extLst>
              <a:ext uri="{FF2B5EF4-FFF2-40B4-BE49-F238E27FC236}">
                <a16:creationId xmlns:a16="http://schemas.microsoft.com/office/drawing/2014/main" id="{7A0FD8A2-9BEB-4644-8847-DA41861DE2B9}"/>
              </a:ext>
            </a:extLst>
          </p:cNvPr>
          <p:cNvSpPr txBox="1">
            <a:spLocks/>
          </p:cNvSpPr>
          <p:nvPr/>
        </p:nvSpPr>
        <p:spPr>
          <a:xfrm>
            <a:off x="0" y="0"/>
            <a:ext cx="12192000" cy="1325563"/>
          </a:xfrm>
          <a:prstGeom prst="rect">
            <a:avLst/>
          </a:prstGeom>
          <a:solidFill>
            <a:schemeClr val="bg2">
              <a:lumMod val="10000"/>
              <a:alpha val="20000"/>
            </a:schemeClr>
          </a:solidFill>
        </p:spPr>
        <p:txBody>
          <a:bodyPr vert="horz" lIns="91440" tIns="45720" rIns="91440" bIns="45720" rtlCol="0" anchor="ctr" anchorCtr="1">
            <a:normAutofit/>
          </a:bodyPr>
          <a:lstStyle>
            <a:lvl1pPr algn="ctr" defTabSz="914400" rtl="0" eaLnBrk="1" latinLnBrk="0" hangingPunct="1">
              <a:lnSpc>
                <a:spcPct val="90000"/>
              </a:lnSpc>
              <a:spcBef>
                <a:spcPct val="0"/>
              </a:spcBef>
              <a:buNone/>
              <a:defRPr sz="6000" b="1" i="0" kern="120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defRPr>
            </a:lvl1pPr>
          </a:lstStyle>
          <a:p>
            <a:r>
              <a:rPr lang="en-US" dirty="0"/>
              <a:t>THE DEVELOPING BRAIN</a:t>
            </a:r>
          </a:p>
        </p:txBody>
      </p:sp>
    </p:spTree>
    <p:extLst>
      <p:ext uri="{BB962C8B-B14F-4D97-AF65-F5344CB8AC3E}">
        <p14:creationId xmlns:p14="http://schemas.microsoft.com/office/powerpoint/2010/main" val="3196761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BB085-3169-2A44-861C-3650CDBA624F}"/>
              </a:ext>
            </a:extLst>
          </p:cNvPr>
          <p:cNvSpPr>
            <a:spLocks noGrp="1"/>
          </p:cNvSpPr>
          <p:nvPr>
            <p:ph type="title"/>
          </p:nvPr>
        </p:nvSpPr>
        <p:spPr/>
        <p:txBody>
          <a:bodyPr/>
          <a:lstStyle/>
          <a:p>
            <a:r>
              <a:rPr lang="en-US" dirty="0"/>
              <a:t>EPEGENETICS</a:t>
            </a:r>
          </a:p>
        </p:txBody>
      </p:sp>
      <p:sp>
        <p:nvSpPr>
          <p:cNvPr id="3" name="Text Placeholder 2">
            <a:extLst>
              <a:ext uri="{FF2B5EF4-FFF2-40B4-BE49-F238E27FC236}">
                <a16:creationId xmlns:a16="http://schemas.microsoft.com/office/drawing/2014/main" id="{81F9D6C2-20DD-F94A-A3E0-7E449C571A21}"/>
              </a:ext>
            </a:extLst>
          </p:cNvPr>
          <p:cNvSpPr>
            <a:spLocks noGrp="1"/>
          </p:cNvSpPr>
          <p:nvPr>
            <p:ph type="body" sz="quarter" idx="10"/>
          </p:nvPr>
        </p:nvSpPr>
        <p:spPr>
          <a:effectLst/>
        </p:spPr>
        <p:txBody>
          <a:bodyPr/>
          <a:lstStyle/>
          <a:p>
            <a:pPr marL="457200" lvl="0" indent="-457200">
              <a:buClr>
                <a:schemeClr val="bg1"/>
              </a:buClr>
              <a:buFont typeface="Arial" panose="020B0604020202020204" pitchFamily="34" charset="0"/>
              <a:buChar char="•"/>
            </a:pPr>
            <a:r>
              <a:rPr lang="en-US" b="0" dirty="0">
                <a:effectLst>
                  <a:outerShdw blurRad="50800" dist="38100" dir="2700000" algn="tl" rotWithShape="0">
                    <a:prstClr val="black">
                      <a:alpha val="40000"/>
                    </a:prstClr>
                  </a:outerShdw>
                </a:effectLst>
              </a:rPr>
              <a:t>Conrad Waddington 1957</a:t>
            </a:r>
          </a:p>
          <a:p>
            <a:pPr marL="457200" lvl="0" indent="-457200">
              <a:buClr>
                <a:schemeClr val="bg1"/>
              </a:buClr>
              <a:buFont typeface="Arial" panose="020B0604020202020204" pitchFamily="34" charset="0"/>
              <a:buChar char="•"/>
            </a:pPr>
            <a:r>
              <a:rPr lang="en-US" b="0" dirty="0">
                <a:effectLst>
                  <a:outerShdw blurRad="50800" dist="38100" dir="2700000" algn="tl" rotWithShape="0">
                    <a:prstClr val="black">
                      <a:alpha val="40000"/>
                    </a:prstClr>
                  </a:outerShdw>
                </a:effectLst>
              </a:rPr>
              <a:t>All cells have the same DNA yet different gene products</a:t>
            </a:r>
          </a:p>
          <a:p>
            <a:pPr marL="457200" lvl="0" indent="-457200">
              <a:buClr>
                <a:schemeClr val="bg1"/>
              </a:buClr>
              <a:buFont typeface="Arial" panose="020B0604020202020204" pitchFamily="34" charset="0"/>
              <a:buChar char="•"/>
            </a:pPr>
            <a:r>
              <a:rPr lang="en-US" b="0" dirty="0">
                <a:effectLst>
                  <a:outerShdw blurRad="50800" dist="38100" dir="2700000" algn="tl" rotWithShape="0">
                    <a:prstClr val="black">
                      <a:alpha val="40000"/>
                    </a:prstClr>
                  </a:outerShdw>
                </a:effectLst>
              </a:rPr>
              <a:t>Epi – means above</a:t>
            </a:r>
          </a:p>
          <a:p>
            <a:pPr marL="457200" lvl="0" indent="-457200">
              <a:buClr>
                <a:schemeClr val="bg1"/>
              </a:buClr>
              <a:buFont typeface="Arial" panose="020B0604020202020204" pitchFamily="34" charset="0"/>
              <a:buChar char="•"/>
            </a:pPr>
            <a:r>
              <a:rPr lang="en-US" b="0" dirty="0">
                <a:effectLst>
                  <a:outerShdw blurRad="50800" dist="38100" dir="2700000" algn="tl" rotWithShape="0">
                    <a:prstClr val="black">
                      <a:alpha val="40000"/>
                    </a:prstClr>
                  </a:outerShdw>
                </a:effectLst>
              </a:rPr>
              <a:t>Genetics – means DNA</a:t>
            </a:r>
          </a:p>
          <a:p>
            <a:pPr marL="457200" lvl="0" indent="-457200">
              <a:buClr>
                <a:schemeClr val="bg1"/>
              </a:buClr>
              <a:buFont typeface="Arial" panose="020B0604020202020204" pitchFamily="34" charset="0"/>
              <a:buChar char="•"/>
            </a:pPr>
            <a:r>
              <a:rPr lang="en-US" b="0" dirty="0">
                <a:effectLst>
                  <a:outerShdw blurRad="50800" dist="38100" dir="2700000" algn="tl" rotWithShape="0">
                    <a:prstClr val="black">
                      <a:alpha val="40000"/>
                    </a:prstClr>
                  </a:outerShdw>
                </a:effectLst>
              </a:rPr>
              <a:t>Epigenetics means above the DNA</a:t>
            </a:r>
          </a:p>
          <a:p>
            <a:pPr marL="1036638" lvl="1" indent="-220663"/>
            <a:r>
              <a:rPr lang="en-US"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Transgenerational</a:t>
            </a:r>
          </a:p>
          <a:p>
            <a:pPr marL="1036638" lvl="1" indent="-220663"/>
            <a:r>
              <a:rPr lang="en-US"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Gestational </a:t>
            </a:r>
          </a:p>
          <a:p>
            <a:pPr marL="1036638" lvl="1" indent="-220663"/>
            <a:r>
              <a:rPr lang="en-US"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Environmental</a:t>
            </a:r>
          </a:p>
          <a:p>
            <a:endParaRPr lang="en-US" dirty="0"/>
          </a:p>
        </p:txBody>
      </p:sp>
    </p:spTree>
    <p:extLst>
      <p:ext uri="{BB962C8B-B14F-4D97-AF65-F5344CB8AC3E}">
        <p14:creationId xmlns:p14="http://schemas.microsoft.com/office/powerpoint/2010/main" val="2026003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4F4B2AB6-170F-694C-9CC7-66BF25937938}"/>
              </a:ext>
            </a:extLst>
          </p:cNvPr>
          <p:cNvSpPr>
            <a:spLocks noGrp="1"/>
          </p:cNvSpPr>
          <p:nvPr>
            <p:ph type="title"/>
          </p:nvPr>
        </p:nvSpPr>
        <p:spPr/>
        <p:txBody>
          <a:bodyPr/>
          <a:lstStyle/>
          <a:p>
            <a:r>
              <a:rPr lang="en-US" dirty="0"/>
              <a:t>DNA</a:t>
            </a:r>
          </a:p>
        </p:txBody>
      </p:sp>
      <p:pic>
        <p:nvPicPr>
          <p:cNvPr id="14" name="Content Placeholder 13">
            <a:extLst>
              <a:ext uri="{FF2B5EF4-FFF2-40B4-BE49-F238E27FC236}">
                <a16:creationId xmlns:a16="http://schemas.microsoft.com/office/drawing/2014/main" id="{E05AC1A1-EFE3-744C-BCD1-E5ED931A7D07}"/>
              </a:ext>
            </a:extLst>
          </p:cNvPr>
          <p:cNvPicPr>
            <a:picLocks noGrp="1" noChangeAspect="1"/>
          </p:cNvPicPr>
          <p:nvPr>
            <p:ph sz="quarter" idx="10"/>
          </p:nvPr>
        </p:nvPicPr>
        <p:blipFill>
          <a:blip r:embed="rId2"/>
          <a:stretch>
            <a:fillRect/>
          </a:stretch>
        </p:blipFill>
        <p:spPr>
          <a:xfrm>
            <a:off x="552450" y="1552575"/>
            <a:ext cx="5877466" cy="4019543"/>
          </a:xfrm>
          <a:prstGeom prst="rect">
            <a:avLst/>
          </a:prstGeom>
          <a:ln w="76200">
            <a:solidFill>
              <a:schemeClr val="tx1">
                <a:lumMod val="75000"/>
              </a:schemeClr>
            </a:solidFill>
          </a:ln>
        </p:spPr>
      </p:pic>
      <p:pic>
        <p:nvPicPr>
          <p:cNvPr id="15" name="Content Placeholder 5" descr="A picture containing indoor, cake, table, looking&#10;&#10;Description automatically generated">
            <a:extLst>
              <a:ext uri="{FF2B5EF4-FFF2-40B4-BE49-F238E27FC236}">
                <a16:creationId xmlns:a16="http://schemas.microsoft.com/office/drawing/2014/main" id="{A13EE78C-9DE3-1647-A527-3854027C05C6}"/>
              </a:ext>
            </a:extLst>
          </p:cNvPr>
          <p:cNvPicPr>
            <a:picLocks noGrp="1" noChangeAspect="1"/>
          </p:cNvPicPr>
          <p:nvPr>
            <p:ph type="pic" sz="quarter" idx="11"/>
          </p:nvPr>
        </p:nvPicPr>
        <p:blipFill rotWithShape="1">
          <a:blip r:embed="rId3"/>
          <a:srcRect l="9935" r="9935" b="6731"/>
          <a:stretch/>
        </p:blipFill>
        <p:spPr>
          <a:xfrm>
            <a:off x="6704013" y="1552575"/>
            <a:ext cx="4935537" cy="4019543"/>
          </a:xfrm>
        </p:spPr>
      </p:pic>
    </p:spTree>
    <p:extLst>
      <p:ext uri="{BB962C8B-B14F-4D97-AF65-F5344CB8AC3E}">
        <p14:creationId xmlns:p14="http://schemas.microsoft.com/office/powerpoint/2010/main" val="3307692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5436B7-E928-714B-A2BF-6AD7024CEF68}"/>
              </a:ext>
            </a:extLst>
          </p:cNvPr>
          <p:cNvSpPr>
            <a:spLocks noGrp="1"/>
          </p:cNvSpPr>
          <p:nvPr>
            <p:ph type="body" sz="quarter" idx="11"/>
          </p:nvPr>
        </p:nvSpPr>
        <p:spPr>
          <a:xfrm>
            <a:off x="-96982" y="0"/>
            <a:ext cx="12288982" cy="1562100"/>
          </a:xfrm>
        </p:spPr>
        <p:txBody>
          <a:bodyPr anchor="ctr" anchorCtr="1">
            <a:normAutofit/>
          </a:bodyPr>
          <a:lstStyle/>
          <a:p>
            <a:pPr marL="0" indent="0">
              <a:buNone/>
            </a:pPr>
            <a:r>
              <a:rPr lang="en-US" sz="4400" dirty="0">
                <a:solidFill>
                  <a:srgbClr val="F1FEFF"/>
                </a:solidFill>
              </a:rPr>
              <a:t>FRUIT FLIES</a:t>
            </a:r>
          </a:p>
        </p:txBody>
      </p:sp>
      <p:pic>
        <p:nvPicPr>
          <p:cNvPr id="6" name="Picture Placeholder 5">
            <a:extLst>
              <a:ext uri="{FF2B5EF4-FFF2-40B4-BE49-F238E27FC236}">
                <a16:creationId xmlns:a16="http://schemas.microsoft.com/office/drawing/2014/main" id="{AC212AE2-FC91-C140-A9BB-C26DE9C61C3B}"/>
              </a:ext>
            </a:extLst>
          </p:cNvPr>
          <p:cNvPicPr>
            <a:picLocks noGrp="1" noChangeAspect="1"/>
          </p:cNvPicPr>
          <p:nvPr>
            <p:ph type="pic" idx="1"/>
          </p:nvPr>
        </p:nvPicPr>
        <p:blipFill rotWithShape="1">
          <a:blip r:embed="rId2"/>
          <a:srcRect l="541" t="-838" r="72" b="838"/>
          <a:stretch/>
        </p:blipFill>
        <p:spPr>
          <a:xfrm>
            <a:off x="719282" y="1817688"/>
            <a:ext cx="4464434" cy="4400403"/>
          </a:xfrm>
        </p:spPr>
      </p:pic>
      <p:sp>
        <p:nvSpPr>
          <p:cNvPr id="4" name="Text Placeholder 3">
            <a:extLst>
              <a:ext uri="{FF2B5EF4-FFF2-40B4-BE49-F238E27FC236}">
                <a16:creationId xmlns:a16="http://schemas.microsoft.com/office/drawing/2014/main" id="{293D190B-16B5-2543-A558-1BA48CEBE1A0}"/>
              </a:ext>
            </a:extLst>
          </p:cNvPr>
          <p:cNvSpPr>
            <a:spLocks noGrp="1"/>
          </p:cNvSpPr>
          <p:nvPr>
            <p:ph type="body" sz="quarter" idx="10"/>
          </p:nvPr>
        </p:nvSpPr>
        <p:spPr>
          <a:xfrm>
            <a:off x="6537325" y="1817688"/>
            <a:ext cx="5337175" cy="4814887"/>
          </a:xfrm>
        </p:spPr>
        <p:txBody>
          <a:bodyPr>
            <a:normAutofit/>
          </a:bodyPr>
          <a:lstStyle/>
          <a:p>
            <a:pPr marL="279400" indent="-279400">
              <a:buClr>
                <a:schemeClr val="bg1"/>
              </a:buClr>
              <a:buFont typeface="Arial" pitchFamily="34" charset="0"/>
              <a:buChar char="•"/>
            </a:pPr>
            <a:r>
              <a:rPr lang="en-US" b="0" dirty="0"/>
              <a:t>Geldanamycin</a:t>
            </a:r>
          </a:p>
          <a:p>
            <a:pPr marL="279400" indent="-279400">
              <a:buClr>
                <a:schemeClr val="bg1"/>
              </a:buClr>
              <a:buFont typeface="Arial" pitchFamily="34" charset="0"/>
              <a:buChar char="•"/>
            </a:pPr>
            <a:endParaRPr lang="en-US" sz="500" b="0" dirty="0"/>
          </a:p>
          <a:p>
            <a:pPr marL="279400" indent="-279400">
              <a:buClr>
                <a:schemeClr val="bg1"/>
              </a:buClr>
              <a:buFont typeface="Arial" pitchFamily="34" charset="0"/>
              <a:buChar char="•"/>
            </a:pPr>
            <a:r>
              <a:rPr lang="en-US" b="0" dirty="0"/>
              <a:t>Outgrowths eyes</a:t>
            </a:r>
          </a:p>
          <a:p>
            <a:pPr marL="279400" indent="-279400">
              <a:buClr>
                <a:schemeClr val="bg1"/>
              </a:buClr>
              <a:buFont typeface="Arial" pitchFamily="34" charset="0"/>
              <a:buChar char="•"/>
            </a:pPr>
            <a:endParaRPr lang="en-US" sz="500" b="0" dirty="0"/>
          </a:p>
          <a:p>
            <a:pPr marL="279400" indent="-279400">
              <a:buClr>
                <a:schemeClr val="bg1"/>
              </a:buClr>
              <a:buFont typeface="Arial" pitchFamily="34" charset="0"/>
              <a:buChar char="•"/>
            </a:pPr>
            <a:r>
              <a:rPr lang="en-US" b="0" dirty="0"/>
              <a:t>13 generations</a:t>
            </a:r>
          </a:p>
          <a:p>
            <a:pPr marL="279400" indent="-279400">
              <a:buClr>
                <a:schemeClr val="bg1"/>
              </a:buClr>
              <a:buFont typeface="Arial" pitchFamily="34" charset="0"/>
              <a:buChar char="•"/>
            </a:pPr>
            <a:endParaRPr lang="en-US" sz="500" b="0" dirty="0"/>
          </a:p>
          <a:p>
            <a:pPr marL="279400" indent="-279400">
              <a:buClr>
                <a:schemeClr val="bg1"/>
              </a:buClr>
              <a:buFont typeface="Arial" pitchFamily="34" charset="0"/>
              <a:buChar char="•"/>
            </a:pPr>
            <a:r>
              <a:rPr lang="en-US" b="0" dirty="0"/>
              <a:t>No DNA sequence change</a:t>
            </a:r>
          </a:p>
          <a:p>
            <a:pPr marL="279400" indent="-279400">
              <a:buClr>
                <a:schemeClr val="bg1"/>
              </a:buClr>
              <a:buFont typeface="Arial" pitchFamily="34" charset="0"/>
              <a:buChar char="•"/>
            </a:pPr>
            <a:endParaRPr lang="en-US" sz="500" b="0" dirty="0"/>
          </a:p>
          <a:p>
            <a:pPr marL="279400" indent="-279400">
              <a:buClr>
                <a:schemeClr val="bg1"/>
              </a:buClr>
              <a:buFont typeface="Arial" pitchFamily="34" charset="0"/>
              <a:buChar char="•"/>
            </a:pPr>
            <a:r>
              <a:rPr lang="en-US" b="0" dirty="0"/>
              <a:t>Gen 2-13 not exposed to drug</a:t>
            </a:r>
            <a:r>
              <a:rPr lang="en-US" b="0" baseline="30000" dirty="0"/>
              <a:t>1</a:t>
            </a:r>
            <a:endParaRPr lang="en-US" b="0" dirty="0"/>
          </a:p>
          <a:p>
            <a:endParaRPr lang="en-US" dirty="0"/>
          </a:p>
        </p:txBody>
      </p:sp>
      <p:sp>
        <p:nvSpPr>
          <p:cNvPr id="7" name="Footer Placeholder 3">
            <a:extLst>
              <a:ext uri="{FF2B5EF4-FFF2-40B4-BE49-F238E27FC236}">
                <a16:creationId xmlns:a16="http://schemas.microsoft.com/office/drawing/2014/main" id="{B6FD3DA9-3365-6A49-94CE-AE490B3244FC}"/>
              </a:ext>
            </a:extLst>
          </p:cNvPr>
          <p:cNvSpPr txBox="1">
            <a:spLocks/>
          </p:cNvSpPr>
          <p:nvPr/>
        </p:nvSpPr>
        <p:spPr>
          <a:xfrm>
            <a:off x="6667954" y="5543376"/>
            <a:ext cx="4199281" cy="476250"/>
          </a:xfrm>
          <a:prstGeom prst="rect">
            <a:avLst/>
          </a:prstGeom>
          <a:noFill/>
        </p:spPr>
        <p:txBody>
          <a:bodyPr vert="horz" wrap="square" lIns="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rgbClr val="FFE2A7"/>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i="0" kern="12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1200" dirty="0">
                <a:solidFill>
                  <a:srgbClr val="FFFFFF"/>
                </a:solidFill>
                <a:effectLst/>
              </a:rPr>
              <a:t>1. Wong, Cell Research (2006)16: 742-749</a:t>
            </a:r>
          </a:p>
          <a:p>
            <a:pPr marL="0" indent="0">
              <a:buNone/>
              <a:defRPr/>
            </a:pPr>
            <a:endParaRPr lang="en-US" sz="1200" dirty="0">
              <a:solidFill>
                <a:srgbClr val="FFFFFF"/>
              </a:solidFill>
            </a:endParaRPr>
          </a:p>
        </p:txBody>
      </p:sp>
    </p:spTree>
    <p:extLst>
      <p:ext uri="{BB962C8B-B14F-4D97-AF65-F5344CB8AC3E}">
        <p14:creationId xmlns:p14="http://schemas.microsoft.com/office/powerpoint/2010/main" val="59271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0" end="0"/>
                                            </p:txEl>
                                          </p:spTgt>
                                        </p:tgtEl>
                                        <p:attrNameLst>
                                          <p:attrName>ppt_c</p:attrName>
                                        </p:attrNameLst>
                                      </p:cBhvr>
                                      <p:to>
                                        <a:srgbClr val="C1C1C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rgbClr val="C1C1C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4" end="4"/>
                                            </p:txEl>
                                          </p:spTgt>
                                        </p:tgtEl>
                                        <p:attrNameLst>
                                          <p:attrName>ppt_c</p:attrName>
                                        </p:attrNameLst>
                                      </p:cBhvr>
                                      <p:to>
                                        <a:srgbClr val="C1C1C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6" end="6"/>
                                            </p:txEl>
                                          </p:spTgt>
                                        </p:tgtEl>
                                        <p:attrNameLst>
                                          <p:attrName>ppt_c</p:attrName>
                                        </p:attrNameLst>
                                      </p:cBhvr>
                                      <p:to>
                                        <a:srgbClr val="C1C1C1"/>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C59B9-6530-1D43-B4B5-7D9C48413657}"/>
              </a:ext>
            </a:extLst>
          </p:cNvPr>
          <p:cNvSpPr>
            <a:spLocks noGrp="1"/>
          </p:cNvSpPr>
          <p:nvPr>
            <p:ph type="title"/>
          </p:nvPr>
        </p:nvSpPr>
        <p:spPr/>
        <p:txBody>
          <a:bodyPr/>
          <a:lstStyle/>
          <a:p>
            <a:r>
              <a:rPr lang="en-US" dirty="0"/>
              <a:t>ROUND WORMS</a:t>
            </a:r>
          </a:p>
        </p:txBody>
      </p:sp>
      <p:sp>
        <p:nvSpPr>
          <p:cNvPr id="3" name="Text Placeholder 2">
            <a:extLst>
              <a:ext uri="{FF2B5EF4-FFF2-40B4-BE49-F238E27FC236}">
                <a16:creationId xmlns:a16="http://schemas.microsoft.com/office/drawing/2014/main" id="{25A9BABF-56B1-0F44-A580-DC211019DE0A}"/>
              </a:ext>
            </a:extLst>
          </p:cNvPr>
          <p:cNvSpPr>
            <a:spLocks noGrp="1"/>
          </p:cNvSpPr>
          <p:nvPr>
            <p:ph type="body" sz="quarter" idx="10"/>
          </p:nvPr>
        </p:nvSpPr>
        <p:spPr/>
        <p:txBody>
          <a:bodyPr/>
          <a:lstStyle/>
          <a:p>
            <a:pPr marL="457200" lvl="0" indent="-457200">
              <a:buClr>
                <a:schemeClr val="bg1"/>
              </a:buClr>
              <a:buFont typeface="Arial" panose="020B0604020202020204" pitchFamily="34" charset="0"/>
              <a:buChar char="•"/>
            </a:pPr>
            <a:endParaRPr lang="en-US" dirty="0">
              <a:effectLst/>
            </a:endParaRPr>
          </a:p>
          <a:p>
            <a:pPr marL="457200" lvl="0" indent="-457200">
              <a:buClr>
                <a:schemeClr val="bg1"/>
              </a:buClr>
              <a:buFont typeface="Arial" panose="020B0604020202020204" pitchFamily="34" charset="0"/>
              <a:buChar char="•"/>
            </a:pPr>
            <a:r>
              <a:rPr lang="en-US" b="0" dirty="0">
                <a:effectLst>
                  <a:outerShdw blurRad="50800" dist="38100" dir="2700000" algn="tl" rotWithShape="0">
                    <a:prstClr val="black">
                      <a:alpha val="40000"/>
                    </a:prstClr>
                  </a:outerShdw>
                </a:effectLst>
              </a:rPr>
              <a:t>Fed with a particular type of bacteria exhibit loss of a green fluorescent protein and a small dumpy appearance that lasts 40 generations. </a:t>
            </a:r>
          </a:p>
          <a:p>
            <a:pPr marL="457200" lvl="0" indent="-457200">
              <a:buClr>
                <a:schemeClr val="bg1"/>
              </a:buClr>
              <a:buFont typeface="Arial" panose="020B0604020202020204" pitchFamily="34" charset="0"/>
              <a:buChar char="•"/>
            </a:pPr>
            <a:endParaRPr lang="en-US" sz="500" b="0" dirty="0">
              <a:effectLst>
                <a:outerShdw blurRad="50800" dist="38100" dir="2700000" algn="tl" rotWithShape="0">
                  <a:prstClr val="black">
                    <a:alpha val="40000"/>
                  </a:prstClr>
                </a:outerShdw>
              </a:effectLst>
            </a:endParaRPr>
          </a:p>
          <a:p>
            <a:pPr marL="457200" lvl="0" indent="-457200">
              <a:buClr>
                <a:schemeClr val="bg1"/>
              </a:buClr>
              <a:buFont typeface="Arial" panose="020B0604020202020204" pitchFamily="34" charset="0"/>
              <a:buChar char="•"/>
            </a:pPr>
            <a:r>
              <a:rPr lang="en-US" b="0" dirty="0">
                <a:effectLst>
                  <a:outerShdw blurRad="50800" dist="38100" dir="2700000" algn="tl" rotWithShape="0">
                    <a:prstClr val="black">
                      <a:alpha val="40000"/>
                    </a:prstClr>
                  </a:outerShdw>
                </a:effectLst>
              </a:rPr>
              <a:t>No DNA sequence change </a:t>
            </a:r>
          </a:p>
          <a:p>
            <a:pPr marL="457200" lvl="0" indent="-457200">
              <a:buClr>
                <a:schemeClr val="bg1"/>
              </a:buClr>
              <a:buFont typeface="Arial" panose="020B0604020202020204" pitchFamily="34" charset="0"/>
              <a:buChar char="•"/>
            </a:pPr>
            <a:endParaRPr lang="en-US" sz="500" b="0" dirty="0">
              <a:effectLst>
                <a:outerShdw blurRad="50800" dist="38100" dir="2700000" algn="tl" rotWithShape="0">
                  <a:prstClr val="black">
                    <a:alpha val="40000"/>
                  </a:prstClr>
                </a:outerShdw>
              </a:effectLst>
            </a:endParaRPr>
          </a:p>
          <a:p>
            <a:pPr marL="457200" lvl="0" indent="-457200">
              <a:buClr>
                <a:schemeClr val="bg1"/>
              </a:buClr>
              <a:buFont typeface="Arial" panose="020B0604020202020204" pitchFamily="34" charset="0"/>
              <a:buChar char="•"/>
            </a:pPr>
            <a:r>
              <a:rPr lang="en-US" b="0" dirty="0">
                <a:effectLst>
                  <a:outerShdw blurRad="50800" dist="38100" dir="2700000" algn="tl" rotWithShape="0">
                    <a:prstClr val="black">
                      <a:alpha val="40000"/>
                    </a:prstClr>
                  </a:outerShdw>
                </a:effectLst>
              </a:rPr>
              <a:t>Subsequent generations were not fed the bacteria</a:t>
            </a:r>
          </a:p>
          <a:p>
            <a:pPr marL="457200" indent="-457200">
              <a:buClr>
                <a:schemeClr val="bg1"/>
              </a:buClr>
              <a:buFont typeface="Arial" panose="020B0604020202020204" pitchFamily="34" charset="0"/>
              <a:buChar char="•"/>
            </a:pPr>
            <a:endParaRPr lang="en-US" dirty="0"/>
          </a:p>
        </p:txBody>
      </p:sp>
      <p:sp>
        <p:nvSpPr>
          <p:cNvPr id="4" name="Rectangle 3">
            <a:extLst>
              <a:ext uri="{FF2B5EF4-FFF2-40B4-BE49-F238E27FC236}">
                <a16:creationId xmlns:a16="http://schemas.microsoft.com/office/drawing/2014/main" id="{EEB8586D-7157-684E-A228-CC5221243879}"/>
              </a:ext>
            </a:extLst>
          </p:cNvPr>
          <p:cNvSpPr/>
          <p:nvPr/>
        </p:nvSpPr>
        <p:spPr>
          <a:xfrm>
            <a:off x="688933" y="6127441"/>
            <a:ext cx="4132478" cy="276999"/>
          </a:xfrm>
          <a:prstGeom prst="rect">
            <a:avLst/>
          </a:prstGeom>
        </p:spPr>
        <p:txBody>
          <a:bodyPr wrap="none">
            <a:spAutoFit/>
          </a:bodyPr>
          <a:lstStyle/>
          <a:p>
            <a:pPr lvl="0">
              <a:defRPr sz="1800">
                <a:solidFill>
                  <a:srgbClr val="000000"/>
                </a:solidFill>
              </a:defRPr>
            </a:pPr>
            <a:r>
              <a:rPr lang="en-US" sz="1200" dirty="0" err="1">
                <a:solidFill>
                  <a:schemeClr val="bg1"/>
                </a:solidFill>
                <a:latin typeface="Tahoma" panose="020B0604030504040204" pitchFamily="34" charset="0"/>
                <a:ea typeface="Tahoma" panose="020B0604030504040204" pitchFamily="34" charset="0"/>
                <a:cs typeface="Tahoma" panose="020B0604030504040204" pitchFamily="34" charset="0"/>
              </a:rPr>
              <a:t>Jablonka</a:t>
            </a: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 E., and </a:t>
            </a:r>
            <a:r>
              <a:rPr lang="en-US" sz="1200" dirty="0" err="1">
                <a:solidFill>
                  <a:schemeClr val="bg1"/>
                </a:solidFill>
                <a:latin typeface="Tahoma" panose="020B0604030504040204" pitchFamily="34" charset="0"/>
                <a:ea typeface="Tahoma" panose="020B0604030504040204" pitchFamily="34" charset="0"/>
                <a:cs typeface="Tahoma" panose="020B0604030504040204" pitchFamily="34" charset="0"/>
              </a:rPr>
              <a:t>Raz</a:t>
            </a: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 G. (2009). Q Rev </a:t>
            </a:r>
            <a:r>
              <a:rPr lang="en-US" sz="1200" dirty="0" err="1">
                <a:solidFill>
                  <a:schemeClr val="bg1"/>
                </a:solidFill>
                <a:latin typeface="Tahoma" panose="020B0604030504040204" pitchFamily="34" charset="0"/>
                <a:ea typeface="Tahoma" panose="020B0604030504040204" pitchFamily="34" charset="0"/>
                <a:cs typeface="Tahoma" panose="020B0604030504040204" pitchFamily="34" charset="0"/>
              </a:rPr>
              <a:t>Biol</a:t>
            </a: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 84, 131-176. </a:t>
            </a:r>
          </a:p>
        </p:txBody>
      </p:sp>
    </p:spTree>
    <p:extLst>
      <p:ext uri="{BB962C8B-B14F-4D97-AF65-F5344CB8AC3E}">
        <p14:creationId xmlns:p14="http://schemas.microsoft.com/office/powerpoint/2010/main" val="3966392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C1C1C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C1C1C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80092-A761-394F-B30E-3596A13D11F0}"/>
              </a:ext>
            </a:extLst>
          </p:cNvPr>
          <p:cNvSpPr>
            <a:spLocks noGrp="1"/>
          </p:cNvSpPr>
          <p:nvPr>
            <p:ph type="title"/>
          </p:nvPr>
        </p:nvSpPr>
        <p:spPr/>
        <p:txBody>
          <a:bodyPr/>
          <a:lstStyle/>
          <a:p>
            <a:pPr algn="ctr"/>
            <a:r>
              <a:rPr lang="en-US" dirty="0"/>
              <a:t>TRANSGENERATIONAL</a:t>
            </a:r>
            <a:br>
              <a:rPr lang="en-US" dirty="0"/>
            </a:br>
            <a:r>
              <a:rPr lang="en-US" dirty="0"/>
              <a:t>EFFECTS OF FOOD SUPPLY</a:t>
            </a:r>
          </a:p>
        </p:txBody>
      </p:sp>
      <p:sp>
        <p:nvSpPr>
          <p:cNvPr id="3" name="Content Placeholder 2">
            <a:extLst>
              <a:ext uri="{FF2B5EF4-FFF2-40B4-BE49-F238E27FC236}">
                <a16:creationId xmlns:a16="http://schemas.microsoft.com/office/drawing/2014/main" id="{706D0892-B4FD-9048-BF97-10C2C450748E}"/>
              </a:ext>
            </a:extLst>
          </p:cNvPr>
          <p:cNvSpPr>
            <a:spLocks noGrp="1"/>
          </p:cNvSpPr>
          <p:nvPr>
            <p:ph sz="quarter" idx="10"/>
          </p:nvPr>
        </p:nvSpPr>
        <p:spPr>
          <a:xfrm>
            <a:off x="6373585" y="1552574"/>
            <a:ext cx="5435601" cy="4309623"/>
          </a:xfrm>
        </p:spPr>
        <p:txBody>
          <a:bodyPr>
            <a:normAutofit/>
          </a:bodyPr>
          <a:lstStyle/>
          <a:p>
            <a:pPr marL="457200" indent="-457200">
              <a:buClr>
                <a:schemeClr val="bg1"/>
              </a:buClr>
              <a:buFont typeface="Arial" panose="020B0604020202020204" pitchFamily="34" charset="0"/>
              <a:buChar char="•"/>
            </a:pPr>
            <a:r>
              <a:rPr lang="en-US" b="0" dirty="0"/>
              <a:t>Grandfathers who had short food supply conferred greater mortality risks to grandsons</a:t>
            </a:r>
          </a:p>
          <a:p>
            <a:pPr marL="457200" indent="-457200">
              <a:buClr>
                <a:schemeClr val="bg1"/>
              </a:buClr>
              <a:buFont typeface="Arial" panose="020B0604020202020204" pitchFamily="34" charset="0"/>
              <a:buChar char="•"/>
            </a:pPr>
            <a:endParaRPr lang="en-US" sz="500" b="0" dirty="0"/>
          </a:p>
          <a:p>
            <a:pPr marL="457200" indent="-457200">
              <a:buClr>
                <a:schemeClr val="bg1"/>
              </a:buClr>
              <a:buFont typeface="Arial" panose="020B0604020202020204" pitchFamily="34" charset="0"/>
              <a:buChar char="•"/>
            </a:pPr>
            <a:r>
              <a:rPr lang="en-US" b="0" dirty="0"/>
              <a:t>Grandmothers conferred greater mortality risk to granddaughters</a:t>
            </a:r>
          </a:p>
          <a:p>
            <a:pPr marL="457200" indent="-457200">
              <a:buClr>
                <a:schemeClr val="bg1"/>
              </a:buClr>
              <a:buFont typeface="Arial" panose="020B0604020202020204" pitchFamily="34" charset="0"/>
              <a:buChar char="•"/>
            </a:pPr>
            <a:endParaRPr lang="en-US" sz="500" b="0" dirty="0"/>
          </a:p>
          <a:p>
            <a:pPr marL="457200" indent="-457200">
              <a:buClr>
                <a:schemeClr val="bg1"/>
              </a:buClr>
              <a:buFont typeface="Arial" panose="020B0604020202020204" pitchFamily="34" charset="0"/>
              <a:buChar char="•"/>
            </a:pPr>
            <a:r>
              <a:rPr lang="en-US" b="0" dirty="0"/>
              <a:t>X &amp; Y transgenerational influences</a:t>
            </a:r>
          </a:p>
          <a:p>
            <a:endParaRPr lang="en-US" dirty="0"/>
          </a:p>
        </p:txBody>
      </p:sp>
      <p:pic>
        <p:nvPicPr>
          <p:cNvPr id="6" name="Picture Placeholder 5">
            <a:extLst>
              <a:ext uri="{FF2B5EF4-FFF2-40B4-BE49-F238E27FC236}">
                <a16:creationId xmlns:a16="http://schemas.microsoft.com/office/drawing/2014/main" id="{5F103CF0-FC6F-2C4B-91A9-AA9E8BFE4B95}"/>
              </a:ext>
            </a:extLst>
          </p:cNvPr>
          <p:cNvPicPr>
            <a:picLocks noGrp="1" noChangeAspect="1"/>
          </p:cNvPicPr>
          <p:nvPr>
            <p:ph type="pic" sz="quarter" idx="11"/>
          </p:nvPr>
        </p:nvPicPr>
        <p:blipFill>
          <a:blip r:embed="rId2"/>
          <a:srcRect t="2294" b="2294"/>
          <a:stretch>
            <a:fillRect/>
          </a:stretch>
        </p:blipFill>
        <p:spPr>
          <a:xfrm>
            <a:off x="548932" y="1643011"/>
            <a:ext cx="4935537" cy="4309623"/>
          </a:xfrm>
        </p:spPr>
      </p:pic>
      <p:sp>
        <p:nvSpPr>
          <p:cNvPr id="7" name="TextBox 6">
            <a:extLst>
              <a:ext uri="{FF2B5EF4-FFF2-40B4-BE49-F238E27FC236}">
                <a16:creationId xmlns:a16="http://schemas.microsoft.com/office/drawing/2014/main" id="{06F79C99-30FA-6541-910B-1C862D641E9F}"/>
              </a:ext>
            </a:extLst>
          </p:cNvPr>
          <p:cNvSpPr txBox="1"/>
          <p:nvPr/>
        </p:nvSpPr>
        <p:spPr>
          <a:xfrm>
            <a:off x="495299" y="6089210"/>
            <a:ext cx="4989170" cy="663917"/>
          </a:xfrm>
          <a:prstGeom prst="rect">
            <a:avLst/>
          </a:prstGeom>
          <a:noFill/>
        </p:spPr>
        <p:txBody>
          <a:bodyPr wrap="square" lIns="108857" tIns="54428" rIns="108857" bIns="54428" rtlCol="0">
            <a:spAutoFit/>
          </a:bodyPr>
          <a:lstStyle/>
          <a:p>
            <a:r>
              <a:rPr lang="en-US" sz="1200" dirty="0" err="1">
                <a:solidFill>
                  <a:srgbClr val="FFFFFF"/>
                </a:solidFill>
                <a:latin typeface="Tahoma" panose="020B0604030504040204" pitchFamily="34" charset="0"/>
                <a:ea typeface="Tahoma" panose="020B0604030504040204" pitchFamily="34" charset="0"/>
                <a:cs typeface="Tahoma" panose="020B0604030504040204" pitchFamily="34" charset="0"/>
              </a:rPr>
              <a:t>Eur</a:t>
            </a:r>
            <a:r>
              <a:rPr lang="en-US" sz="1200" dirty="0">
                <a:solidFill>
                  <a:srgbClr val="FFFFFF"/>
                </a:solidFill>
                <a:latin typeface="Tahoma" panose="020B0604030504040204" pitchFamily="34" charset="0"/>
                <a:ea typeface="Tahoma" panose="020B0604030504040204" pitchFamily="34" charset="0"/>
                <a:cs typeface="Tahoma" panose="020B0604030504040204" pitchFamily="34" charset="0"/>
              </a:rPr>
              <a:t> J Hum Genet. 2006 Feb;14(2):159-66.</a:t>
            </a:r>
          </a:p>
          <a:p>
            <a:r>
              <a:rPr lang="en-US" sz="1200" dirty="0">
                <a:solidFill>
                  <a:srgbClr val="FFFFFF"/>
                </a:solidFill>
                <a:latin typeface="Tahoma" panose="020B0604030504040204" pitchFamily="34" charset="0"/>
                <a:ea typeface="Tahoma" panose="020B0604030504040204" pitchFamily="34" charset="0"/>
                <a:cs typeface="Tahoma" panose="020B0604030504040204" pitchFamily="34" charset="0"/>
              </a:rPr>
              <a:t>http://www.ncbi.nlm.nih.gov/pubmed/16391557</a:t>
            </a:r>
          </a:p>
          <a:p>
            <a:endParaRPr lang="en-US" sz="120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50784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C1C1C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C1C1C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0F735-12FB-3B47-9014-D00EB2A75170}"/>
              </a:ext>
            </a:extLst>
          </p:cNvPr>
          <p:cNvSpPr>
            <a:spLocks noGrp="1"/>
          </p:cNvSpPr>
          <p:nvPr>
            <p:ph type="title"/>
          </p:nvPr>
        </p:nvSpPr>
        <p:spPr/>
        <p:txBody>
          <a:bodyPr/>
          <a:lstStyle/>
          <a:p>
            <a:r>
              <a:rPr lang="en-US" dirty="0"/>
              <a:t>TRANSGENERATIONAL</a:t>
            </a:r>
            <a:br>
              <a:rPr lang="en-US" dirty="0"/>
            </a:br>
            <a:r>
              <a:rPr lang="en-US" dirty="0"/>
              <a:t>EFFECTS OF SMOKING</a:t>
            </a:r>
          </a:p>
        </p:txBody>
      </p:sp>
      <p:sp>
        <p:nvSpPr>
          <p:cNvPr id="3" name="Content Placeholder 2">
            <a:extLst>
              <a:ext uri="{FF2B5EF4-FFF2-40B4-BE49-F238E27FC236}">
                <a16:creationId xmlns:a16="http://schemas.microsoft.com/office/drawing/2014/main" id="{8F274FCC-6DD6-0D4A-84FC-B1F5469114C9}"/>
              </a:ext>
            </a:extLst>
          </p:cNvPr>
          <p:cNvSpPr>
            <a:spLocks noGrp="1"/>
          </p:cNvSpPr>
          <p:nvPr>
            <p:ph sz="quarter" idx="10"/>
          </p:nvPr>
        </p:nvSpPr>
        <p:spPr>
          <a:xfrm>
            <a:off x="6607176" y="1956872"/>
            <a:ext cx="5099915" cy="3854450"/>
          </a:xfrm>
        </p:spPr>
        <p:txBody>
          <a:bodyPr>
            <a:normAutofit/>
          </a:bodyPr>
          <a:lstStyle/>
          <a:p>
            <a:pPr marL="342900" indent="-342900">
              <a:buClr>
                <a:schemeClr val="bg1"/>
              </a:buClr>
              <a:buFont typeface="Arial" pitchFamily="34" charset="0"/>
              <a:buChar char="•"/>
            </a:pPr>
            <a:r>
              <a:rPr lang="en-US" sz="2600" b="0" dirty="0"/>
              <a:t>Men who smoke before age 11</a:t>
            </a:r>
          </a:p>
          <a:p>
            <a:pPr marL="342900" indent="-342900">
              <a:buClr>
                <a:schemeClr val="bg1"/>
              </a:buClr>
              <a:buFont typeface="Arial" pitchFamily="34" charset="0"/>
              <a:buChar char="•"/>
            </a:pPr>
            <a:endParaRPr lang="en-US" sz="2600" b="0" dirty="0"/>
          </a:p>
          <a:p>
            <a:pPr marL="342900" indent="-342900">
              <a:buClr>
                <a:schemeClr val="bg1"/>
              </a:buClr>
              <a:buFont typeface="Arial" pitchFamily="34" charset="0"/>
              <a:buChar char="•"/>
            </a:pPr>
            <a:r>
              <a:rPr lang="en-US" sz="2600" b="0" dirty="0"/>
              <a:t>Increased obesity in sons, but not daughters</a:t>
            </a:r>
          </a:p>
          <a:p>
            <a:pPr marL="342900" indent="-342900">
              <a:buClr>
                <a:schemeClr val="bg1"/>
              </a:buClr>
              <a:buFont typeface="Arial" pitchFamily="34" charset="0"/>
              <a:buChar char="•"/>
            </a:pPr>
            <a:endParaRPr lang="en-US" sz="2600" b="0" dirty="0"/>
          </a:p>
          <a:p>
            <a:pPr marL="342900" indent="-342900">
              <a:buClr>
                <a:schemeClr val="bg1"/>
              </a:buClr>
              <a:buFont typeface="Arial" pitchFamily="34" charset="0"/>
              <a:buChar char="•"/>
            </a:pPr>
            <a:r>
              <a:rPr lang="en-US" sz="2600" b="0" dirty="0"/>
              <a:t>Y – Chromosome epigenetic changes</a:t>
            </a:r>
          </a:p>
          <a:p>
            <a:endParaRPr lang="en-US" sz="2600" dirty="0"/>
          </a:p>
        </p:txBody>
      </p:sp>
      <p:pic>
        <p:nvPicPr>
          <p:cNvPr id="6" name="Picture Placeholder 5">
            <a:extLst>
              <a:ext uri="{FF2B5EF4-FFF2-40B4-BE49-F238E27FC236}">
                <a16:creationId xmlns:a16="http://schemas.microsoft.com/office/drawing/2014/main" id="{17CF06A8-7AA6-7A43-AB8F-92340692340F}"/>
              </a:ext>
            </a:extLst>
          </p:cNvPr>
          <p:cNvPicPr>
            <a:picLocks noGrp="1" noChangeAspect="1"/>
          </p:cNvPicPr>
          <p:nvPr>
            <p:ph type="pic" sz="quarter" idx="11"/>
          </p:nvPr>
        </p:nvPicPr>
        <p:blipFill>
          <a:blip r:embed="rId2"/>
          <a:srcRect t="2296" b="2296"/>
          <a:stretch>
            <a:fillRect/>
          </a:stretch>
        </p:blipFill>
        <p:spPr>
          <a:xfrm>
            <a:off x="708794" y="1729065"/>
            <a:ext cx="4935537" cy="4310063"/>
          </a:xfrm>
        </p:spPr>
      </p:pic>
      <p:sp>
        <p:nvSpPr>
          <p:cNvPr id="7" name="TextBox 6">
            <a:extLst>
              <a:ext uri="{FF2B5EF4-FFF2-40B4-BE49-F238E27FC236}">
                <a16:creationId xmlns:a16="http://schemas.microsoft.com/office/drawing/2014/main" id="{E9348A0E-8489-5F4E-94C3-DCB9038F8D6D}"/>
              </a:ext>
            </a:extLst>
          </p:cNvPr>
          <p:cNvSpPr txBox="1"/>
          <p:nvPr/>
        </p:nvSpPr>
        <p:spPr>
          <a:xfrm>
            <a:off x="557795" y="6203004"/>
            <a:ext cx="5086536" cy="479251"/>
          </a:xfrm>
          <a:prstGeom prst="rect">
            <a:avLst/>
          </a:prstGeom>
          <a:noFill/>
        </p:spPr>
        <p:txBody>
          <a:bodyPr wrap="square" lIns="108857" tIns="54428" rIns="108857" bIns="54428" rtlCol="0">
            <a:spAutoFit/>
          </a:bodyPr>
          <a:lstStyle/>
          <a:p>
            <a:r>
              <a:rPr lang="en-US" sz="1200" dirty="0" err="1">
                <a:solidFill>
                  <a:srgbClr val="FFFFFF"/>
                </a:solidFill>
                <a:latin typeface="Tahoma" panose="020B0604030504040204" pitchFamily="34" charset="0"/>
                <a:ea typeface="Tahoma" panose="020B0604030504040204" pitchFamily="34" charset="0"/>
                <a:cs typeface="Tahoma" panose="020B0604030504040204" pitchFamily="34" charset="0"/>
              </a:rPr>
              <a:t>Eur</a:t>
            </a:r>
            <a:r>
              <a:rPr lang="en-US" sz="1200" dirty="0">
                <a:solidFill>
                  <a:srgbClr val="FFFFFF"/>
                </a:solidFill>
                <a:latin typeface="Tahoma" panose="020B0604030504040204" pitchFamily="34" charset="0"/>
                <a:ea typeface="Tahoma" panose="020B0604030504040204" pitchFamily="34" charset="0"/>
                <a:cs typeface="Tahoma" panose="020B0604030504040204" pitchFamily="34" charset="0"/>
              </a:rPr>
              <a:t> J Hum Genet. 2006 Feb;14(2):159-66.</a:t>
            </a:r>
          </a:p>
          <a:p>
            <a:r>
              <a:rPr lang="en-US" sz="1200" dirty="0">
                <a:solidFill>
                  <a:srgbClr val="FFFFFF"/>
                </a:solidFill>
                <a:latin typeface="Tahoma" panose="020B0604030504040204" pitchFamily="34" charset="0"/>
                <a:ea typeface="Tahoma" panose="020B0604030504040204" pitchFamily="34" charset="0"/>
                <a:cs typeface="Tahoma" panose="020B0604030504040204" pitchFamily="34" charset="0"/>
              </a:rPr>
              <a:t>http://www.ncbi.nlm.nih.gov/pubmed/16391557</a:t>
            </a:r>
          </a:p>
        </p:txBody>
      </p:sp>
    </p:spTree>
    <p:extLst>
      <p:ext uri="{BB962C8B-B14F-4D97-AF65-F5344CB8AC3E}">
        <p14:creationId xmlns:p14="http://schemas.microsoft.com/office/powerpoint/2010/main" val="2246155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80092-A761-394F-B30E-3596A13D11F0}"/>
              </a:ext>
            </a:extLst>
          </p:cNvPr>
          <p:cNvSpPr>
            <a:spLocks noGrp="1"/>
          </p:cNvSpPr>
          <p:nvPr>
            <p:ph type="title"/>
          </p:nvPr>
        </p:nvSpPr>
        <p:spPr/>
        <p:txBody>
          <a:bodyPr/>
          <a:lstStyle/>
          <a:p>
            <a:pPr algn="ctr"/>
            <a:r>
              <a:rPr lang="en-US" dirty="0"/>
              <a:t>SMELL OF FEAR</a:t>
            </a:r>
          </a:p>
        </p:txBody>
      </p:sp>
      <p:sp>
        <p:nvSpPr>
          <p:cNvPr id="3" name="Content Placeholder 2">
            <a:extLst>
              <a:ext uri="{FF2B5EF4-FFF2-40B4-BE49-F238E27FC236}">
                <a16:creationId xmlns:a16="http://schemas.microsoft.com/office/drawing/2014/main" id="{706D0892-B4FD-9048-BF97-10C2C450748E}"/>
              </a:ext>
            </a:extLst>
          </p:cNvPr>
          <p:cNvSpPr>
            <a:spLocks noGrp="1"/>
          </p:cNvSpPr>
          <p:nvPr>
            <p:ph sz="quarter" idx="10"/>
          </p:nvPr>
        </p:nvSpPr>
        <p:spPr>
          <a:xfrm>
            <a:off x="6315867" y="1552575"/>
            <a:ext cx="5435601" cy="4536635"/>
          </a:xfrm>
        </p:spPr>
        <p:txBody>
          <a:bodyPr>
            <a:normAutofit lnSpcReduction="10000"/>
          </a:bodyPr>
          <a:lstStyle/>
          <a:p>
            <a:pPr marL="342900" indent="-342900">
              <a:buClr>
                <a:schemeClr val="bg1"/>
              </a:buClr>
              <a:buFont typeface="Arial" panose="020B0604020202020204" pitchFamily="34" charset="0"/>
              <a:buChar char="•"/>
            </a:pPr>
            <a:r>
              <a:rPr lang="en-US" b="0" dirty="0"/>
              <a:t>F0 mice conditioned to fear odor (acetophenone) which activates known receptor (</a:t>
            </a:r>
            <a:r>
              <a:rPr lang="en-US" b="0" i="1" dirty="0"/>
              <a:t>Olfr151)</a:t>
            </a:r>
          </a:p>
          <a:p>
            <a:pPr marL="342900" indent="-342900">
              <a:buClr>
                <a:schemeClr val="bg1"/>
              </a:buClr>
              <a:buFont typeface="Arial" panose="020B0604020202020204" pitchFamily="34" charset="0"/>
              <a:buChar char="•"/>
            </a:pPr>
            <a:endParaRPr lang="en-US" sz="500" b="0" i="1" dirty="0"/>
          </a:p>
          <a:p>
            <a:pPr marL="342900" indent="-342900">
              <a:buClr>
                <a:schemeClr val="bg1"/>
              </a:buClr>
              <a:buFont typeface="Arial" panose="020B0604020202020204" pitchFamily="34" charset="0"/>
              <a:buChar char="•"/>
            </a:pPr>
            <a:r>
              <a:rPr lang="en-US" b="0" dirty="0"/>
              <a:t>Generations F1&amp;F2 had hypomethylation of gene  </a:t>
            </a:r>
            <a:r>
              <a:rPr lang="en-US" b="0" i="1" dirty="0"/>
              <a:t>Olfr151, </a:t>
            </a:r>
            <a:r>
              <a:rPr lang="en-US" b="0" dirty="0"/>
              <a:t>with increased neural pathway for this olfactory odor, and subsequent fear of this smell. </a:t>
            </a:r>
          </a:p>
          <a:p>
            <a:pPr marL="342900" indent="-342900">
              <a:buClr>
                <a:schemeClr val="bg1"/>
              </a:buClr>
              <a:buFont typeface="Arial" panose="020B0604020202020204" pitchFamily="34" charset="0"/>
              <a:buChar char="•"/>
            </a:pPr>
            <a:endParaRPr lang="en-US" sz="500" b="0" dirty="0"/>
          </a:p>
          <a:p>
            <a:pPr marL="342900" indent="-342900">
              <a:buClr>
                <a:schemeClr val="bg1"/>
              </a:buClr>
              <a:buFont typeface="Arial" panose="020B0604020202020204" pitchFamily="34" charset="0"/>
              <a:buChar char="•"/>
            </a:pPr>
            <a:r>
              <a:rPr lang="en-US" b="0" dirty="0"/>
              <a:t>Genetic Memory?</a:t>
            </a:r>
          </a:p>
        </p:txBody>
      </p:sp>
      <p:pic>
        <p:nvPicPr>
          <p:cNvPr id="6" name="Picture Placeholder 5">
            <a:extLst>
              <a:ext uri="{FF2B5EF4-FFF2-40B4-BE49-F238E27FC236}">
                <a16:creationId xmlns:a16="http://schemas.microsoft.com/office/drawing/2014/main" id="{5F103CF0-FC6F-2C4B-91A9-AA9E8BFE4B95}"/>
              </a:ext>
            </a:extLst>
          </p:cNvPr>
          <p:cNvPicPr>
            <a:picLocks noGrp="1" noChangeAspect="1"/>
          </p:cNvPicPr>
          <p:nvPr>
            <p:ph type="pic" sz="quarter" idx="11"/>
          </p:nvPr>
        </p:nvPicPr>
        <p:blipFill>
          <a:blip r:embed="rId2"/>
          <a:stretch>
            <a:fillRect/>
          </a:stretch>
        </p:blipFill>
        <p:spPr>
          <a:xfrm>
            <a:off x="865700" y="1627938"/>
            <a:ext cx="4137238" cy="4309623"/>
          </a:xfrm>
        </p:spPr>
      </p:pic>
      <p:sp>
        <p:nvSpPr>
          <p:cNvPr id="7" name="TextBox 6">
            <a:extLst>
              <a:ext uri="{FF2B5EF4-FFF2-40B4-BE49-F238E27FC236}">
                <a16:creationId xmlns:a16="http://schemas.microsoft.com/office/drawing/2014/main" id="{06F79C99-30FA-6541-910B-1C862D641E9F}"/>
              </a:ext>
            </a:extLst>
          </p:cNvPr>
          <p:cNvSpPr txBox="1"/>
          <p:nvPr/>
        </p:nvSpPr>
        <p:spPr>
          <a:xfrm>
            <a:off x="716363" y="6239936"/>
            <a:ext cx="3497886" cy="294585"/>
          </a:xfrm>
          <a:prstGeom prst="rect">
            <a:avLst/>
          </a:prstGeom>
          <a:noFill/>
        </p:spPr>
        <p:txBody>
          <a:bodyPr wrap="square" lIns="108857" tIns="54428" rIns="108857" bIns="54428" rtlCol="0">
            <a:spAutoFit/>
          </a:bodyPr>
          <a:lstStyle/>
          <a:p>
            <a:r>
              <a:rPr lang="en-US" sz="1200" dirty="0">
                <a:solidFill>
                  <a:srgbClr val="FFFFFF"/>
                </a:solidFill>
                <a:latin typeface="Tahoma" panose="020B0604030504040204" pitchFamily="34" charset="0"/>
                <a:ea typeface="Tahoma" panose="020B0604030504040204" pitchFamily="34" charset="0"/>
                <a:cs typeface="Tahoma" panose="020B0604030504040204" pitchFamily="34" charset="0"/>
              </a:rPr>
              <a:t>Nature Neuroscience 17, 89–96 (2014)</a:t>
            </a:r>
          </a:p>
        </p:txBody>
      </p:sp>
    </p:spTree>
    <p:extLst>
      <p:ext uri="{BB962C8B-B14F-4D97-AF65-F5344CB8AC3E}">
        <p14:creationId xmlns:p14="http://schemas.microsoft.com/office/powerpoint/2010/main" val="187665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C1C1C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C1C1C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5EC28-5C15-9E4B-8E79-22B0A07C53B7}"/>
              </a:ext>
            </a:extLst>
          </p:cNvPr>
          <p:cNvSpPr>
            <a:spLocks noGrp="1"/>
          </p:cNvSpPr>
          <p:nvPr>
            <p:ph type="ctrTitle"/>
          </p:nvPr>
        </p:nvSpPr>
        <p:spPr>
          <a:xfrm>
            <a:off x="1524000" y="1922463"/>
            <a:ext cx="9144000" cy="2387600"/>
          </a:xfrm>
        </p:spPr>
        <p:txBody>
          <a:bodyPr anchor="ctr" anchorCtr="1"/>
          <a:lstStyle/>
          <a:p>
            <a:r>
              <a:rPr lang="en-US" dirty="0"/>
              <a:t>GESTATIONAL FACTORS</a:t>
            </a:r>
          </a:p>
        </p:txBody>
      </p:sp>
      <p:sp>
        <p:nvSpPr>
          <p:cNvPr id="3" name="Subtitle 2">
            <a:extLst>
              <a:ext uri="{FF2B5EF4-FFF2-40B4-BE49-F238E27FC236}">
                <a16:creationId xmlns:a16="http://schemas.microsoft.com/office/drawing/2014/main" id="{0FF5807C-591F-D844-AF0A-92A8AC17DDF8}"/>
              </a:ext>
            </a:extLst>
          </p:cNvPr>
          <p:cNvSpPr>
            <a:spLocks noGrp="1"/>
          </p:cNvSpPr>
          <p:nvPr>
            <p:ph type="subTitle" idx="1"/>
          </p:nvPr>
        </p:nvSpPr>
        <p:spPr>
          <a:xfrm>
            <a:off x="1524000" y="4402138"/>
            <a:ext cx="9144000" cy="1655762"/>
          </a:xfrm>
        </p:spPr>
        <p:txBody>
          <a:bodyPr/>
          <a:lstStyle/>
          <a:p>
            <a:endParaRPr lang="en-US"/>
          </a:p>
        </p:txBody>
      </p:sp>
    </p:spTree>
    <p:extLst>
      <p:ext uri="{BB962C8B-B14F-4D97-AF65-F5344CB8AC3E}">
        <p14:creationId xmlns:p14="http://schemas.microsoft.com/office/powerpoint/2010/main" val="13850277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SMOKING WHILE PREGNANT</a:t>
            </a:r>
          </a:p>
        </p:txBody>
      </p:sp>
      <p:sp>
        <p:nvSpPr>
          <p:cNvPr id="4" name="Content Placeholder 3"/>
          <p:cNvSpPr>
            <a:spLocks noGrp="1"/>
          </p:cNvSpPr>
          <p:nvPr>
            <p:ph sz="half" idx="2"/>
          </p:nvPr>
        </p:nvSpPr>
        <p:spPr>
          <a:xfrm>
            <a:off x="6973723" y="1884581"/>
            <a:ext cx="5029199" cy="3786184"/>
          </a:xfrm>
        </p:spPr>
        <p:txBody>
          <a:bodyPr>
            <a:normAutofit/>
          </a:bodyPr>
          <a:lstStyle/>
          <a:p>
            <a:pPr>
              <a:buClr>
                <a:schemeClr val="bg1"/>
              </a:buClr>
            </a:pPr>
            <a:r>
              <a:rPr lang="en-US" b="0" dirty="0"/>
              <a:t>Smaller babies</a:t>
            </a:r>
            <a:r>
              <a:rPr lang="en-US" b="0" baseline="30000" dirty="0"/>
              <a:t>1</a:t>
            </a:r>
          </a:p>
          <a:p>
            <a:pPr>
              <a:buClr>
                <a:schemeClr val="bg1"/>
              </a:buClr>
            </a:pPr>
            <a:endParaRPr lang="en-US" sz="500" b="0" dirty="0"/>
          </a:p>
          <a:p>
            <a:pPr>
              <a:buClr>
                <a:schemeClr val="bg1"/>
              </a:buClr>
            </a:pPr>
            <a:r>
              <a:rPr lang="en-US" b="0" dirty="0"/>
              <a:t>Increased SIDS</a:t>
            </a:r>
            <a:r>
              <a:rPr lang="en-US" b="0" baseline="30000" dirty="0"/>
              <a:t>1</a:t>
            </a:r>
          </a:p>
          <a:p>
            <a:pPr>
              <a:buClr>
                <a:schemeClr val="bg1"/>
              </a:buClr>
            </a:pPr>
            <a:endParaRPr lang="en-US" sz="600" b="0" dirty="0"/>
          </a:p>
          <a:p>
            <a:pPr>
              <a:buClr>
                <a:schemeClr val="bg1"/>
              </a:buClr>
            </a:pPr>
            <a:r>
              <a:rPr lang="en-US" b="0" dirty="0"/>
              <a:t>Learning and behavior problems</a:t>
            </a:r>
            <a:r>
              <a:rPr lang="en-US" b="0" baseline="30000" dirty="0"/>
              <a:t>1</a:t>
            </a:r>
          </a:p>
          <a:p>
            <a:pPr>
              <a:buClr>
                <a:schemeClr val="bg1"/>
              </a:buClr>
            </a:pPr>
            <a:endParaRPr lang="en-US" sz="600" b="0" dirty="0"/>
          </a:p>
          <a:p>
            <a:pPr>
              <a:buClr>
                <a:schemeClr val="bg1"/>
              </a:buClr>
            </a:pPr>
            <a:r>
              <a:rPr lang="en-US" b="0" dirty="0"/>
              <a:t>Increased psychotic disorders later in life</a:t>
            </a:r>
            <a:r>
              <a:rPr lang="en-US" b="0" baseline="30000" dirty="0"/>
              <a:t>1</a:t>
            </a:r>
            <a:endParaRPr lang="en-US" b="0" dirty="0"/>
          </a:p>
        </p:txBody>
      </p:sp>
      <p:sp>
        <p:nvSpPr>
          <p:cNvPr id="7" name="TextBox 6"/>
          <p:cNvSpPr txBox="1"/>
          <p:nvPr/>
        </p:nvSpPr>
        <p:spPr>
          <a:xfrm>
            <a:off x="683455" y="6073019"/>
            <a:ext cx="5663475" cy="479251"/>
          </a:xfrm>
          <a:prstGeom prst="rect">
            <a:avLst/>
          </a:prstGeom>
          <a:noFill/>
        </p:spPr>
        <p:txBody>
          <a:bodyPr wrap="square" lIns="108857" tIns="54428" rIns="108857" bIns="54428" rtlCol="0">
            <a:spAutoFit/>
          </a:bodyPr>
          <a:lstStyle/>
          <a:p>
            <a:pPr marL="272143" indent="-272143">
              <a:buFont typeface="+mj-lt"/>
              <a:buAutoNum type="arabicPeriod"/>
            </a:pPr>
            <a:r>
              <a:rPr lang="en-US" sz="1200" dirty="0">
                <a:solidFill>
                  <a:srgbClr val="FFFFFF"/>
                </a:solidFill>
                <a:latin typeface="Tahoma" panose="020B0604030504040204" pitchFamily="34" charset="0"/>
                <a:ea typeface="Tahoma" panose="020B0604030504040204" pitchFamily="34" charset="0"/>
                <a:cs typeface="Tahoma" panose="020B0604030504040204" pitchFamily="34" charset="0"/>
              </a:rPr>
              <a:t>http://cerhr.niehs.nih.gov/common/smoking.html</a:t>
            </a:r>
          </a:p>
          <a:p>
            <a:pPr marL="272143" indent="-272143">
              <a:buFont typeface="+mj-lt"/>
              <a:buAutoNum type="arabicPeriod"/>
            </a:pPr>
            <a:r>
              <a:rPr lang="en-US" sz="1200" dirty="0">
                <a:solidFill>
                  <a:srgbClr val="FFFFFF"/>
                </a:solidFill>
                <a:latin typeface="Tahoma" panose="020B0604030504040204" pitchFamily="34" charset="0"/>
                <a:ea typeface="Tahoma" panose="020B0604030504040204" pitchFamily="34" charset="0"/>
                <a:cs typeface="Tahoma" panose="020B0604030504040204" pitchFamily="34" charset="0"/>
              </a:rPr>
              <a:t>http://bjp.rcpsych.org/cgi/content/abstract/195/4/294</a:t>
            </a:r>
          </a:p>
        </p:txBody>
      </p:sp>
      <p:pic>
        <p:nvPicPr>
          <p:cNvPr id="5" name="Content Placeholder 4" descr="Smoking Pregnant shutterstock_609113324.jpg"/>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l="17284" r="17284"/>
          <a:stretch>
            <a:fillRect/>
          </a:stretch>
        </p:blipFill>
        <p:spPr>
          <a:xfrm>
            <a:off x="788213" y="1641891"/>
            <a:ext cx="4461735" cy="4114800"/>
          </a:xfrm>
          <a:ln w="76200">
            <a:solidFill>
              <a:schemeClr val="tx1">
                <a:lumMod val="75000"/>
              </a:schemeClr>
            </a:solidFill>
          </a:ln>
        </p:spPr>
      </p:pic>
    </p:spTree>
    <p:extLst>
      <p:ext uri="{BB962C8B-B14F-4D97-AF65-F5344CB8AC3E}">
        <p14:creationId xmlns:p14="http://schemas.microsoft.com/office/powerpoint/2010/main" val="3879215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0" end="0"/>
                                            </p:txEl>
                                          </p:spTgt>
                                        </p:tgtEl>
                                        <p:attrNameLst>
                                          <p:attrName>ppt_c</p:attrName>
                                        </p:attrNameLst>
                                      </p:cBhvr>
                                      <p:to>
                                        <a:srgbClr val="C1C1C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rgbClr val="C1C1C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4" end="4"/>
                                            </p:txEl>
                                          </p:spTgt>
                                        </p:tgtEl>
                                        <p:attrNameLst>
                                          <p:attrName>ppt_c</p:attrName>
                                        </p:attrNameLst>
                                      </p:cBhvr>
                                      <p:to>
                                        <a:srgbClr val="C1C1C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AIR QUALITY WHILE PREGNANT</a:t>
            </a:r>
          </a:p>
        </p:txBody>
      </p:sp>
      <p:sp>
        <p:nvSpPr>
          <p:cNvPr id="5" name="Text Placeholder 4"/>
          <p:cNvSpPr>
            <a:spLocks noGrp="1"/>
          </p:cNvSpPr>
          <p:nvPr>
            <p:ph type="body" idx="1"/>
          </p:nvPr>
        </p:nvSpPr>
        <p:spPr>
          <a:xfrm>
            <a:off x="850900" y="1714501"/>
            <a:ext cx="10528299" cy="4533900"/>
          </a:xfrm>
        </p:spPr>
        <p:txBody>
          <a:bodyPr/>
          <a:lstStyle/>
          <a:p>
            <a:pPr>
              <a:buClr>
                <a:schemeClr val="bg1"/>
              </a:buClr>
            </a:pPr>
            <a:r>
              <a:rPr lang="en-US" b="0" dirty="0"/>
              <a:t>Recent Study of 40 women &amp; Children followed for 7-9 years</a:t>
            </a:r>
          </a:p>
          <a:p>
            <a:pPr>
              <a:buClr>
                <a:schemeClr val="bg1"/>
              </a:buClr>
            </a:pPr>
            <a:endParaRPr lang="en-US" sz="2000" b="0" dirty="0"/>
          </a:p>
          <a:p>
            <a:pPr>
              <a:buClr>
                <a:schemeClr val="bg1"/>
              </a:buClr>
            </a:pPr>
            <a:r>
              <a:rPr lang="en-US" b="0" dirty="0"/>
              <a:t>Dose dependent relationship between polycyclic aromatic hydrocarbons exposure and reduced white matter in left hemisphere</a:t>
            </a:r>
          </a:p>
          <a:p>
            <a:pPr>
              <a:buClr>
                <a:schemeClr val="bg1"/>
              </a:buClr>
            </a:pPr>
            <a:endParaRPr lang="en-US" sz="2000" b="0" dirty="0"/>
          </a:p>
          <a:p>
            <a:pPr>
              <a:buClr>
                <a:schemeClr val="bg1"/>
              </a:buClr>
            </a:pPr>
            <a:r>
              <a:rPr lang="en-US" b="0" dirty="0"/>
              <a:t>Slower information processing, increased ADHD and conduct problems</a:t>
            </a:r>
          </a:p>
        </p:txBody>
      </p:sp>
      <p:sp>
        <p:nvSpPr>
          <p:cNvPr id="6" name="TextBox 5"/>
          <p:cNvSpPr txBox="1"/>
          <p:nvPr/>
        </p:nvSpPr>
        <p:spPr>
          <a:xfrm>
            <a:off x="850900" y="6248401"/>
            <a:ext cx="5207000"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685800" latinLnBrk="1" hangingPunct="0"/>
            <a:r>
              <a:rPr lang="en-US" sz="1200" dirty="0">
                <a:solidFill>
                  <a:srgbClr val="010199"/>
                </a:solidFill>
                <a:latin typeface="Tahoma"/>
                <a:ea typeface="Tahoma"/>
                <a:cs typeface="Tahoma"/>
                <a:sym typeface="Tahoma"/>
              </a:rPr>
              <a:t>:</a:t>
            </a:r>
            <a:r>
              <a:rPr lang="en-US" sz="1200" dirty="0">
                <a:solidFill>
                  <a:srgbClr val="FFFFFF"/>
                </a:solidFill>
                <a:latin typeface="Tahoma"/>
                <a:ea typeface="Tahoma"/>
                <a:cs typeface="Tahoma"/>
                <a:sym typeface="Tahoma"/>
              </a:rPr>
              <a:t>Petersen, et al., </a:t>
            </a:r>
            <a:r>
              <a:rPr lang="en-US" sz="1200" i="1" dirty="0">
                <a:solidFill>
                  <a:srgbClr val="FFFFFF"/>
                </a:solidFill>
                <a:latin typeface="Tahoma"/>
                <a:ea typeface="Tahoma"/>
                <a:cs typeface="Tahoma"/>
                <a:sym typeface="Tahoma"/>
              </a:rPr>
              <a:t>JAMA Psychiatry, </a:t>
            </a:r>
            <a:r>
              <a:rPr lang="en-US" sz="1200" dirty="0">
                <a:solidFill>
                  <a:srgbClr val="FFFFFF"/>
                </a:solidFill>
                <a:latin typeface="Tahoma"/>
                <a:ea typeface="Tahoma"/>
                <a:cs typeface="Tahoma"/>
                <a:sym typeface="Tahoma"/>
              </a:rPr>
              <a:t>March 25, 2015 online </a:t>
            </a:r>
            <a:endParaRPr lang="en-US" sz="1200" dirty="0">
              <a:solidFill>
                <a:srgbClr val="010199"/>
              </a:solidFill>
              <a:latin typeface="Tahoma"/>
              <a:ea typeface="Tahoma"/>
              <a:cs typeface="Tahoma"/>
              <a:sym typeface="Tahoma"/>
            </a:endParaRPr>
          </a:p>
        </p:txBody>
      </p:sp>
    </p:spTree>
    <p:extLst>
      <p:ext uri="{BB962C8B-B14F-4D97-AF65-F5344CB8AC3E}">
        <p14:creationId xmlns:p14="http://schemas.microsoft.com/office/powerpoint/2010/main" val="218167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0" end="0"/>
                                            </p:txEl>
                                          </p:spTgt>
                                        </p:tgtEl>
                                        <p:attrNameLst>
                                          <p:attrName>ppt_c</p:attrName>
                                        </p:attrNameLst>
                                      </p:cBhvr>
                                      <p:to>
                                        <a:srgbClr val="C1C1C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2" end="2"/>
                                            </p:txEl>
                                          </p:spTgt>
                                        </p:tgtEl>
                                        <p:attrNameLst>
                                          <p:attrName>ppt_c</p:attrName>
                                        </p:attrNameLst>
                                      </p:cBhvr>
                                      <p:to>
                                        <a:srgbClr val="C1C1C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73408-AAFB-4A44-AFFB-9841229A8BC5}"/>
              </a:ext>
            </a:extLst>
          </p:cNvPr>
          <p:cNvSpPr>
            <a:spLocks noGrp="1"/>
          </p:cNvSpPr>
          <p:nvPr>
            <p:ph type="title"/>
          </p:nvPr>
        </p:nvSpPr>
        <p:spPr/>
        <p:txBody>
          <a:bodyPr/>
          <a:lstStyle/>
          <a:p>
            <a:r>
              <a:rPr lang="en-US" dirty="0"/>
              <a:t>OVERVIEW</a:t>
            </a:r>
          </a:p>
        </p:txBody>
      </p:sp>
      <p:sp>
        <p:nvSpPr>
          <p:cNvPr id="3" name="Text Placeholder 2">
            <a:extLst>
              <a:ext uri="{FF2B5EF4-FFF2-40B4-BE49-F238E27FC236}">
                <a16:creationId xmlns:a16="http://schemas.microsoft.com/office/drawing/2014/main" id="{290B3D25-22E3-014B-9650-4A5334310D81}"/>
              </a:ext>
            </a:extLst>
          </p:cNvPr>
          <p:cNvSpPr>
            <a:spLocks noGrp="1"/>
          </p:cNvSpPr>
          <p:nvPr>
            <p:ph type="body" sz="quarter" idx="10"/>
          </p:nvPr>
        </p:nvSpPr>
        <p:spPr>
          <a:xfrm>
            <a:off x="898483" y="1838455"/>
            <a:ext cx="10797434" cy="4271394"/>
          </a:xfrm>
        </p:spPr>
        <p:txBody>
          <a:bodyPr>
            <a:normAutofit/>
          </a:bodyPr>
          <a:lstStyle/>
          <a:p>
            <a:pPr marL="1101725" indent="-1101725">
              <a:buClr>
                <a:srgbClr val="FFE2A7"/>
              </a:buClr>
              <a:buFont typeface="+mj-lt"/>
              <a:buAutoNum type="romanUcPeriod"/>
            </a:pPr>
            <a:r>
              <a:rPr lang="en-US" sz="4000" dirty="0">
                <a:solidFill>
                  <a:srgbClr val="F1FEFF"/>
                </a:solidFill>
                <a:effectLst>
                  <a:outerShdw blurRad="50800" dist="38100" dir="2700000" algn="tl" rotWithShape="0">
                    <a:prstClr val="black">
                      <a:alpha val="40000"/>
                    </a:prstClr>
                  </a:outerShdw>
                </a:effectLst>
              </a:rPr>
              <a:t>The Brain</a:t>
            </a:r>
          </a:p>
          <a:p>
            <a:pPr marL="571500" indent="-571500">
              <a:buClr>
                <a:srgbClr val="FFE2A7"/>
              </a:buClr>
              <a:buFont typeface="+mj-lt"/>
              <a:buAutoNum type="romanUcPeriod"/>
            </a:pPr>
            <a:endParaRPr lang="en-US" sz="1000" dirty="0">
              <a:solidFill>
                <a:srgbClr val="F1FEFF"/>
              </a:solidFill>
              <a:effectLst>
                <a:outerShdw blurRad="50800" dist="38100" dir="2700000" algn="tl" rotWithShape="0">
                  <a:prstClr val="black">
                    <a:alpha val="40000"/>
                  </a:prstClr>
                </a:outerShdw>
              </a:effectLst>
            </a:endParaRPr>
          </a:p>
          <a:p>
            <a:pPr marL="914400" indent="-914400">
              <a:buClr>
                <a:srgbClr val="FFE2A7"/>
              </a:buClr>
              <a:buFont typeface="+mj-lt"/>
              <a:buAutoNum type="romanUcPeriod"/>
            </a:pPr>
            <a:r>
              <a:rPr lang="en-US" sz="4000" dirty="0">
                <a:solidFill>
                  <a:srgbClr val="F1FEFF"/>
                </a:solidFill>
                <a:effectLst>
                  <a:outerShdw blurRad="50800" dist="38100" dir="2700000" algn="tl" rotWithShape="0">
                    <a:prstClr val="black">
                      <a:alpha val="40000"/>
                    </a:prstClr>
                  </a:outerShdw>
                </a:effectLst>
              </a:rPr>
              <a:t> Parental/Environmental Influences</a:t>
            </a:r>
          </a:p>
          <a:p>
            <a:pPr marL="571500" indent="-571500">
              <a:buClr>
                <a:srgbClr val="FFE2A7"/>
              </a:buClr>
              <a:buFont typeface="+mj-lt"/>
              <a:buAutoNum type="romanUcPeriod"/>
            </a:pPr>
            <a:endParaRPr lang="en-US" sz="1000" dirty="0">
              <a:solidFill>
                <a:srgbClr val="F1FEFF"/>
              </a:solidFill>
              <a:effectLst>
                <a:outerShdw blurRad="50800" dist="38100" dir="2700000" algn="tl" rotWithShape="0">
                  <a:prstClr val="black">
                    <a:alpha val="40000"/>
                  </a:prstClr>
                </a:outerShdw>
              </a:effectLst>
            </a:endParaRPr>
          </a:p>
          <a:p>
            <a:pPr marL="914400" indent="-914400">
              <a:buClr>
                <a:srgbClr val="FFE2A7"/>
              </a:buClr>
              <a:buFont typeface="+mj-lt"/>
              <a:buAutoNum type="romanUcPeriod"/>
            </a:pPr>
            <a:r>
              <a:rPr lang="en-US" sz="4000" dirty="0">
                <a:solidFill>
                  <a:srgbClr val="F1FEFF"/>
                </a:solidFill>
                <a:effectLst>
                  <a:outerShdw blurRad="50800" dist="38100" dir="2700000" algn="tl" rotWithShape="0">
                    <a:prstClr val="black">
                      <a:alpha val="40000"/>
                    </a:prstClr>
                  </a:outerShdw>
                </a:effectLst>
              </a:rPr>
              <a:t> Media Influences</a:t>
            </a:r>
          </a:p>
          <a:p>
            <a:pPr marL="571500" indent="-571500">
              <a:buClr>
                <a:srgbClr val="FFE2A7"/>
              </a:buClr>
              <a:buFont typeface="+mj-lt"/>
              <a:buAutoNum type="romanUcPeriod"/>
            </a:pPr>
            <a:endParaRPr lang="en-US" sz="1000" dirty="0">
              <a:solidFill>
                <a:srgbClr val="F1FEFF"/>
              </a:solidFill>
              <a:effectLst>
                <a:outerShdw blurRad="50800" dist="38100" dir="2700000" algn="tl" rotWithShape="0">
                  <a:prstClr val="black">
                    <a:alpha val="40000"/>
                  </a:prstClr>
                </a:outerShdw>
              </a:effectLst>
            </a:endParaRPr>
          </a:p>
          <a:p>
            <a:pPr marL="914400" indent="-914400">
              <a:buClr>
                <a:srgbClr val="FFE2A7"/>
              </a:buClr>
              <a:buFont typeface="+mj-lt"/>
              <a:buAutoNum type="romanUcPeriod"/>
            </a:pPr>
            <a:r>
              <a:rPr lang="en-US" sz="4000" dirty="0">
                <a:solidFill>
                  <a:srgbClr val="F1FEFF"/>
                </a:solidFill>
                <a:effectLst>
                  <a:outerShdw blurRad="50800" dist="38100" dir="2700000" algn="tl" rotWithShape="0">
                    <a:prstClr val="black">
                      <a:alpha val="40000"/>
                    </a:prstClr>
                  </a:outerShdw>
                </a:effectLst>
              </a:rPr>
              <a:t> Spiritual Influence</a:t>
            </a:r>
          </a:p>
          <a:p>
            <a:endParaRPr lang="en-US" dirty="0"/>
          </a:p>
        </p:txBody>
      </p:sp>
    </p:spTree>
    <p:extLst>
      <p:ext uri="{BB962C8B-B14F-4D97-AF65-F5344CB8AC3E}">
        <p14:creationId xmlns:p14="http://schemas.microsoft.com/office/powerpoint/2010/main" val="1209011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607138" y="1466850"/>
            <a:ext cx="5206411" cy="4757738"/>
          </a:xfrm>
        </p:spPr>
        <p:txBody>
          <a:bodyPr>
            <a:normAutofit/>
          </a:bodyPr>
          <a:lstStyle/>
          <a:p>
            <a:pPr>
              <a:buClr>
                <a:schemeClr val="bg1"/>
              </a:buClr>
            </a:pPr>
            <a:r>
              <a:rPr lang="en-US" sz="2850" b="0" dirty="0"/>
              <a:t>Increased psychosis</a:t>
            </a:r>
          </a:p>
          <a:p>
            <a:pPr>
              <a:buClr>
                <a:schemeClr val="bg1"/>
              </a:buClr>
            </a:pPr>
            <a:r>
              <a:rPr lang="en-US" sz="2850" b="0" dirty="0"/>
              <a:t>Alcohol tastes better</a:t>
            </a:r>
          </a:p>
          <a:p>
            <a:pPr>
              <a:buClr>
                <a:schemeClr val="bg1"/>
              </a:buClr>
            </a:pPr>
            <a:r>
              <a:rPr lang="en-US" sz="2850" b="0" dirty="0"/>
              <a:t>Mental retardation</a:t>
            </a:r>
          </a:p>
          <a:p>
            <a:pPr>
              <a:buClr>
                <a:schemeClr val="bg1"/>
              </a:buClr>
            </a:pPr>
            <a:r>
              <a:rPr lang="en-US" sz="2850" b="0" dirty="0"/>
              <a:t>Multiple organ defects</a:t>
            </a:r>
          </a:p>
          <a:p>
            <a:pPr>
              <a:buClr>
                <a:schemeClr val="bg1"/>
              </a:buClr>
            </a:pPr>
            <a:r>
              <a:rPr lang="en-US" sz="2850" b="0" dirty="0"/>
              <a:t>Fetal alcohol syndrome</a:t>
            </a:r>
          </a:p>
          <a:p>
            <a:pPr>
              <a:buClr>
                <a:schemeClr val="bg1"/>
              </a:buClr>
            </a:pPr>
            <a:r>
              <a:rPr lang="en-US" sz="2850" b="0" dirty="0"/>
              <a:t>1 drink/week or less</a:t>
            </a:r>
          </a:p>
          <a:p>
            <a:pPr lvl="1"/>
            <a:r>
              <a:rPr lang="en-US" dirty="0">
                <a:latin typeface="Tahoma" panose="020B0604030504040204" pitchFamily="34" charset="0"/>
                <a:ea typeface="Tahoma" panose="020B0604030504040204" pitchFamily="34" charset="0"/>
                <a:cs typeface="Tahoma" panose="020B0604030504040204" pitchFamily="34" charset="0"/>
              </a:rPr>
              <a:t>Shorter children/Smaller heads</a:t>
            </a:r>
          </a:p>
          <a:p>
            <a:pPr lvl="1"/>
            <a:r>
              <a:rPr lang="en-US" dirty="0">
                <a:latin typeface="Tahoma" panose="020B0604030504040204" pitchFamily="34" charset="0"/>
                <a:ea typeface="Tahoma" panose="020B0604030504040204" pitchFamily="34" charset="0"/>
                <a:cs typeface="Tahoma" panose="020B0604030504040204" pitchFamily="34" charset="0"/>
              </a:rPr>
              <a:t>Behavior problems</a:t>
            </a:r>
          </a:p>
          <a:p>
            <a:pPr lvl="1"/>
            <a:r>
              <a:rPr lang="en-US" dirty="0">
                <a:latin typeface="Tahoma" panose="020B0604030504040204" pitchFamily="34" charset="0"/>
                <a:ea typeface="Tahoma" panose="020B0604030504040204" pitchFamily="34" charset="0"/>
                <a:cs typeface="Tahoma" panose="020B0604030504040204" pitchFamily="34" charset="0"/>
              </a:rPr>
              <a:t>Delinquency</a:t>
            </a:r>
          </a:p>
          <a:p>
            <a:pPr lvl="1"/>
            <a:r>
              <a:rPr lang="en-US" dirty="0">
                <a:latin typeface="Tahoma" panose="020B0604030504040204" pitchFamily="34" charset="0"/>
                <a:ea typeface="Tahoma" panose="020B0604030504040204" pitchFamily="34" charset="0"/>
                <a:cs typeface="Tahoma" panose="020B0604030504040204" pitchFamily="34" charset="0"/>
              </a:rPr>
              <a:t>Emotional problems</a:t>
            </a:r>
          </a:p>
          <a:p>
            <a:pPr lvl="1">
              <a:buNone/>
            </a:pPr>
            <a:endParaRPr lang="en-US" sz="1875" dirty="0"/>
          </a:p>
          <a:p>
            <a:pPr lvl="1"/>
            <a:endParaRPr lang="en-US" sz="1875" dirty="0"/>
          </a:p>
        </p:txBody>
      </p:sp>
      <p:pic>
        <p:nvPicPr>
          <p:cNvPr id="5" name="Content Placeholder 4" descr="Alcohol pregnant shutterstock_613462634.jpg"/>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l="17284" r="17284"/>
          <a:stretch>
            <a:fillRect/>
          </a:stretch>
        </p:blipFill>
        <p:spPr>
          <a:xfrm>
            <a:off x="804181" y="1671638"/>
            <a:ext cx="4352371" cy="4348162"/>
          </a:xfrm>
          <a:ln w="76200">
            <a:solidFill>
              <a:schemeClr val="tx1">
                <a:lumMod val="75000"/>
              </a:schemeClr>
            </a:solidFill>
          </a:ln>
        </p:spPr>
      </p:pic>
      <p:sp>
        <p:nvSpPr>
          <p:cNvPr id="7" name="Title 6">
            <a:extLst>
              <a:ext uri="{FF2B5EF4-FFF2-40B4-BE49-F238E27FC236}">
                <a16:creationId xmlns:a16="http://schemas.microsoft.com/office/drawing/2014/main" id="{B839F0A1-71DB-7848-9A17-17D299DFACA5}"/>
              </a:ext>
            </a:extLst>
          </p:cNvPr>
          <p:cNvSpPr>
            <a:spLocks noGrp="1"/>
          </p:cNvSpPr>
          <p:nvPr>
            <p:ph type="title"/>
          </p:nvPr>
        </p:nvSpPr>
        <p:spPr>
          <a:xfrm>
            <a:off x="0" y="0"/>
            <a:ext cx="12192000" cy="1325563"/>
          </a:xfrm>
        </p:spPr>
        <p:txBody>
          <a:bodyPr/>
          <a:lstStyle/>
          <a:p>
            <a:r>
              <a:rPr lang="en-US" dirty="0"/>
              <a:t>ALCOHOL WHILE PREGNANT</a:t>
            </a:r>
          </a:p>
        </p:txBody>
      </p:sp>
    </p:spTree>
    <p:extLst>
      <p:ext uri="{BB962C8B-B14F-4D97-AF65-F5344CB8AC3E}">
        <p14:creationId xmlns:p14="http://schemas.microsoft.com/office/powerpoint/2010/main" val="271464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0" end="0"/>
                                            </p:txEl>
                                          </p:spTgt>
                                        </p:tgtEl>
                                        <p:attrNameLst>
                                          <p:attrName>ppt_c</p:attrName>
                                        </p:attrNameLst>
                                      </p:cBhvr>
                                      <p:to>
                                        <a:srgbClr val="C1C1C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rgbClr val="C1C1C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rgbClr val="C1C1C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3" end="3"/>
                                            </p:txEl>
                                          </p:spTgt>
                                        </p:tgtEl>
                                        <p:attrNameLst>
                                          <p:attrName>ppt_c</p:attrName>
                                        </p:attrNameLst>
                                      </p:cBhvr>
                                      <p:to>
                                        <a:srgbClr val="C1C1C1"/>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4" end="4"/>
                                            </p:txEl>
                                          </p:spTgt>
                                        </p:tgtEl>
                                        <p:attrNameLst>
                                          <p:attrName>ppt_c</p:attrName>
                                        </p:attrNameLst>
                                      </p:cBhvr>
                                      <p:to>
                                        <a:srgbClr val="C1C1C1"/>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5" end="5"/>
                                            </p:txEl>
                                          </p:spTgt>
                                        </p:tgtEl>
                                        <p:attrNameLst>
                                          <p:attrName>ppt_c</p:attrName>
                                        </p:attrNameLst>
                                      </p:cBhvr>
                                      <p:to>
                                        <a:srgbClr val="C1C1C1"/>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6" end="6"/>
                                            </p:txEl>
                                          </p:spTgt>
                                        </p:tgtEl>
                                        <p:attrNameLst>
                                          <p:attrName>ppt_c</p:attrName>
                                        </p:attrNameLst>
                                      </p:cBhvr>
                                      <p:to>
                                        <a:srgbClr val="C1C1C1"/>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7" end="7"/>
                                            </p:txEl>
                                          </p:spTgt>
                                        </p:tgtEl>
                                        <p:attrNameLst>
                                          <p:attrName>ppt_c</p:attrName>
                                        </p:attrNameLst>
                                      </p:cBhvr>
                                      <p:to>
                                        <a:srgbClr val="C1C1C1"/>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8" end="8"/>
                                            </p:txEl>
                                          </p:spTgt>
                                        </p:tgtEl>
                                        <p:attrNameLst>
                                          <p:attrName>ppt_c</p:attrName>
                                        </p:attrNameLst>
                                      </p:cBhvr>
                                      <p:to>
                                        <a:srgbClr val="C1C1C1"/>
                                      </p:to>
                                    </p:animClr>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07CF1B3-97B0-CC41-B31B-14D4E528BFED}"/>
              </a:ext>
            </a:extLst>
          </p:cNvPr>
          <p:cNvSpPr txBox="1"/>
          <p:nvPr/>
        </p:nvSpPr>
        <p:spPr>
          <a:xfrm>
            <a:off x="421611" y="5346100"/>
            <a:ext cx="5465466" cy="149271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700" dirty="0">
                <a:solidFill>
                  <a:schemeClr val="bg1">
                    <a:lumMod val="20000"/>
                    <a:lumOff val="80000"/>
                  </a:schemeClr>
                </a:solidFill>
              </a:rPr>
              <a:t>1. </a:t>
            </a:r>
            <a:r>
              <a:rPr lang="en-US" sz="700" dirty="0" err="1">
                <a:solidFill>
                  <a:schemeClr val="bg1">
                    <a:lumMod val="20000"/>
                    <a:lumOff val="80000"/>
                  </a:schemeClr>
                </a:solidFill>
              </a:rPr>
              <a:t>Azofeifa</a:t>
            </a:r>
            <a:r>
              <a:rPr lang="en-US" sz="700" dirty="0">
                <a:solidFill>
                  <a:schemeClr val="bg1">
                    <a:lumMod val="20000"/>
                    <a:lumOff val="80000"/>
                  </a:schemeClr>
                </a:solidFill>
              </a:rPr>
              <a:t> A, Mattson ME, Schauer G, et al. National Estimates of Marijuana Use and Related Indicators - National Survey on Drug Use and Health, United States, 2002-2014. MMWR </a:t>
            </a:r>
            <a:r>
              <a:rPr lang="en-US" sz="700" dirty="0" err="1">
                <a:solidFill>
                  <a:schemeClr val="bg1">
                    <a:lumMod val="20000"/>
                    <a:lumOff val="80000"/>
                  </a:schemeClr>
                </a:solidFill>
              </a:rPr>
              <a:t>Surveill</a:t>
            </a:r>
            <a:r>
              <a:rPr lang="en-US" sz="700" dirty="0">
                <a:solidFill>
                  <a:schemeClr val="bg1">
                    <a:lumMod val="20000"/>
                    <a:lumOff val="80000"/>
                  </a:schemeClr>
                </a:solidFill>
              </a:rPr>
              <a:t> </a:t>
            </a:r>
            <a:r>
              <a:rPr lang="en-US" sz="700" dirty="0" err="1">
                <a:solidFill>
                  <a:schemeClr val="bg1">
                    <a:lumMod val="20000"/>
                    <a:lumOff val="80000"/>
                  </a:schemeClr>
                </a:solidFill>
              </a:rPr>
              <a:t>Summ</a:t>
            </a:r>
            <a:r>
              <a:rPr lang="en-US" sz="700" dirty="0">
                <a:solidFill>
                  <a:schemeClr val="bg1">
                    <a:lumMod val="20000"/>
                    <a:lumOff val="80000"/>
                  </a:schemeClr>
                </a:solidFill>
              </a:rPr>
              <a:t>. 2016;65:1-28. </a:t>
            </a:r>
            <a:r>
              <a:rPr lang="en-US" sz="700" dirty="0" err="1">
                <a:solidFill>
                  <a:schemeClr val="bg1">
                    <a:lumMod val="20000"/>
                    <a:lumOff val="80000"/>
                  </a:schemeClr>
                </a:solidFill>
              </a:rPr>
              <a:t>www.cdc.gov</a:t>
            </a:r>
            <a:r>
              <a:rPr lang="en-US" sz="700" dirty="0">
                <a:solidFill>
                  <a:schemeClr val="bg1">
                    <a:lumMod val="20000"/>
                    <a:lumOff val="80000"/>
                  </a:schemeClr>
                </a:solidFill>
              </a:rPr>
              <a:t>/</a:t>
            </a:r>
            <a:r>
              <a:rPr lang="en-US" sz="700" dirty="0" err="1">
                <a:solidFill>
                  <a:schemeClr val="bg1">
                    <a:lumMod val="20000"/>
                    <a:lumOff val="80000"/>
                  </a:schemeClr>
                </a:solidFill>
              </a:rPr>
              <a:t>mmwr</a:t>
            </a:r>
            <a:r>
              <a:rPr lang="en-US" sz="700" dirty="0">
                <a:solidFill>
                  <a:schemeClr val="bg1">
                    <a:lumMod val="20000"/>
                    <a:lumOff val="80000"/>
                  </a:schemeClr>
                </a:solidFill>
              </a:rPr>
              <a:t>/volumes/65/ss/ss6511a1.htm. Accessed January 15, 2020.2. Young-Wolff KC, Tucker LY, </a:t>
            </a:r>
            <a:r>
              <a:rPr lang="en-US" sz="700" dirty="0" err="1">
                <a:solidFill>
                  <a:schemeClr val="bg1">
                    <a:lumMod val="20000"/>
                    <a:lumOff val="80000"/>
                  </a:schemeClr>
                </a:solidFill>
              </a:rPr>
              <a:t>Alexeeff</a:t>
            </a:r>
            <a:r>
              <a:rPr lang="en-US" sz="700" dirty="0">
                <a:solidFill>
                  <a:schemeClr val="bg1">
                    <a:lumMod val="20000"/>
                    <a:lumOff val="80000"/>
                  </a:schemeClr>
                </a:solidFill>
              </a:rPr>
              <a:t> S, et al. Trends in Self-reported and Biochemically Tested Marijuana Use Among Pregnant Females in California From 2009-2016. JAMA. 2017;318:2490-2491.3. Dickson B1, Mansfield C, </a:t>
            </a:r>
            <a:r>
              <a:rPr lang="en-US" sz="700" dirty="0" err="1">
                <a:solidFill>
                  <a:schemeClr val="bg1">
                    <a:lumMod val="20000"/>
                    <a:lumOff val="80000"/>
                  </a:schemeClr>
                </a:solidFill>
              </a:rPr>
              <a:t>Guiahi</a:t>
            </a:r>
            <a:r>
              <a:rPr lang="en-US" sz="700" dirty="0">
                <a:solidFill>
                  <a:schemeClr val="bg1">
                    <a:lumMod val="20000"/>
                    <a:lumOff val="80000"/>
                  </a:schemeClr>
                </a:solidFill>
              </a:rPr>
              <a:t> M, et al. Recommendations From Cannabis Dispensaries About First-Trimester Cannabis Use. </a:t>
            </a:r>
            <a:r>
              <a:rPr lang="en-US" sz="700" dirty="0" err="1">
                <a:solidFill>
                  <a:schemeClr val="bg1">
                    <a:lumMod val="20000"/>
                    <a:lumOff val="80000"/>
                  </a:schemeClr>
                </a:solidFill>
              </a:rPr>
              <a:t>Obstet</a:t>
            </a:r>
            <a:r>
              <a:rPr lang="en-US" sz="700" dirty="0">
                <a:solidFill>
                  <a:schemeClr val="bg1">
                    <a:lumMod val="20000"/>
                    <a:lumOff val="80000"/>
                  </a:schemeClr>
                </a:solidFill>
              </a:rPr>
              <a:t> Gynecol. 2018;131:1031-1038. 4. </a:t>
            </a:r>
            <a:r>
              <a:rPr lang="en-US" sz="700" dirty="0" err="1">
                <a:solidFill>
                  <a:schemeClr val="bg1">
                    <a:lumMod val="20000"/>
                    <a:lumOff val="80000"/>
                  </a:schemeClr>
                </a:solidFill>
              </a:rPr>
              <a:t>Harkany</a:t>
            </a:r>
            <a:r>
              <a:rPr lang="en-US" sz="700" dirty="0">
                <a:solidFill>
                  <a:schemeClr val="bg1">
                    <a:lumMod val="20000"/>
                    <a:lumOff val="80000"/>
                  </a:schemeClr>
                </a:solidFill>
              </a:rPr>
              <a:t> T, Guzmán M, </a:t>
            </a:r>
            <a:r>
              <a:rPr lang="en-US" sz="700" dirty="0" err="1">
                <a:solidFill>
                  <a:schemeClr val="bg1">
                    <a:lumMod val="20000"/>
                    <a:lumOff val="80000"/>
                  </a:schemeClr>
                </a:solidFill>
              </a:rPr>
              <a:t>Galve-Roperh</a:t>
            </a:r>
            <a:r>
              <a:rPr lang="en-US" sz="700" dirty="0">
                <a:solidFill>
                  <a:schemeClr val="bg1">
                    <a:lumMod val="20000"/>
                    <a:lumOff val="80000"/>
                  </a:schemeClr>
                </a:solidFill>
              </a:rPr>
              <a:t> I, et al. The emerging functions of endocannabinoid signaling during CNS development. Trends </a:t>
            </a:r>
            <a:r>
              <a:rPr lang="en-US" sz="700" dirty="0" err="1">
                <a:solidFill>
                  <a:schemeClr val="bg1">
                    <a:lumMod val="20000"/>
                    <a:lumOff val="80000"/>
                  </a:schemeClr>
                </a:solidFill>
              </a:rPr>
              <a:t>Pharmacol</a:t>
            </a:r>
            <a:r>
              <a:rPr lang="en-US" sz="700" dirty="0">
                <a:solidFill>
                  <a:schemeClr val="bg1">
                    <a:lumMod val="20000"/>
                    <a:lumOff val="80000"/>
                  </a:schemeClr>
                </a:solidFill>
              </a:rPr>
              <a:t> Sci. 2007;28:83-92. 5. Gunn JK, Rosales CB, Center KE, et al. Prenatal exposure to cannabis and maternal and child health outcomes: a systematic review and meta-analysis. BMJ Open. 2016;6:e009986.6. </a:t>
            </a:r>
            <a:r>
              <a:rPr lang="en-US" sz="700" dirty="0" err="1">
                <a:solidFill>
                  <a:schemeClr val="bg1">
                    <a:lumMod val="20000"/>
                    <a:lumOff val="80000"/>
                  </a:schemeClr>
                </a:solidFill>
              </a:rPr>
              <a:t>Huizink</a:t>
            </a:r>
            <a:r>
              <a:rPr lang="en-US" sz="700" dirty="0">
                <a:solidFill>
                  <a:schemeClr val="bg1">
                    <a:lumMod val="20000"/>
                    <a:lumOff val="80000"/>
                  </a:schemeClr>
                </a:solidFill>
              </a:rPr>
              <a:t> AC, Mulder EJ. Maternal smoking, drinking or cannabis use during pregnancy and neurobehavioral and cognitive functioning in human offspring. </a:t>
            </a:r>
            <a:r>
              <a:rPr lang="en-US" sz="700" dirty="0" err="1">
                <a:solidFill>
                  <a:schemeClr val="bg1">
                    <a:lumMod val="20000"/>
                    <a:lumOff val="80000"/>
                  </a:schemeClr>
                </a:solidFill>
              </a:rPr>
              <a:t>Neurosci</a:t>
            </a:r>
            <a:r>
              <a:rPr lang="en-US" sz="700" dirty="0">
                <a:solidFill>
                  <a:schemeClr val="bg1">
                    <a:lumMod val="20000"/>
                    <a:lumOff val="80000"/>
                  </a:schemeClr>
                </a:solidFill>
              </a:rPr>
              <a:t> </a:t>
            </a:r>
            <a:r>
              <a:rPr lang="en-US" sz="700" dirty="0" err="1">
                <a:solidFill>
                  <a:schemeClr val="bg1">
                    <a:lumMod val="20000"/>
                    <a:lumOff val="80000"/>
                  </a:schemeClr>
                </a:solidFill>
              </a:rPr>
              <a:t>Biobehav</a:t>
            </a:r>
            <a:r>
              <a:rPr lang="en-US" sz="700" dirty="0">
                <a:solidFill>
                  <a:schemeClr val="bg1">
                    <a:lumMod val="20000"/>
                    <a:lumOff val="80000"/>
                  </a:schemeClr>
                </a:solidFill>
              </a:rPr>
              <a:t> Rev. 2006;30:24-41. 7. Fine JD, Moreau AL, </a:t>
            </a:r>
            <a:r>
              <a:rPr lang="en-US" sz="700" dirty="0" err="1">
                <a:solidFill>
                  <a:schemeClr val="bg1">
                    <a:lumMod val="20000"/>
                    <a:lumOff val="80000"/>
                  </a:schemeClr>
                </a:solidFill>
              </a:rPr>
              <a:t>Karcher</a:t>
            </a:r>
            <a:r>
              <a:rPr lang="en-US" sz="700" dirty="0">
                <a:solidFill>
                  <a:schemeClr val="bg1">
                    <a:lumMod val="20000"/>
                    <a:lumOff val="80000"/>
                  </a:schemeClr>
                </a:solidFill>
              </a:rPr>
              <a:t> NR, et al. Association of Prenatal Cannabis Exposure With Psychosis Proneness Among Children in the Adolescent Brain Cognitive Development (ABCD) Study. JAMA Psychiatry. 2019;76:762-764. 8. Schneider M. Cannabis use in pregnancy and early life and its consequences: animal models. Eur Arch Psychiatry Clin </a:t>
            </a:r>
            <a:r>
              <a:rPr lang="en-US" sz="700" dirty="0" err="1">
                <a:solidFill>
                  <a:schemeClr val="bg1">
                    <a:lumMod val="20000"/>
                    <a:lumOff val="80000"/>
                  </a:schemeClr>
                </a:solidFill>
              </a:rPr>
              <a:t>Neurosci</a:t>
            </a:r>
            <a:r>
              <a:rPr lang="en-US" sz="700" dirty="0">
                <a:solidFill>
                  <a:schemeClr val="bg1">
                    <a:lumMod val="20000"/>
                    <a:lumOff val="80000"/>
                  </a:schemeClr>
                </a:solidFill>
              </a:rPr>
              <a:t>. 2009;259:383-93. 9. The Health Effects of Cannabis and Cannabinoids. Washington, DC: National Academies Press; 2017. ❒</a:t>
            </a:r>
          </a:p>
          <a:p>
            <a:pPr defTabSz="685800" latinLnBrk="1" hangingPunct="0"/>
            <a:endParaRPr lang="en-US" sz="700" dirty="0">
              <a:solidFill>
                <a:schemeClr val="bg1">
                  <a:lumMod val="20000"/>
                  <a:lumOff val="80000"/>
                </a:schemeClr>
              </a:solidFill>
              <a:latin typeface="Tahoma"/>
              <a:ea typeface="Tahoma"/>
              <a:cs typeface="Tahoma"/>
              <a:sym typeface="Tahoma"/>
            </a:endParaRPr>
          </a:p>
        </p:txBody>
      </p:sp>
      <p:sp>
        <p:nvSpPr>
          <p:cNvPr id="4" name="Title 3">
            <a:extLst>
              <a:ext uri="{FF2B5EF4-FFF2-40B4-BE49-F238E27FC236}">
                <a16:creationId xmlns:a16="http://schemas.microsoft.com/office/drawing/2014/main" id="{3383253A-6F22-2C48-9EAF-D01E2B22A730}"/>
              </a:ext>
            </a:extLst>
          </p:cNvPr>
          <p:cNvSpPr>
            <a:spLocks noGrp="1"/>
          </p:cNvSpPr>
          <p:nvPr>
            <p:ph type="title"/>
          </p:nvPr>
        </p:nvSpPr>
        <p:spPr/>
        <p:txBody>
          <a:bodyPr/>
          <a:lstStyle/>
          <a:p>
            <a:r>
              <a:rPr lang="en-US" dirty="0"/>
              <a:t>CANNABIS WHILE PREGNANT</a:t>
            </a:r>
          </a:p>
        </p:txBody>
      </p:sp>
      <p:pic>
        <p:nvPicPr>
          <p:cNvPr id="11" name="Content Placeholder 10">
            <a:extLst>
              <a:ext uri="{FF2B5EF4-FFF2-40B4-BE49-F238E27FC236}">
                <a16:creationId xmlns:a16="http://schemas.microsoft.com/office/drawing/2014/main" id="{3F28DE91-44C8-1542-B7A3-13A5F40F2572}"/>
              </a:ext>
            </a:extLst>
          </p:cNvPr>
          <p:cNvPicPr>
            <a:picLocks noGrp="1" noChangeAspect="1"/>
          </p:cNvPicPr>
          <p:nvPr>
            <p:ph sz="half" idx="1"/>
          </p:nvPr>
        </p:nvPicPr>
        <p:blipFill>
          <a:blip r:embed="rId2"/>
          <a:stretch>
            <a:fillRect/>
          </a:stretch>
        </p:blipFill>
        <p:spPr>
          <a:xfrm>
            <a:off x="563544" y="1610678"/>
            <a:ext cx="5181600" cy="3450307"/>
          </a:xfrm>
          <a:ln w="76200">
            <a:solidFill>
              <a:schemeClr val="tx1">
                <a:lumMod val="75000"/>
              </a:schemeClr>
            </a:solidFill>
          </a:ln>
        </p:spPr>
      </p:pic>
      <p:sp>
        <p:nvSpPr>
          <p:cNvPr id="13" name="Content Placeholder 12">
            <a:extLst>
              <a:ext uri="{FF2B5EF4-FFF2-40B4-BE49-F238E27FC236}">
                <a16:creationId xmlns:a16="http://schemas.microsoft.com/office/drawing/2014/main" id="{C74E2B89-B7BC-5642-9BFA-17061CFD89BF}"/>
              </a:ext>
            </a:extLst>
          </p:cNvPr>
          <p:cNvSpPr>
            <a:spLocks noGrp="1"/>
          </p:cNvSpPr>
          <p:nvPr>
            <p:ph sz="half" idx="2"/>
          </p:nvPr>
        </p:nvSpPr>
        <p:spPr>
          <a:xfrm>
            <a:off x="6424612" y="1540339"/>
            <a:ext cx="5473700" cy="4713622"/>
          </a:xfrm>
        </p:spPr>
        <p:txBody>
          <a:bodyPr>
            <a:normAutofit fontScale="92500" lnSpcReduction="10000"/>
          </a:bodyPr>
          <a:lstStyle/>
          <a:p>
            <a:pPr>
              <a:buClr>
                <a:schemeClr val="bg1"/>
              </a:buClr>
            </a:pPr>
            <a:r>
              <a:rPr lang="en-US" b="0" dirty="0"/>
              <a:t>16% use drugs #1 cannabis</a:t>
            </a:r>
            <a:r>
              <a:rPr lang="en-US" b="0" baseline="30000" dirty="0"/>
              <a:t>1</a:t>
            </a:r>
          </a:p>
          <a:p>
            <a:pPr>
              <a:buClr>
                <a:schemeClr val="bg1"/>
              </a:buClr>
            </a:pPr>
            <a:endParaRPr lang="en-US" sz="200" b="0" dirty="0"/>
          </a:p>
          <a:p>
            <a:pPr>
              <a:buClr>
                <a:schemeClr val="bg1"/>
              </a:buClr>
            </a:pPr>
            <a:r>
              <a:rPr lang="en-US" b="0" dirty="0"/>
              <a:t>2009-2016 rate has doubled</a:t>
            </a:r>
            <a:r>
              <a:rPr lang="en-US" b="0" baseline="30000" dirty="0"/>
              <a:t>2</a:t>
            </a:r>
          </a:p>
          <a:p>
            <a:pPr>
              <a:buClr>
                <a:schemeClr val="bg1"/>
              </a:buClr>
            </a:pPr>
            <a:endParaRPr lang="en-US" sz="200" b="0" baseline="30000" dirty="0"/>
          </a:p>
          <a:p>
            <a:pPr>
              <a:buClr>
                <a:schemeClr val="bg1"/>
              </a:buClr>
            </a:pPr>
            <a:r>
              <a:rPr lang="en-US" b="0" dirty="0"/>
              <a:t>70% CO dispensaries recommended cannabis for pregnancy related sickness; 36% reassuring of safety</a:t>
            </a:r>
            <a:r>
              <a:rPr lang="en-US" b="0" baseline="30000" dirty="0"/>
              <a:t>3</a:t>
            </a:r>
          </a:p>
          <a:p>
            <a:pPr>
              <a:buClr>
                <a:schemeClr val="bg1"/>
              </a:buClr>
            </a:pPr>
            <a:endParaRPr lang="en-US" sz="200" b="0" baseline="30000" dirty="0"/>
          </a:p>
          <a:p>
            <a:pPr>
              <a:buClr>
                <a:schemeClr val="bg1"/>
              </a:buClr>
            </a:pPr>
            <a:r>
              <a:rPr lang="en-US" b="0" dirty="0"/>
              <a:t>Crosses placental barrier altering brain development</a:t>
            </a:r>
            <a:r>
              <a:rPr lang="en-US" b="0" baseline="30000" dirty="0"/>
              <a:t>4</a:t>
            </a:r>
          </a:p>
          <a:p>
            <a:pPr>
              <a:buClr>
                <a:schemeClr val="bg1"/>
              </a:buClr>
            </a:pPr>
            <a:endParaRPr lang="en-US" sz="200" b="0" baseline="30000" dirty="0"/>
          </a:p>
          <a:p>
            <a:pPr>
              <a:buClr>
                <a:schemeClr val="bg1"/>
              </a:buClr>
            </a:pPr>
            <a:r>
              <a:rPr lang="en-US" b="0" dirty="0"/>
              <a:t>Secreted in breastmilk up to one week after use</a:t>
            </a:r>
            <a:r>
              <a:rPr lang="en-US" b="0" baseline="30000" dirty="0"/>
              <a:t>5</a:t>
            </a:r>
            <a:endParaRPr lang="en-US" b="0"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54193246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3">
                                            <p:txEl>
                                              <p:pRg st="0" end="0"/>
                                            </p:txEl>
                                          </p:spTgt>
                                        </p:tgtEl>
                                        <p:attrNameLst>
                                          <p:attrName>ppt_c</p:attrName>
                                        </p:attrNameLst>
                                      </p:cBhvr>
                                      <p:to>
                                        <a:srgbClr val="C1C1C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3">
                                            <p:txEl>
                                              <p:pRg st="2" end="2"/>
                                            </p:txEl>
                                          </p:spTgt>
                                        </p:tgtEl>
                                        <p:attrNameLst>
                                          <p:attrName>ppt_c</p:attrName>
                                        </p:attrNameLst>
                                      </p:cBhvr>
                                      <p:to>
                                        <a:srgbClr val="C1C1C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13">
                                            <p:txEl>
                                              <p:pRg st="4" end="4"/>
                                            </p:txEl>
                                          </p:spTgt>
                                        </p:tgtEl>
                                        <p:attrNameLst>
                                          <p:attrName>ppt_c</p:attrName>
                                        </p:attrNameLst>
                                      </p:cBhvr>
                                      <p:to>
                                        <a:srgbClr val="C1C1C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13">
                                            <p:txEl>
                                              <p:pRg st="6" end="6"/>
                                            </p:txEl>
                                          </p:spTgt>
                                        </p:tgtEl>
                                        <p:attrNameLst>
                                          <p:attrName>ppt_c</p:attrName>
                                        </p:attrNameLst>
                                      </p:cBhvr>
                                      <p:to>
                                        <a:srgbClr val="C1C1C1"/>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07CF1B3-97B0-CC41-B31B-14D4E528BFED}"/>
              </a:ext>
            </a:extLst>
          </p:cNvPr>
          <p:cNvSpPr txBox="1"/>
          <p:nvPr/>
        </p:nvSpPr>
        <p:spPr>
          <a:xfrm>
            <a:off x="421611" y="5346100"/>
            <a:ext cx="5465466" cy="149271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700" dirty="0">
                <a:solidFill>
                  <a:schemeClr val="bg1">
                    <a:lumMod val="20000"/>
                    <a:lumOff val="80000"/>
                  </a:schemeClr>
                </a:solidFill>
              </a:rPr>
              <a:t>1. </a:t>
            </a:r>
            <a:r>
              <a:rPr lang="en-US" sz="700" dirty="0" err="1">
                <a:solidFill>
                  <a:schemeClr val="bg1">
                    <a:lumMod val="20000"/>
                    <a:lumOff val="80000"/>
                  </a:schemeClr>
                </a:solidFill>
              </a:rPr>
              <a:t>Azofeifa</a:t>
            </a:r>
            <a:r>
              <a:rPr lang="en-US" sz="700" dirty="0">
                <a:solidFill>
                  <a:schemeClr val="bg1">
                    <a:lumMod val="20000"/>
                    <a:lumOff val="80000"/>
                  </a:schemeClr>
                </a:solidFill>
              </a:rPr>
              <a:t> A, Mattson ME, Schauer G, et al. National Estimates of Marijuana Use and Related Indicators - National Survey on Drug Use and Health, United States, 2002-2014. MMWR </a:t>
            </a:r>
            <a:r>
              <a:rPr lang="en-US" sz="700" dirty="0" err="1">
                <a:solidFill>
                  <a:schemeClr val="bg1">
                    <a:lumMod val="20000"/>
                    <a:lumOff val="80000"/>
                  </a:schemeClr>
                </a:solidFill>
              </a:rPr>
              <a:t>Surveill</a:t>
            </a:r>
            <a:r>
              <a:rPr lang="en-US" sz="700" dirty="0">
                <a:solidFill>
                  <a:schemeClr val="bg1">
                    <a:lumMod val="20000"/>
                    <a:lumOff val="80000"/>
                  </a:schemeClr>
                </a:solidFill>
              </a:rPr>
              <a:t> </a:t>
            </a:r>
            <a:r>
              <a:rPr lang="en-US" sz="700" dirty="0" err="1">
                <a:solidFill>
                  <a:schemeClr val="bg1">
                    <a:lumMod val="20000"/>
                    <a:lumOff val="80000"/>
                  </a:schemeClr>
                </a:solidFill>
              </a:rPr>
              <a:t>Summ</a:t>
            </a:r>
            <a:r>
              <a:rPr lang="en-US" sz="700" dirty="0">
                <a:solidFill>
                  <a:schemeClr val="bg1">
                    <a:lumMod val="20000"/>
                    <a:lumOff val="80000"/>
                  </a:schemeClr>
                </a:solidFill>
              </a:rPr>
              <a:t>. 2016;65:1-28. </a:t>
            </a:r>
            <a:r>
              <a:rPr lang="en-US" sz="700" dirty="0" err="1">
                <a:solidFill>
                  <a:schemeClr val="bg1">
                    <a:lumMod val="20000"/>
                    <a:lumOff val="80000"/>
                  </a:schemeClr>
                </a:solidFill>
              </a:rPr>
              <a:t>www.cdc.gov</a:t>
            </a:r>
            <a:r>
              <a:rPr lang="en-US" sz="700" dirty="0">
                <a:solidFill>
                  <a:schemeClr val="bg1">
                    <a:lumMod val="20000"/>
                    <a:lumOff val="80000"/>
                  </a:schemeClr>
                </a:solidFill>
              </a:rPr>
              <a:t>/</a:t>
            </a:r>
            <a:r>
              <a:rPr lang="en-US" sz="700" dirty="0" err="1">
                <a:solidFill>
                  <a:schemeClr val="bg1">
                    <a:lumMod val="20000"/>
                    <a:lumOff val="80000"/>
                  </a:schemeClr>
                </a:solidFill>
              </a:rPr>
              <a:t>mmwr</a:t>
            </a:r>
            <a:r>
              <a:rPr lang="en-US" sz="700" dirty="0">
                <a:solidFill>
                  <a:schemeClr val="bg1">
                    <a:lumMod val="20000"/>
                    <a:lumOff val="80000"/>
                  </a:schemeClr>
                </a:solidFill>
              </a:rPr>
              <a:t>/volumes/65/ss/ss6511a1.htm. Accessed January 15, 2020.2. Young-Wolff KC, Tucker LY, </a:t>
            </a:r>
            <a:r>
              <a:rPr lang="en-US" sz="700" dirty="0" err="1">
                <a:solidFill>
                  <a:schemeClr val="bg1">
                    <a:lumMod val="20000"/>
                    <a:lumOff val="80000"/>
                  </a:schemeClr>
                </a:solidFill>
              </a:rPr>
              <a:t>Alexeeff</a:t>
            </a:r>
            <a:r>
              <a:rPr lang="en-US" sz="700" dirty="0">
                <a:solidFill>
                  <a:schemeClr val="bg1">
                    <a:lumMod val="20000"/>
                    <a:lumOff val="80000"/>
                  </a:schemeClr>
                </a:solidFill>
              </a:rPr>
              <a:t> S, et al. Trends in Self-reported and Biochemically Tested Marijuana Use Among Pregnant Females in California From 2009-2016. JAMA. 2017;318:2490-2491.3. Dickson B1, Mansfield C, </a:t>
            </a:r>
            <a:r>
              <a:rPr lang="en-US" sz="700" dirty="0" err="1">
                <a:solidFill>
                  <a:schemeClr val="bg1">
                    <a:lumMod val="20000"/>
                    <a:lumOff val="80000"/>
                  </a:schemeClr>
                </a:solidFill>
              </a:rPr>
              <a:t>Guiahi</a:t>
            </a:r>
            <a:r>
              <a:rPr lang="en-US" sz="700" dirty="0">
                <a:solidFill>
                  <a:schemeClr val="bg1">
                    <a:lumMod val="20000"/>
                    <a:lumOff val="80000"/>
                  </a:schemeClr>
                </a:solidFill>
              </a:rPr>
              <a:t> M, et al. Recommendations From Cannabis Dispensaries About First-Trimester Cannabis Use. </a:t>
            </a:r>
            <a:r>
              <a:rPr lang="en-US" sz="700" dirty="0" err="1">
                <a:solidFill>
                  <a:schemeClr val="bg1">
                    <a:lumMod val="20000"/>
                    <a:lumOff val="80000"/>
                  </a:schemeClr>
                </a:solidFill>
              </a:rPr>
              <a:t>Obstet</a:t>
            </a:r>
            <a:r>
              <a:rPr lang="en-US" sz="700" dirty="0">
                <a:solidFill>
                  <a:schemeClr val="bg1">
                    <a:lumMod val="20000"/>
                    <a:lumOff val="80000"/>
                  </a:schemeClr>
                </a:solidFill>
              </a:rPr>
              <a:t> Gynecol. 2018;131:1031-1038. 4. </a:t>
            </a:r>
            <a:r>
              <a:rPr lang="en-US" sz="700" dirty="0" err="1">
                <a:solidFill>
                  <a:schemeClr val="bg1">
                    <a:lumMod val="20000"/>
                    <a:lumOff val="80000"/>
                  </a:schemeClr>
                </a:solidFill>
              </a:rPr>
              <a:t>Harkany</a:t>
            </a:r>
            <a:r>
              <a:rPr lang="en-US" sz="700" dirty="0">
                <a:solidFill>
                  <a:schemeClr val="bg1">
                    <a:lumMod val="20000"/>
                    <a:lumOff val="80000"/>
                  </a:schemeClr>
                </a:solidFill>
              </a:rPr>
              <a:t> T, Guzmán M, </a:t>
            </a:r>
            <a:r>
              <a:rPr lang="en-US" sz="700" dirty="0" err="1">
                <a:solidFill>
                  <a:schemeClr val="bg1">
                    <a:lumMod val="20000"/>
                    <a:lumOff val="80000"/>
                  </a:schemeClr>
                </a:solidFill>
              </a:rPr>
              <a:t>Galve-Roperh</a:t>
            </a:r>
            <a:r>
              <a:rPr lang="en-US" sz="700" dirty="0">
                <a:solidFill>
                  <a:schemeClr val="bg1">
                    <a:lumMod val="20000"/>
                    <a:lumOff val="80000"/>
                  </a:schemeClr>
                </a:solidFill>
              </a:rPr>
              <a:t> I, et al. The emerging functions of endocannabinoid signaling during CNS development. Trends </a:t>
            </a:r>
            <a:r>
              <a:rPr lang="en-US" sz="700" dirty="0" err="1">
                <a:solidFill>
                  <a:schemeClr val="bg1">
                    <a:lumMod val="20000"/>
                    <a:lumOff val="80000"/>
                  </a:schemeClr>
                </a:solidFill>
              </a:rPr>
              <a:t>Pharmacol</a:t>
            </a:r>
            <a:r>
              <a:rPr lang="en-US" sz="700" dirty="0">
                <a:solidFill>
                  <a:schemeClr val="bg1">
                    <a:lumMod val="20000"/>
                    <a:lumOff val="80000"/>
                  </a:schemeClr>
                </a:solidFill>
              </a:rPr>
              <a:t> Sci. 2007;28:83-92. 5. Gunn JK, Rosales CB, Center KE, et al. Prenatal exposure to cannabis and maternal and child health outcomes: a systematic review and meta-analysis. BMJ Open. 2016;6:e009986.6. </a:t>
            </a:r>
            <a:r>
              <a:rPr lang="en-US" sz="700" dirty="0" err="1">
                <a:solidFill>
                  <a:schemeClr val="bg1">
                    <a:lumMod val="20000"/>
                    <a:lumOff val="80000"/>
                  </a:schemeClr>
                </a:solidFill>
              </a:rPr>
              <a:t>Huizink</a:t>
            </a:r>
            <a:r>
              <a:rPr lang="en-US" sz="700" dirty="0">
                <a:solidFill>
                  <a:schemeClr val="bg1">
                    <a:lumMod val="20000"/>
                    <a:lumOff val="80000"/>
                  </a:schemeClr>
                </a:solidFill>
              </a:rPr>
              <a:t> AC, Mulder EJ. Maternal smoking, drinking or cannabis use during pregnancy and neurobehavioral and cognitive functioning in human offspring. </a:t>
            </a:r>
            <a:r>
              <a:rPr lang="en-US" sz="700" dirty="0" err="1">
                <a:solidFill>
                  <a:schemeClr val="bg1">
                    <a:lumMod val="20000"/>
                    <a:lumOff val="80000"/>
                  </a:schemeClr>
                </a:solidFill>
              </a:rPr>
              <a:t>Neurosci</a:t>
            </a:r>
            <a:r>
              <a:rPr lang="en-US" sz="700" dirty="0">
                <a:solidFill>
                  <a:schemeClr val="bg1">
                    <a:lumMod val="20000"/>
                    <a:lumOff val="80000"/>
                  </a:schemeClr>
                </a:solidFill>
              </a:rPr>
              <a:t> </a:t>
            </a:r>
            <a:r>
              <a:rPr lang="en-US" sz="700" dirty="0" err="1">
                <a:solidFill>
                  <a:schemeClr val="bg1">
                    <a:lumMod val="20000"/>
                    <a:lumOff val="80000"/>
                  </a:schemeClr>
                </a:solidFill>
              </a:rPr>
              <a:t>Biobehav</a:t>
            </a:r>
            <a:r>
              <a:rPr lang="en-US" sz="700" dirty="0">
                <a:solidFill>
                  <a:schemeClr val="bg1">
                    <a:lumMod val="20000"/>
                    <a:lumOff val="80000"/>
                  </a:schemeClr>
                </a:solidFill>
              </a:rPr>
              <a:t> Rev. 2006;30:24-41. 7. Fine JD, Moreau AL, </a:t>
            </a:r>
            <a:r>
              <a:rPr lang="en-US" sz="700" dirty="0" err="1">
                <a:solidFill>
                  <a:schemeClr val="bg1">
                    <a:lumMod val="20000"/>
                    <a:lumOff val="80000"/>
                  </a:schemeClr>
                </a:solidFill>
              </a:rPr>
              <a:t>Karcher</a:t>
            </a:r>
            <a:r>
              <a:rPr lang="en-US" sz="700" dirty="0">
                <a:solidFill>
                  <a:schemeClr val="bg1">
                    <a:lumMod val="20000"/>
                    <a:lumOff val="80000"/>
                  </a:schemeClr>
                </a:solidFill>
              </a:rPr>
              <a:t> NR, et al. Association of Prenatal Cannabis Exposure With Psychosis Proneness Among Children in the Adolescent Brain Cognitive Development (ABCD) Study. JAMA Psychiatry. 2019;76:762-764. 8. Schneider M. Cannabis use in pregnancy and early life and its consequences: animal models. Eur Arch Psychiatry Clin </a:t>
            </a:r>
            <a:r>
              <a:rPr lang="en-US" sz="700" dirty="0" err="1">
                <a:solidFill>
                  <a:schemeClr val="bg1">
                    <a:lumMod val="20000"/>
                    <a:lumOff val="80000"/>
                  </a:schemeClr>
                </a:solidFill>
              </a:rPr>
              <a:t>Neurosci</a:t>
            </a:r>
            <a:r>
              <a:rPr lang="en-US" sz="700" dirty="0">
                <a:solidFill>
                  <a:schemeClr val="bg1">
                    <a:lumMod val="20000"/>
                    <a:lumOff val="80000"/>
                  </a:schemeClr>
                </a:solidFill>
              </a:rPr>
              <a:t>. 2009;259:383-93. 9. The Health Effects of Cannabis and Cannabinoids. Washington, DC: National Academies Press; 2017. ❒</a:t>
            </a:r>
          </a:p>
          <a:p>
            <a:pPr defTabSz="685800" latinLnBrk="1" hangingPunct="0"/>
            <a:endParaRPr lang="en-US" sz="700" dirty="0">
              <a:solidFill>
                <a:schemeClr val="bg1">
                  <a:lumMod val="20000"/>
                  <a:lumOff val="80000"/>
                </a:schemeClr>
              </a:solidFill>
              <a:latin typeface="Tahoma"/>
              <a:ea typeface="Tahoma"/>
              <a:cs typeface="Tahoma"/>
              <a:sym typeface="Tahoma"/>
            </a:endParaRPr>
          </a:p>
        </p:txBody>
      </p:sp>
      <p:sp>
        <p:nvSpPr>
          <p:cNvPr id="4" name="Title 3">
            <a:extLst>
              <a:ext uri="{FF2B5EF4-FFF2-40B4-BE49-F238E27FC236}">
                <a16:creationId xmlns:a16="http://schemas.microsoft.com/office/drawing/2014/main" id="{3383253A-6F22-2C48-9EAF-D01E2B22A730}"/>
              </a:ext>
            </a:extLst>
          </p:cNvPr>
          <p:cNvSpPr>
            <a:spLocks noGrp="1"/>
          </p:cNvSpPr>
          <p:nvPr>
            <p:ph type="title"/>
          </p:nvPr>
        </p:nvSpPr>
        <p:spPr/>
        <p:txBody>
          <a:bodyPr/>
          <a:lstStyle/>
          <a:p>
            <a:r>
              <a:rPr lang="en-US" dirty="0"/>
              <a:t>CANNABIS WHILE PREGNANT</a:t>
            </a:r>
          </a:p>
        </p:txBody>
      </p:sp>
      <p:pic>
        <p:nvPicPr>
          <p:cNvPr id="11" name="Content Placeholder 10">
            <a:extLst>
              <a:ext uri="{FF2B5EF4-FFF2-40B4-BE49-F238E27FC236}">
                <a16:creationId xmlns:a16="http://schemas.microsoft.com/office/drawing/2014/main" id="{3F28DE91-44C8-1542-B7A3-13A5F40F2572}"/>
              </a:ext>
            </a:extLst>
          </p:cNvPr>
          <p:cNvPicPr>
            <a:picLocks noGrp="1" noChangeAspect="1"/>
          </p:cNvPicPr>
          <p:nvPr>
            <p:ph sz="half" idx="1"/>
          </p:nvPr>
        </p:nvPicPr>
        <p:blipFill>
          <a:blip r:embed="rId2"/>
          <a:stretch>
            <a:fillRect/>
          </a:stretch>
        </p:blipFill>
        <p:spPr>
          <a:xfrm>
            <a:off x="563544" y="1610678"/>
            <a:ext cx="5181600" cy="3450307"/>
          </a:xfrm>
          <a:ln w="76200">
            <a:solidFill>
              <a:schemeClr val="tx1">
                <a:lumMod val="75000"/>
              </a:schemeClr>
            </a:solidFill>
          </a:ln>
        </p:spPr>
      </p:pic>
      <p:sp>
        <p:nvSpPr>
          <p:cNvPr id="13" name="Content Placeholder 12">
            <a:extLst>
              <a:ext uri="{FF2B5EF4-FFF2-40B4-BE49-F238E27FC236}">
                <a16:creationId xmlns:a16="http://schemas.microsoft.com/office/drawing/2014/main" id="{C74E2B89-B7BC-5642-9BFA-17061CFD89BF}"/>
              </a:ext>
            </a:extLst>
          </p:cNvPr>
          <p:cNvSpPr>
            <a:spLocks noGrp="1"/>
          </p:cNvSpPr>
          <p:nvPr>
            <p:ph sz="half" idx="2"/>
          </p:nvPr>
        </p:nvSpPr>
        <p:spPr>
          <a:xfrm>
            <a:off x="6424612" y="1540339"/>
            <a:ext cx="5473700" cy="4713622"/>
          </a:xfrm>
        </p:spPr>
        <p:txBody>
          <a:bodyPr>
            <a:normAutofit fontScale="92500" lnSpcReduction="10000"/>
          </a:bodyPr>
          <a:lstStyle/>
          <a:p>
            <a:pPr>
              <a:lnSpc>
                <a:spcPct val="100000"/>
              </a:lnSpc>
              <a:buClr>
                <a:schemeClr val="bg1"/>
              </a:buClr>
            </a:pPr>
            <a:r>
              <a:rPr lang="en-US" b="0" dirty="0"/>
              <a:t>Anemia in mothers</a:t>
            </a:r>
            <a:r>
              <a:rPr lang="en-US" b="0" baseline="30000" dirty="0"/>
              <a:t>5</a:t>
            </a:r>
            <a:endParaRPr lang="en-US" b="0" dirty="0"/>
          </a:p>
          <a:p>
            <a:pPr>
              <a:lnSpc>
                <a:spcPct val="100000"/>
              </a:lnSpc>
              <a:buClr>
                <a:schemeClr val="bg1"/>
              </a:buClr>
            </a:pPr>
            <a:r>
              <a:rPr lang="en-US" b="0" dirty="0"/>
              <a:t>Low birth </a:t>
            </a:r>
            <a:r>
              <a:rPr lang="en-US" b="0" dirty="0" err="1"/>
              <a:t>wt</a:t>
            </a:r>
            <a:r>
              <a:rPr lang="en-US" b="0" dirty="0"/>
              <a:t>, increased risk preterm, stillbirth, NICU</a:t>
            </a:r>
            <a:r>
              <a:rPr lang="en-US" b="0" baseline="30000" dirty="0"/>
              <a:t>5</a:t>
            </a:r>
            <a:endParaRPr lang="en-US" b="0" dirty="0"/>
          </a:p>
          <a:p>
            <a:pPr>
              <a:lnSpc>
                <a:spcPct val="100000"/>
              </a:lnSpc>
              <a:buClr>
                <a:schemeClr val="bg1"/>
              </a:buClr>
            </a:pPr>
            <a:r>
              <a:rPr lang="en-US" b="0" dirty="0"/>
              <a:t>↑ rates impulsivity, delinquency, learning/mem problems, psychosis, ↓ executive function</a:t>
            </a:r>
            <a:r>
              <a:rPr lang="en-US" b="0" baseline="30000" dirty="0"/>
              <a:t>6,7</a:t>
            </a:r>
            <a:endParaRPr lang="en-US" b="0" dirty="0"/>
          </a:p>
          <a:p>
            <a:pPr>
              <a:lnSpc>
                <a:spcPct val="100000"/>
              </a:lnSpc>
              <a:buClr>
                <a:schemeClr val="bg1"/>
              </a:buClr>
            </a:pPr>
            <a:r>
              <a:rPr lang="en-US" b="0" dirty="0"/>
              <a:t>↑ Autism nearly double rate</a:t>
            </a:r>
            <a:r>
              <a:rPr lang="en-US" b="0" baseline="30000" dirty="0"/>
              <a:t>8</a:t>
            </a:r>
            <a:endParaRPr lang="en-US" b="0" dirty="0"/>
          </a:p>
          <a:p>
            <a:pPr>
              <a:lnSpc>
                <a:spcPct val="100000"/>
              </a:lnSpc>
              <a:buClr>
                <a:schemeClr val="bg1"/>
              </a:buClr>
            </a:pPr>
            <a:r>
              <a:rPr lang="en-US" b="0" dirty="0"/>
              <a:t>Mothers: ↑ </a:t>
            </a:r>
            <a:r>
              <a:rPr lang="en-US" b="0" dirty="0">
                <a:effectLst>
                  <a:outerShdw blurRad="50800" dist="38100" dir="2700000" algn="tl" rotWithShape="0">
                    <a:prstClr val="black">
                      <a:alpha val="40000"/>
                    </a:prstClr>
                  </a:outerShdw>
                </a:effectLst>
              </a:rPr>
              <a:t>anxiety</a:t>
            </a:r>
            <a:r>
              <a:rPr lang="en-US" b="0">
                <a:effectLst>
                  <a:outerShdw blurRad="50800" dist="38100" dir="2700000" algn="tl" rotWithShape="0">
                    <a:prstClr val="black">
                      <a:alpha val="40000"/>
                    </a:prstClr>
                  </a:outerShdw>
                </a:effectLst>
              </a:rPr>
              <a:t>, depression, </a:t>
            </a:r>
            <a:r>
              <a:rPr lang="en-US" b="0" dirty="0">
                <a:effectLst>
                  <a:outerShdw blurRad="50800" dist="38100" dir="2700000" algn="tl" rotWithShape="0">
                    <a:prstClr val="black">
                      <a:alpha val="40000"/>
                    </a:prstClr>
                  </a:outerShdw>
                </a:effectLst>
              </a:rPr>
              <a:t>SI, (mania, psychosis genetically at risk), </a:t>
            </a:r>
            <a:r>
              <a:rPr lang="en-US" b="0" dirty="0"/>
              <a:t>↑ use of other substances like alcohol</a:t>
            </a:r>
            <a:r>
              <a:rPr lang="en-US" b="0" baseline="30000" dirty="0"/>
              <a:t>9</a:t>
            </a:r>
            <a:endParaRPr lang="en-US" dirty="0"/>
          </a:p>
        </p:txBody>
      </p:sp>
    </p:spTree>
    <p:extLst>
      <p:ext uri="{BB962C8B-B14F-4D97-AF65-F5344CB8AC3E}">
        <p14:creationId xmlns:p14="http://schemas.microsoft.com/office/powerpoint/2010/main" val="10581784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3">
                                            <p:txEl>
                                              <p:pRg st="0" end="0"/>
                                            </p:txEl>
                                          </p:spTgt>
                                        </p:tgtEl>
                                        <p:attrNameLst>
                                          <p:attrName>ppt_c</p:attrName>
                                        </p:attrNameLst>
                                      </p:cBhvr>
                                      <p:to>
                                        <a:srgbClr val="C1C1C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3">
                                            <p:txEl>
                                              <p:pRg st="1" end="1"/>
                                            </p:txEl>
                                          </p:spTgt>
                                        </p:tgtEl>
                                        <p:attrNameLst>
                                          <p:attrName>ppt_c</p:attrName>
                                        </p:attrNameLst>
                                      </p:cBhvr>
                                      <p:to>
                                        <a:srgbClr val="C1C1C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3">
                                            <p:txEl>
                                              <p:pRg st="2" end="2"/>
                                            </p:txEl>
                                          </p:spTgt>
                                        </p:tgtEl>
                                        <p:attrNameLst>
                                          <p:attrName>ppt_c</p:attrName>
                                        </p:attrNameLst>
                                      </p:cBhvr>
                                      <p:to>
                                        <a:srgbClr val="C1C1C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3">
                                            <p:txEl>
                                              <p:pRg st="3" end="3"/>
                                            </p:txEl>
                                          </p:spTgt>
                                        </p:tgtEl>
                                        <p:attrNameLst>
                                          <p:attrName>ppt_c</p:attrName>
                                        </p:attrNameLst>
                                      </p:cBhvr>
                                      <p:to>
                                        <a:srgbClr val="C1C1C1"/>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p:nvPr/>
        </p:nvSpPr>
        <p:spPr>
          <a:xfrm>
            <a:off x="838200" y="6160571"/>
            <a:ext cx="5883275" cy="276997"/>
          </a:xfrm>
          <a:prstGeom prst="rect">
            <a:avLst/>
          </a:prstGeom>
          <a:ln w="12700">
            <a:miter lim="400000"/>
          </a:ln>
          <a:extLst>
            <a:ext uri="{C572A759-6A51-4108-AA02-DFA0A04FC94B}">
              <ma14:wrappingTextBoxFlag xmlns="" xmlns:ma14="http://schemas.microsoft.com/office/mac/drawingml/2011/main" val="1"/>
            </a:ext>
          </a:extLst>
        </p:spPr>
        <p:txBody>
          <a:bodyPr wrap="square" lIns="45719" tIns="45719" rIns="45719" bIns="45719">
            <a:spAutoFit/>
          </a:bodyPr>
          <a:lstStyle>
            <a:lvl1pPr>
              <a:defRPr sz="1200">
                <a:solidFill>
                  <a:srgbClr val="FFFFFF"/>
                </a:solidFill>
              </a:defRPr>
            </a:lvl1pPr>
          </a:lstStyle>
          <a:p>
            <a:r>
              <a:rPr lang="en-US"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(Am Journal of Psychiatry 2013; 170:434-441).</a:t>
            </a:r>
          </a:p>
        </p:txBody>
      </p:sp>
      <p:sp>
        <p:nvSpPr>
          <p:cNvPr id="3" name="Title 2">
            <a:extLst>
              <a:ext uri="{FF2B5EF4-FFF2-40B4-BE49-F238E27FC236}">
                <a16:creationId xmlns:a16="http://schemas.microsoft.com/office/drawing/2014/main" id="{8FEAA832-9532-7B44-87D6-77080A0A1AA6}"/>
              </a:ext>
            </a:extLst>
          </p:cNvPr>
          <p:cNvSpPr>
            <a:spLocks noGrp="1"/>
          </p:cNvSpPr>
          <p:nvPr>
            <p:ph type="title"/>
          </p:nvPr>
        </p:nvSpPr>
        <p:spPr/>
        <p:txBody>
          <a:bodyPr/>
          <a:lstStyle/>
          <a:p>
            <a:r>
              <a:rPr lang="en-US" dirty="0"/>
              <a:t>MOTHER’S THINKING WHILE PREGNANT</a:t>
            </a:r>
          </a:p>
        </p:txBody>
      </p:sp>
      <p:sp>
        <p:nvSpPr>
          <p:cNvPr id="5" name="Content Placeholder 4">
            <a:extLst>
              <a:ext uri="{FF2B5EF4-FFF2-40B4-BE49-F238E27FC236}">
                <a16:creationId xmlns:a16="http://schemas.microsoft.com/office/drawing/2014/main" id="{EE0AA69D-8FB0-A245-9681-4C49DEA9B3FA}"/>
              </a:ext>
            </a:extLst>
          </p:cNvPr>
          <p:cNvSpPr>
            <a:spLocks noGrp="1"/>
          </p:cNvSpPr>
          <p:nvPr>
            <p:ph idx="1"/>
          </p:nvPr>
        </p:nvSpPr>
        <p:spPr>
          <a:xfrm>
            <a:off x="838200" y="1651000"/>
            <a:ext cx="10515600" cy="4368799"/>
          </a:xfrm>
        </p:spPr>
        <p:txBody>
          <a:bodyPr>
            <a:normAutofit fontScale="92500" lnSpcReduction="10000"/>
          </a:bodyPr>
          <a:lstStyle/>
          <a:p>
            <a:pPr lvl="0">
              <a:buClr>
                <a:schemeClr val="bg1"/>
              </a:buClr>
            </a:pPr>
            <a:r>
              <a:rPr lang="en-US" b="0" dirty="0">
                <a:effectLst>
                  <a:outerShdw blurRad="50800" dist="38100" dir="2700000" algn="tl" rotWithShape="0">
                    <a:prstClr val="black">
                      <a:alpha val="40000"/>
                    </a:prstClr>
                  </a:outerShdw>
                </a:effectLst>
              </a:rPr>
              <a:t>Study of over 4000 mothers and their children</a:t>
            </a:r>
          </a:p>
          <a:p>
            <a:pPr lvl="0">
              <a:buClr>
                <a:schemeClr val="bg1"/>
              </a:buClr>
            </a:pPr>
            <a:endParaRPr lang="en-US" sz="300" b="0" dirty="0">
              <a:effectLst>
                <a:outerShdw blurRad="50800" dist="38100" dir="2700000" algn="tl" rotWithShape="0">
                  <a:prstClr val="black">
                    <a:alpha val="40000"/>
                  </a:prstClr>
                </a:outerShdw>
              </a:effectLst>
            </a:endParaRPr>
          </a:p>
          <a:p>
            <a:pPr lvl="0">
              <a:buClr>
                <a:schemeClr val="bg1"/>
              </a:buClr>
            </a:pPr>
            <a:r>
              <a:rPr lang="en-US" b="0" dirty="0">
                <a:effectLst>
                  <a:outerShdw blurRad="50800" dist="38100" dir="2700000" algn="tl" rotWithShape="0">
                    <a:prstClr val="black">
                      <a:alpha val="40000"/>
                    </a:prstClr>
                  </a:outerShdw>
                </a:effectLst>
              </a:rPr>
              <a:t>Followed for over 18 years </a:t>
            </a:r>
          </a:p>
          <a:p>
            <a:pPr lvl="0">
              <a:buClr>
                <a:schemeClr val="bg1"/>
              </a:buClr>
            </a:pPr>
            <a:endParaRPr lang="en-US" sz="200" b="0" dirty="0">
              <a:effectLst>
                <a:outerShdw blurRad="50800" dist="38100" dir="2700000" algn="tl" rotWithShape="0">
                  <a:prstClr val="black">
                    <a:alpha val="40000"/>
                  </a:prstClr>
                </a:outerShdw>
              </a:effectLst>
            </a:endParaRPr>
          </a:p>
          <a:p>
            <a:pPr lvl="0">
              <a:buClr>
                <a:schemeClr val="bg1"/>
              </a:buClr>
            </a:pPr>
            <a:r>
              <a:rPr lang="en-US" b="0" dirty="0">
                <a:effectLst>
                  <a:outerShdw blurRad="50800" dist="38100" dir="2700000" algn="tl" rotWithShape="0">
                    <a:prstClr val="black">
                      <a:alpha val="40000"/>
                    </a:prstClr>
                  </a:outerShdw>
                </a:effectLst>
              </a:rPr>
              <a:t>Mothers with negative, pessimistic, depressive thinking patterns when pregnant increased the risk of their child being depressed 18 years later. </a:t>
            </a:r>
          </a:p>
          <a:p>
            <a:pPr lvl="0">
              <a:buClr>
                <a:schemeClr val="bg1"/>
              </a:buClr>
            </a:pPr>
            <a:endParaRPr lang="en-US" sz="200" b="0" dirty="0">
              <a:effectLst>
                <a:outerShdw blurRad="50800" dist="38100" dir="2700000" algn="tl" rotWithShape="0">
                  <a:prstClr val="black">
                    <a:alpha val="40000"/>
                  </a:prstClr>
                </a:outerShdw>
              </a:effectLst>
            </a:endParaRPr>
          </a:p>
          <a:p>
            <a:pPr lvl="0">
              <a:buClr>
                <a:schemeClr val="bg1"/>
              </a:buClr>
            </a:pPr>
            <a:r>
              <a:rPr lang="en-US" b="0" dirty="0">
                <a:effectLst>
                  <a:outerShdw blurRad="50800" dist="38100" dir="2700000" algn="tl" rotWithShape="0">
                    <a:prstClr val="black">
                      <a:alpha val="40000"/>
                    </a:prstClr>
                  </a:outerShdw>
                </a:effectLst>
              </a:rPr>
              <a:t>This association remained after accounting for maternal and offspring depression. </a:t>
            </a:r>
          </a:p>
          <a:p>
            <a:pPr lvl="0">
              <a:buClr>
                <a:schemeClr val="bg1"/>
              </a:buClr>
            </a:pPr>
            <a:endParaRPr lang="en-US" sz="200" b="0" dirty="0">
              <a:effectLst>
                <a:outerShdw blurRad="50800" dist="38100" dir="2700000" algn="tl" rotWithShape="0">
                  <a:prstClr val="black">
                    <a:alpha val="40000"/>
                  </a:prstClr>
                </a:outerShdw>
              </a:effectLst>
            </a:endParaRPr>
          </a:p>
          <a:p>
            <a:pPr lvl="0">
              <a:buClr>
                <a:schemeClr val="bg1"/>
              </a:buClr>
            </a:pPr>
            <a:r>
              <a:rPr lang="en-US" b="0" dirty="0">
                <a:effectLst>
                  <a:outerShdw blurRad="50800" dist="38100" dir="2700000" algn="tl" rotWithShape="0">
                    <a:prstClr val="black">
                      <a:alpha val="40000"/>
                    </a:prstClr>
                  </a:outerShdw>
                </a:effectLst>
              </a:rPr>
              <a:t>The thought patterns of the mother accounted for 21% of the association between maternal and child depression. </a:t>
            </a:r>
          </a:p>
          <a:p>
            <a:endParaRPr lang="en-US" dirty="0"/>
          </a:p>
        </p:txBody>
      </p:sp>
    </p:spTree>
    <p:extLst>
      <p:ext uri="{BB962C8B-B14F-4D97-AF65-F5344CB8AC3E}">
        <p14:creationId xmlns:p14="http://schemas.microsoft.com/office/powerpoint/2010/main" val="3262211975"/>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0" end="0"/>
                                            </p:txEl>
                                          </p:spTgt>
                                        </p:tgtEl>
                                        <p:attrNameLst>
                                          <p:attrName>ppt_c</p:attrName>
                                        </p:attrNameLst>
                                      </p:cBhvr>
                                      <p:to>
                                        <a:srgbClr val="C1C1C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2" end="2"/>
                                            </p:txEl>
                                          </p:spTgt>
                                        </p:tgtEl>
                                        <p:attrNameLst>
                                          <p:attrName>ppt_c</p:attrName>
                                        </p:attrNameLst>
                                      </p:cBhvr>
                                      <p:to>
                                        <a:srgbClr val="C1C1C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4" end="4"/>
                                            </p:txEl>
                                          </p:spTgt>
                                        </p:tgtEl>
                                        <p:attrNameLst>
                                          <p:attrName>ppt_c</p:attrName>
                                        </p:attrNameLst>
                                      </p:cBhvr>
                                      <p:to>
                                        <a:srgbClr val="C1C1C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6" end="6"/>
                                            </p:txEl>
                                          </p:spTgt>
                                        </p:tgtEl>
                                        <p:attrNameLst>
                                          <p:attrName>ppt_c</p:attrName>
                                        </p:attrNameLst>
                                      </p:cBhvr>
                                      <p:to>
                                        <a:srgbClr val="C1C1C1"/>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p:nvPr/>
        </p:nvSpPr>
        <p:spPr>
          <a:xfrm>
            <a:off x="838200" y="6160571"/>
            <a:ext cx="5883275" cy="276997"/>
          </a:xfrm>
          <a:prstGeom prst="rect">
            <a:avLst/>
          </a:prstGeom>
          <a:ln w="12700">
            <a:miter lim="400000"/>
          </a:ln>
          <a:extLst>
            <a:ext uri="{C572A759-6A51-4108-AA02-DFA0A04FC94B}">
              <ma14:wrappingTextBoxFlag xmlns="" xmlns:ma14="http://schemas.microsoft.com/office/mac/drawingml/2011/main" val="1"/>
            </a:ext>
          </a:extLst>
        </p:spPr>
        <p:txBody>
          <a:bodyPr wrap="square" lIns="45719" tIns="45719" rIns="45719" bIns="45719">
            <a:spAutoFit/>
          </a:bodyPr>
          <a:lstStyle>
            <a:lvl1pPr>
              <a:defRPr sz="1200">
                <a:solidFill>
                  <a:srgbClr val="FFFFFF"/>
                </a:solidFill>
              </a:defRPr>
            </a:lvl1pPr>
          </a:lstStyle>
          <a:p>
            <a:r>
              <a:rPr lang="en-US" b="1"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Medina, J. Psychiatric </a:t>
            </a:r>
            <a:r>
              <a:rPr lang="en-US"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Times</a:t>
            </a:r>
            <a:r>
              <a:rPr lang="en-US" b="1"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April 2010, p. 16</a:t>
            </a:r>
            <a:endParaRPr lang="en-US"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 name="Title 2">
            <a:extLst>
              <a:ext uri="{FF2B5EF4-FFF2-40B4-BE49-F238E27FC236}">
                <a16:creationId xmlns:a16="http://schemas.microsoft.com/office/drawing/2014/main" id="{8FEAA832-9532-7B44-87D6-77080A0A1AA6}"/>
              </a:ext>
            </a:extLst>
          </p:cNvPr>
          <p:cNvSpPr>
            <a:spLocks noGrp="1"/>
          </p:cNvSpPr>
          <p:nvPr>
            <p:ph type="title"/>
          </p:nvPr>
        </p:nvSpPr>
        <p:spPr/>
        <p:txBody>
          <a:bodyPr/>
          <a:lstStyle/>
          <a:p>
            <a:pPr algn="ctr"/>
            <a:r>
              <a:rPr lang="en-US" dirty="0">
                <a:effectLst>
                  <a:outerShdw blurRad="50800" dist="38100" dir="2700000" algn="tl" rotWithShape="0">
                    <a:prstClr val="black">
                      <a:alpha val="40000"/>
                    </a:prstClr>
                  </a:outerShdw>
                </a:effectLst>
              </a:rPr>
              <a:t>WHAT IF MOTHER IS STRESSED</a:t>
            </a:r>
            <a:br>
              <a:rPr lang="en-US" dirty="0">
                <a:effectLst>
                  <a:outerShdw blurRad="50800" dist="38100" dir="2700000" algn="tl" rotWithShape="0">
                    <a:prstClr val="black">
                      <a:alpha val="40000"/>
                    </a:prstClr>
                  </a:outerShdw>
                </a:effectLst>
              </a:rPr>
            </a:br>
            <a:r>
              <a:rPr lang="en-US" dirty="0">
                <a:effectLst>
                  <a:outerShdw blurRad="50800" dist="38100" dir="2700000" algn="tl" rotWithShape="0">
                    <a:prstClr val="black">
                      <a:alpha val="40000"/>
                    </a:prstClr>
                  </a:outerShdw>
                </a:effectLst>
              </a:rPr>
              <a:t>WHILE PREGNANT?</a:t>
            </a:r>
            <a:endParaRPr lang="en-US" dirty="0"/>
          </a:p>
        </p:txBody>
      </p:sp>
      <p:sp>
        <p:nvSpPr>
          <p:cNvPr id="5" name="Content Placeholder 4">
            <a:extLst>
              <a:ext uri="{FF2B5EF4-FFF2-40B4-BE49-F238E27FC236}">
                <a16:creationId xmlns:a16="http://schemas.microsoft.com/office/drawing/2014/main" id="{EE0AA69D-8FB0-A245-9681-4C49DEA9B3FA}"/>
              </a:ext>
            </a:extLst>
          </p:cNvPr>
          <p:cNvSpPr>
            <a:spLocks noGrp="1"/>
          </p:cNvSpPr>
          <p:nvPr>
            <p:ph idx="1"/>
          </p:nvPr>
        </p:nvSpPr>
        <p:spPr>
          <a:xfrm>
            <a:off x="838200" y="1854200"/>
            <a:ext cx="10515600" cy="4368799"/>
          </a:xfrm>
        </p:spPr>
        <p:txBody>
          <a:bodyPr>
            <a:normAutofit/>
          </a:bodyPr>
          <a:lstStyle/>
          <a:p>
            <a:pPr lvl="0">
              <a:buClr>
                <a:schemeClr val="bg1"/>
              </a:buClr>
            </a:pPr>
            <a:r>
              <a:rPr lang="en-US" b="0" dirty="0">
                <a:effectLst>
                  <a:outerShdw blurRad="50800" dist="38100" dir="2700000" algn="tl" rotWithShape="0">
                    <a:prstClr val="black">
                      <a:alpha val="40000"/>
                    </a:prstClr>
                  </a:outerShdw>
                </a:effectLst>
              </a:rPr>
              <a:t>Mother’s stress hormones cross the placenta</a:t>
            </a:r>
          </a:p>
          <a:p>
            <a:pPr lvl="0">
              <a:buClr>
                <a:schemeClr val="bg1"/>
              </a:buClr>
            </a:pPr>
            <a:endParaRPr lang="en-US" sz="500" b="0" dirty="0">
              <a:effectLst>
                <a:outerShdw blurRad="50800" dist="38100" dir="2700000" algn="tl" rotWithShape="0">
                  <a:prstClr val="black">
                    <a:alpha val="40000"/>
                  </a:prstClr>
                </a:outerShdw>
              </a:effectLst>
            </a:endParaRPr>
          </a:p>
          <a:p>
            <a:pPr lvl="0">
              <a:buClr>
                <a:schemeClr val="bg1"/>
              </a:buClr>
            </a:pPr>
            <a:r>
              <a:rPr lang="en-US" b="0" dirty="0">
                <a:effectLst>
                  <a:outerShdw blurRad="50800" dist="38100" dir="2700000" algn="tl" rotWithShape="0">
                    <a:prstClr val="black">
                      <a:alpha val="40000"/>
                    </a:prstClr>
                  </a:outerShdw>
                </a:effectLst>
              </a:rPr>
              <a:t>Interferes with the stress response “braking system”</a:t>
            </a:r>
          </a:p>
          <a:p>
            <a:pPr lvl="0">
              <a:buClr>
                <a:schemeClr val="bg1"/>
              </a:buClr>
            </a:pPr>
            <a:endParaRPr lang="en-US" sz="500" b="0" dirty="0">
              <a:effectLst>
                <a:outerShdw blurRad="50800" dist="38100" dir="2700000" algn="tl" rotWithShape="0">
                  <a:prstClr val="black">
                    <a:alpha val="40000"/>
                  </a:prstClr>
                </a:outerShdw>
              </a:effectLst>
            </a:endParaRPr>
          </a:p>
          <a:p>
            <a:pPr lvl="0">
              <a:buClr>
                <a:schemeClr val="bg1"/>
              </a:buClr>
            </a:pPr>
            <a:r>
              <a:rPr lang="en-US" b="0" dirty="0">
                <a:effectLst>
                  <a:outerShdw blurRad="50800" dist="38100" dir="2700000" algn="tl" rotWithShape="0">
                    <a:prstClr val="black">
                      <a:alpha val="40000"/>
                    </a:prstClr>
                  </a:outerShdw>
                </a:effectLst>
              </a:rPr>
              <a:t>This occurs through epigenetic modification</a:t>
            </a:r>
          </a:p>
          <a:p>
            <a:pPr lvl="0">
              <a:buClr>
                <a:schemeClr val="bg1"/>
              </a:buClr>
            </a:pPr>
            <a:endParaRPr lang="en-US" sz="500" b="0" dirty="0">
              <a:effectLst>
                <a:outerShdw blurRad="50800" dist="38100" dir="2700000" algn="tl" rotWithShape="0">
                  <a:prstClr val="black">
                    <a:alpha val="40000"/>
                  </a:prstClr>
                </a:outerShdw>
              </a:effectLst>
            </a:endParaRPr>
          </a:p>
          <a:p>
            <a:pPr lvl="0">
              <a:buClr>
                <a:schemeClr val="bg1"/>
              </a:buClr>
            </a:pPr>
            <a:r>
              <a:rPr lang="en-US" b="0" dirty="0">
                <a:effectLst>
                  <a:outerShdw blurRad="50800" dist="38100" dir="2700000" algn="tl" rotWithShape="0">
                    <a:prstClr val="black">
                      <a:alpha val="40000"/>
                    </a:prstClr>
                  </a:outerShdw>
                </a:effectLst>
              </a:rPr>
              <a:t>Children are more stress prone, irritable, moody, and they pass this along to their children - unless new experience introduce new gene expression</a:t>
            </a:r>
          </a:p>
        </p:txBody>
      </p:sp>
    </p:spTree>
    <p:extLst>
      <p:ext uri="{BB962C8B-B14F-4D97-AF65-F5344CB8AC3E}">
        <p14:creationId xmlns:p14="http://schemas.microsoft.com/office/powerpoint/2010/main" val="3953401246"/>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0" end="0"/>
                                            </p:txEl>
                                          </p:spTgt>
                                        </p:tgtEl>
                                        <p:attrNameLst>
                                          <p:attrName>ppt_c</p:attrName>
                                        </p:attrNameLst>
                                      </p:cBhvr>
                                      <p:to>
                                        <a:srgbClr val="C1C1C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2" end="2"/>
                                            </p:txEl>
                                          </p:spTgt>
                                        </p:tgtEl>
                                        <p:attrNameLst>
                                          <p:attrName>ppt_c</p:attrName>
                                        </p:attrNameLst>
                                      </p:cBhvr>
                                      <p:to>
                                        <a:srgbClr val="C1C1C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4" end="4"/>
                                            </p:txEl>
                                          </p:spTgt>
                                        </p:tgtEl>
                                        <p:attrNameLst>
                                          <p:attrName>ppt_c</p:attrName>
                                        </p:attrNameLst>
                                      </p:cBhvr>
                                      <p:to>
                                        <a:srgbClr val="C1C1C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image3.jpg" descr="mice_180.jpg"/>
          <p:cNvPicPr/>
          <p:nvPr/>
        </p:nvPicPr>
        <p:blipFill>
          <a:blip r:embed="rId3"/>
          <a:stretch>
            <a:fillRect/>
          </a:stretch>
        </p:blipFill>
        <p:spPr>
          <a:xfrm>
            <a:off x="3427284" y="1663700"/>
            <a:ext cx="5337432" cy="4581526"/>
          </a:xfrm>
          <a:prstGeom prst="rect">
            <a:avLst/>
          </a:prstGeom>
          <a:ln w="76200">
            <a:solidFill>
              <a:schemeClr val="tx1">
                <a:lumMod val="75000"/>
              </a:schemeClr>
            </a:solidFill>
            <a:miter lim="400000"/>
          </a:ln>
        </p:spPr>
      </p:pic>
      <p:sp>
        <p:nvSpPr>
          <p:cNvPr id="3" name="Title 2">
            <a:extLst>
              <a:ext uri="{FF2B5EF4-FFF2-40B4-BE49-F238E27FC236}">
                <a16:creationId xmlns:a16="http://schemas.microsoft.com/office/drawing/2014/main" id="{A0B36243-CD55-924B-AB27-92950A56E49F}"/>
              </a:ext>
            </a:extLst>
          </p:cNvPr>
          <p:cNvSpPr>
            <a:spLocks noGrp="1"/>
          </p:cNvSpPr>
          <p:nvPr>
            <p:ph type="title"/>
          </p:nvPr>
        </p:nvSpPr>
        <p:spPr/>
        <p:txBody>
          <a:bodyPr/>
          <a:lstStyle/>
          <a:p>
            <a:r>
              <a:rPr lang="en-US" dirty="0"/>
              <a:t>DIET OF MOTHER CHANGES CHILD</a:t>
            </a:r>
          </a:p>
        </p:txBody>
      </p:sp>
    </p:spTree>
    <p:extLst>
      <p:ext uri="{BB962C8B-B14F-4D97-AF65-F5344CB8AC3E}">
        <p14:creationId xmlns:p14="http://schemas.microsoft.com/office/powerpoint/2010/main" val="37589605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ABB0C-DA95-7140-8765-075959D78F5A}"/>
              </a:ext>
            </a:extLst>
          </p:cNvPr>
          <p:cNvSpPr>
            <a:spLocks noGrp="1"/>
          </p:cNvSpPr>
          <p:nvPr>
            <p:ph type="title"/>
          </p:nvPr>
        </p:nvSpPr>
        <p:spPr/>
        <p:txBody>
          <a:bodyPr/>
          <a:lstStyle/>
          <a:p>
            <a:r>
              <a:rPr lang="en-US" dirty="0"/>
              <a:t>AGOUTI GENE EXPRESSION</a:t>
            </a:r>
          </a:p>
        </p:txBody>
      </p:sp>
      <p:sp>
        <p:nvSpPr>
          <p:cNvPr id="3" name="Content Placeholder 2">
            <a:extLst>
              <a:ext uri="{FF2B5EF4-FFF2-40B4-BE49-F238E27FC236}">
                <a16:creationId xmlns:a16="http://schemas.microsoft.com/office/drawing/2014/main" id="{1BC92492-65F0-3543-B9D5-03CB22583442}"/>
              </a:ext>
            </a:extLst>
          </p:cNvPr>
          <p:cNvSpPr>
            <a:spLocks noGrp="1"/>
          </p:cNvSpPr>
          <p:nvPr>
            <p:ph sz="quarter" idx="10"/>
          </p:nvPr>
        </p:nvSpPr>
        <p:spPr>
          <a:xfrm>
            <a:off x="6061031" y="2797732"/>
            <a:ext cx="6130969" cy="1609727"/>
          </a:xfrm>
        </p:spPr>
        <p:txBody>
          <a:bodyPr>
            <a:normAutofit/>
          </a:bodyPr>
          <a:lstStyle/>
          <a:p>
            <a:pPr algn="ctr"/>
            <a:r>
              <a:rPr lang="en-US" sz="4000" dirty="0"/>
              <a:t>What turns on the </a:t>
            </a:r>
          </a:p>
          <a:p>
            <a:pPr algn="ctr"/>
            <a:r>
              <a:rPr lang="en-US" sz="4000" dirty="0"/>
              <a:t>Agouti Gene?</a:t>
            </a:r>
          </a:p>
        </p:txBody>
      </p:sp>
      <p:pic>
        <p:nvPicPr>
          <p:cNvPr id="10" name="Picture Placeholder 9">
            <a:extLst>
              <a:ext uri="{FF2B5EF4-FFF2-40B4-BE49-F238E27FC236}">
                <a16:creationId xmlns:a16="http://schemas.microsoft.com/office/drawing/2014/main" id="{57FA7328-1054-B649-A086-CC0BABAFDB1F}"/>
              </a:ext>
            </a:extLst>
          </p:cNvPr>
          <p:cNvPicPr>
            <a:picLocks noGrp="1" noChangeAspect="1"/>
          </p:cNvPicPr>
          <p:nvPr>
            <p:ph type="pic" sz="quarter" idx="11"/>
          </p:nvPr>
        </p:nvPicPr>
        <p:blipFill>
          <a:blip r:embed="rId2"/>
          <a:stretch>
            <a:fillRect/>
          </a:stretch>
        </p:blipFill>
        <p:spPr>
          <a:xfrm>
            <a:off x="571144" y="1705497"/>
            <a:ext cx="5170991" cy="4200525"/>
          </a:xfrm>
          <a:prstGeom prst="rect">
            <a:avLst/>
          </a:prstGeom>
        </p:spPr>
      </p:pic>
    </p:spTree>
    <p:extLst>
      <p:ext uri="{BB962C8B-B14F-4D97-AF65-F5344CB8AC3E}">
        <p14:creationId xmlns:p14="http://schemas.microsoft.com/office/powerpoint/2010/main" val="198078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BISPHENOL A (BPA)</a:t>
            </a:r>
          </a:p>
        </p:txBody>
      </p:sp>
      <p:pic>
        <p:nvPicPr>
          <p:cNvPr id="4" name="Content Placeholder 3" descr="bottles plastic shutterstock_50978932.jpg"/>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l="17284" r="17284"/>
          <a:stretch>
            <a:fillRect/>
          </a:stretch>
        </p:blipFill>
        <p:spPr>
          <a:xfrm>
            <a:off x="912305" y="1905000"/>
            <a:ext cx="4883507" cy="4114800"/>
          </a:xfrm>
          <a:ln w="76200">
            <a:solidFill>
              <a:schemeClr val="tx1">
                <a:lumMod val="75000"/>
              </a:schemeClr>
            </a:solidFill>
          </a:ln>
        </p:spPr>
      </p:pic>
      <p:pic>
        <p:nvPicPr>
          <p:cNvPr id="7" name="Content Placeholder 6" descr="cans shutterstock_314059091.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17248" r="17248"/>
          <a:stretch>
            <a:fillRect/>
          </a:stretch>
        </p:blipFill>
        <p:spPr>
          <a:xfrm>
            <a:off x="6426375" y="1905000"/>
            <a:ext cx="4954782" cy="4114800"/>
          </a:xfrm>
          <a:ln w="76200">
            <a:solidFill>
              <a:schemeClr val="tx1">
                <a:lumMod val="75000"/>
              </a:schemeClr>
            </a:solidFill>
          </a:ln>
        </p:spPr>
      </p:pic>
    </p:spTree>
    <p:extLst>
      <p:ext uri="{BB962C8B-B14F-4D97-AF65-F5344CB8AC3E}">
        <p14:creationId xmlns:p14="http://schemas.microsoft.com/office/powerpoint/2010/main" val="15495477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p:nvPr/>
        </p:nvSpPr>
        <p:spPr>
          <a:xfrm>
            <a:off x="838200" y="6160571"/>
            <a:ext cx="5883275" cy="276997"/>
          </a:xfrm>
          <a:prstGeom prst="rect">
            <a:avLst/>
          </a:prstGeom>
          <a:ln w="12700">
            <a:miter lim="400000"/>
          </a:ln>
          <a:extLst>
            <a:ext uri="{C572A759-6A51-4108-AA02-DFA0A04FC94B}">
              <ma14:wrappingTextBoxFlag xmlns="" xmlns:ma14="http://schemas.microsoft.com/office/mac/drawingml/2011/main" val="1"/>
            </a:ext>
          </a:extLst>
        </p:spPr>
        <p:txBody>
          <a:bodyPr wrap="square" lIns="45719" tIns="45719" rIns="45719" bIns="45719">
            <a:spAutoFit/>
          </a:bodyPr>
          <a:lstStyle>
            <a:lvl1pPr>
              <a:defRPr sz="1200">
                <a:solidFill>
                  <a:srgbClr val="FFFFFF"/>
                </a:solidFill>
              </a:defRPr>
            </a:lvl1pPr>
          </a:lstStyle>
          <a:p>
            <a:r>
              <a:rPr lang="en-US" dirty="0">
                <a:latin typeface="Tahoma" panose="020B0604030504040204" pitchFamily="34" charset="0"/>
                <a:ea typeface="Tahoma" panose="020B0604030504040204" pitchFamily="34" charset="0"/>
                <a:cs typeface="Tahoma" panose="020B0604030504040204" pitchFamily="34" charset="0"/>
              </a:rPr>
              <a:t>issue 2407 of New Scientist magazine, 09 August 2003, page 14</a:t>
            </a:r>
          </a:p>
        </p:txBody>
      </p:sp>
      <p:sp>
        <p:nvSpPr>
          <p:cNvPr id="3" name="Title 2">
            <a:extLst>
              <a:ext uri="{FF2B5EF4-FFF2-40B4-BE49-F238E27FC236}">
                <a16:creationId xmlns:a16="http://schemas.microsoft.com/office/drawing/2014/main" id="{8FEAA832-9532-7B44-87D6-77080A0A1AA6}"/>
              </a:ext>
            </a:extLst>
          </p:cNvPr>
          <p:cNvSpPr>
            <a:spLocks noGrp="1"/>
          </p:cNvSpPr>
          <p:nvPr>
            <p:ph type="title"/>
          </p:nvPr>
        </p:nvSpPr>
        <p:spPr/>
        <p:txBody>
          <a:bodyPr/>
          <a:lstStyle/>
          <a:p>
            <a:r>
              <a:rPr lang="en-US" dirty="0"/>
              <a:t>WHAT TURNS OFF THE AGOUTI GENE?</a:t>
            </a:r>
          </a:p>
        </p:txBody>
      </p:sp>
      <p:sp>
        <p:nvSpPr>
          <p:cNvPr id="5" name="Content Placeholder 4">
            <a:extLst>
              <a:ext uri="{FF2B5EF4-FFF2-40B4-BE49-F238E27FC236}">
                <a16:creationId xmlns:a16="http://schemas.microsoft.com/office/drawing/2014/main" id="{EE0AA69D-8FB0-A245-9681-4C49DEA9B3FA}"/>
              </a:ext>
            </a:extLst>
          </p:cNvPr>
          <p:cNvSpPr>
            <a:spLocks noGrp="1"/>
          </p:cNvSpPr>
          <p:nvPr>
            <p:ph idx="1"/>
          </p:nvPr>
        </p:nvSpPr>
        <p:spPr>
          <a:xfrm>
            <a:off x="838200" y="1651000"/>
            <a:ext cx="10515600" cy="4368799"/>
          </a:xfrm>
        </p:spPr>
        <p:txBody>
          <a:bodyPr>
            <a:normAutofit/>
          </a:bodyPr>
          <a:lstStyle/>
          <a:p>
            <a:pPr lvl="0">
              <a:buClr>
                <a:schemeClr val="bg1"/>
              </a:buClr>
            </a:pPr>
            <a:r>
              <a:rPr lang="en-US" b="0" dirty="0">
                <a:effectLst>
                  <a:outerShdw blurRad="50800" dist="38100" dir="2700000" algn="tl" rotWithShape="0">
                    <a:prstClr val="black">
                      <a:alpha val="40000"/>
                    </a:prstClr>
                  </a:outerShdw>
                </a:effectLst>
              </a:rPr>
              <a:t>Methylation </a:t>
            </a:r>
          </a:p>
          <a:p>
            <a:pPr lvl="0">
              <a:buClr>
                <a:schemeClr val="bg1"/>
              </a:buClr>
            </a:pPr>
            <a:endParaRPr lang="en-US" sz="500" b="0" dirty="0">
              <a:effectLst>
                <a:outerShdw blurRad="50800" dist="38100" dir="2700000" algn="tl" rotWithShape="0">
                  <a:prstClr val="black">
                    <a:alpha val="40000"/>
                  </a:prstClr>
                </a:outerShdw>
              </a:effectLst>
            </a:endParaRPr>
          </a:p>
          <a:p>
            <a:pPr lvl="0">
              <a:buClr>
                <a:schemeClr val="bg1"/>
              </a:buClr>
            </a:pPr>
            <a:r>
              <a:rPr lang="en-US" b="0" dirty="0">
                <a:effectLst>
                  <a:outerShdw blurRad="50800" dist="38100" dir="2700000" algn="tl" rotWithShape="0">
                    <a:prstClr val="black">
                      <a:alpha val="40000"/>
                    </a:prstClr>
                  </a:outerShdw>
                </a:effectLst>
              </a:rPr>
              <a:t>Mother’s diet supplemented with folic acid and B12</a:t>
            </a:r>
          </a:p>
          <a:p>
            <a:pPr lvl="0">
              <a:buClr>
                <a:schemeClr val="bg1"/>
              </a:buClr>
            </a:pPr>
            <a:endParaRPr lang="en-US" sz="500" b="0" dirty="0">
              <a:effectLst>
                <a:outerShdw blurRad="50800" dist="38100" dir="2700000" algn="tl" rotWithShape="0">
                  <a:prstClr val="black">
                    <a:alpha val="40000"/>
                  </a:prstClr>
                </a:outerShdw>
              </a:effectLst>
            </a:endParaRPr>
          </a:p>
          <a:p>
            <a:pPr lvl="0">
              <a:buClr>
                <a:schemeClr val="bg1"/>
              </a:buClr>
            </a:pPr>
            <a:r>
              <a:rPr lang="en-US" b="0" dirty="0">
                <a:effectLst>
                  <a:outerShdw blurRad="50800" dist="38100" dir="2700000" algn="tl" rotWithShape="0">
                    <a:prstClr val="black">
                      <a:alpha val="40000"/>
                    </a:prstClr>
                  </a:outerShdw>
                </a:effectLst>
              </a:rPr>
              <a:t>Diet of mother during pregnancy changes the expression of genes in the child</a:t>
            </a:r>
          </a:p>
          <a:p>
            <a:pPr lvl="0">
              <a:buClr>
                <a:schemeClr val="bg1"/>
              </a:buClr>
            </a:pPr>
            <a:endParaRPr lang="en-US" sz="500" b="0" dirty="0">
              <a:effectLst>
                <a:outerShdw blurRad="50800" dist="38100" dir="2700000" algn="tl" rotWithShape="0">
                  <a:prstClr val="black">
                    <a:alpha val="40000"/>
                  </a:prstClr>
                </a:outerShdw>
              </a:effectLst>
            </a:endParaRPr>
          </a:p>
          <a:p>
            <a:pPr lvl="0">
              <a:buClr>
                <a:schemeClr val="bg1"/>
              </a:buClr>
            </a:pPr>
            <a:r>
              <a:rPr lang="en-US" b="0" dirty="0">
                <a:effectLst>
                  <a:outerShdw blurRad="50800" dist="38100" dir="2700000" algn="tl" rotWithShape="0">
                    <a:prstClr val="black">
                      <a:alpha val="40000"/>
                    </a:prstClr>
                  </a:outerShdw>
                </a:effectLst>
              </a:rPr>
              <a:t>The methyl lock down passed down 3-4 generations. </a:t>
            </a:r>
          </a:p>
        </p:txBody>
      </p:sp>
    </p:spTree>
    <p:extLst>
      <p:ext uri="{BB962C8B-B14F-4D97-AF65-F5344CB8AC3E}">
        <p14:creationId xmlns:p14="http://schemas.microsoft.com/office/powerpoint/2010/main" val="2887625385"/>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0" end="0"/>
                                            </p:txEl>
                                          </p:spTgt>
                                        </p:tgtEl>
                                        <p:attrNameLst>
                                          <p:attrName>ppt_c</p:attrName>
                                        </p:attrNameLst>
                                      </p:cBhvr>
                                      <p:to>
                                        <a:srgbClr val="C1C1C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2" end="2"/>
                                            </p:txEl>
                                          </p:spTgt>
                                        </p:tgtEl>
                                        <p:attrNameLst>
                                          <p:attrName>ppt_c</p:attrName>
                                        </p:attrNameLst>
                                      </p:cBhvr>
                                      <p:to>
                                        <a:srgbClr val="C1C1C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4" end="4"/>
                                            </p:txEl>
                                          </p:spTgt>
                                        </p:tgtEl>
                                        <p:attrNameLst>
                                          <p:attrName>ppt_c</p:attrName>
                                        </p:attrNameLst>
                                      </p:cBhvr>
                                      <p:to>
                                        <a:srgbClr val="C1C1C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BC73C1F-650C-E44D-B597-7EC5789DF616}"/>
              </a:ext>
            </a:extLst>
          </p:cNvPr>
          <p:cNvSpPr txBox="1"/>
          <p:nvPr/>
        </p:nvSpPr>
        <p:spPr>
          <a:xfrm>
            <a:off x="838200" y="5961505"/>
            <a:ext cx="6591300" cy="8309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rtl="0" latinLnBrk="1" hangingPunct="0"/>
            <a:r>
              <a:rPr lang="en-US" sz="1200" dirty="0" err="1">
                <a:solidFill>
                  <a:srgbClr val="FFFFFF"/>
                </a:solidFill>
                <a:latin typeface="Tahoma" panose="020B0604030504040204" pitchFamily="34" charset="0"/>
                <a:ea typeface="Tahoma" panose="020B0604030504040204" pitchFamily="34" charset="0"/>
                <a:cs typeface="Tahoma" panose="020B0604030504040204" pitchFamily="34" charset="0"/>
              </a:rPr>
              <a:t>Backon</a:t>
            </a:r>
            <a:r>
              <a:rPr lang="en-US" sz="1200" dirty="0">
                <a:solidFill>
                  <a:srgbClr val="FFFFFF"/>
                </a:solidFill>
                <a:latin typeface="Tahoma" panose="020B0604030504040204" pitchFamily="34" charset="0"/>
                <a:ea typeface="Tahoma" panose="020B0604030504040204" pitchFamily="34" charset="0"/>
                <a:cs typeface="Tahoma" panose="020B0604030504040204" pitchFamily="34" charset="0"/>
              </a:rPr>
              <a:t>, Joshua, Jacob and the Spotted Sheep: The Role of Prenatal Nutrition on Epigenetics of Fur Color. Biology Published 2008 </a:t>
            </a:r>
            <a:r>
              <a:rPr lang="en-US" sz="1200" dirty="0">
                <a:solidFill>
                  <a:srgbClr val="FFFFFF"/>
                </a:solidFill>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https://www.semanticscholar.org/paper/Jacob-and-the-Spotted-Sheep%3A-The-Role-of-Prenatal-Backon/194ef71dd0af81f87cebdeda41ac64a85bc44a74</a:t>
            </a:r>
            <a:endParaRPr lang="en-US" sz="1200" dirty="0">
              <a:solidFill>
                <a:srgbClr val="FFFFFF"/>
              </a:solidFill>
              <a:latin typeface="Tahoma" panose="020B0604030504040204" pitchFamily="34" charset="0"/>
              <a:ea typeface="Tahoma" panose="020B0604030504040204" pitchFamily="34" charset="0"/>
              <a:cs typeface="Tahoma" panose="020B0604030504040204" pitchFamily="34" charset="0"/>
            </a:endParaRPr>
          </a:p>
          <a:p>
            <a:pPr defTabSz="685800" latinLnBrk="1" hangingPunct="0"/>
            <a:endParaRPr lang="en-US" sz="1200" dirty="0">
              <a:solidFill>
                <a:srgbClr val="FFFFFF"/>
              </a:solidFill>
              <a:latin typeface="Tahoma" panose="020B0604030504040204" pitchFamily="34" charset="0"/>
              <a:ea typeface="Tahoma" panose="020B0604030504040204" pitchFamily="34" charset="0"/>
              <a:cs typeface="Tahoma" panose="020B0604030504040204" pitchFamily="34" charset="0"/>
              <a:sym typeface="Tahoma"/>
            </a:endParaRPr>
          </a:p>
        </p:txBody>
      </p:sp>
      <p:sp>
        <p:nvSpPr>
          <p:cNvPr id="6" name="Title 5">
            <a:extLst>
              <a:ext uri="{FF2B5EF4-FFF2-40B4-BE49-F238E27FC236}">
                <a16:creationId xmlns:a16="http://schemas.microsoft.com/office/drawing/2014/main" id="{2328AE20-EB45-3640-80C2-F26E9A5AE698}"/>
              </a:ext>
            </a:extLst>
          </p:cNvPr>
          <p:cNvSpPr>
            <a:spLocks noGrp="1"/>
          </p:cNvSpPr>
          <p:nvPr>
            <p:ph type="title"/>
          </p:nvPr>
        </p:nvSpPr>
        <p:spPr/>
        <p:txBody>
          <a:bodyPr/>
          <a:lstStyle/>
          <a:p>
            <a:r>
              <a:rPr lang="en-US" dirty="0"/>
              <a:t>JACOB AND HIS SHEEP</a:t>
            </a:r>
          </a:p>
        </p:txBody>
      </p:sp>
      <p:sp>
        <p:nvSpPr>
          <p:cNvPr id="8" name="Content Placeholder 7">
            <a:extLst>
              <a:ext uri="{FF2B5EF4-FFF2-40B4-BE49-F238E27FC236}">
                <a16:creationId xmlns:a16="http://schemas.microsoft.com/office/drawing/2014/main" id="{36472E6D-F7B1-FA4E-8DB2-D6A28481025A}"/>
              </a:ext>
            </a:extLst>
          </p:cNvPr>
          <p:cNvSpPr>
            <a:spLocks noGrp="1"/>
          </p:cNvSpPr>
          <p:nvPr>
            <p:ph idx="1"/>
          </p:nvPr>
        </p:nvSpPr>
        <p:spPr/>
        <p:txBody>
          <a:bodyPr/>
          <a:lstStyle/>
          <a:p>
            <a:pPr>
              <a:lnSpc>
                <a:spcPct val="100000"/>
              </a:lnSpc>
            </a:pPr>
            <a:r>
              <a:rPr lang="en-US" b="0" dirty="0">
                <a:effectLst>
                  <a:outerShdw blurRad="50800" dist="38100" dir="2700000" algn="tl" rotWithShape="0">
                    <a:prstClr val="black">
                      <a:alpha val="40000"/>
                    </a:prstClr>
                  </a:outerShdw>
                </a:effectLst>
              </a:rPr>
              <a:t>Jacob, however, took fresh-cut branches from poplar, almond and plane trees and made white stripes on them by peeling the bark and exposing the white inner wood of the branches. Then he placed the peeled branches in all the watering troughs, so that they would be directly in front of the flocks when they came to drink. When the flocks were in heat and came to drink, they mated in front of the branches. And they bore young that were streaked or speckled or spotted. </a:t>
            </a:r>
            <a:r>
              <a:rPr lang="en-US" b="0" dirty="0">
                <a:solidFill>
                  <a:srgbClr val="F1FEFF"/>
                </a:solidFill>
                <a:effectLst>
                  <a:outerShdw blurRad="50800" dist="38100" dir="2700000" algn="tl" rotWithShape="0">
                    <a:prstClr val="black">
                      <a:alpha val="40000"/>
                    </a:prstClr>
                  </a:outerShdw>
                </a:effectLst>
              </a:rPr>
              <a:t>(Gen 30:37-39 NIV84)</a:t>
            </a:r>
          </a:p>
          <a:p>
            <a:endParaRPr lang="en-US"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694406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11DD3-C7BF-D844-A09B-07EBAF41B965}"/>
              </a:ext>
            </a:extLst>
          </p:cNvPr>
          <p:cNvSpPr>
            <a:spLocks noGrp="1"/>
          </p:cNvSpPr>
          <p:nvPr>
            <p:ph type="title"/>
          </p:nvPr>
        </p:nvSpPr>
        <p:spPr/>
        <p:txBody>
          <a:bodyPr/>
          <a:lstStyle/>
          <a:p>
            <a:r>
              <a:rPr lang="en-US" dirty="0"/>
              <a:t>SECTION I: THE BRAIN</a:t>
            </a:r>
          </a:p>
        </p:txBody>
      </p:sp>
      <p:pic>
        <p:nvPicPr>
          <p:cNvPr id="5" name="Content Placeholder 4">
            <a:extLst>
              <a:ext uri="{FF2B5EF4-FFF2-40B4-BE49-F238E27FC236}">
                <a16:creationId xmlns:a16="http://schemas.microsoft.com/office/drawing/2014/main" id="{39757E73-EE83-CD4C-8A3D-A363B64C2D7D}"/>
              </a:ext>
            </a:extLst>
          </p:cNvPr>
          <p:cNvPicPr>
            <a:picLocks noGrp="1" noChangeAspect="1"/>
          </p:cNvPicPr>
          <p:nvPr>
            <p:ph idx="1"/>
          </p:nvPr>
        </p:nvPicPr>
        <p:blipFill>
          <a:blip r:embed="rId2"/>
          <a:stretch>
            <a:fillRect/>
          </a:stretch>
        </p:blipFill>
        <p:spPr>
          <a:xfrm>
            <a:off x="3360415" y="1642179"/>
            <a:ext cx="5471169" cy="4456157"/>
          </a:xfrm>
          <a:ln w="76200">
            <a:solidFill>
              <a:schemeClr val="tx1">
                <a:lumMod val="75000"/>
              </a:schemeClr>
            </a:solidFill>
          </a:ln>
        </p:spPr>
      </p:pic>
    </p:spTree>
    <p:extLst>
      <p:ext uri="{BB962C8B-B14F-4D97-AF65-F5344CB8AC3E}">
        <p14:creationId xmlns:p14="http://schemas.microsoft.com/office/powerpoint/2010/main" val="2950827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GESTATIONAL EFFECTS OF FOOD SUPPLY </a:t>
            </a:r>
          </a:p>
        </p:txBody>
      </p:sp>
      <p:sp>
        <p:nvSpPr>
          <p:cNvPr id="4" name="Content Placeholder 3"/>
          <p:cNvSpPr>
            <a:spLocks noGrp="1"/>
          </p:cNvSpPr>
          <p:nvPr>
            <p:ph sz="half" idx="2"/>
          </p:nvPr>
        </p:nvSpPr>
        <p:spPr>
          <a:xfrm>
            <a:off x="6639119" y="1487562"/>
            <a:ext cx="5067299" cy="4879201"/>
          </a:xfrm>
        </p:spPr>
        <p:txBody>
          <a:bodyPr>
            <a:normAutofit fontScale="92500" lnSpcReduction="10000"/>
          </a:bodyPr>
          <a:lstStyle/>
          <a:p>
            <a:pPr>
              <a:buClr>
                <a:schemeClr val="bg1"/>
              </a:buClr>
            </a:pPr>
            <a:r>
              <a:rPr lang="en-US" b="0" dirty="0"/>
              <a:t>Netherlands WWII</a:t>
            </a:r>
          </a:p>
          <a:p>
            <a:pPr>
              <a:buClr>
                <a:schemeClr val="bg1"/>
              </a:buClr>
            </a:pPr>
            <a:endParaRPr lang="en-US" sz="200" b="0" dirty="0"/>
          </a:p>
          <a:p>
            <a:pPr>
              <a:buClr>
                <a:schemeClr val="bg1"/>
              </a:buClr>
            </a:pPr>
            <a:r>
              <a:rPr lang="en-US" b="0" dirty="0"/>
              <a:t>Severe food shortage</a:t>
            </a:r>
          </a:p>
          <a:p>
            <a:pPr>
              <a:buClr>
                <a:schemeClr val="bg1"/>
              </a:buClr>
            </a:pPr>
            <a:endParaRPr lang="en-US" sz="200" b="0" dirty="0"/>
          </a:p>
          <a:p>
            <a:pPr>
              <a:buClr>
                <a:schemeClr val="bg1"/>
              </a:buClr>
            </a:pPr>
            <a:r>
              <a:rPr lang="en-US" b="0" dirty="0"/>
              <a:t>Children higher rates of diabetes, obesity, metabolic problems than did their siblings of same parents</a:t>
            </a:r>
          </a:p>
          <a:p>
            <a:pPr>
              <a:buClr>
                <a:schemeClr val="bg1"/>
              </a:buClr>
            </a:pPr>
            <a:endParaRPr lang="en-US" sz="200" b="0" dirty="0"/>
          </a:p>
          <a:p>
            <a:pPr>
              <a:buClr>
                <a:schemeClr val="bg1"/>
              </a:buClr>
            </a:pPr>
            <a:r>
              <a:rPr lang="en-US" b="0" dirty="0"/>
              <a:t>5% less methyl caps on </a:t>
            </a:r>
            <a:r>
              <a:rPr lang="en-US" b="0" i="1" dirty="0"/>
              <a:t>IGF2 </a:t>
            </a:r>
            <a:r>
              <a:rPr lang="en-US" b="0" dirty="0"/>
              <a:t>gene</a:t>
            </a:r>
          </a:p>
          <a:p>
            <a:pPr>
              <a:buClr>
                <a:schemeClr val="bg1"/>
              </a:buClr>
            </a:pPr>
            <a:endParaRPr lang="en-US" sz="200" b="0" dirty="0"/>
          </a:p>
          <a:p>
            <a:pPr>
              <a:buClr>
                <a:schemeClr val="bg1"/>
              </a:buClr>
            </a:pPr>
            <a:r>
              <a:rPr lang="en-US" b="0" dirty="0"/>
              <a:t>Researchers believed this increased energy extraction from food</a:t>
            </a:r>
          </a:p>
        </p:txBody>
      </p:sp>
      <p:sp>
        <p:nvSpPr>
          <p:cNvPr id="7" name="TextBox 6"/>
          <p:cNvSpPr txBox="1"/>
          <p:nvPr/>
        </p:nvSpPr>
        <p:spPr>
          <a:xfrm>
            <a:off x="569914" y="6127138"/>
            <a:ext cx="5371375" cy="479251"/>
          </a:xfrm>
          <a:prstGeom prst="rect">
            <a:avLst/>
          </a:prstGeom>
          <a:noFill/>
        </p:spPr>
        <p:txBody>
          <a:bodyPr wrap="square" lIns="108857" tIns="54428" rIns="108857" bIns="54428" rtlCol="0">
            <a:spAutoFit/>
          </a:bodyPr>
          <a:lstStyle/>
          <a:p>
            <a:r>
              <a:rPr lang="en-US" sz="1200" dirty="0">
                <a:latin typeface="Tahoma" panose="020B0604030504040204" pitchFamily="34" charset="0"/>
                <a:ea typeface="Tahoma" panose="020B0604030504040204" pitchFamily="34" charset="0"/>
                <a:cs typeface="Tahoma" panose="020B0604030504040204" pitchFamily="34" charset="0"/>
              </a:rPr>
              <a:t>Proceedings of the National Academy of Sciences, DOI: 10.1073/pnas.0806560105 </a:t>
            </a:r>
          </a:p>
        </p:txBody>
      </p:sp>
      <p:pic>
        <p:nvPicPr>
          <p:cNvPr id="5" name="Content Placeholder 4"/>
          <p:cNvPicPr>
            <a:picLocks noGrp="1" noChangeAspect="1"/>
          </p:cNvPicPr>
          <p:nvPr>
            <p:ph sz="half" idx="1"/>
          </p:nvPr>
        </p:nvPicPr>
        <p:blipFill>
          <a:blip r:embed="rId2"/>
          <a:stretch>
            <a:fillRect/>
          </a:stretch>
        </p:blipFill>
        <p:spPr>
          <a:xfrm>
            <a:off x="650846" y="1612197"/>
            <a:ext cx="4461735" cy="4083621"/>
          </a:xfrm>
          <a:ln w="76200">
            <a:solidFill>
              <a:schemeClr val="tx1">
                <a:lumMod val="75000"/>
              </a:schemeClr>
            </a:solidFill>
          </a:ln>
        </p:spPr>
      </p:pic>
    </p:spTree>
    <p:extLst>
      <p:ext uri="{BB962C8B-B14F-4D97-AF65-F5344CB8AC3E}">
        <p14:creationId xmlns:p14="http://schemas.microsoft.com/office/powerpoint/2010/main" val="412858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0" end="0"/>
                                            </p:txEl>
                                          </p:spTgt>
                                        </p:tgtEl>
                                        <p:attrNameLst>
                                          <p:attrName>ppt_c</p:attrName>
                                        </p:attrNameLst>
                                      </p:cBhvr>
                                      <p:to>
                                        <a:srgbClr val="C1C1C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rgbClr val="C1C1C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4" end="4"/>
                                            </p:txEl>
                                          </p:spTgt>
                                        </p:tgtEl>
                                        <p:attrNameLst>
                                          <p:attrName>ppt_c</p:attrName>
                                        </p:attrNameLst>
                                      </p:cBhvr>
                                      <p:to>
                                        <a:srgbClr val="C1C1C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6" end="6"/>
                                            </p:txEl>
                                          </p:spTgt>
                                        </p:tgtEl>
                                        <p:attrNameLst>
                                          <p:attrName>ppt_c</p:attrName>
                                        </p:attrNameLst>
                                      </p:cBhvr>
                                      <p:to>
                                        <a:srgbClr val="C1C1C1"/>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051C9-B769-844C-B185-9796410CDB2D}"/>
              </a:ext>
            </a:extLst>
          </p:cNvPr>
          <p:cNvSpPr>
            <a:spLocks noGrp="1"/>
          </p:cNvSpPr>
          <p:nvPr>
            <p:ph type="ctrTitle"/>
          </p:nvPr>
        </p:nvSpPr>
        <p:spPr>
          <a:xfrm>
            <a:off x="518160" y="1915340"/>
            <a:ext cx="11155680" cy="2387600"/>
          </a:xfrm>
        </p:spPr>
        <p:txBody>
          <a:bodyPr>
            <a:normAutofit/>
          </a:bodyPr>
          <a:lstStyle/>
          <a:p>
            <a:r>
              <a:rPr lang="en-US" dirty="0">
                <a:solidFill>
                  <a:srgbClr val="F1FEFF"/>
                </a:solidFill>
              </a:rPr>
              <a:t>PARENTAL</a:t>
            </a:r>
            <a:br>
              <a:rPr lang="en-US" dirty="0">
                <a:solidFill>
                  <a:srgbClr val="F1FEFF"/>
                </a:solidFill>
              </a:rPr>
            </a:br>
            <a:r>
              <a:rPr lang="en-US" dirty="0">
                <a:solidFill>
                  <a:srgbClr val="F1FEFF"/>
                </a:solidFill>
              </a:rPr>
              <a:t>ENVIRNOMENTAL FACTORS</a:t>
            </a:r>
          </a:p>
        </p:txBody>
      </p:sp>
      <p:sp>
        <p:nvSpPr>
          <p:cNvPr id="3" name="Subtitle 2">
            <a:extLst>
              <a:ext uri="{FF2B5EF4-FFF2-40B4-BE49-F238E27FC236}">
                <a16:creationId xmlns:a16="http://schemas.microsoft.com/office/drawing/2014/main" id="{6A46A2B4-12FE-9E40-AA47-440186122E43}"/>
              </a:ext>
            </a:extLst>
          </p:cNvPr>
          <p:cNvSpPr>
            <a:spLocks noGrp="1"/>
          </p:cNvSpPr>
          <p:nvPr>
            <p:ph type="subTitle" idx="1"/>
          </p:nvPr>
        </p:nvSpPr>
        <p:spPr>
          <a:xfrm>
            <a:off x="1524000" y="4503378"/>
            <a:ext cx="9144000" cy="1655762"/>
          </a:xfrm>
        </p:spPr>
        <p:txBody>
          <a:bodyPr/>
          <a:lstStyle/>
          <a:p>
            <a:endParaRPr lang="en-US"/>
          </a:p>
        </p:txBody>
      </p:sp>
    </p:spTree>
    <p:extLst>
      <p:ext uri="{BB962C8B-B14F-4D97-AF65-F5344CB8AC3E}">
        <p14:creationId xmlns:p14="http://schemas.microsoft.com/office/powerpoint/2010/main" val="16937186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EAA832-9532-7B44-87D6-77080A0A1AA6}"/>
              </a:ext>
            </a:extLst>
          </p:cNvPr>
          <p:cNvSpPr>
            <a:spLocks noGrp="1"/>
          </p:cNvSpPr>
          <p:nvPr>
            <p:ph type="title"/>
          </p:nvPr>
        </p:nvSpPr>
        <p:spPr/>
        <p:txBody>
          <a:bodyPr/>
          <a:lstStyle/>
          <a:p>
            <a:r>
              <a:rPr lang="en-US" dirty="0"/>
              <a:t>ANIMAL STUDIES</a:t>
            </a:r>
          </a:p>
        </p:txBody>
      </p:sp>
      <p:sp>
        <p:nvSpPr>
          <p:cNvPr id="5" name="Content Placeholder 4">
            <a:extLst>
              <a:ext uri="{FF2B5EF4-FFF2-40B4-BE49-F238E27FC236}">
                <a16:creationId xmlns:a16="http://schemas.microsoft.com/office/drawing/2014/main" id="{EE0AA69D-8FB0-A245-9681-4C49DEA9B3FA}"/>
              </a:ext>
            </a:extLst>
          </p:cNvPr>
          <p:cNvSpPr>
            <a:spLocks noGrp="1"/>
          </p:cNvSpPr>
          <p:nvPr>
            <p:ph idx="1"/>
          </p:nvPr>
        </p:nvSpPr>
        <p:spPr>
          <a:xfrm>
            <a:off x="838200" y="1854200"/>
            <a:ext cx="10515600" cy="4368799"/>
          </a:xfrm>
        </p:spPr>
        <p:txBody>
          <a:bodyPr>
            <a:normAutofit/>
          </a:bodyPr>
          <a:lstStyle/>
          <a:p>
            <a:pPr lvl="0">
              <a:buClr>
                <a:schemeClr val="bg1"/>
              </a:buClr>
            </a:pPr>
            <a:r>
              <a:rPr lang="en-US" b="0" dirty="0">
                <a:effectLst>
                  <a:outerShdw blurRad="50800" dist="38100" dir="2700000" algn="tl" rotWithShape="0">
                    <a:prstClr val="black">
                      <a:alpha val="40000"/>
                    </a:prstClr>
                  </a:outerShdw>
                </a:effectLst>
              </a:rPr>
              <a:t>Pups of nurturing mothers (licking/grooming) compared to pups of mothers who didn’t nurture</a:t>
            </a:r>
          </a:p>
          <a:p>
            <a:pPr marL="984250" lvl="1"/>
            <a:r>
              <a:rPr lang="en-US"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Pups without attentive mothers had altered brain development such that they had over active </a:t>
            </a:r>
            <a:r>
              <a:rPr lang="en-US" dirty="0" err="1">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amygdalas</a:t>
            </a:r>
            <a:r>
              <a:rPr lang="en-US"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and social impairments</a:t>
            </a:r>
          </a:p>
          <a:p>
            <a:pPr lvl="1"/>
            <a:endParaRPr lang="en-US" dirty="0">
              <a:effectLst>
                <a:outerShdw blurRad="50800" dist="38100" dir="2700000" algn="tl" rotWithShape="0">
                  <a:prstClr val="black">
                    <a:alpha val="40000"/>
                  </a:prstClr>
                </a:outerShdw>
              </a:effectLst>
            </a:endParaRPr>
          </a:p>
          <a:p>
            <a:pPr lvl="0">
              <a:buClr>
                <a:schemeClr val="bg1"/>
              </a:buClr>
            </a:pPr>
            <a:r>
              <a:rPr lang="en-US" b="0" dirty="0">
                <a:effectLst>
                  <a:outerShdw blurRad="50800" dist="38100" dir="2700000" algn="tl" rotWithShape="0">
                    <a:prstClr val="black">
                      <a:alpha val="40000"/>
                    </a:prstClr>
                  </a:outerShdw>
                </a:effectLst>
              </a:rPr>
              <a:t>When pups of neglect mothers were reared by nurturing mothers their amygdala development was the same as the pups of the nurturing  mother</a:t>
            </a:r>
          </a:p>
          <a:p>
            <a:endParaRPr lang="en-US" dirty="0">
              <a:effectLst>
                <a:outerShdw blurRad="50800" dist="38100" dir="2700000" algn="tl" rotWithShape="0">
                  <a:prstClr val="black">
                    <a:alpha val="40000"/>
                  </a:prstClr>
                </a:outerShdw>
              </a:effectLst>
            </a:endParaRPr>
          </a:p>
        </p:txBody>
      </p:sp>
      <p:sp>
        <p:nvSpPr>
          <p:cNvPr id="6" name="Shape 280">
            <a:extLst>
              <a:ext uri="{FF2B5EF4-FFF2-40B4-BE49-F238E27FC236}">
                <a16:creationId xmlns:a16="http://schemas.microsoft.com/office/drawing/2014/main" id="{BAEB16EC-CFDF-6B41-886B-716922ECDEC8}"/>
              </a:ext>
            </a:extLst>
          </p:cNvPr>
          <p:cNvSpPr/>
          <p:nvPr/>
        </p:nvSpPr>
        <p:spPr>
          <a:xfrm>
            <a:off x="838200" y="6206737"/>
            <a:ext cx="4924698" cy="276997"/>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spAutoFit/>
          </a:bodyPr>
          <a:lstStyle>
            <a:lvl1pPr>
              <a:defRPr sz="1600">
                <a:solidFill>
                  <a:srgbClr val="FFFFFF"/>
                </a:solidFill>
                <a:hlinkClick r:id="rId2"/>
              </a:defRPr>
            </a:lvl1pPr>
          </a:lstStyle>
          <a:p>
            <a:pPr lvl="0">
              <a:defRPr sz="1800">
                <a:solidFill>
                  <a:srgbClr val="000000"/>
                </a:solidFill>
              </a:defRPr>
            </a:pPr>
            <a:r>
              <a:rPr sz="1200" dirty="0">
                <a:solidFill>
                  <a:schemeClr val="bg1">
                    <a:lumMod val="20000"/>
                    <a:lumOff val="80000"/>
                  </a:schemeClr>
                </a:solidFill>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http://www.ncbi.nlm.nih.gov/pubmed/15220929</a:t>
            </a:r>
          </a:p>
        </p:txBody>
      </p:sp>
    </p:spTree>
    <p:extLst>
      <p:ext uri="{BB962C8B-B14F-4D97-AF65-F5344CB8AC3E}">
        <p14:creationId xmlns:p14="http://schemas.microsoft.com/office/powerpoint/2010/main" val="1600417678"/>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0" end="0"/>
                                            </p:txEl>
                                          </p:spTgt>
                                        </p:tgtEl>
                                        <p:attrNameLst>
                                          <p:attrName>ppt_c</p:attrName>
                                        </p:attrNameLst>
                                      </p:cBhvr>
                                      <p:to>
                                        <a:srgbClr val="C1C1C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1" end="1"/>
                                            </p:txEl>
                                          </p:spTgt>
                                        </p:tgtEl>
                                        <p:attrNameLst>
                                          <p:attrName>ppt_c</p:attrName>
                                        </p:attrNameLst>
                                      </p:cBhvr>
                                      <p:to>
                                        <a:srgbClr val="C1C1C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CHILDHOOD STRESS DECREASES REWARD FIRING</a:t>
            </a:r>
          </a:p>
        </p:txBody>
      </p:sp>
      <p:sp>
        <p:nvSpPr>
          <p:cNvPr id="5" name="TextBox 4"/>
          <p:cNvSpPr txBox="1"/>
          <p:nvPr/>
        </p:nvSpPr>
        <p:spPr>
          <a:xfrm>
            <a:off x="838200" y="6127995"/>
            <a:ext cx="7862829" cy="8309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200" dirty="0">
                <a:solidFill>
                  <a:srgbClr val="FFFFFF"/>
                </a:solidFill>
                <a:latin typeface="Tahoma" panose="020B0604030504040204" pitchFamily="34" charset="0"/>
                <a:ea typeface="Tahoma" panose="020B0604030504040204" pitchFamily="34" charset="0"/>
                <a:cs typeface="Tahoma" panose="020B0604030504040204" pitchFamily="34" charset="0"/>
              </a:rPr>
              <a:t>Jamie L Hanson et al. Cumulative Stress In Childhood is Associated with Blunted Reward-Related Brain Activity In Adulthood, Social Cognitive and Affective Neuroscience (2015).</a:t>
            </a: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DOI: 10.1093/scan/nsv124</a:t>
            </a: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 </a:t>
            </a:r>
          </a:p>
          <a:p>
            <a:r>
              <a:rPr lang="en-US" sz="1200" dirty="0">
                <a:solidFill>
                  <a:srgbClr val="FFFFFF"/>
                </a:solidFill>
                <a:latin typeface="Tahoma" panose="020B0604030504040204" pitchFamily="34" charset="0"/>
                <a:ea typeface="Tahoma" panose="020B0604030504040204" pitchFamily="34" charset="0"/>
                <a:cs typeface="Tahoma" panose="020B0604030504040204" pitchFamily="34" charset="0"/>
              </a:rPr>
              <a:t> </a:t>
            </a:r>
          </a:p>
          <a:p>
            <a:pPr defTabSz="685800" latinLnBrk="1" hangingPunct="0"/>
            <a:endParaRPr lang="en-US" sz="1200" dirty="0">
              <a:solidFill>
                <a:srgbClr val="FFFFFF"/>
              </a:solidFill>
              <a:latin typeface="Tahoma" panose="020B0604030504040204" pitchFamily="34" charset="0"/>
              <a:ea typeface="Tahoma" panose="020B0604030504040204" pitchFamily="34" charset="0"/>
              <a:cs typeface="Tahoma" panose="020B0604030504040204" pitchFamily="34" charset="0"/>
              <a:sym typeface="Tahoma"/>
            </a:endParaRPr>
          </a:p>
        </p:txBody>
      </p:sp>
      <p:sp>
        <p:nvSpPr>
          <p:cNvPr id="6" name="Content Placeholder 5">
            <a:extLst>
              <a:ext uri="{FF2B5EF4-FFF2-40B4-BE49-F238E27FC236}">
                <a16:creationId xmlns:a16="http://schemas.microsoft.com/office/drawing/2014/main" id="{A57B66BB-1DD3-4C47-8DC2-C2CB7FEC1705}"/>
              </a:ext>
            </a:extLst>
          </p:cNvPr>
          <p:cNvSpPr>
            <a:spLocks noGrp="1"/>
          </p:cNvSpPr>
          <p:nvPr>
            <p:ph idx="1"/>
          </p:nvPr>
        </p:nvSpPr>
        <p:spPr/>
        <p:txBody>
          <a:bodyPr/>
          <a:lstStyle/>
          <a:p>
            <a:pPr lvl="0">
              <a:buClr>
                <a:schemeClr val="bg1"/>
              </a:buClr>
            </a:pPr>
            <a:r>
              <a:rPr lang="en-US" b="0" dirty="0">
                <a:effectLst>
                  <a:outerShdw blurRad="50800" dist="38100" dir="2700000" algn="tl" rotWithShape="0">
                    <a:prstClr val="black">
                      <a:alpha val="40000"/>
                    </a:prstClr>
                  </a:outerShdw>
                </a:effectLst>
              </a:rPr>
              <a:t>Stress between K to 3</a:t>
            </a:r>
            <a:r>
              <a:rPr lang="en-US" b="0" baseline="30000" dirty="0">
                <a:effectLst>
                  <a:outerShdw blurRad="50800" dist="38100" dir="2700000" algn="tl" rotWithShape="0">
                    <a:prstClr val="black">
                      <a:alpha val="40000"/>
                    </a:prstClr>
                  </a:outerShdw>
                </a:effectLst>
              </a:rPr>
              <a:t>rd</a:t>
            </a:r>
            <a:r>
              <a:rPr lang="en-US" b="0" dirty="0">
                <a:effectLst>
                  <a:outerShdw blurRad="50800" dist="38100" dir="2700000" algn="tl" rotWithShape="0">
                    <a:prstClr val="black">
                      <a:alpha val="40000"/>
                    </a:prstClr>
                  </a:outerShdw>
                </a:effectLst>
              </a:rPr>
              <a:t> grade was predictor of decreased reward firing from ventral tegmental area at age 26</a:t>
            </a:r>
          </a:p>
          <a:p>
            <a:pPr lvl="0">
              <a:buClr>
                <a:schemeClr val="bg1"/>
              </a:buClr>
            </a:pPr>
            <a:endParaRPr lang="en-US" b="0" dirty="0">
              <a:effectLst>
                <a:outerShdw blurRad="50800" dist="38100" dir="2700000" algn="tl" rotWithShape="0">
                  <a:prstClr val="black">
                    <a:alpha val="40000"/>
                  </a:prstClr>
                </a:outerShdw>
              </a:effectLst>
            </a:endParaRPr>
          </a:p>
          <a:p>
            <a:pPr lvl="0">
              <a:buClr>
                <a:schemeClr val="bg1"/>
              </a:buClr>
            </a:pPr>
            <a:r>
              <a:rPr lang="en-US" b="0" dirty="0">
                <a:effectLst>
                  <a:outerShdw blurRad="50800" dist="38100" dir="2700000" algn="tl" rotWithShape="0">
                    <a:prstClr val="black">
                      <a:alpha val="40000"/>
                    </a:prstClr>
                  </a:outerShdw>
                </a:effectLst>
              </a:rPr>
              <a:t>This increases risk for mental health problems later in life, more depression, less normal reward, greater risk for substance problems. </a:t>
            </a:r>
          </a:p>
          <a:p>
            <a:pPr>
              <a:buClr>
                <a:schemeClr val="bg1"/>
              </a:buClr>
            </a:pPr>
            <a:endParaRPr lang="en-US"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67000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0" end="0"/>
                                            </p:txEl>
                                          </p:spTgt>
                                        </p:tgtEl>
                                        <p:attrNameLst>
                                          <p:attrName>ppt_c</p:attrName>
                                        </p:attrNameLst>
                                      </p:cBhvr>
                                      <p:to>
                                        <a:srgbClr val="C1C1C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GESTATIONAL EFFECTS OF FOOD SUPPLY </a:t>
            </a:r>
          </a:p>
        </p:txBody>
      </p:sp>
      <p:sp>
        <p:nvSpPr>
          <p:cNvPr id="4" name="Content Placeholder 3"/>
          <p:cNvSpPr>
            <a:spLocks noGrp="1"/>
          </p:cNvSpPr>
          <p:nvPr>
            <p:ph sz="half" idx="2"/>
          </p:nvPr>
        </p:nvSpPr>
        <p:spPr>
          <a:xfrm>
            <a:off x="6801991" y="1497181"/>
            <a:ext cx="5105399" cy="4557666"/>
          </a:xfrm>
        </p:spPr>
        <p:txBody>
          <a:bodyPr>
            <a:normAutofit lnSpcReduction="10000"/>
          </a:bodyPr>
          <a:lstStyle/>
          <a:p>
            <a:pPr lvl="0">
              <a:buClr>
                <a:schemeClr val="bg1"/>
              </a:buClr>
            </a:pPr>
            <a:r>
              <a:rPr lang="en-US" b="0" dirty="0">
                <a:effectLst>
                  <a:outerShdw blurRad="50800" dist="38100" dir="2700000" algn="tl" rotWithShape="0">
                    <a:prstClr val="black">
                      <a:alpha val="40000"/>
                    </a:prstClr>
                  </a:outerShdw>
                </a:effectLst>
              </a:rPr>
              <a:t>Enriched environment 2 weeks adolescence</a:t>
            </a:r>
          </a:p>
          <a:p>
            <a:pPr lvl="0">
              <a:buClr>
                <a:schemeClr val="bg1"/>
              </a:buClr>
            </a:pPr>
            <a:endParaRPr lang="en-US" sz="500" b="0" dirty="0">
              <a:effectLst>
                <a:outerShdw blurRad="50800" dist="38100" dir="2700000" algn="tl" rotWithShape="0">
                  <a:prstClr val="black">
                    <a:alpha val="40000"/>
                  </a:prstClr>
                </a:outerShdw>
              </a:effectLst>
            </a:endParaRPr>
          </a:p>
          <a:p>
            <a:pPr lvl="0">
              <a:buClr>
                <a:schemeClr val="bg1"/>
              </a:buClr>
            </a:pPr>
            <a:r>
              <a:rPr lang="en-US" b="0" dirty="0">
                <a:effectLst>
                  <a:outerShdw blurRad="50800" dist="38100" dir="2700000" algn="tl" rotWithShape="0">
                    <a:prstClr val="black">
                      <a:alpha val="40000"/>
                    </a:prstClr>
                  </a:outerShdw>
                </a:effectLst>
              </a:rPr>
              <a:t>Improved memory</a:t>
            </a:r>
          </a:p>
          <a:p>
            <a:pPr lvl="0">
              <a:buClr>
                <a:schemeClr val="bg1"/>
              </a:buClr>
            </a:pPr>
            <a:endParaRPr lang="en-US" sz="500" b="0" dirty="0">
              <a:effectLst>
                <a:outerShdw blurRad="50800" dist="38100" dir="2700000" algn="tl" rotWithShape="0">
                  <a:prstClr val="black">
                    <a:alpha val="40000"/>
                  </a:prstClr>
                </a:outerShdw>
              </a:effectLst>
            </a:endParaRPr>
          </a:p>
          <a:p>
            <a:pPr lvl="0">
              <a:buClr>
                <a:schemeClr val="bg1"/>
              </a:buClr>
            </a:pPr>
            <a:r>
              <a:rPr lang="en-US" b="0" dirty="0">
                <a:effectLst>
                  <a:outerShdw blurRad="50800" dist="38100" dir="2700000" algn="tl" rotWithShape="0">
                    <a:prstClr val="black">
                      <a:alpha val="40000"/>
                    </a:prstClr>
                  </a:outerShdw>
                </a:effectLst>
              </a:rPr>
              <a:t>Offspring – improved memory despite genetic defect and no enriched environment</a:t>
            </a:r>
          </a:p>
          <a:p>
            <a:pPr lvl="0">
              <a:buClr>
                <a:schemeClr val="bg1"/>
              </a:buClr>
            </a:pPr>
            <a:endParaRPr lang="en-US" sz="500" b="0" dirty="0">
              <a:effectLst>
                <a:outerShdw blurRad="50800" dist="38100" dir="2700000" algn="tl" rotWithShape="0">
                  <a:prstClr val="black">
                    <a:alpha val="40000"/>
                  </a:prstClr>
                </a:outerShdw>
              </a:effectLst>
            </a:endParaRPr>
          </a:p>
          <a:p>
            <a:pPr lvl="0">
              <a:buClr>
                <a:schemeClr val="bg1"/>
              </a:buClr>
            </a:pPr>
            <a:r>
              <a:rPr lang="en-US" b="0" dirty="0">
                <a:effectLst>
                  <a:outerShdw blurRad="50800" dist="38100" dir="2700000" algn="tl" rotWithShape="0">
                    <a:prstClr val="black">
                      <a:alpha val="40000"/>
                    </a:prstClr>
                  </a:outerShdw>
                </a:effectLst>
              </a:rPr>
              <a:t>Environment caused epigenetic changes which were passed to offspring</a:t>
            </a:r>
          </a:p>
        </p:txBody>
      </p:sp>
      <p:pic>
        <p:nvPicPr>
          <p:cNvPr id="5" name="Content Placeholder 4"/>
          <p:cNvPicPr>
            <a:picLocks noGrp="1" noChangeAspect="1"/>
          </p:cNvPicPr>
          <p:nvPr>
            <p:ph sz="half" idx="1"/>
          </p:nvPr>
        </p:nvPicPr>
        <p:blipFill>
          <a:blip r:embed="rId2"/>
          <a:stretch>
            <a:fillRect/>
          </a:stretch>
        </p:blipFill>
        <p:spPr>
          <a:xfrm>
            <a:off x="637525" y="1746250"/>
            <a:ext cx="5024150" cy="3365500"/>
          </a:xfrm>
          <a:ln w="76200">
            <a:solidFill>
              <a:schemeClr val="tx1">
                <a:lumMod val="75000"/>
              </a:schemeClr>
            </a:solidFill>
          </a:ln>
        </p:spPr>
      </p:pic>
      <p:sp>
        <p:nvSpPr>
          <p:cNvPr id="6" name="Shape 368">
            <a:extLst>
              <a:ext uri="{FF2B5EF4-FFF2-40B4-BE49-F238E27FC236}">
                <a16:creationId xmlns:a16="http://schemas.microsoft.com/office/drawing/2014/main" id="{5445F7BE-5D7F-4E4C-AC37-560F807530DF}"/>
              </a:ext>
            </a:extLst>
          </p:cNvPr>
          <p:cNvSpPr/>
          <p:nvPr/>
        </p:nvSpPr>
        <p:spPr>
          <a:xfrm>
            <a:off x="637525" y="5753396"/>
            <a:ext cx="5024150" cy="830995"/>
          </a:xfrm>
          <a:prstGeom prst="rect">
            <a:avLst/>
          </a:prstGeom>
          <a:ln w="12700">
            <a:miter lim="400000"/>
          </a:ln>
          <a:extLst>
            <a:ext uri="{C572A759-6A51-4108-AA02-DFA0A04FC94B}">
              <ma14:wrappingTextBoxFlag xmlns="" xmlns:ma14="http://schemas.microsoft.com/office/mac/drawingml/2011/main" val="1"/>
            </a:ext>
          </a:extLst>
        </p:spPr>
        <p:txBody>
          <a:bodyPr wrap="square" lIns="45719" tIns="45719" rIns="45719" bIns="45719">
            <a:spAutoFit/>
          </a:bodyPr>
          <a:lstStyle/>
          <a:p>
            <a:pPr lvl="0">
              <a:defRPr sz="1800">
                <a:solidFill>
                  <a:srgbClr val="000000"/>
                </a:solidFill>
              </a:defRPr>
            </a:pPr>
            <a:r>
              <a:rPr sz="1200" dirty="0">
                <a:solidFill>
                  <a:srgbClr val="FFFFFF"/>
                </a:solidFill>
                <a:latin typeface="Tahoma" panose="020B0604030504040204" pitchFamily="34" charset="0"/>
                <a:ea typeface="Tahoma" panose="020B0604030504040204" pitchFamily="34" charset="0"/>
                <a:cs typeface="Tahoma" panose="020B0604030504040204" pitchFamily="34" charset="0"/>
              </a:rPr>
              <a:t>Junko A. Arai, </a:t>
            </a:r>
            <a:r>
              <a:rPr sz="1200" dirty="0" err="1">
                <a:solidFill>
                  <a:srgbClr val="FFFFFF"/>
                </a:solidFill>
                <a:latin typeface="Tahoma" panose="020B0604030504040204" pitchFamily="34" charset="0"/>
                <a:ea typeface="Tahoma" panose="020B0604030504040204" pitchFamily="34" charset="0"/>
                <a:cs typeface="Tahoma" panose="020B0604030504040204" pitchFamily="34" charset="0"/>
              </a:rPr>
              <a:t>Shaomin</a:t>
            </a:r>
            <a:r>
              <a:rPr sz="1200" dirty="0">
                <a:solidFill>
                  <a:srgbClr val="FFFFFF"/>
                </a:solidFill>
                <a:latin typeface="Tahoma" panose="020B0604030504040204" pitchFamily="34" charset="0"/>
                <a:ea typeface="Tahoma" panose="020B0604030504040204" pitchFamily="34" charset="0"/>
                <a:cs typeface="Tahoma" panose="020B0604030504040204" pitchFamily="34" charset="0"/>
              </a:rPr>
              <a:t> Li, Dean M. Hartley, and Larry A. Feig</a:t>
            </a:r>
            <a:r>
              <a:rPr lang="en-US" sz="1200"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sz="1200" dirty="0">
                <a:solidFill>
                  <a:srgbClr val="FFFFFF"/>
                </a:solidFill>
                <a:latin typeface="Tahoma" panose="020B0604030504040204" pitchFamily="34" charset="0"/>
                <a:ea typeface="Tahoma" panose="020B0604030504040204" pitchFamily="34" charset="0"/>
                <a:cs typeface="Tahoma" panose="020B0604030504040204" pitchFamily="34" charset="0"/>
              </a:rPr>
              <a:t>Transgenerational Rescue of a Genetic Defect in Long-Term Potentiation and Memory Formation by Juvenile Enrichment</a:t>
            </a:r>
            <a:r>
              <a:rPr lang="en-US" sz="1200"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sz="1200" dirty="0">
                <a:solidFill>
                  <a:srgbClr val="FFFFFF"/>
                </a:solidFill>
                <a:latin typeface="Tahoma" panose="020B0604030504040204" pitchFamily="34" charset="0"/>
                <a:ea typeface="Tahoma" panose="020B0604030504040204" pitchFamily="34" charset="0"/>
                <a:cs typeface="Tahoma" panose="020B0604030504040204" pitchFamily="34" charset="0"/>
              </a:rPr>
              <a:t>J. </a:t>
            </a:r>
            <a:r>
              <a:rPr sz="1200" dirty="0" err="1">
                <a:solidFill>
                  <a:srgbClr val="FFFFFF"/>
                </a:solidFill>
                <a:latin typeface="Tahoma" panose="020B0604030504040204" pitchFamily="34" charset="0"/>
                <a:ea typeface="Tahoma" panose="020B0604030504040204" pitchFamily="34" charset="0"/>
                <a:cs typeface="Tahoma" panose="020B0604030504040204" pitchFamily="34" charset="0"/>
              </a:rPr>
              <a:t>Neurosci</a:t>
            </a:r>
            <a:r>
              <a:rPr sz="1200" dirty="0">
                <a:solidFill>
                  <a:srgbClr val="FFFFFF"/>
                </a:solidFill>
                <a:latin typeface="Tahoma" panose="020B0604030504040204" pitchFamily="34" charset="0"/>
                <a:ea typeface="Tahoma" panose="020B0604030504040204" pitchFamily="34" charset="0"/>
                <a:cs typeface="Tahoma" panose="020B0604030504040204" pitchFamily="34" charset="0"/>
              </a:rPr>
              <a:t>., Feb 2009; 29: 1496 - 1502 ; doi:10.1523/JNEUROSCI.5057-08.2009 </a:t>
            </a:r>
          </a:p>
        </p:txBody>
      </p:sp>
    </p:spTree>
    <p:extLst>
      <p:ext uri="{BB962C8B-B14F-4D97-AF65-F5344CB8AC3E}">
        <p14:creationId xmlns:p14="http://schemas.microsoft.com/office/powerpoint/2010/main" val="147515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0" end="0"/>
                                            </p:txEl>
                                          </p:spTgt>
                                        </p:tgtEl>
                                        <p:attrNameLst>
                                          <p:attrName>ppt_c</p:attrName>
                                        </p:attrNameLst>
                                      </p:cBhvr>
                                      <p:to>
                                        <a:srgbClr val="C1C1C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rgbClr val="C1C1C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4" end="4"/>
                                            </p:txEl>
                                          </p:spTgt>
                                        </p:tgtEl>
                                        <p:attrNameLst>
                                          <p:attrName>ppt_c</p:attrName>
                                        </p:attrNameLst>
                                      </p:cBhvr>
                                      <p:to>
                                        <a:srgbClr val="C1C1C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8ADAD-179E-774B-9C3C-C1B447DD07A1}"/>
              </a:ext>
            </a:extLst>
          </p:cNvPr>
          <p:cNvSpPr>
            <a:spLocks noGrp="1"/>
          </p:cNvSpPr>
          <p:nvPr>
            <p:ph type="title"/>
          </p:nvPr>
        </p:nvSpPr>
        <p:spPr>
          <a:xfrm>
            <a:off x="0" y="0"/>
            <a:ext cx="12192000" cy="1346200"/>
          </a:xfrm>
        </p:spPr>
        <p:txBody>
          <a:bodyPr lIns="91440" tIns="182880" anchor="ctr" anchorCtr="1">
            <a:normAutofit/>
          </a:bodyPr>
          <a:lstStyle/>
          <a:p>
            <a:pPr algn="ctr"/>
            <a:r>
              <a:rPr lang="en-US" sz="3000" dirty="0"/>
              <a:t>Mice with neuronal loss experienced improved memory after enriched environment due to epigenetic changes</a:t>
            </a:r>
          </a:p>
        </p:txBody>
      </p:sp>
      <p:pic>
        <p:nvPicPr>
          <p:cNvPr id="6" name="Picture Placeholder 5">
            <a:extLst>
              <a:ext uri="{FF2B5EF4-FFF2-40B4-BE49-F238E27FC236}">
                <a16:creationId xmlns:a16="http://schemas.microsoft.com/office/drawing/2014/main" id="{66F649A2-AAF7-B84B-89ED-EFE9777794ED}"/>
              </a:ext>
            </a:extLst>
          </p:cNvPr>
          <p:cNvPicPr>
            <a:picLocks noGrp="1" noChangeAspect="1"/>
          </p:cNvPicPr>
          <p:nvPr>
            <p:ph type="pic" idx="1"/>
          </p:nvPr>
        </p:nvPicPr>
        <p:blipFill>
          <a:blip r:embed="rId2"/>
          <a:stretch>
            <a:fillRect/>
          </a:stretch>
        </p:blipFill>
        <p:spPr>
          <a:xfrm>
            <a:off x="2852326" y="1570449"/>
            <a:ext cx="6690548" cy="4402482"/>
          </a:xfrm>
          <a:prstGeom prst="rect">
            <a:avLst/>
          </a:prstGeom>
        </p:spPr>
      </p:pic>
    </p:spTree>
    <p:extLst>
      <p:ext uri="{BB962C8B-B14F-4D97-AF65-F5344CB8AC3E}">
        <p14:creationId xmlns:p14="http://schemas.microsoft.com/office/powerpoint/2010/main" val="31496440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Shape 380"/>
          <p:cNvSpPr/>
          <p:nvPr/>
        </p:nvSpPr>
        <p:spPr>
          <a:xfrm>
            <a:off x="393700" y="5917168"/>
            <a:ext cx="7092461" cy="73866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p>
            <a:pPr lvl="0">
              <a:defRPr sz="1800">
                <a:solidFill>
                  <a:srgbClr val="000000"/>
                </a:solidFill>
              </a:defRPr>
            </a:pPr>
            <a:endParaRPr sz="1200" dirty="0">
              <a:solidFill>
                <a:srgbClr val="FFFFFF"/>
              </a:solidFill>
              <a:effectLst>
                <a:outerShdw blurRad="38100" dist="38100" dir="2700000" rotWithShape="0">
                  <a:srgbClr val="000000"/>
                </a:outerShdw>
              </a:effectLst>
              <a:latin typeface="Tahoma" panose="020B0604030504040204" pitchFamily="34" charset="0"/>
              <a:ea typeface="Tahoma" panose="020B0604030504040204" pitchFamily="34" charset="0"/>
              <a:cs typeface="Tahoma" panose="020B0604030504040204" pitchFamily="34" charset="0"/>
              <a:sym typeface="Arial"/>
            </a:endParaRPr>
          </a:p>
          <a:p>
            <a:pPr lvl="0">
              <a:defRPr sz="1800">
                <a:solidFill>
                  <a:srgbClr val="000000"/>
                </a:solidFill>
              </a:defRPr>
            </a:pPr>
            <a:endParaRPr sz="1200" dirty="0">
              <a:solidFill>
                <a:srgbClr val="FFFFFF"/>
              </a:solidFill>
              <a:effectLst>
                <a:outerShdw blurRad="38100" dist="38100" dir="2700000" rotWithShape="0">
                  <a:srgbClr val="000000"/>
                </a:outerShdw>
              </a:effectLst>
              <a:latin typeface="Tahoma" panose="020B0604030504040204" pitchFamily="34" charset="0"/>
              <a:ea typeface="Tahoma" panose="020B0604030504040204" pitchFamily="34" charset="0"/>
              <a:cs typeface="Tahoma" panose="020B0604030504040204" pitchFamily="34" charset="0"/>
              <a:sym typeface="Arial"/>
            </a:endParaRPr>
          </a:p>
          <a:p>
            <a:pPr lvl="0">
              <a:defRPr sz="1800">
                <a:solidFill>
                  <a:srgbClr val="000000"/>
                </a:solidFill>
              </a:defRPr>
            </a:pPr>
            <a:r>
              <a:rPr sz="1200" dirty="0">
                <a:solidFill>
                  <a:srgbClr val="FFFFFF"/>
                </a:solidFill>
                <a:latin typeface="Tahoma" panose="020B0604030504040204" pitchFamily="34" charset="0"/>
                <a:ea typeface="Tahoma" panose="020B0604030504040204" pitchFamily="34" charset="0"/>
                <a:cs typeface="Tahoma" panose="020B0604030504040204" pitchFamily="34" charset="0"/>
                <a:sym typeface="Arial"/>
              </a:rPr>
              <a:t>1. Child and Adolescent Social Work Journal Oct 2002, Vol 19, Is 5, p 393-412 </a:t>
            </a:r>
            <a:endParaRPr sz="1200" dirty="0">
              <a:solidFill>
                <a:srgbClr val="FFFFFF"/>
              </a:solidFill>
              <a:effectLst>
                <a:outerShdw blurRad="38100" dist="38100" dir="2700000" rotWithShape="0">
                  <a:srgbClr val="000000"/>
                </a:outerShdw>
              </a:effectLst>
              <a:latin typeface="Tahoma" panose="020B0604030504040204" pitchFamily="34" charset="0"/>
              <a:ea typeface="Tahoma" panose="020B0604030504040204" pitchFamily="34" charset="0"/>
              <a:cs typeface="Tahoma" panose="020B0604030504040204" pitchFamily="34" charset="0"/>
              <a:sym typeface="Arial"/>
            </a:endParaRPr>
          </a:p>
          <a:p>
            <a:pPr lvl="0">
              <a:defRPr sz="1800">
                <a:solidFill>
                  <a:srgbClr val="000000"/>
                </a:solidFill>
              </a:defRPr>
            </a:pPr>
            <a:r>
              <a:rPr sz="1200" dirty="0">
                <a:solidFill>
                  <a:srgbClr val="FFFFFF"/>
                </a:solidFill>
                <a:latin typeface="Tahoma" panose="020B0604030504040204" pitchFamily="34" charset="0"/>
                <a:ea typeface="Tahoma" panose="020B0604030504040204" pitchFamily="34" charset="0"/>
                <a:cs typeface="Tahoma" panose="020B0604030504040204" pitchFamily="34" charset="0"/>
                <a:sym typeface="Arial"/>
              </a:rPr>
              <a:t>2. American Journal of Orthopsychiatry, Vol 59(1), Jan 1989, 59-71</a:t>
            </a:r>
          </a:p>
        </p:txBody>
      </p:sp>
      <p:sp>
        <p:nvSpPr>
          <p:cNvPr id="3" name="Content Placeholder 2">
            <a:extLst>
              <a:ext uri="{FF2B5EF4-FFF2-40B4-BE49-F238E27FC236}">
                <a16:creationId xmlns:a16="http://schemas.microsoft.com/office/drawing/2014/main" id="{E844945A-BAD5-4D45-8C00-1C059FAC98E6}"/>
              </a:ext>
            </a:extLst>
          </p:cNvPr>
          <p:cNvSpPr>
            <a:spLocks noGrp="1"/>
          </p:cNvSpPr>
          <p:nvPr>
            <p:ph idx="1"/>
          </p:nvPr>
        </p:nvSpPr>
        <p:spPr>
          <a:xfrm>
            <a:off x="393700" y="1485900"/>
            <a:ext cx="11442700" cy="4800600"/>
          </a:xfrm>
        </p:spPr>
        <p:txBody>
          <a:bodyPr>
            <a:normAutofit/>
          </a:bodyPr>
          <a:lstStyle/>
          <a:p>
            <a:pPr lvl="0">
              <a:buClr>
                <a:schemeClr val="bg1"/>
              </a:buClr>
            </a:pPr>
            <a:r>
              <a:rPr lang="en-US" b="0" dirty="0">
                <a:effectLst>
                  <a:outerShdw blurRad="50800" dist="38100" dir="2700000" algn="tl" rotWithShape="0">
                    <a:prstClr val="black">
                      <a:alpha val="40000"/>
                    </a:prstClr>
                  </a:outerShdw>
                </a:effectLst>
              </a:rPr>
              <a:t>Family member confidant</a:t>
            </a:r>
            <a:r>
              <a:rPr lang="en-US" b="0" baseline="30000" dirty="0">
                <a:effectLst>
                  <a:outerShdw blurRad="50800" dist="38100" dir="2700000" algn="tl" rotWithShape="0">
                    <a:prstClr val="black">
                      <a:alpha val="40000"/>
                    </a:prstClr>
                  </a:outerShdw>
                </a:effectLst>
              </a:rPr>
              <a:t>1</a:t>
            </a:r>
            <a:r>
              <a:rPr lang="en-US" b="0" dirty="0">
                <a:effectLst>
                  <a:outerShdw blurRad="50800" dist="38100" dir="2700000" algn="tl" rotWithShape="0">
                    <a:prstClr val="black">
                      <a:alpha val="40000"/>
                    </a:prstClr>
                  </a:outerShdw>
                </a:effectLst>
              </a:rPr>
              <a:t> </a:t>
            </a:r>
          </a:p>
          <a:p>
            <a:pPr lvl="1"/>
            <a:r>
              <a:rPr lang="en-US" sz="1900" b="1" dirty="0">
                <a:solidFill>
                  <a:srgbClr val="F1FEFF"/>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Significantly reduced the risk of overall behavioral and emotional problems by age 18.</a:t>
            </a:r>
          </a:p>
          <a:p>
            <a:pPr lvl="1"/>
            <a:endParaRPr lang="en-US" sz="500" dirty="0">
              <a:solidFill>
                <a:srgbClr val="F1FEFF"/>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lvl="1"/>
            <a:r>
              <a:rPr lang="en-US" sz="1900" dirty="0">
                <a:solidFill>
                  <a:srgbClr val="F1FEFF"/>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Females at age 18 who had a family member confidant</a:t>
            </a:r>
          </a:p>
          <a:p>
            <a:pPr marL="1382713" lvl="2" indent="-298450"/>
            <a:r>
              <a:rPr lang="en-US" sz="1700" i="1" dirty="0">
                <a:solidFill>
                  <a:srgbClr val="F1FEFF"/>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higher self-esteem and reduced risks of major mental disorders, suicidal thoughts, depression,  drug disorders, and overall behavioral problems</a:t>
            </a:r>
          </a:p>
          <a:p>
            <a:pPr lvl="2"/>
            <a:endParaRPr lang="en-US" sz="500" dirty="0">
              <a:solidFill>
                <a:srgbClr val="F1FEFF"/>
              </a:solidFill>
              <a:effectLst>
                <a:outerShdw blurRad="50800" dist="38100" dir="2700000" algn="tl" rotWithShape="0">
                  <a:prstClr val="black">
                    <a:alpha val="40000"/>
                  </a:prstClr>
                </a:outerShdw>
              </a:effectLst>
            </a:endParaRPr>
          </a:p>
          <a:p>
            <a:pPr lvl="1"/>
            <a:r>
              <a:rPr lang="en-US" sz="1900" dirty="0">
                <a:solidFill>
                  <a:srgbClr val="F1FEFF"/>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Males with advice-giving families </a:t>
            </a:r>
          </a:p>
          <a:p>
            <a:pPr marL="1382713" lvl="2" indent="-341313"/>
            <a:r>
              <a:rPr lang="en-US" sz="1700" i="1" dirty="0">
                <a:solidFill>
                  <a:srgbClr val="F1FEFF"/>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had better school performance, lower school dropout rates, less depression, behavioral or emotional problems</a:t>
            </a:r>
          </a:p>
          <a:p>
            <a:pPr lvl="2"/>
            <a:endParaRPr lang="en-US" sz="1100" i="1"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lvl="0">
              <a:buClr>
                <a:schemeClr val="bg1"/>
              </a:buClr>
            </a:pPr>
            <a:r>
              <a:rPr lang="en-US" b="0" dirty="0">
                <a:effectLst>
                  <a:outerShdw blurRad="50800" dist="38100" dir="2700000" algn="tl" rotWithShape="0">
                    <a:prstClr val="black">
                      <a:alpha val="40000"/>
                    </a:prstClr>
                  </a:outerShdw>
                </a:effectLst>
              </a:rPr>
              <a:t>Family cohesion</a:t>
            </a:r>
            <a:r>
              <a:rPr lang="en-US" b="0" baseline="30000" dirty="0">
                <a:effectLst>
                  <a:outerShdw blurRad="50800" dist="38100" dir="2700000" algn="tl" rotWithShape="0">
                    <a:prstClr val="black">
                      <a:alpha val="40000"/>
                    </a:prstClr>
                  </a:outerShdw>
                </a:effectLst>
              </a:rPr>
              <a:t>2</a:t>
            </a:r>
            <a:endParaRPr lang="en-US" b="0" dirty="0">
              <a:effectLst>
                <a:outerShdw blurRad="50800" dist="38100" dir="2700000" algn="tl" rotWithShape="0">
                  <a:prstClr val="black">
                    <a:alpha val="40000"/>
                  </a:prstClr>
                </a:outerShdw>
              </a:effectLst>
            </a:endParaRPr>
          </a:p>
          <a:p>
            <a:pPr lvl="1"/>
            <a:r>
              <a:rPr lang="en-US" sz="1900" dirty="0">
                <a:solidFill>
                  <a:srgbClr val="F1FEFF"/>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Males and females had higher grades, greater likelihood in receiving school and community honors, and a reduced risk of numerous problems and some mental disorders. Family cohesion appeared to be especially important for young women in reducing risk of serious mental disorders.</a:t>
            </a:r>
          </a:p>
          <a:p>
            <a:endParaRPr lang="en-US" dirty="0">
              <a:effectLst>
                <a:outerShdw blurRad="50800" dist="38100" dir="2700000" algn="tl" rotWithShape="0">
                  <a:prstClr val="black">
                    <a:alpha val="40000"/>
                  </a:prstClr>
                </a:outerShdw>
              </a:effectLst>
            </a:endParaRPr>
          </a:p>
        </p:txBody>
      </p:sp>
      <p:sp>
        <p:nvSpPr>
          <p:cNvPr id="5" name="Title 4">
            <a:extLst>
              <a:ext uri="{FF2B5EF4-FFF2-40B4-BE49-F238E27FC236}">
                <a16:creationId xmlns:a16="http://schemas.microsoft.com/office/drawing/2014/main" id="{2090AA13-7BE9-1341-9EF2-9158890B910D}"/>
              </a:ext>
            </a:extLst>
          </p:cNvPr>
          <p:cNvSpPr>
            <a:spLocks noGrp="1"/>
          </p:cNvSpPr>
          <p:nvPr>
            <p:ph type="title"/>
          </p:nvPr>
        </p:nvSpPr>
        <p:spPr/>
        <p:txBody>
          <a:bodyPr/>
          <a:lstStyle/>
          <a:p>
            <a:r>
              <a:rPr lang="en-US" dirty="0"/>
              <a:t>PROTECTIVE FACTORS</a:t>
            </a:r>
          </a:p>
        </p:txBody>
      </p:sp>
    </p:spTree>
    <p:extLst>
      <p:ext uri="{BB962C8B-B14F-4D97-AF65-F5344CB8AC3E}">
        <p14:creationId xmlns:p14="http://schemas.microsoft.com/office/powerpoint/2010/main" val="11694041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D78B73-071E-4C47-B435-F1A3340CC609}"/>
              </a:ext>
            </a:extLst>
          </p:cNvPr>
          <p:cNvSpPr>
            <a:spLocks noGrp="1"/>
          </p:cNvSpPr>
          <p:nvPr>
            <p:ph type="title"/>
          </p:nvPr>
        </p:nvSpPr>
        <p:spPr/>
        <p:txBody>
          <a:bodyPr/>
          <a:lstStyle/>
          <a:p>
            <a:r>
              <a:rPr lang="en-US" dirty="0"/>
              <a:t>OTHER ENVIRONMENTAL FACTORS</a:t>
            </a:r>
          </a:p>
        </p:txBody>
      </p:sp>
      <p:sp>
        <p:nvSpPr>
          <p:cNvPr id="5" name="Content Placeholder 4">
            <a:extLst>
              <a:ext uri="{FF2B5EF4-FFF2-40B4-BE49-F238E27FC236}">
                <a16:creationId xmlns:a16="http://schemas.microsoft.com/office/drawing/2014/main" id="{B4581058-E408-F24E-9991-40B0FA87A839}"/>
              </a:ext>
            </a:extLst>
          </p:cNvPr>
          <p:cNvSpPr>
            <a:spLocks noGrp="1"/>
          </p:cNvSpPr>
          <p:nvPr>
            <p:ph idx="1"/>
          </p:nvPr>
        </p:nvSpPr>
        <p:spPr>
          <a:xfrm>
            <a:off x="838200" y="1825625"/>
            <a:ext cx="10515600" cy="4036573"/>
          </a:xfrm>
        </p:spPr>
        <p:txBody>
          <a:bodyPr>
            <a:normAutofit/>
          </a:bodyPr>
          <a:lstStyle/>
          <a:p>
            <a:pPr lvl="0">
              <a:buClr>
                <a:schemeClr val="bg1"/>
              </a:buClr>
            </a:pPr>
            <a:r>
              <a:rPr lang="en-US" sz="3600" b="0" i="1" dirty="0">
                <a:effectLst>
                  <a:outerShdw blurRad="50800" dist="38100" dir="2700000" algn="tl" rotWithShape="0">
                    <a:prstClr val="black">
                      <a:alpha val="40000"/>
                    </a:prstClr>
                  </a:outerShdw>
                </a:effectLst>
              </a:rPr>
              <a:t>Tobacco</a:t>
            </a:r>
          </a:p>
          <a:p>
            <a:pPr lvl="0">
              <a:buClr>
                <a:schemeClr val="bg1"/>
              </a:buClr>
            </a:pPr>
            <a:endParaRPr lang="en-US" sz="3600" b="0" dirty="0">
              <a:effectLst>
                <a:outerShdw blurRad="50800" dist="38100" dir="2700000" algn="tl" rotWithShape="0">
                  <a:prstClr val="black">
                    <a:alpha val="40000"/>
                  </a:prstClr>
                </a:outerShdw>
              </a:effectLst>
            </a:endParaRPr>
          </a:p>
          <a:p>
            <a:pPr lvl="0">
              <a:buClr>
                <a:schemeClr val="bg1"/>
              </a:buClr>
            </a:pPr>
            <a:r>
              <a:rPr lang="en-US" sz="3600" b="0" i="1" dirty="0">
                <a:effectLst>
                  <a:outerShdw blurRad="50800" dist="38100" dir="2700000" algn="tl" rotWithShape="0">
                    <a:prstClr val="black">
                      <a:alpha val="40000"/>
                    </a:prstClr>
                  </a:outerShdw>
                </a:effectLst>
              </a:rPr>
              <a:t>Alcohol</a:t>
            </a:r>
          </a:p>
          <a:p>
            <a:pPr lvl="0">
              <a:buClr>
                <a:schemeClr val="bg1"/>
              </a:buClr>
            </a:pPr>
            <a:endParaRPr lang="en-US" sz="3600" b="0" dirty="0">
              <a:effectLst>
                <a:outerShdw blurRad="50800" dist="38100" dir="2700000" algn="tl" rotWithShape="0">
                  <a:prstClr val="black">
                    <a:alpha val="40000"/>
                  </a:prstClr>
                </a:outerShdw>
              </a:effectLst>
            </a:endParaRPr>
          </a:p>
          <a:p>
            <a:pPr lvl="0">
              <a:buClr>
                <a:schemeClr val="bg1"/>
              </a:buClr>
            </a:pPr>
            <a:r>
              <a:rPr lang="en-US" sz="3600" b="0" i="1" dirty="0">
                <a:effectLst>
                  <a:outerShdw blurRad="50800" dist="38100" dir="2700000" algn="tl" rotWithShape="0">
                    <a:prstClr val="black">
                      <a:alpha val="40000"/>
                    </a:prstClr>
                  </a:outerShdw>
                </a:effectLst>
              </a:rPr>
              <a:t>Marijuana</a:t>
            </a:r>
            <a:endParaRPr lang="en-US" sz="3600" b="0" dirty="0">
              <a:effectLst>
                <a:outerShdw blurRad="50800" dist="38100" dir="2700000" algn="tl" rotWithShape="0">
                  <a:prstClr val="black">
                    <a:alpha val="40000"/>
                  </a:prstClr>
                </a:outerShdw>
              </a:effectLst>
            </a:endParaRPr>
          </a:p>
          <a:p>
            <a:endParaRPr lang="en-US" sz="3600" dirty="0"/>
          </a:p>
        </p:txBody>
      </p:sp>
    </p:spTree>
    <p:extLst>
      <p:ext uri="{BB962C8B-B14F-4D97-AF65-F5344CB8AC3E}">
        <p14:creationId xmlns:p14="http://schemas.microsoft.com/office/powerpoint/2010/main" val="1162172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D78B73-071E-4C47-B435-F1A3340CC609}"/>
              </a:ext>
            </a:extLst>
          </p:cNvPr>
          <p:cNvSpPr>
            <a:spLocks noGrp="1"/>
          </p:cNvSpPr>
          <p:nvPr>
            <p:ph type="title"/>
          </p:nvPr>
        </p:nvSpPr>
        <p:spPr/>
        <p:txBody>
          <a:bodyPr/>
          <a:lstStyle/>
          <a:p>
            <a:r>
              <a:rPr lang="en-US" dirty="0"/>
              <a:t>TOBACCO	</a:t>
            </a:r>
          </a:p>
        </p:txBody>
      </p:sp>
      <p:sp>
        <p:nvSpPr>
          <p:cNvPr id="5" name="Content Placeholder 4">
            <a:extLst>
              <a:ext uri="{FF2B5EF4-FFF2-40B4-BE49-F238E27FC236}">
                <a16:creationId xmlns:a16="http://schemas.microsoft.com/office/drawing/2014/main" id="{B4581058-E408-F24E-9991-40B0FA87A839}"/>
              </a:ext>
            </a:extLst>
          </p:cNvPr>
          <p:cNvSpPr>
            <a:spLocks noGrp="1"/>
          </p:cNvSpPr>
          <p:nvPr>
            <p:ph idx="1"/>
          </p:nvPr>
        </p:nvSpPr>
        <p:spPr>
          <a:xfrm>
            <a:off x="838200" y="1825625"/>
            <a:ext cx="10515600" cy="4036573"/>
          </a:xfrm>
        </p:spPr>
        <p:txBody>
          <a:bodyPr>
            <a:normAutofit/>
          </a:bodyPr>
          <a:lstStyle/>
          <a:p>
            <a:pPr lvl="0"/>
            <a:r>
              <a:rPr lang="en-US" b="0" dirty="0">
                <a:effectLst>
                  <a:outerShdw blurRad="50800" dist="38100" dir="2700000" algn="tl" rotWithShape="0">
                    <a:prstClr val="black">
                      <a:alpha val="40000"/>
                    </a:prstClr>
                  </a:outerShdw>
                </a:effectLst>
              </a:rPr>
              <a:t>Nicotine binds receptors that regulate neuro development</a:t>
            </a:r>
          </a:p>
          <a:p>
            <a:pPr lvl="0"/>
            <a:endParaRPr lang="en-US" sz="500" b="0" dirty="0">
              <a:effectLst>
                <a:outerShdw blurRad="50800" dist="38100" dir="2700000" algn="tl" rotWithShape="0">
                  <a:prstClr val="black">
                    <a:alpha val="40000"/>
                  </a:prstClr>
                </a:outerShdw>
              </a:effectLst>
            </a:endParaRPr>
          </a:p>
          <a:p>
            <a:pPr lvl="0"/>
            <a:r>
              <a:rPr lang="en-US" b="0" dirty="0">
                <a:effectLst>
                  <a:outerShdw blurRad="50800" dist="38100" dir="2700000" algn="tl" rotWithShape="0">
                    <a:prstClr val="black">
                      <a:alpha val="40000"/>
                    </a:prstClr>
                  </a:outerShdw>
                </a:effectLst>
              </a:rPr>
              <a:t>Teens who smoke have:</a:t>
            </a:r>
          </a:p>
          <a:p>
            <a:pPr lvl="1"/>
            <a:r>
              <a:rPr lang="en-US"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Higher rates of psychosis</a:t>
            </a:r>
          </a:p>
          <a:p>
            <a:pPr lvl="1"/>
            <a:r>
              <a:rPr lang="en-US"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Higher rates of agoraphobia and panic</a:t>
            </a:r>
          </a:p>
          <a:p>
            <a:pPr lvl="1"/>
            <a:r>
              <a:rPr lang="en-US"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Higher rates of depression</a:t>
            </a:r>
          </a:p>
          <a:p>
            <a:pPr lvl="1"/>
            <a:r>
              <a:rPr lang="en-US"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Die younger from medical problems</a:t>
            </a:r>
          </a:p>
          <a:p>
            <a:pPr lvl="1"/>
            <a:r>
              <a:rPr lang="en-US"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More difficult time quitting</a:t>
            </a:r>
          </a:p>
        </p:txBody>
      </p:sp>
    </p:spTree>
    <p:extLst>
      <p:ext uri="{BB962C8B-B14F-4D97-AF65-F5344CB8AC3E}">
        <p14:creationId xmlns:p14="http://schemas.microsoft.com/office/powerpoint/2010/main" val="66899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0" end="0"/>
                                            </p:txEl>
                                          </p:spTgt>
                                        </p:tgtEl>
                                        <p:attrNameLst>
                                          <p:attrName>ppt_c</p:attrName>
                                        </p:attrNameLst>
                                      </p:cBhvr>
                                      <p:to>
                                        <a:srgbClr val="C1C1C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Shape 395"/>
          <p:cNvSpPr/>
          <p:nvPr/>
        </p:nvSpPr>
        <p:spPr>
          <a:xfrm>
            <a:off x="838200" y="6045201"/>
            <a:ext cx="7815944" cy="646329"/>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spAutoFit/>
          </a:bodyPr>
          <a:lstStyle/>
          <a:p>
            <a:pPr lvl="0">
              <a:defRPr sz="1800">
                <a:solidFill>
                  <a:srgbClr val="000000"/>
                </a:solidFill>
              </a:defRPr>
            </a:pPr>
            <a:r>
              <a:rPr sz="1200" dirty="0">
                <a:solidFill>
                  <a:schemeClr val="bg1">
                    <a:lumMod val="20000"/>
                    <a:lumOff val="80000"/>
                  </a:schemeClr>
                </a:solidFill>
                <a:latin typeface="Tahoma" panose="020B0604030504040204" pitchFamily="34" charset="0"/>
                <a:ea typeface="Tahoma" panose="020B0604030504040204" pitchFamily="34" charset="0"/>
                <a:cs typeface="Tahoma" panose="020B0604030504040204" pitchFamily="34" charset="0"/>
              </a:rPr>
              <a:t>1. Alcoholism: Clinical and Experimental Research </a:t>
            </a:r>
            <a:r>
              <a:rPr sz="1200" dirty="0">
                <a:solidFill>
                  <a:schemeClr val="bg1">
                    <a:lumMod val="20000"/>
                    <a:lumOff val="80000"/>
                  </a:schemeClr>
                </a:solidFill>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Volume 23, Issue 6, </a:t>
            </a:r>
            <a:r>
              <a:rPr sz="1200" dirty="0">
                <a:solidFill>
                  <a:schemeClr val="bg1">
                    <a:lumMod val="20000"/>
                    <a:lumOff val="80000"/>
                  </a:schemeClr>
                </a:solidFill>
                <a:latin typeface="Tahoma" panose="020B0604030504040204" pitchFamily="34" charset="0"/>
                <a:ea typeface="Tahoma" panose="020B0604030504040204" pitchFamily="34" charset="0"/>
                <a:cs typeface="Tahoma" panose="020B0604030504040204" pitchFamily="34" charset="0"/>
              </a:rPr>
              <a:t>pages 1023–1030, June 1999</a:t>
            </a:r>
          </a:p>
          <a:p>
            <a:pPr lvl="0">
              <a:defRPr sz="1800">
                <a:solidFill>
                  <a:srgbClr val="000000"/>
                </a:solidFill>
              </a:defRPr>
            </a:pPr>
            <a:r>
              <a:rPr sz="1200" dirty="0">
                <a:solidFill>
                  <a:schemeClr val="bg1">
                    <a:lumMod val="20000"/>
                    <a:lumOff val="80000"/>
                  </a:schemeClr>
                </a:solidFill>
                <a:latin typeface="Tahoma" panose="020B0604030504040204" pitchFamily="34" charset="0"/>
                <a:ea typeface="Tahoma" panose="020B0604030504040204" pitchFamily="34" charset="0"/>
                <a:cs typeface="Tahoma" panose="020B0604030504040204" pitchFamily="34" charset="0"/>
              </a:rPr>
              <a:t>2. The Journal of Neuroscience, 2002, 22:RC208:1-6</a:t>
            </a:r>
          </a:p>
          <a:p>
            <a:pPr lvl="0">
              <a:defRPr sz="1800">
                <a:solidFill>
                  <a:srgbClr val="000000"/>
                </a:solidFill>
              </a:defRPr>
            </a:pPr>
            <a:r>
              <a:rPr sz="1200" dirty="0">
                <a:solidFill>
                  <a:schemeClr val="bg1">
                    <a:lumMod val="20000"/>
                    <a:lumOff val="80000"/>
                  </a:schemeClr>
                </a:solidFill>
                <a:latin typeface="Tahoma" panose="020B0604030504040204" pitchFamily="34" charset="0"/>
                <a:ea typeface="Tahoma" panose="020B0604030504040204" pitchFamily="34" charset="0"/>
                <a:cs typeface="Tahoma" panose="020B0604030504040204" pitchFamily="34" charset="0"/>
              </a:rPr>
              <a:t>3. Journal of Neuroscience Research </a:t>
            </a:r>
            <a:r>
              <a:rPr sz="1200" dirty="0">
                <a:solidFill>
                  <a:schemeClr val="bg1">
                    <a:lumMod val="20000"/>
                    <a:lumOff val="80000"/>
                  </a:schemeClr>
                </a:solidFill>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Volume 87, Issue 10, </a:t>
            </a:r>
            <a:r>
              <a:rPr sz="1200" dirty="0">
                <a:solidFill>
                  <a:schemeClr val="bg1">
                    <a:lumMod val="20000"/>
                    <a:lumOff val="80000"/>
                  </a:schemeClr>
                </a:solidFill>
                <a:latin typeface="Tahoma" panose="020B0604030504040204" pitchFamily="34" charset="0"/>
                <a:ea typeface="Tahoma" panose="020B0604030504040204" pitchFamily="34" charset="0"/>
                <a:cs typeface="Tahoma" panose="020B0604030504040204" pitchFamily="34" charset="0"/>
              </a:rPr>
              <a:t>pages 2386–2397, 1 August 2009</a:t>
            </a:r>
          </a:p>
        </p:txBody>
      </p:sp>
      <p:sp>
        <p:nvSpPr>
          <p:cNvPr id="3" name="Title 2">
            <a:extLst>
              <a:ext uri="{FF2B5EF4-FFF2-40B4-BE49-F238E27FC236}">
                <a16:creationId xmlns:a16="http://schemas.microsoft.com/office/drawing/2014/main" id="{0C563C9F-0991-BC46-AB42-651FBF50FD1A}"/>
              </a:ext>
            </a:extLst>
          </p:cNvPr>
          <p:cNvSpPr>
            <a:spLocks noGrp="1"/>
          </p:cNvSpPr>
          <p:nvPr>
            <p:ph type="title"/>
          </p:nvPr>
        </p:nvSpPr>
        <p:spPr/>
        <p:txBody>
          <a:bodyPr/>
          <a:lstStyle/>
          <a:p>
            <a:r>
              <a:rPr lang="en-US" dirty="0"/>
              <a:t>ALCOHOL &amp; NPY EPIGENETIC CHANGES</a:t>
            </a:r>
          </a:p>
        </p:txBody>
      </p:sp>
      <p:sp>
        <p:nvSpPr>
          <p:cNvPr id="5" name="Content Placeholder 4">
            <a:extLst>
              <a:ext uri="{FF2B5EF4-FFF2-40B4-BE49-F238E27FC236}">
                <a16:creationId xmlns:a16="http://schemas.microsoft.com/office/drawing/2014/main" id="{C27107C3-753E-9E45-BEDD-B596B45D895B}"/>
              </a:ext>
            </a:extLst>
          </p:cNvPr>
          <p:cNvSpPr>
            <a:spLocks noGrp="1"/>
          </p:cNvSpPr>
          <p:nvPr>
            <p:ph idx="1"/>
          </p:nvPr>
        </p:nvSpPr>
        <p:spPr>
          <a:xfrm>
            <a:off x="838200" y="1676401"/>
            <a:ext cx="10515600" cy="4368800"/>
          </a:xfrm>
        </p:spPr>
        <p:txBody>
          <a:bodyPr>
            <a:normAutofit lnSpcReduction="10000"/>
          </a:bodyPr>
          <a:lstStyle/>
          <a:p>
            <a:pPr lvl="0">
              <a:buClr>
                <a:schemeClr val="bg1"/>
              </a:buClr>
            </a:pPr>
            <a:r>
              <a:rPr lang="en-US" b="0" dirty="0">
                <a:effectLst>
                  <a:outerShdw blurRad="50800" dist="38100" dir="2700000" algn="tl" rotWithShape="0">
                    <a:prstClr val="black">
                      <a:alpha val="40000"/>
                    </a:prstClr>
                  </a:outerShdw>
                </a:effectLst>
              </a:rPr>
              <a:t>Low Neuropeptide Y in amygdala is associated with increased alcohol preference in animal models</a:t>
            </a:r>
            <a:r>
              <a:rPr lang="en-US" b="0" baseline="30000" dirty="0">
                <a:effectLst>
                  <a:outerShdw blurRad="50800" dist="38100" dir="2700000" algn="tl" rotWithShape="0">
                    <a:prstClr val="black">
                      <a:alpha val="40000"/>
                    </a:prstClr>
                  </a:outerShdw>
                </a:effectLst>
              </a:rPr>
              <a:t>1</a:t>
            </a:r>
          </a:p>
          <a:p>
            <a:pPr lvl="0">
              <a:buClr>
                <a:schemeClr val="bg1"/>
              </a:buClr>
            </a:pPr>
            <a:endParaRPr lang="en-US" sz="200" b="0" dirty="0">
              <a:effectLst>
                <a:outerShdw blurRad="50800" dist="38100" dir="2700000" algn="tl" rotWithShape="0">
                  <a:prstClr val="black">
                    <a:alpha val="40000"/>
                  </a:prstClr>
                </a:outerShdw>
              </a:effectLst>
            </a:endParaRPr>
          </a:p>
          <a:p>
            <a:pPr lvl="0">
              <a:buClr>
                <a:schemeClr val="bg1"/>
              </a:buClr>
            </a:pPr>
            <a:r>
              <a:rPr lang="en-US" b="0" dirty="0">
                <a:effectLst>
                  <a:outerShdw blurRad="50800" dist="38100" dir="2700000" algn="tl" rotWithShape="0">
                    <a:prstClr val="black">
                      <a:alpha val="40000"/>
                    </a:prstClr>
                  </a:outerShdw>
                </a:effectLst>
              </a:rPr>
              <a:t>NPY receptor knockout mice show alcohol preference</a:t>
            </a:r>
            <a:r>
              <a:rPr lang="en-US" b="0" baseline="30000" dirty="0">
                <a:effectLst>
                  <a:outerShdw blurRad="50800" dist="38100" dir="2700000" algn="tl" rotWithShape="0">
                    <a:prstClr val="black">
                      <a:alpha val="40000"/>
                    </a:prstClr>
                  </a:outerShdw>
                </a:effectLst>
              </a:rPr>
              <a:t>2</a:t>
            </a:r>
          </a:p>
          <a:p>
            <a:pPr lvl="0">
              <a:buClr>
                <a:schemeClr val="bg1"/>
              </a:buClr>
            </a:pPr>
            <a:endParaRPr lang="en-US" sz="200" b="0" dirty="0">
              <a:effectLst>
                <a:outerShdw blurRad="50800" dist="38100" dir="2700000" algn="tl" rotWithShape="0">
                  <a:prstClr val="black">
                    <a:alpha val="40000"/>
                  </a:prstClr>
                </a:outerShdw>
              </a:effectLst>
            </a:endParaRPr>
          </a:p>
          <a:p>
            <a:pPr lvl="0">
              <a:buClr>
                <a:schemeClr val="bg1"/>
              </a:buClr>
            </a:pPr>
            <a:r>
              <a:rPr lang="en-US" b="0" dirty="0" err="1">
                <a:effectLst>
                  <a:outerShdw blurRad="50800" dist="38100" dir="2700000" algn="tl" rotWithShape="0">
                    <a:prstClr val="black">
                      <a:alpha val="40000"/>
                    </a:prstClr>
                  </a:outerShdw>
                </a:effectLst>
              </a:rPr>
              <a:t>Olling</a:t>
            </a:r>
            <a:r>
              <a:rPr lang="en-US" b="0" dirty="0">
                <a:effectLst>
                  <a:outerShdw blurRad="50800" dist="38100" dir="2700000" algn="tl" rotWithShape="0">
                    <a:prstClr val="black">
                      <a:alpha val="40000"/>
                    </a:prstClr>
                  </a:outerShdw>
                </a:effectLst>
              </a:rPr>
              <a:t> et al 2009 demonstrated that ETOH causes</a:t>
            </a:r>
            <a:r>
              <a:rPr lang="en-US" b="0" baseline="30000" dirty="0">
                <a:effectLst>
                  <a:outerShdw blurRad="50800" dist="38100" dir="2700000" algn="tl" rotWithShape="0">
                    <a:prstClr val="black">
                      <a:alpha val="40000"/>
                    </a:prstClr>
                  </a:outerShdw>
                </a:effectLst>
              </a:rPr>
              <a:t>3</a:t>
            </a:r>
            <a:r>
              <a:rPr lang="en-US" b="0" dirty="0">
                <a:effectLst>
                  <a:outerShdw blurRad="50800" dist="38100" dir="2700000" algn="tl" rotWithShape="0">
                    <a:prstClr val="black">
                      <a:alpha val="40000"/>
                    </a:prstClr>
                  </a:outerShdw>
                </a:effectLst>
              </a:rPr>
              <a:t> </a:t>
            </a:r>
          </a:p>
          <a:p>
            <a:pPr lvl="1"/>
            <a:r>
              <a:rPr lang="en-US"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Decreased histone </a:t>
            </a:r>
            <a:r>
              <a:rPr lang="en-US" dirty="0" err="1">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deacetlyase</a:t>
            </a:r>
            <a:r>
              <a:rPr lang="en-US"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(gene inhibitors)</a:t>
            </a:r>
          </a:p>
          <a:p>
            <a:pPr lvl="1"/>
            <a:r>
              <a:rPr lang="en-US"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Resulting in increased NPY in amygdala and low anxiety </a:t>
            </a:r>
          </a:p>
          <a:p>
            <a:pPr lvl="1"/>
            <a:r>
              <a:rPr lang="en-US"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Alcohol withdraw increased histone deacetylase  thus suppressing NPY and increasing anxiety</a:t>
            </a:r>
          </a:p>
          <a:p>
            <a:pPr lvl="1"/>
            <a:r>
              <a:rPr lang="en-US" dirty="0" err="1">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Adminstration</a:t>
            </a:r>
            <a:r>
              <a:rPr lang="en-US"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of a drug that blocked histone deacetylase blocked withdraw anxiety</a:t>
            </a:r>
          </a:p>
          <a:p>
            <a:pPr marL="0" indent="0">
              <a:buNone/>
            </a:pPr>
            <a:endParaRPr lang="en-US"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926871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A98D9-1DE6-8843-9134-39FCEF526A4E}"/>
              </a:ext>
            </a:extLst>
          </p:cNvPr>
          <p:cNvSpPr>
            <a:spLocks noGrp="1"/>
          </p:cNvSpPr>
          <p:nvPr>
            <p:ph type="title"/>
          </p:nvPr>
        </p:nvSpPr>
        <p:spPr/>
        <p:txBody>
          <a:bodyPr/>
          <a:lstStyle/>
          <a:p>
            <a:r>
              <a:rPr lang="en-US" dirty="0"/>
              <a:t>ABOUT THE BRAIN</a:t>
            </a:r>
          </a:p>
        </p:txBody>
      </p:sp>
      <p:sp>
        <p:nvSpPr>
          <p:cNvPr id="3" name="Text Placeholder 2">
            <a:extLst>
              <a:ext uri="{FF2B5EF4-FFF2-40B4-BE49-F238E27FC236}">
                <a16:creationId xmlns:a16="http://schemas.microsoft.com/office/drawing/2014/main" id="{5D45A864-2935-744D-AE20-92EDE0909010}"/>
              </a:ext>
            </a:extLst>
          </p:cNvPr>
          <p:cNvSpPr>
            <a:spLocks noGrp="1"/>
          </p:cNvSpPr>
          <p:nvPr>
            <p:ph type="body" sz="quarter" idx="10"/>
          </p:nvPr>
        </p:nvSpPr>
        <p:spPr>
          <a:xfrm>
            <a:off x="688933" y="1590805"/>
            <a:ext cx="10588667" cy="4271394"/>
          </a:xfrm>
          <a:effectLst/>
        </p:spPr>
        <p:txBody>
          <a:bodyPr>
            <a:normAutofit/>
          </a:bodyPr>
          <a:lstStyle/>
          <a:p>
            <a:pPr marL="457200" lvl="0" indent="-457200">
              <a:buClr>
                <a:schemeClr val="bg1"/>
              </a:buClr>
              <a:buFont typeface="Arial" panose="020B0604020202020204" pitchFamily="34" charset="0"/>
              <a:buChar char="•"/>
            </a:pPr>
            <a:r>
              <a:rPr lang="en-US" b="0" dirty="0">
                <a:effectLst>
                  <a:outerShdw blurRad="50800" dist="38100" dir="2700000" algn="tl" rotWithShape="0">
                    <a:prstClr val="black">
                      <a:alpha val="40000"/>
                    </a:prstClr>
                  </a:outerShdw>
                </a:effectLst>
              </a:rPr>
              <a:t>100 billion nerve cells</a:t>
            </a:r>
          </a:p>
          <a:p>
            <a:pPr marL="457200" lvl="0" indent="-457200">
              <a:buClr>
                <a:schemeClr val="bg1"/>
              </a:buClr>
              <a:buFont typeface="Arial" panose="020B0604020202020204" pitchFamily="34" charset="0"/>
              <a:buChar char="•"/>
            </a:pPr>
            <a:r>
              <a:rPr lang="en-US" b="0" dirty="0">
                <a:effectLst>
                  <a:outerShdw blurRad="50800" dist="38100" dir="2700000" algn="tl" rotWithShape="0">
                    <a:prstClr val="black">
                      <a:alpha val="40000"/>
                    </a:prstClr>
                  </a:outerShdw>
                </a:effectLst>
              </a:rPr>
              <a:t>Over 1 trillion supporting cells</a:t>
            </a:r>
          </a:p>
          <a:p>
            <a:pPr marL="457200" lvl="0" indent="-457200">
              <a:buClr>
                <a:schemeClr val="bg1"/>
              </a:buClr>
              <a:buFont typeface="Arial" panose="020B0604020202020204" pitchFamily="34" charset="0"/>
              <a:buChar char="•"/>
            </a:pPr>
            <a:r>
              <a:rPr lang="en-US" b="0" dirty="0">
                <a:effectLst>
                  <a:outerShdw blurRad="50800" dist="38100" dir="2700000" algn="tl" rotWithShape="0">
                    <a:prstClr val="black">
                      <a:alpha val="40000"/>
                    </a:prstClr>
                  </a:outerShdw>
                </a:effectLst>
              </a:rPr>
              <a:t>Each brain cell with up to 10,000 connections to other cells</a:t>
            </a:r>
          </a:p>
          <a:p>
            <a:pPr marL="965200" lvl="1">
              <a:buClr>
                <a:schemeClr val="bg1"/>
              </a:buClr>
            </a:pPr>
            <a:r>
              <a:rPr lang="en-US"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40,000,000,000,000,000</a:t>
            </a:r>
          </a:p>
          <a:p>
            <a:pPr marL="1485900" lvl="2">
              <a:buClr>
                <a:schemeClr val="bg1"/>
              </a:buClr>
            </a:pPr>
            <a:r>
              <a:rPr lang="en-US" sz="18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Forty Quadrillion</a:t>
            </a:r>
          </a:p>
          <a:p>
            <a:pPr marL="457200" lvl="0" indent="-457200">
              <a:buClr>
                <a:schemeClr val="bg1"/>
              </a:buClr>
              <a:buFont typeface="Arial" panose="020B0604020202020204" pitchFamily="34" charset="0"/>
              <a:buChar char="•"/>
            </a:pPr>
            <a:r>
              <a:rPr lang="en-US" b="0" dirty="0">
                <a:effectLst>
                  <a:outerShdw blurRad="50800" dist="38100" dir="2700000" algn="tl" rotWithShape="0">
                    <a:prstClr val="black">
                      <a:alpha val="40000"/>
                    </a:prstClr>
                  </a:outerShdw>
                </a:effectLst>
              </a:rPr>
              <a:t>It is soft, like a banana in a hard case skull</a:t>
            </a:r>
          </a:p>
          <a:p>
            <a:pPr marL="457200" lvl="0" indent="-457200">
              <a:buClr>
                <a:schemeClr val="bg1"/>
              </a:buClr>
              <a:buFont typeface="Arial" panose="020B0604020202020204" pitchFamily="34" charset="0"/>
              <a:buChar char="•"/>
            </a:pPr>
            <a:r>
              <a:rPr lang="en-US" b="0" dirty="0">
                <a:effectLst>
                  <a:outerShdw blurRad="50800" dist="38100" dir="2700000" algn="tl" rotWithShape="0">
                    <a:prstClr val="black">
                      <a:alpha val="40000"/>
                    </a:prstClr>
                  </a:outerShdw>
                </a:effectLst>
              </a:rPr>
              <a:t>Weighs 3 pounds, 1-2% of body weight</a:t>
            </a:r>
          </a:p>
          <a:p>
            <a:pPr marL="457200" lvl="0" indent="-457200">
              <a:buClr>
                <a:schemeClr val="bg1"/>
              </a:buClr>
              <a:buFont typeface="Arial" panose="020B0604020202020204" pitchFamily="34" charset="0"/>
              <a:buChar char="•"/>
            </a:pPr>
            <a:r>
              <a:rPr lang="en-US" b="0" dirty="0">
                <a:effectLst>
                  <a:outerShdw blurRad="50800" dist="38100" dir="2700000" algn="tl" rotWithShape="0">
                    <a:prstClr val="black">
                      <a:alpha val="40000"/>
                    </a:prstClr>
                  </a:outerShdw>
                </a:effectLst>
              </a:rPr>
              <a:t>Uses 20% of the body’s energy</a:t>
            </a:r>
          </a:p>
          <a:p>
            <a:endParaRPr lang="en-US" dirty="0">
              <a:effectLst/>
            </a:endParaRPr>
          </a:p>
          <a:p>
            <a:endParaRPr lang="en-US" dirty="0"/>
          </a:p>
        </p:txBody>
      </p:sp>
    </p:spTree>
    <p:extLst>
      <p:ext uri="{BB962C8B-B14F-4D97-AF65-F5344CB8AC3E}">
        <p14:creationId xmlns:p14="http://schemas.microsoft.com/office/powerpoint/2010/main" val="361548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C1C1C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C1C1C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C1C1C1"/>
                                      </p:to>
                                    </p:animClr>
                                  </p:sub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C1C1C1"/>
                                      </p:to>
                                    </p:animClr>
                                  </p:sub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C1C1C1"/>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rgbClr val="C1C1C1"/>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rgbClr val="C1C1C1"/>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Shape 399"/>
          <p:cNvSpPr/>
          <p:nvPr/>
        </p:nvSpPr>
        <p:spPr>
          <a:xfrm>
            <a:off x="838200" y="5862198"/>
            <a:ext cx="8475744" cy="646329"/>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spAutoFit/>
          </a:bodyPr>
          <a:lstStyle/>
          <a:p>
            <a:pPr lvl="0">
              <a:defRPr sz="1800">
                <a:solidFill>
                  <a:srgbClr val="000000"/>
                </a:solidFill>
              </a:defRPr>
            </a:pPr>
            <a:r>
              <a:rPr sz="1200" dirty="0">
                <a:solidFill>
                  <a:srgbClr val="FFFFFF"/>
                </a:solidFill>
                <a:latin typeface="Tahoma" panose="020B0604030504040204" pitchFamily="34" charset="0"/>
                <a:ea typeface="Tahoma" panose="020B0604030504040204" pitchFamily="34" charset="0"/>
                <a:cs typeface="Tahoma" panose="020B0604030504040204" pitchFamily="34" charset="0"/>
              </a:rPr>
              <a:t>1. Am J. Psychiatry 166:11 Nov 2009</a:t>
            </a:r>
          </a:p>
          <a:p>
            <a:pPr lvl="0">
              <a:defRPr sz="1800">
                <a:solidFill>
                  <a:srgbClr val="000000"/>
                </a:solidFill>
              </a:defRPr>
            </a:pPr>
            <a:r>
              <a:rPr sz="1200" dirty="0">
                <a:solidFill>
                  <a:srgbClr val="FFFFFF"/>
                </a:solidFill>
                <a:latin typeface="Tahoma" panose="020B0604030504040204" pitchFamily="34" charset="0"/>
                <a:ea typeface="Tahoma" panose="020B0604030504040204" pitchFamily="34" charset="0"/>
                <a:cs typeface="Tahoma" panose="020B0604030504040204" pitchFamily="34" charset="0"/>
              </a:rPr>
              <a:t>2. Proc Natl </a:t>
            </a:r>
            <a:r>
              <a:rPr sz="1200" dirty="0" err="1">
                <a:solidFill>
                  <a:srgbClr val="FFFFFF"/>
                </a:solidFill>
                <a:latin typeface="Tahoma" panose="020B0604030504040204" pitchFamily="34" charset="0"/>
                <a:ea typeface="Tahoma" panose="020B0604030504040204" pitchFamily="34" charset="0"/>
                <a:cs typeface="Tahoma" panose="020B0604030504040204" pitchFamily="34" charset="0"/>
              </a:rPr>
              <a:t>Acad</a:t>
            </a:r>
            <a:r>
              <a:rPr sz="1200" dirty="0">
                <a:solidFill>
                  <a:srgbClr val="FFFFFF"/>
                </a:solidFill>
                <a:latin typeface="Tahoma" panose="020B0604030504040204" pitchFamily="34" charset="0"/>
                <a:ea typeface="Tahoma" panose="020B0604030504040204" pitchFamily="34" charset="0"/>
                <a:cs typeface="Tahoma" panose="020B0604030504040204" pitchFamily="34" charset="0"/>
              </a:rPr>
              <a:t> Sci. Published online August 27, 2012</a:t>
            </a:r>
          </a:p>
          <a:p>
            <a:pPr lvl="0">
              <a:defRPr sz="1800">
                <a:solidFill>
                  <a:srgbClr val="000000"/>
                </a:solidFill>
              </a:defRPr>
            </a:pPr>
            <a:r>
              <a:rPr sz="1200" dirty="0">
                <a:solidFill>
                  <a:srgbClr val="FFFFFF"/>
                </a:solidFill>
                <a:latin typeface="Tahoma" panose="020B0604030504040204" pitchFamily="34" charset="0"/>
                <a:ea typeface="Tahoma" panose="020B0604030504040204" pitchFamily="34" charset="0"/>
                <a:cs typeface="Tahoma" panose="020B0604030504040204" pitchFamily="34" charset="0"/>
              </a:rPr>
              <a:t>3. Hippocampus. 2015 March 11. [</a:t>
            </a:r>
            <a:r>
              <a:rPr sz="1200" dirty="0" err="1">
                <a:solidFill>
                  <a:srgbClr val="FFFFFF"/>
                </a:solidFill>
                <a:latin typeface="Tahoma" panose="020B0604030504040204" pitchFamily="34" charset="0"/>
                <a:ea typeface="Tahoma" panose="020B0604030504040204" pitchFamily="34" charset="0"/>
                <a:cs typeface="Tahoma" panose="020B0604030504040204" pitchFamily="34" charset="0"/>
              </a:rPr>
              <a:t>Epub</a:t>
            </a:r>
            <a:r>
              <a:rPr sz="1200" dirty="0">
                <a:solidFill>
                  <a:srgbClr val="FFFFFF"/>
                </a:solidFill>
                <a:latin typeface="Tahoma" panose="020B0604030504040204" pitchFamily="34" charset="0"/>
                <a:ea typeface="Tahoma" panose="020B0604030504040204" pitchFamily="34" charset="0"/>
                <a:cs typeface="Tahoma" panose="020B0604030504040204" pitchFamily="34" charset="0"/>
              </a:rPr>
              <a:t> ahead of print].  </a:t>
            </a:r>
          </a:p>
        </p:txBody>
      </p:sp>
      <p:sp>
        <p:nvSpPr>
          <p:cNvPr id="3" name="Title 2">
            <a:extLst>
              <a:ext uri="{FF2B5EF4-FFF2-40B4-BE49-F238E27FC236}">
                <a16:creationId xmlns:a16="http://schemas.microsoft.com/office/drawing/2014/main" id="{B58817ED-A58C-3A46-B355-FD79DA0CF65C}"/>
              </a:ext>
            </a:extLst>
          </p:cNvPr>
          <p:cNvSpPr>
            <a:spLocks noGrp="1"/>
          </p:cNvSpPr>
          <p:nvPr>
            <p:ph type="title"/>
          </p:nvPr>
        </p:nvSpPr>
        <p:spPr/>
        <p:txBody>
          <a:bodyPr/>
          <a:lstStyle/>
          <a:p>
            <a:r>
              <a:rPr lang="en-US" dirty="0"/>
              <a:t>MARIJUANA</a:t>
            </a:r>
          </a:p>
        </p:txBody>
      </p:sp>
      <p:sp>
        <p:nvSpPr>
          <p:cNvPr id="5" name="Content Placeholder 4">
            <a:extLst>
              <a:ext uri="{FF2B5EF4-FFF2-40B4-BE49-F238E27FC236}">
                <a16:creationId xmlns:a16="http://schemas.microsoft.com/office/drawing/2014/main" id="{8A368B49-D8DE-304E-91E0-AB7A443F7E26}"/>
              </a:ext>
            </a:extLst>
          </p:cNvPr>
          <p:cNvSpPr>
            <a:spLocks noGrp="1"/>
          </p:cNvSpPr>
          <p:nvPr>
            <p:ph idx="1"/>
          </p:nvPr>
        </p:nvSpPr>
        <p:spPr/>
        <p:txBody>
          <a:bodyPr/>
          <a:lstStyle/>
          <a:p>
            <a:pPr lvl="0">
              <a:buClr>
                <a:schemeClr val="bg1"/>
              </a:buClr>
            </a:pPr>
            <a:r>
              <a:rPr lang="en-US" b="0" dirty="0">
                <a:effectLst>
                  <a:outerShdw blurRad="50800" dist="38100" dir="2700000" algn="tl" rotWithShape="0">
                    <a:prstClr val="black">
                      <a:alpha val="40000"/>
                    </a:prstClr>
                  </a:outerShdw>
                </a:effectLst>
              </a:rPr>
              <a:t>Increases risk of psychotic disorder up to 40%</a:t>
            </a:r>
            <a:r>
              <a:rPr lang="en-US" b="0" baseline="30000" dirty="0">
                <a:effectLst>
                  <a:outerShdw blurRad="50800" dist="38100" dir="2700000" algn="tl" rotWithShape="0">
                    <a:prstClr val="black">
                      <a:alpha val="40000"/>
                    </a:prstClr>
                  </a:outerShdw>
                </a:effectLst>
              </a:rPr>
              <a:t>1</a:t>
            </a:r>
            <a:endParaRPr lang="en-US" b="0" dirty="0">
              <a:effectLst>
                <a:outerShdw blurRad="50800" dist="38100" dir="2700000" algn="tl" rotWithShape="0">
                  <a:prstClr val="black">
                    <a:alpha val="40000"/>
                  </a:prstClr>
                </a:outerShdw>
              </a:effectLst>
            </a:endParaRPr>
          </a:p>
          <a:p>
            <a:pPr lvl="0">
              <a:buClr>
                <a:schemeClr val="bg1"/>
              </a:buClr>
            </a:pPr>
            <a:r>
              <a:rPr lang="en-US" b="0" dirty="0">
                <a:effectLst>
                  <a:outerShdw blurRad="50800" dist="38100" dir="2700000" algn="tl" rotWithShape="0">
                    <a:prstClr val="black">
                      <a:alpha val="40000"/>
                    </a:prstClr>
                  </a:outerShdw>
                </a:effectLst>
              </a:rPr>
              <a:t>Damages white matter tracks in the brain</a:t>
            </a:r>
          </a:p>
          <a:p>
            <a:pPr lvl="0">
              <a:buClr>
                <a:schemeClr val="bg1"/>
              </a:buClr>
            </a:pPr>
            <a:r>
              <a:rPr lang="en-US" b="0" dirty="0">
                <a:effectLst>
                  <a:outerShdw blurRad="50800" dist="38100" dir="2700000" algn="tl" rotWithShape="0">
                    <a:prstClr val="black">
                      <a:alpha val="40000"/>
                    </a:prstClr>
                  </a:outerShdw>
                </a:effectLst>
              </a:rPr>
              <a:t>Impairs PFC function</a:t>
            </a:r>
          </a:p>
          <a:p>
            <a:pPr lvl="0">
              <a:buClr>
                <a:schemeClr val="bg1"/>
              </a:buClr>
            </a:pPr>
            <a:r>
              <a:rPr lang="en-US" b="0" dirty="0">
                <a:effectLst>
                  <a:outerShdw blurRad="50800" dist="38100" dir="2700000" algn="tl" rotWithShape="0">
                    <a:prstClr val="black">
                      <a:alpha val="40000"/>
                    </a:prstClr>
                  </a:outerShdw>
                </a:effectLst>
              </a:rPr>
              <a:t>Lowers IQ in those who smoke before the age of 18</a:t>
            </a:r>
            <a:r>
              <a:rPr lang="en-US" b="0" baseline="30000" dirty="0">
                <a:effectLst>
                  <a:outerShdw blurRad="50800" dist="38100" dir="2700000" algn="tl" rotWithShape="0">
                    <a:prstClr val="black">
                      <a:alpha val="40000"/>
                    </a:prstClr>
                  </a:outerShdw>
                </a:effectLst>
              </a:rPr>
              <a:t>2</a:t>
            </a:r>
            <a:r>
              <a:rPr lang="en-US" b="0" dirty="0">
                <a:effectLst>
                  <a:outerShdw blurRad="50800" dist="38100" dir="2700000" algn="tl" rotWithShape="0">
                    <a:prstClr val="black">
                      <a:alpha val="40000"/>
                    </a:prstClr>
                  </a:outerShdw>
                </a:effectLst>
              </a:rPr>
              <a:t> </a:t>
            </a:r>
          </a:p>
          <a:p>
            <a:pPr lvl="0">
              <a:buClr>
                <a:schemeClr val="bg1"/>
              </a:buClr>
            </a:pPr>
            <a:r>
              <a:rPr lang="en-US" b="0" dirty="0">
                <a:effectLst>
                  <a:outerShdw blurRad="50800" dist="38100" dir="2700000" algn="tl" rotWithShape="0">
                    <a:prstClr val="black">
                      <a:alpha val="40000"/>
                    </a:prstClr>
                  </a:outerShdw>
                </a:effectLst>
              </a:rPr>
              <a:t>Young adults who smoke daily for several years have altered hippocampus shape and memory impairments – dose dependent</a:t>
            </a:r>
            <a:r>
              <a:rPr lang="en-US" b="0" baseline="30000" dirty="0">
                <a:effectLst>
                  <a:outerShdw blurRad="50800" dist="38100" dir="2700000" algn="tl" rotWithShape="0">
                    <a:prstClr val="black">
                      <a:alpha val="40000"/>
                    </a:prstClr>
                  </a:outerShdw>
                </a:effectLst>
              </a:rPr>
              <a:t>3</a:t>
            </a:r>
            <a:endParaRPr lang="en-US" b="0" dirty="0">
              <a:effectLst>
                <a:outerShdw blurRad="50800" dist="38100" dir="2700000" algn="tl" rotWithShape="0">
                  <a:prstClr val="black">
                    <a:alpha val="40000"/>
                  </a:prstClr>
                </a:outerShdw>
              </a:effectLst>
            </a:endParaRPr>
          </a:p>
          <a:p>
            <a:pPr marL="0" indent="0">
              <a:buNone/>
            </a:pPr>
            <a:endParaRPr lang="en-US"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74289287"/>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0" end="0"/>
                                            </p:txEl>
                                          </p:spTgt>
                                        </p:tgtEl>
                                        <p:attrNameLst>
                                          <p:attrName>ppt_c</p:attrName>
                                        </p:attrNameLst>
                                      </p:cBhvr>
                                      <p:to>
                                        <a:srgbClr val="C1C1C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1" end="1"/>
                                            </p:txEl>
                                          </p:spTgt>
                                        </p:tgtEl>
                                        <p:attrNameLst>
                                          <p:attrName>ppt_c</p:attrName>
                                        </p:attrNameLst>
                                      </p:cBhvr>
                                      <p:to>
                                        <a:srgbClr val="C1C1C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2" end="2"/>
                                            </p:txEl>
                                          </p:spTgt>
                                        </p:tgtEl>
                                        <p:attrNameLst>
                                          <p:attrName>ppt_c</p:attrName>
                                        </p:attrNameLst>
                                      </p:cBhvr>
                                      <p:to>
                                        <a:srgbClr val="C1C1C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3" end="3"/>
                                            </p:txEl>
                                          </p:spTgt>
                                        </p:tgtEl>
                                        <p:attrNameLst>
                                          <p:attrName>ppt_c</p:attrName>
                                        </p:attrNameLst>
                                      </p:cBhvr>
                                      <p:to>
                                        <a:srgbClr val="C1C1C1"/>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051C9-B769-844C-B185-9796410CDB2D}"/>
              </a:ext>
            </a:extLst>
          </p:cNvPr>
          <p:cNvSpPr>
            <a:spLocks noGrp="1"/>
          </p:cNvSpPr>
          <p:nvPr>
            <p:ph type="ctrTitle"/>
          </p:nvPr>
        </p:nvSpPr>
        <p:spPr>
          <a:xfrm>
            <a:off x="518160" y="1915340"/>
            <a:ext cx="11155680" cy="2387600"/>
          </a:xfrm>
        </p:spPr>
        <p:txBody>
          <a:bodyPr>
            <a:normAutofit/>
          </a:bodyPr>
          <a:lstStyle/>
          <a:p>
            <a:r>
              <a:rPr lang="en-US" dirty="0">
                <a:solidFill>
                  <a:srgbClr val="FFE2A7"/>
                </a:solidFill>
              </a:rPr>
              <a:t>SECTION III</a:t>
            </a:r>
            <a:br>
              <a:rPr lang="en-US" dirty="0"/>
            </a:br>
            <a:r>
              <a:rPr lang="en-US" dirty="0">
                <a:solidFill>
                  <a:srgbClr val="F1FEFF"/>
                </a:solidFill>
              </a:rPr>
              <a:t>MEDIA INFLUENCES</a:t>
            </a:r>
          </a:p>
        </p:txBody>
      </p:sp>
      <p:sp>
        <p:nvSpPr>
          <p:cNvPr id="3" name="Subtitle 2">
            <a:extLst>
              <a:ext uri="{FF2B5EF4-FFF2-40B4-BE49-F238E27FC236}">
                <a16:creationId xmlns:a16="http://schemas.microsoft.com/office/drawing/2014/main" id="{6A46A2B4-12FE-9E40-AA47-440186122E43}"/>
              </a:ext>
            </a:extLst>
          </p:cNvPr>
          <p:cNvSpPr>
            <a:spLocks noGrp="1"/>
          </p:cNvSpPr>
          <p:nvPr>
            <p:ph type="subTitle" idx="1"/>
          </p:nvPr>
        </p:nvSpPr>
        <p:spPr>
          <a:xfrm>
            <a:off x="1524000" y="4503378"/>
            <a:ext cx="9144000" cy="1655762"/>
          </a:xfrm>
        </p:spPr>
        <p:txBody>
          <a:bodyPr/>
          <a:lstStyle/>
          <a:p>
            <a:endParaRPr lang="en-US"/>
          </a:p>
        </p:txBody>
      </p:sp>
    </p:spTree>
    <p:extLst>
      <p:ext uri="{BB962C8B-B14F-4D97-AF65-F5344CB8AC3E}">
        <p14:creationId xmlns:p14="http://schemas.microsoft.com/office/powerpoint/2010/main" val="26509166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57D469-A1D9-F24E-A27C-CE8A7D8797A0}"/>
              </a:ext>
            </a:extLst>
          </p:cNvPr>
          <p:cNvSpPr>
            <a:spLocks noGrp="1"/>
          </p:cNvSpPr>
          <p:nvPr>
            <p:ph type="title"/>
          </p:nvPr>
        </p:nvSpPr>
        <p:spPr/>
        <p:txBody>
          <a:bodyPr/>
          <a:lstStyle/>
          <a:p>
            <a:r>
              <a:rPr lang="en-US" dirty="0"/>
              <a:t>MEDIA AND YOUR CHILD</a:t>
            </a:r>
          </a:p>
        </p:txBody>
      </p:sp>
      <p:sp>
        <p:nvSpPr>
          <p:cNvPr id="5" name="Content Placeholder 4">
            <a:extLst>
              <a:ext uri="{FF2B5EF4-FFF2-40B4-BE49-F238E27FC236}">
                <a16:creationId xmlns:a16="http://schemas.microsoft.com/office/drawing/2014/main" id="{B7DE28DB-1A73-BC4A-87AD-92A5EEF08741}"/>
              </a:ext>
            </a:extLst>
          </p:cNvPr>
          <p:cNvSpPr>
            <a:spLocks noGrp="1"/>
          </p:cNvSpPr>
          <p:nvPr>
            <p:ph idx="1"/>
          </p:nvPr>
        </p:nvSpPr>
        <p:spPr>
          <a:xfrm>
            <a:off x="838200" y="1825625"/>
            <a:ext cx="10515600" cy="4036573"/>
          </a:xfrm>
        </p:spPr>
        <p:txBody>
          <a:bodyPr/>
          <a:lstStyle/>
          <a:p>
            <a:pPr lvl="0">
              <a:buClr>
                <a:schemeClr val="bg1"/>
              </a:buClr>
            </a:pPr>
            <a:r>
              <a:rPr lang="en-US" b="0" dirty="0">
                <a:effectLst>
                  <a:outerShdw blurRad="50800" dist="38100" dir="2700000" algn="tl" rotWithShape="0">
                    <a:prstClr val="black">
                      <a:alpha val="40000"/>
                    </a:prstClr>
                  </a:outerShdw>
                </a:effectLst>
              </a:rPr>
              <a:t>7 studies have confirmed that children who watch TV any of any kind before the age of 2 y/o have delayed language development</a:t>
            </a:r>
          </a:p>
          <a:p>
            <a:pPr lvl="0">
              <a:buClr>
                <a:schemeClr val="bg1"/>
              </a:buClr>
            </a:pPr>
            <a:endParaRPr lang="en-US" b="0" dirty="0">
              <a:effectLst>
                <a:outerShdw blurRad="50800" dist="38100" dir="2700000" algn="tl" rotWithShape="0">
                  <a:prstClr val="black">
                    <a:alpha val="40000"/>
                  </a:prstClr>
                </a:outerShdw>
              </a:effectLst>
            </a:endParaRPr>
          </a:p>
          <a:p>
            <a:pPr lvl="0">
              <a:buClr>
                <a:schemeClr val="bg1"/>
              </a:buClr>
            </a:pPr>
            <a:r>
              <a:rPr lang="en-US" b="0" dirty="0">
                <a:effectLst>
                  <a:outerShdw blurRad="50800" dist="38100" dir="2700000" algn="tl" rotWithShape="0">
                    <a:prstClr val="black">
                      <a:alpha val="40000"/>
                    </a:prstClr>
                  </a:outerShdw>
                </a:effectLst>
              </a:rPr>
              <a:t>There are no studies that show TV watching of educational material to under 2 y/o has any benefit</a:t>
            </a:r>
          </a:p>
          <a:p>
            <a:pPr>
              <a:buClr>
                <a:schemeClr val="bg1"/>
              </a:buClr>
            </a:pPr>
            <a:endParaRPr lang="en-US"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465830585"/>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0" end="0"/>
                                            </p:txEl>
                                          </p:spTgt>
                                        </p:tgtEl>
                                        <p:attrNameLst>
                                          <p:attrName>ppt_c</p:attrName>
                                        </p:attrNameLst>
                                      </p:cBhvr>
                                      <p:to>
                                        <a:srgbClr val="C1C1C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 name="image14.tif"/>
          <p:cNvPicPr/>
          <p:nvPr/>
        </p:nvPicPr>
        <p:blipFill>
          <a:blip r:embed="rId2"/>
          <a:stretch>
            <a:fillRect/>
          </a:stretch>
        </p:blipFill>
        <p:spPr>
          <a:xfrm>
            <a:off x="2431856" y="1325563"/>
            <a:ext cx="7328286" cy="5182871"/>
          </a:xfrm>
          <a:prstGeom prst="rect">
            <a:avLst/>
          </a:prstGeom>
          <a:ln w="12700">
            <a:miter lim="400000"/>
          </a:ln>
        </p:spPr>
      </p:pic>
      <p:sp>
        <p:nvSpPr>
          <p:cNvPr id="410" name="Shape 410"/>
          <p:cNvSpPr/>
          <p:nvPr/>
        </p:nvSpPr>
        <p:spPr>
          <a:xfrm>
            <a:off x="973137" y="6322240"/>
            <a:ext cx="3902620" cy="276997"/>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spAutoFit/>
          </a:bodyPr>
          <a:lstStyle>
            <a:lvl1pPr>
              <a:defRPr>
                <a:solidFill>
                  <a:srgbClr val="FFFFFF"/>
                </a:solidFill>
              </a:defRPr>
            </a:lvl1pPr>
          </a:lstStyle>
          <a:p>
            <a:pPr lvl="0">
              <a:defRPr sz="1800">
                <a:solidFill>
                  <a:srgbClr val="000000"/>
                </a:solidFill>
              </a:defRPr>
            </a:pPr>
            <a:r>
              <a:rPr sz="1200" dirty="0">
                <a:solidFill>
                  <a:schemeClr val="bg1"/>
                </a:solidFill>
                <a:latin typeface="Tahoma" panose="020B0604030504040204" pitchFamily="34" charset="0"/>
                <a:ea typeface="Tahoma" panose="020B0604030504040204" pitchFamily="34" charset="0"/>
                <a:cs typeface="Tahoma" panose="020B0604030504040204" pitchFamily="34" charset="0"/>
              </a:rPr>
              <a:t>Illustration by Simon Harrison</a:t>
            </a:r>
          </a:p>
        </p:txBody>
      </p:sp>
      <p:sp>
        <p:nvSpPr>
          <p:cNvPr id="3" name="Title 2">
            <a:extLst>
              <a:ext uri="{FF2B5EF4-FFF2-40B4-BE49-F238E27FC236}">
                <a16:creationId xmlns:a16="http://schemas.microsoft.com/office/drawing/2014/main" id="{535C414C-323E-894F-B12F-E799F71477EC}"/>
              </a:ext>
            </a:extLst>
          </p:cNvPr>
          <p:cNvSpPr>
            <a:spLocks noGrp="1"/>
          </p:cNvSpPr>
          <p:nvPr>
            <p:ph type="title"/>
          </p:nvPr>
        </p:nvSpPr>
        <p:spPr/>
        <p:txBody>
          <a:bodyPr/>
          <a:lstStyle/>
          <a:p>
            <a:r>
              <a:rPr lang="en-US" dirty="0"/>
              <a:t>TELEVISION IMPACT ON THE BRAIN</a:t>
            </a:r>
          </a:p>
        </p:txBody>
      </p:sp>
    </p:spTree>
    <p:extLst>
      <p:ext uri="{BB962C8B-B14F-4D97-AF65-F5344CB8AC3E}">
        <p14:creationId xmlns:p14="http://schemas.microsoft.com/office/powerpoint/2010/main" val="88811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Shape 414"/>
          <p:cNvSpPr/>
          <p:nvPr/>
        </p:nvSpPr>
        <p:spPr>
          <a:xfrm>
            <a:off x="838200" y="6223761"/>
            <a:ext cx="8315327" cy="276997"/>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spAutoFit/>
          </a:bodyPr>
          <a:lstStyle/>
          <a:p>
            <a:pPr>
              <a:spcBef>
                <a:spcPts val="525"/>
              </a:spcBef>
              <a:defRPr sz="1800">
                <a:solidFill>
                  <a:srgbClr val="000000"/>
                </a:solidFill>
              </a:defRPr>
            </a:pPr>
            <a:r>
              <a:rPr sz="1200" dirty="0" err="1">
                <a:solidFill>
                  <a:srgbClr val="FFFFFF"/>
                </a:solidFill>
                <a:latin typeface="Arial"/>
                <a:ea typeface="Arial"/>
                <a:cs typeface="Arial"/>
                <a:sym typeface="Arial"/>
              </a:rPr>
              <a:t>Centerwall</a:t>
            </a:r>
            <a:r>
              <a:rPr sz="1200" dirty="0">
                <a:solidFill>
                  <a:srgbClr val="FFFFFF"/>
                </a:solidFill>
                <a:latin typeface="Arial"/>
                <a:ea typeface="Arial"/>
                <a:cs typeface="Arial"/>
                <a:sym typeface="Arial"/>
              </a:rPr>
              <a:t>, B. S. “Television and Violence.” </a:t>
            </a:r>
            <a:r>
              <a:rPr sz="1200" i="1" dirty="0">
                <a:solidFill>
                  <a:srgbClr val="FFFFFF"/>
                </a:solidFill>
                <a:latin typeface="Arial"/>
                <a:ea typeface="Arial"/>
                <a:cs typeface="Arial"/>
                <a:sym typeface="Arial"/>
              </a:rPr>
              <a:t>Journal of the American Medical Association</a:t>
            </a:r>
            <a:r>
              <a:rPr sz="1200" dirty="0">
                <a:solidFill>
                  <a:srgbClr val="FFFFFF"/>
                </a:solidFill>
                <a:latin typeface="Arial"/>
                <a:ea typeface="Arial"/>
                <a:cs typeface="Arial"/>
                <a:sym typeface="Arial"/>
              </a:rPr>
              <a:t> 267 (1992): 3059-3063.</a:t>
            </a:r>
          </a:p>
        </p:txBody>
      </p:sp>
      <p:sp>
        <p:nvSpPr>
          <p:cNvPr id="3" name="Title 2">
            <a:extLst>
              <a:ext uri="{FF2B5EF4-FFF2-40B4-BE49-F238E27FC236}">
                <a16:creationId xmlns:a16="http://schemas.microsoft.com/office/drawing/2014/main" id="{79BC5FDE-CE6A-E245-81A5-EEBB13358BE3}"/>
              </a:ext>
            </a:extLst>
          </p:cNvPr>
          <p:cNvSpPr>
            <a:spLocks noGrp="1"/>
          </p:cNvSpPr>
          <p:nvPr>
            <p:ph type="title"/>
          </p:nvPr>
        </p:nvSpPr>
        <p:spPr/>
        <p:txBody>
          <a:bodyPr/>
          <a:lstStyle/>
          <a:p>
            <a:r>
              <a:rPr lang="en-US" dirty="0"/>
              <a:t>TELEVISION AND VIOLENCE</a:t>
            </a:r>
          </a:p>
        </p:txBody>
      </p:sp>
      <p:sp>
        <p:nvSpPr>
          <p:cNvPr id="5" name="Content Placeholder 4">
            <a:extLst>
              <a:ext uri="{FF2B5EF4-FFF2-40B4-BE49-F238E27FC236}">
                <a16:creationId xmlns:a16="http://schemas.microsoft.com/office/drawing/2014/main" id="{7E03950D-2CC4-4A4D-B680-4BAD17652CA9}"/>
              </a:ext>
            </a:extLst>
          </p:cNvPr>
          <p:cNvSpPr>
            <a:spLocks noGrp="1"/>
          </p:cNvSpPr>
          <p:nvPr>
            <p:ph idx="1"/>
          </p:nvPr>
        </p:nvSpPr>
        <p:spPr/>
        <p:txBody>
          <a:bodyPr/>
          <a:lstStyle/>
          <a:p>
            <a:pPr lvl="0"/>
            <a:endParaRPr lang="en-US" dirty="0">
              <a:effectLst>
                <a:outerShdw blurRad="50800" dist="38100" dir="2700000" algn="tl" rotWithShape="0">
                  <a:prstClr val="black">
                    <a:alpha val="40000"/>
                  </a:prstClr>
                </a:outerShdw>
              </a:effectLst>
            </a:endParaRPr>
          </a:p>
          <a:p>
            <a:pPr lvl="0">
              <a:buClr>
                <a:schemeClr val="bg1"/>
              </a:buClr>
            </a:pPr>
            <a:r>
              <a:rPr lang="en-US" b="0" dirty="0">
                <a:effectLst>
                  <a:outerShdw blurRad="50800" dist="38100" dir="2700000" algn="tl" rotWithShape="0">
                    <a:prstClr val="black">
                      <a:alpha val="40000"/>
                    </a:prstClr>
                  </a:outerShdw>
                </a:effectLst>
              </a:rPr>
              <a:t>Television introduced into Canada and U.S. in 1945</a:t>
            </a:r>
          </a:p>
          <a:p>
            <a:pPr lvl="0">
              <a:buClr>
                <a:schemeClr val="bg1"/>
              </a:buClr>
            </a:pPr>
            <a:endParaRPr lang="en-US" b="0" dirty="0">
              <a:effectLst>
                <a:outerShdw blurRad="50800" dist="38100" dir="2700000" algn="tl" rotWithShape="0">
                  <a:prstClr val="black">
                    <a:alpha val="40000"/>
                  </a:prstClr>
                </a:outerShdw>
              </a:effectLst>
            </a:endParaRPr>
          </a:p>
          <a:p>
            <a:pPr lvl="0">
              <a:buClr>
                <a:schemeClr val="bg1"/>
              </a:buClr>
            </a:pPr>
            <a:r>
              <a:rPr lang="en-US" b="0" dirty="0">
                <a:effectLst>
                  <a:outerShdw blurRad="50800" dist="38100" dir="2700000" algn="tl" rotWithShape="0">
                    <a:prstClr val="black">
                      <a:alpha val="40000"/>
                    </a:prstClr>
                  </a:outerShdw>
                </a:effectLst>
              </a:rPr>
              <a:t>Television introduced in South Africa 1974</a:t>
            </a:r>
          </a:p>
          <a:p>
            <a:endParaRPr lang="en-US"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41536503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Shape 417"/>
          <p:cNvSpPr/>
          <p:nvPr/>
        </p:nvSpPr>
        <p:spPr>
          <a:xfrm>
            <a:off x="714240" y="3081229"/>
            <a:ext cx="1944824" cy="693139"/>
          </a:xfrm>
          <a:prstGeom prst="rect">
            <a:avLst/>
          </a:prstGeom>
          <a:ln w="12700">
            <a:miter lim="400000"/>
          </a:ln>
          <a:extLst>
            <a:ext uri="{C572A759-6A51-4108-AA02-DFA0A04FC94B}">
              <ma14:wrappingTextBoxFlag xmlns="" xmlns:ma14="http://schemas.microsoft.com/office/mac/drawingml/2011/main" val="1"/>
            </a:ext>
          </a:extLst>
        </p:spPr>
        <p:txBody>
          <a:bodyPr wrap="square" lIns="46038" tIns="46038" rIns="46038" bIns="46038">
            <a:spAutoFit/>
          </a:bodyPr>
          <a:lstStyle>
            <a:lvl1pPr algn="ctr" defTabSz="1016000">
              <a:defRPr sz="2600"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1950" dirty="0">
                <a:solidFill>
                  <a:schemeClr val="bg1"/>
                </a:solidFill>
                <a:effectLst>
                  <a:outerShdw blurRad="50800" dist="38100" dir="2700000" algn="tl" rotWithShape="0">
                    <a:prstClr val="black">
                      <a:alpha val="40000"/>
                    </a:prstClr>
                  </a:outerShdw>
                </a:effectLst>
              </a:rPr>
              <a:t> </a:t>
            </a:r>
            <a:r>
              <a:rPr sz="1950" dirty="0">
                <a:solidFill>
                  <a:srgbClr val="FFE2A7"/>
                </a:solidFill>
                <a:effectLst>
                  <a:outerShdw blurRad="50800" dist="38100" dir="2700000" algn="tl" rotWithShape="0">
                    <a:prstClr val="black">
                      <a:alpha val="40000"/>
                    </a:prstClr>
                  </a:outerShdw>
                </a:effectLst>
              </a:rPr>
              <a:t>Change in Murder Rate (%)</a:t>
            </a:r>
          </a:p>
        </p:txBody>
      </p:sp>
      <p:sp>
        <p:nvSpPr>
          <p:cNvPr id="418" name="Shape 418"/>
          <p:cNvSpPr/>
          <p:nvPr/>
        </p:nvSpPr>
        <p:spPr>
          <a:xfrm>
            <a:off x="4495800" y="3263901"/>
            <a:ext cx="695323" cy="2367917"/>
          </a:xfrm>
          <a:prstGeom prst="rect">
            <a:avLst/>
          </a:prstGeom>
          <a:solidFill>
            <a:srgbClr val="FF6600"/>
          </a:solidFill>
          <a:ln w="12700">
            <a:miter lim="400000"/>
          </a:ln>
        </p:spPr>
        <p:txBody>
          <a:bodyPr lIns="0" tIns="0" rIns="0" bIns="0"/>
          <a:lstStyle/>
          <a:p>
            <a:pPr lvl="0">
              <a:defRPr>
                <a:solidFill>
                  <a:srgbClr val="FFFFFF"/>
                </a:solidFill>
              </a:defRPr>
            </a:pPr>
            <a:endParaRPr sz="1350"/>
          </a:p>
        </p:txBody>
      </p:sp>
      <p:sp>
        <p:nvSpPr>
          <p:cNvPr id="419" name="Shape 419"/>
          <p:cNvSpPr/>
          <p:nvPr/>
        </p:nvSpPr>
        <p:spPr>
          <a:xfrm>
            <a:off x="6477000" y="3263900"/>
            <a:ext cx="692155" cy="2368793"/>
          </a:xfrm>
          <a:prstGeom prst="rect">
            <a:avLst/>
          </a:prstGeom>
          <a:solidFill>
            <a:srgbClr val="FF6600"/>
          </a:solidFill>
          <a:ln w="12700">
            <a:miter lim="400000"/>
          </a:ln>
        </p:spPr>
        <p:txBody>
          <a:bodyPr lIns="0" tIns="0" rIns="0" bIns="0"/>
          <a:lstStyle/>
          <a:p>
            <a:pPr lvl="0">
              <a:defRPr>
                <a:solidFill>
                  <a:srgbClr val="FFFFFF"/>
                </a:solidFill>
              </a:defRPr>
            </a:pPr>
            <a:endParaRPr sz="1350"/>
          </a:p>
        </p:txBody>
      </p:sp>
      <p:sp>
        <p:nvSpPr>
          <p:cNvPr id="420" name="Shape 420"/>
          <p:cNvSpPr/>
          <p:nvPr/>
        </p:nvSpPr>
        <p:spPr>
          <a:xfrm flipH="1">
            <a:off x="3262313" y="1997074"/>
            <a:ext cx="1" cy="3648077"/>
          </a:xfrm>
          <a:prstGeom prst="line">
            <a:avLst/>
          </a:prstGeom>
          <a:ln w="12700">
            <a:solidFill>
              <a:srgbClr val="FFFFFF"/>
            </a:solidFill>
            <a:round/>
          </a:ln>
        </p:spPr>
        <p:txBody>
          <a:bodyPr lIns="0" tIns="0" rIns="0" bIns="0"/>
          <a:lstStyle/>
          <a:p>
            <a:pPr defTabSz="342900">
              <a:defRPr sz="1600">
                <a:solidFill>
                  <a:srgbClr val="000000"/>
                </a:solidFill>
                <a:latin typeface="+mj-lt"/>
                <a:ea typeface="+mj-ea"/>
                <a:cs typeface="+mj-cs"/>
                <a:sym typeface="Helvetica"/>
              </a:defRPr>
            </a:pPr>
            <a:endParaRPr sz="1200"/>
          </a:p>
        </p:txBody>
      </p:sp>
      <p:sp>
        <p:nvSpPr>
          <p:cNvPr id="421" name="Shape 421"/>
          <p:cNvSpPr/>
          <p:nvPr/>
        </p:nvSpPr>
        <p:spPr>
          <a:xfrm>
            <a:off x="3205163" y="4641850"/>
            <a:ext cx="57151" cy="1"/>
          </a:xfrm>
          <a:prstGeom prst="line">
            <a:avLst/>
          </a:prstGeom>
          <a:ln w="12700">
            <a:solidFill>
              <a:srgbClr val="FFFFFF"/>
            </a:solidFill>
            <a:round/>
          </a:ln>
        </p:spPr>
        <p:txBody>
          <a:bodyPr lIns="0" tIns="0" rIns="0" bIns="0"/>
          <a:lstStyle/>
          <a:p>
            <a:pPr defTabSz="342900">
              <a:defRPr sz="1600">
                <a:solidFill>
                  <a:srgbClr val="000000"/>
                </a:solidFill>
                <a:latin typeface="+mj-lt"/>
                <a:ea typeface="+mj-ea"/>
                <a:cs typeface="+mj-cs"/>
                <a:sym typeface="Helvetica"/>
              </a:defRPr>
            </a:pPr>
            <a:endParaRPr sz="1200"/>
          </a:p>
        </p:txBody>
      </p:sp>
      <p:sp>
        <p:nvSpPr>
          <p:cNvPr id="422" name="Shape 422"/>
          <p:cNvSpPr/>
          <p:nvPr/>
        </p:nvSpPr>
        <p:spPr>
          <a:xfrm>
            <a:off x="3205163" y="4119563"/>
            <a:ext cx="57151" cy="1"/>
          </a:xfrm>
          <a:prstGeom prst="line">
            <a:avLst/>
          </a:prstGeom>
          <a:ln w="12700">
            <a:solidFill>
              <a:srgbClr val="FFFFFF"/>
            </a:solidFill>
            <a:round/>
          </a:ln>
        </p:spPr>
        <p:txBody>
          <a:bodyPr lIns="0" tIns="0" rIns="0" bIns="0"/>
          <a:lstStyle/>
          <a:p>
            <a:pPr defTabSz="342900">
              <a:defRPr sz="1600">
                <a:solidFill>
                  <a:srgbClr val="000000"/>
                </a:solidFill>
                <a:latin typeface="+mj-lt"/>
                <a:ea typeface="+mj-ea"/>
                <a:cs typeface="+mj-cs"/>
                <a:sym typeface="Helvetica"/>
              </a:defRPr>
            </a:pPr>
            <a:endParaRPr sz="1200"/>
          </a:p>
        </p:txBody>
      </p:sp>
      <p:sp>
        <p:nvSpPr>
          <p:cNvPr id="423" name="Shape 423"/>
          <p:cNvSpPr/>
          <p:nvPr/>
        </p:nvSpPr>
        <p:spPr>
          <a:xfrm>
            <a:off x="3205163" y="3586163"/>
            <a:ext cx="57151" cy="1"/>
          </a:xfrm>
          <a:prstGeom prst="line">
            <a:avLst/>
          </a:prstGeom>
          <a:ln w="12700">
            <a:solidFill>
              <a:srgbClr val="FFFFFF"/>
            </a:solidFill>
            <a:round/>
          </a:ln>
        </p:spPr>
        <p:txBody>
          <a:bodyPr lIns="0" tIns="0" rIns="0" bIns="0"/>
          <a:lstStyle/>
          <a:p>
            <a:pPr defTabSz="342900">
              <a:defRPr sz="1600">
                <a:solidFill>
                  <a:srgbClr val="000000"/>
                </a:solidFill>
                <a:latin typeface="+mj-lt"/>
                <a:ea typeface="+mj-ea"/>
                <a:cs typeface="+mj-cs"/>
                <a:sym typeface="Helvetica"/>
              </a:defRPr>
            </a:pPr>
            <a:endParaRPr sz="1200"/>
          </a:p>
        </p:txBody>
      </p:sp>
      <p:sp>
        <p:nvSpPr>
          <p:cNvPr id="424" name="Shape 424"/>
          <p:cNvSpPr/>
          <p:nvPr/>
        </p:nvSpPr>
        <p:spPr>
          <a:xfrm>
            <a:off x="3205163" y="3063875"/>
            <a:ext cx="57151" cy="1"/>
          </a:xfrm>
          <a:prstGeom prst="line">
            <a:avLst/>
          </a:prstGeom>
          <a:ln w="12700">
            <a:solidFill>
              <a:srgbClr val="FFFFFF"/>
            </a:solidFill>
            <a:round/>
          </a:ln>
        </p:spPr>
        <p:txBody>
          <a:bodyPr lIns="0" tIns="0" rIns="0" bIns="0"/>
          <a:lstStyle/>
          <a:p>
            <a:pPr defTabSz="342900">
              <a:defRPr sz="1600">
                <a:solidFill>
                  <a:srgbClr val="000000"/>
                </a:solidFill>
                <a:latin typeface="+mj-lt"/>
                <a:ea typeface="+mj-ea"/>
                <a:cs typeface="+mj-cs"/>
                <a:sym typeface="Helvetica"/>
              </a:defRPr>
            </a:pPr>
            <a:endParaRPr sz="1200"/>
          </a:p>
        </p:txBody>
      </p:sp>
      <p:sp>
        <p:nvSpPr>
          <p:cNvPr id="425" name="Shape 425"/>
          <p:cNvSpPr/>
          <p:nvPr/>
        </p:nvSpPr>
        <p:spPr>
          <a:xfrm>
            <a:off x="3205163" y="2532063"/>
            <a:ext cx="57151" cy="1"/>
          </a:xfrm>
          <a:prstGeom prst="line">
            <a:avLst/>
          </a:prstGeom>
          <a:ln w="12700">
            <a:solidFill>
              <a:srgbClr val="FFFFFF"/>
            </a:solidFill>
            <a:round/>
          </a:ln>
        </p:spPr>
        <p:txBody>
          <a:bodyPr lIns="0" tIns="0" rIns="0" bIns="0"/>
          <a:lstStyle/>
          <a:p>
            <a:pPr defTabSz="342900">
              <a:defRPr sz="1600">
                <a:solidFill>
                  <a:srgbClr val="000000"/>
                </a:solidFill>
                <a:latin typeface="+mj-lt"/>
                <a:ea typeface="+mj-ea"/>
                <a:cs typeface="+mj-cs"/>
                <a:sym typeface="Helvetica"/>
              </a:defRPr>
            </a:pPr>
            <a:endParaRPr sz="1200"/>
          </a:p>
        </p:txBody>
      </p:sp>
      <p:sp>
        <p:nvSpPr>
          <p:cNvPr id="426" name="Shape 426"/>
          <p:cNvSpPr/>
          <p:nvPr/>
        </p:nvSpPr>
        <p:spPr>
          <a:xfrm>
            <a:off x="3205163" y="2009775"/>
            <a:ext cx="57151" cy="1"/>
          </a:xfrm>
          <a:prstGeom prst="line">
            <a:avLst/>
          </a:prstGeom>
          <a:ln w="12700">
            <a:solidFill>
              <a:srgbClr val="FFFFFF"/>
            </a:solidFill>
            <a:round/>
          </a:ln>
        </p:spPr>
        <p:txBody>
          <a:bodyPr lIns="0" tIns="0" rIns="0" bIns="0"/>
          <a:lstStyle/>
          <a:p>
            <a:pPr defTabSz="342900">
              <a:defRPr sz="1600">
                <a:solidFill>
                  <a:srgbClr val="000000"/>
                </a:solidFill>
                <a:latin typeface="+mj-lt"/>
                <a:ea typeface="+mj-ea"/>
                <a:cs typeface="+mj-cs"/>
                <a:sym typeface="Helvetica"/>
              </a:defRPr>
            </a:pPr>
            <a:endParaRPr sz="1200"/>
          </a:p>
        </p:txBody>
      </p:sp>
      <p:sp>
        <p:nvSpPr>
          <p:cNvPr id="427" name="Shape 427"/>
          <p:cNvSpPr/>
          <p:nvPr/>
        </p:nvSpPr>
        <p:spPr>
          <a:xfrm>
            <a:off x="3276599" y="5626100"/>
            <a:ext cx="5951540" cy="1"/>
          </a:xfrm>
          <a:prstGeom prst="line">
            <a:avLst/>
          </a:prstGeom>
          <a:ln w="12700">
            <a:solidFill>
              <a:srgbClr val="FFFFFF"/>
            </a:solidFill>
            <a:round/>
          </a:ln>
        </p:spPr>
        <p:txBody>
          <a:bodyPr lIns="0" tIns="0" rIns="0" bIns="0"/>
          <a:lstStyle/>
          <a:p>
            <a:pPr defTabSz="342900">
              <a:defRPr sz="1600">
                <a:solidFill>
                  <a:srgbClr val="000000"/>
                </a:solidFill>
                <a:latin typeface="+mj-lt"/>
                <a:ea typeface="+mj-ea"/>
                <a:cs typeface="+mj-cs"/>
                <a:sym typeface="Helvetica"/>
              </a:defRPr>
            </a:pPr>
            <a:endParaRPr sz="1200"/>
          </a:p>
        </p:txBody>
      </p:sp>
      <p:sp>
        <p:nvSpPr>
          <p:cNvPr id="428" name="Shape 428"/>
          <p:cNvSpPr/>
          <p:nvPr/>
        </p:nvSpPr>
        <p:spPr>
          <a:xfrm flipV="1">
            <a:off x="3262313" y="4641850"/>
            <a:ext cx="1" cy="57151"/>
          </a:xfrm>
          <a:prstGeom prst="line">
            <a:avLst/>
          </a:prstGeom>
          <a:ln w="12700">
            <a:solidFill>
              <a:srgbClr val="FFFFFF"/>
            </a:solidFill>
            <a:round/>
          </a:ln>
        </p:spPr>
        <p:txBody>
          <a:bodyPr lIns="0" tIns="0" rIns="0" bIns="0"/>
          <a:lstStyle/>
          <a:p>
            <a:pPr defTabSz="342900">
              <a:defRPr sz="1600">
                <a:solidFill>
                  <a:srgbClr val="000000"/>
                </a:solidFill>
                <a:latin typeface="+mj-lt"/>
                <a:ea typeface="+mj-ea"/>
                <a:cs typeface="+mj-cs"/>
                <a:sym typeface="Helvetica"/>
              </a:defRPr>
            </a:pPr>
            <a:endParaRPr sz="1200"/>
          </a:p>
        </p:txBody>
      </p:sp>
      <p:sp>
        <p:nvSpPr>
          <p:cNvPr id="429" name="Shape 429"/>
          <p:cNvSpPr/>
          <p:nvPr/>
        </p:nvSpPr>
        <p:spPr>
          <a:xfrm flipV="1">
            <a:off x="5791200" y="5626100"/>
            <a:ext cx="1" cy="57151"/>
          </a:xfrm>
          <a:prstGeom prst="line">
            <a:avLst/>
          </a:prstGeom>
          <a:ln w="12700">
            <a:solidFill>
              <a:srgbClr val="FFFFFF"/>
            </a:solidFill>
            <a:round/>
          </a:ln>
        </p:spPr>
        <p:txBody>
          <a:bodyPr lIns="0" tIns="0" rIns="0" bIns="0"/>
          <a:lstStyle/>
          <a:p>
            <a:pPr defTabSz="342900">
              <a:defRPr sz="1600">
                <a:solidFill>
                  <a:srgbClr val="000000"/>
                </a:solidFill>
                <a:latin typeface="+mj-lt"/>
                <a:ea typeface="+mj-ea"/>
                <a:cs typeface="+mj-cs"/>
                <a:sym typeface="Helvetica"/>
              </a:defRPr>
            </a:pPr>
            <a:endParaRPr sz="1200"/>
          </a:p>
        </p:txBody>
      </p:sp>
      <p:sp>
        <p:nvSpPr>
          <p:cNvPr id="430" name="Shape 430"/>
          <p:cNvSpPr/>
          <p:nvPr/>
        </p:nvSpPr>
        <p:spPr>
          <a:xfrm flipV="1">
            <a:off x="7391400" y="5626100"/>
            <a:ext cx="1" cy="57151"/>
          </a:xfrm>
          <a:prstGeom prst="line">
            <a:avLst/>
          </a:prstGeom>
          <a:ln w="12700">
            <a:solidFill>
              <a:srgbClr val="FFFFFF"/>
            </a:solidFill>
            <a:round/>
          </a:ln>
        </p:spPr>
        <p:txBody>
          <a:bodyPr lIns="0" tIns="0" rIns="0" bIns="0"/>
          <a:lstStyle/>
          <a:p>
            <a:pPr defTabSz="342900">
              <a:defRPr sz="1600">
                <a:solidFill>
                  <a:srgbClr val="000000"/>
                </a:solidFill>
                <a:latin typeface="+mj-lt"/>
                <a:ea typeface="+mj-ea"/>
                <a:cs typeface="+mj-cs"/>
                <a:sym typeface="Helvetica"/>
              </a:defRPr>
            </a:pPr>
            <a:endParaRPr sz="1200"/>
          </a:p>
        </p:txBody>
      </p:sp>
      <p:sp>
        <p:nvSpPr>
          <p:cNvPr id="431" name="Shape 431"/>
          <p:cNvSpPr/>
          <p:nvPr/>
        </p:nvSpPr>
        <p:spPr>
          <a:xfrm>
            <a:off x="2743200" y="4460874"/>
            <a:ext cx="422276" cy="369974"/>
          </a:xfrm>
          <a:prstGeom prst="rect">
            <a:avLst/>
          </a:prstGeom>
          <a:ln w="12700">
            <a:miter lim="400000"/>
          </a:ln>
          <a:extLst>
            <a:ext uri="{C572A759-6A51-4108-AA02-DFA0A04FC94B}">
              <ma14:wrappingTextBoxFlag xmlns="" xmlns:ma14="http://schemas.microsoft.com/office/mac/drawingml/2011/main" val="1"/>
            </a:ext>
          </a:extLst>
        </p:spPr>
        <p:txBody>
          <a:bodyPr lIns="46038" tIns="46038" rIns="46038" bIns="46038">
            <a:spAutoFit/>
          </a:bodyPr>
          <a:lstStyle>
            <a:lvl1pPr defTabSz="1016000">
              <a:defRPr sz="2400"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1800">
                <a:solidFill>
                  <a:schemeClr val="bg1"/>
                </a:solidFill>
                <a:effectLst>
                  <a:outerShdw blurRad="50800" dist="38100" dir="2700000" algn="tl" rotWithShape="0">
                    <a:prstClr val="black">
                      <a:alpha val="40000"/>
                    </a:prstClr>
                  </a:outerShdw>
                </a:effectLst>
              </a:rPr>
              <a:t>40</a:t>
            </a:r>
          </a:p>
        </p:txBody>
      </p:sp>
      <p:sp>
        <p:nvSpPr>
          <p:cNvPr id="432" name="Shape 432"/>
          <p:cNvSpPr/>
          <p:nvPr/>
        </p:nvSpPr>
        <p:spPr>
          <a:xfrm>
            <a:off x="2724150" y="3938587"/>
            <a:ext cx="323808" cy="369974"/>
          </a:xfrm>
          <a:prstGeom prst="rect">
            <a:avLst/>
          </a:prstGeom>
          <a:ln w="12700">
            <a:miter lim="400000"/>
          </a:ln>
          <a:extLst>
            <a:ext uri="{C572A759-6A51-4108-AA02-DFA0A04FC94B}">
              <ma14:wrappingTextBoxFlag xmlns="" xmlns:ma14="http://schemas.microsoft.com/office/mac/drawingml/2011/main" val="1"/>
            </a:ext>
          </a:extLst>
        </p:spPr>
        <p:txBody>
          <a:bodyPr wrap="none" lIns="46038" tIns="46038" rIns="46038" bIns="46038">
            <a:spAutoFit/>
          </a:bodyPr>
          <a:lstStyle>
            <a:lvl1pPr defTabSz="1016000">
              <a:defRPr sz="2400"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1800">
                <a:solidFill>
                  <a:schemeClr val="bg1"/>
                </a:solidFill>
                <a:effectLst>
                  <a:outerShdw blurRad="50800" dist="38100" dir="2700000" algn="tl" rotWithShape="0">
                    <a:prstClr val="black">
                      <a:alpha val="40000"/>
                    </a:prstClr>
                  </a:outerShdw>
                </a:effectLst>
              </a:rPr>
              <a:t>60</a:t>
            </a:r>
          </a:p>
        </p:txBody>
      </p:sp>
      <p:sp>
        <p:nvSpPr>
          <p:cNvPr id="433" name="Shape 433"/>
          <p:cNvSpPr/>
          <p:nvPr/>
        </p:nvSpPr>
        <p:spPr>
          <a:xfrm>
            <a:off x="2724150" y="3406775"/>
            <a:ext cx="323808" cy="369974"/>
          </a:xfrm>
          <a:prstGeom prst="rect">
            <a:avLst/>
          </a:prstGeom>
          <a:ln w="12700">
            <a:miter lim="400000"/>
          </a:ln>
          <a:extLst>
            <a:ext uri="{C572A759-6A51-4108-AA02-DFA0A04FC94B}">
              <ma14:wrappingTextBoxFlag xmlns="" xmlns:ma14="http://schemas.microsoft.com/office/mac/drawingml/2011/main" val="1"/>
            </a:ext>
          </a:extLst>
        </p:spPr>
        <p:txBody>
          <a:bodyPr wrap="none" lIns="46038" tIns="46038" rIns="46038" bIns="46038">
            <a:spAutoFit/>
          </a:bodyPr>
          <a:lstStyle>
            <a:lvl1pPr defTabSz="1016000">
              <a:defRPr sz="2400"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1800">
                <a:solidFill>
                  <a:schemeClr val="bg1"/>
                </a:solidFill>
                <a:effectLst>
                  <a:outerShdw blurRad="50800" dist="38100" dir="2700000" algn="tl" rotWithShape="0">
                    <a:prstClr val="black">
                      <a:alpha val="40000"/>
                    </a:prstClr>
                  </a:outerShdw>
                </a:effectLst>
              </a:rPr>
              <a:t>80</a:t>
            </a:r>
          </a:p>
        </p:txBody>
      </p:sp>
      <p:sp>
        <p:nvSpPr>
          <p:cNvPr id="434" name="Shape 434"/>
          <p:cNvSpPr/>
          <p:nvPr/>
        </p:nvSpPr>
        <p:spPr>
          <a:xfrm>
            <a:off x="2724149" y="2882899"/>
            <a:ext cx="439224" cy="369974"/>
          </a:xfrm>
          <a:prstGeom prst="rect">
            <a:avLst/>
          </a:prstGeom>
          <a:ln w="12700">
            <a:miter lim="400000"/>
          </a:ln>
          <a:extLst>
            <a:ext uri="{C572A759-6A51-4108-AA02-DFA0A04FC94B}">
              <ma14:wrappingTextBoxFlag xmlns="" xmlns:ma14="http://schemas.microsoft.com/office/mac/drawingml/2011/main" val="1"/>
            </a:ext>
          </a:extLst>
        </p:spPr>
        <p:txBody>
          <a:bodyPr wrap="none" lIns="46038" tIns="46038" rIns="46038" bIns="46038">
            <a:spAutoFit/>
          </a:bodyPr>
          <a:lstStyle>
            <a:lvl1pPr defTabSz="1016000">
              <a:defRPr sz="2400"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1800">
                <a:solidFill>
                  <a:schemeClr val="bg1"/>
                </a:solidFill>
                <a:effectLst>
                  <a:outerShdw blurRad="50800" dist="38100" dir="2700000" algn="tl" rotWithShape="0">
                    <a:prstClr val="black">
                      <a:alpha val="40000"/>
                    </a:prstClr>
                  </a:outerShdw>
                </a:effectLst>
              </a:rPr>
              <a:t>100</a:t>
            </a:r>
          </a:p>
        </p:txBody>
      </p:sp>
      <p:sp>
        <p:nvSpPr>
          <p:cNvPr id="435" name="Shape 435"/>
          <p:cNvSpPr/>
          <p:nvPr/>
        </p:nvSpPr>
        <p:spPr>
          <a:xfrm>
            <a:off x="2724149" y="2351088"/>
            <a:ext cx="439224" cy="369974"/>
          </a:xfrm>
          <a:prstGeom prst="rect">
            <a:avLst/>
          </a:prstGeom>
          <a:ln w="12700">
            <a:miter lim="400000"/>
          </a:ln>
          <a:extLst>
            <a:ext uri="{C572A759-6A51-4108-AA02-DFA0A04FC94B}">
              <ma14:wrappingTextBoxFlag xmlns="" xmlns:ma14="http://schemas.microsoft.com/office/mac/drawingml/2011/main" val="1"/>
            </a:ext>
          </a:extLst>
        </p:spPr>
        <p:txBody>
          <a:bodyPr wrap="none" lIns="46038" tIns="46038" rIns="46038" bIns="46038">
            <a:spAutoFit/>
          </a:bodyPr>
          <a:lstStyle>
            <a:lvl1pPr defTabSz="1016000">
              <a:defRPr sz="2400"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1800">
                <a:solidFill>
                  <a:schemeClr val="bg1"/>
                </a:solidFill>
                <a:effectLst>
                  <a:outerShdw blurRad="50800" dist="38100" dir="2700000" algn="tl" rotWithShape="0">
                    <a:prstClr val="black">
                      <a:alpha val="40000"/>
                    </a:prstClr>
                  </a:outerShdw>
                </a:effectLst>
              </a:rPr>
              <a:t>120</a:t>
            </a:r>
          </a:p>
        </p:txBody>
      </p:sp>
      <p:sp>
        <p:nvSpPr>
          <p:cNvPr id="436" name="Shape 436"/>
          <p:cNvSpPr/>
          <p:nvPr/>
        </p:nvSpPr>
        <p:spPr>
          <a:xfrm>
            <a:off x="2724149" y="1828800"/>
            <a:ext cx="439224" cy="369974"/>
          </a:xfrm>
          <a:prstGeom prst="rect">
            <a:avLst/>
          </a:prstGeom>
          <a:ln w="12700">
            <a:miter lim="400000"/>
          </a:ln>
          <a:extLst>
            <a:ext uri="{C572A759-6A51-4108-AA02-DFA0A04FC94B}">
              <ma14:wrappingTextBoxFlag xmlns="" xmlns:ma14="http://schemas.microsoft.com/office/mac/drawingml/2011/main" val="1"/>
            </a:ext>
          </a:extLst>
        </p:spPr>
        <p:txBody>
          <a:bodyPr wrap="none" lIns="46038" tIns="46038" rIns="46038" bIns="46038">
            <a:spAutoFit/>
          </a:bodyPr>
          <a:lstStyle>
            <a:lvl1pPr defTabSz="1016000">
              <a:defRPr sz="2400"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1800" dirty="0">
                <a:solidFill>
                  <a:schemeClr val="bg1"/>
                </a:solidFill>
                <a:effectLst>
                  <a:outerShdw blurRad="50800" dist="38100" dir="2700000" algn="tl" rotWithShape="0">
                    <a:prstClr val="black">
                      <a:alpha val="40000"/>
                    </a:prstClr>
                  </a:outerShdw>
                </a:effectLst>
              </a:rPr>
              <a:t>140</a:t>
            </a:r>
          </a:p>
        </p:txBody>
      </p:sp>
      <p:sp>
        <p:nvSpPr>
          <p:cNvPr id="437" name="Shape 437"/>
          <p:cNvSpPr/>
          <p:nvPr/>
        </p:nvSpPr>
        <p:spPr>
          <a:xfrm>
            <a:off x="3962399" y="5702300"/>
            <a:ext cx="1828802" cy="369330"/>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spAutoFit/>
          </a:bodyPr>
          <a:lstStyle>
            <a:lvl1pPr marL="574675" indent="-574675" algn="ctr" defTabSz="1016000">
              <a:defRPr sz="2400"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1800">
                <a:solidFill>
                  <a:schemeClr val="bg1"/>
                </a:solidFill>
                <a:effectLst>
                  <a:outerShdw blurRad="50800" dist="38100" dir="2700000" algn="tl" rotWithShape="0">
                    <a:prstClr val="black">
                      <a:alpha val="40000"/>
                    </a:prstClr>
                  </a:outerShdw>
                </a:effectLst>
              </a:rPr>
              <a:t>United States</a:t>
            </a:r>
          </a:p>
        </p:txBody>
      </p:sp>
      <p:sp>
        <p:nvSpPr>
          <p:cNvPr id="438" name="Shape 438"/>
          <p:cNvSpPr/>
          <p:nvPr/>
        </p:nvSpPr>
        <p:spPr>
          <a:xfrm>
            <a:off x="8305800" y="5626100"/>
            <a:ext cx="696909" cy="228455"/>
          </a:xfrm>
          <a:prstGeom prst="rect">
            <a:avLst/>
          </a:prstGeom>
          <a:solidFill>
            <a:srgbClr val="FF6600"/>
          </a:solidFill>
          <a:ln w="12700">
            <a:miter lim="400000"/>
          </a:ln>
        </p:spPr>
        <p:txBody>
          <a:bodyPr lIns="0" tIns="0" rIns="0" bIns="0"/>
          <a:lstStyle/>
          <a:p>
            <a:pPr lvl="0">
              <a:defRPr>
                <a:solidFill>
                  <a:srgbClr val="FFFFFF"/>
                </a:solidFill>
              </a:defRPr>
            </a:pPr>
            <a:endParaRPr sz="1350"/>
          </a:p>
        </p:txBody>
      </p:sp>
      <p:sp>
        <p:nvSpPr>
          <p:cNvPr id="439" name="Shape 439"/>
          <p:cNvSpPr/>
          <p:nvPr/>
        </p:nvSpPr>
        <p:spPr>
          <a:xfrm>
            <a:off x="5867400" y="5702300"/>
            <a:ext cx="1828801" cy="369330"/>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spAutoFit/>
          </a:bodyPr>
          <a:lstStyle>
            <a:lvl1pPr marL="574675" indent="-574675" algn="ctr" defTabSz="1016000">
              <a:defRPr sz="2400"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1800">
                <a:solidFill>
                  <a:schemeClr val="bg1"/>
                </a:solidFill>
                <a:effectLst>
                  <a:outerShdw blurRad="50800" dist="38100" dir="2700000" algn="tl" rotWithShape="0">
                    <a:prstClr val="black">
                      <a:alpha val="40000"/>
                    </a:prstClr>
                  </a:outerShdw>
                </a:effectLst>
              </a:rPr>
              <a:t>Canada</a:t>
            </a:r>
          </a:p>
        </p:txBody>
      </p:sp>
      <p:sp>
        <p:nvSpPr>
          <p:cNvPr id="440" name="Shape 440"/>
          <p:cNvSpPr/>
          <p:nvPr/>
        </p:nvSpPr>
        <p:spPr>
          <a:xfrm>
            <a:off x="7772400" y="5854700"/>
            <a:ext cx="1828801" cy="369330"/>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spAutoFit/>
          </a:bodyPr>
          <a:lstStyle>
            <a:lvl1pPr marL="574675" indent="-574675" algn="ctr" defTabSz="1016000">
              <a:defRPr sz="2400"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1800">
                <a:solidFill>
                  <a:schemeClr val="bg1"/>
                </a:solidFill>
                <a:effectLst>
                  <a:outerShdw blurRad="50800" dist="38100" dir="2700000" algn="tl" rotWithShape="0">
                    <a:prstClr val="black">
                      <a:alpha val="40000"/>
                    </a:prstClr>
                  </a:outerShdw>
                </a:effectLst>
              </a:rPr>
              <a:t>South Africa</a:t>
            </a:r>
          </a:p>
        </p:txBody>
      </p:sp>
      <p:sp>
        <p:nvSpPr>
          <p:cNvPr id="441" name="Shape 441"/>
          <p:cNvSpPr/>
          <p:nvPr/>
        </p:nvSpPr>
        <p:spPr>
          <a:xfrm>
            <a:off x="4114799" y="1968500"/>
            <a:ext cx="1447802" cy="871006"/>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spAutoFit/>
          </a:bodyPr>
          <a:lstStyle/>
          <a:p>
            <a:pPr marL="431006" indent="-431006" algn="ctr" defTabSz="762000">
              <a:spcBef>
                <a:spcPts val="750"/>
              </a:spcBef>
              <a:defRPr sz="1800">
                <a:solidFill>
                  <a:srgbClr val="000000"/>
                </a:solidFill>
              </a:defRPr>
            </a:pPr>
            <a:r>
              <a:rPr dirty="0">
                <a:solidFill>
                  <a:schemeClr val="bg1"/>
                </a:solidFill>
                <a:latin typeface="Times New Roman"/>
                <a:ea typeface="Times New Roman"/>
                <a:cs typeface="Times New Roman"/>
                <a:sym typeface="Times New Roman"/>
              </a:rPr>
              <a:t>93%</a:t>
            </a:r>
            <a:endParaRPr dirty="0">
              <a:solidFill>
                <a:schemeClr val="bg1"/>
              </a:solidFill>
            </a:endParaRPr>
          </a:p>
          <a:p>
            <a:pPr marL="431006" indent="-431006" algn="ctr" defTabSz="762000">
              <a:lnSpc>
                <a:spcPct val="50000"/>
              </a:lnSpc>
              <a:spcBef>
                <a:spcPts val="750"/>
              </a:spcBef>
              <a:defRPr sz="1800">
                <a:solidFill>
                  <a:srgbClr val="000000"/>
                </a:solidFill>
              </a:defRPr>
            </a:pPr>
            <a:r>
              <a:rPr dirty="0">
                <a:solidFill>
                  <a:srgbClr val="FFE2A7"/>
                </a:solidFill>
                <a:latin typeface="Times New Roman"/>
                <a:ea typeface="Times New Roman"/>
                <a:cs typeface="Times New Roman"/>
                <a:sym typeface="Times New Roman"/>
              </a:rPr>
              <a:t>(1945-1974)</a:t>
            </a:r>
            <a:endParaRPr dirty="0">
              <a:solidFill>
                <a:srgbClr val="FFE2A7"/>
              </a:solidFill>
            </a:endParaRPr>
          </a:p>
          <a:p>
            <a:pPr marL="431006" indent="-431006" algn="ctr" defTabSz="762000">
              <a:lnSpc>
                <a:spcPct val="50000"/>
              </a:lnSpc>
              <a:spcBef>
                <a:spcPts val="750"/>
              </a:spcBef>
              <a:defRPr sz="1800">
                <a:solidFill>
                  <a:srgbClr val="000000"/>
                </a:solidFill>
              </a:defRPr>
            </a:pPr>
            <a:r>
              <a:rPr dirty="0">
                <a:solidFill>
                  <a:srgbClr val="FFE2A7"/>
                </a:solidFill>
                <a:latin typeface="Times New Roman"/>
                <a:ea typeface="Times New Roman"/>
                <a:cs typeface="Times New Roman"/>
                <a:sym typeface="Times New Roman"/>
              </a:rPr>
              <a:t>TV 1945</a:t>
            </a:r>
          </a:p>
        </p:txBody>
      </p:sp>
      <p:sp>
        <p:nvSpPr>
          <p:cNvPr id="442" name="Shape 442"/>
          <p:cNvSpPr/>
          <p:nvPr/>
        </p:nvSpPr>
        <p:spPr>
          <a:xfrm>
            <a:off x="5943600" y="1968500"/>
            <a:ext cx="1752601" cy="871006"/>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spAutoFit/>
          </a:bodyPr>
          <a:lstStyle/>
          <a:p>
            <a:pPr marL="431006" indent="-431006" algn="ctr" defTabSz="762000">
              <a:spcBef>
                <a:spcPts val="750"/>
              </a:spcBef>
              <a:defRPr sz="1800">
                <a:solidFill>
                  <a:srgbClr val="000000"/>
                </a:solidFill>
              </a:defRPr>
            </a:pPr>
            <a:r>
              <a:rPr dirty="0">
                <a:solidFill>
                  <a:schemeClr val="bg1"/>
                </a:solidFill>
                <a:latin typeface="Times New Roman"/>
                <a:ea typeface="Times New Roman"/>
                <a:cs typeface="Times New Roman"/>
                <a:sym typeface="Times New Roman"/>
              </a:rPr>
              <a:t>92%</a:t>
            </a:r>
            <a:endParaRPr dirty="0">
              <a:solidFill>
                <a:schemeClr val="bg1"/>
              </a:solidFill>
            </a:endParaRPr>
          </a:p>
          <a:p>
            <a:pPr marL="431006" indent="-431006" algn="ctr" defTabSz="762000">
              <a:lnSpc>
                <a:spcPct val="50000"/>
              </a:lnSpc>
              <a:spcBef>
                <a:spcPts val="750"/>
              </a:spcBef>
              <a:defRPr sz="1800">
                <a:solidFill>
                  <a:srgbClr val="000000"/>
                </a:solidFill>
              </a:defRPr>
            </a:pPr>
            <a:r>
              <a:rPr dirty="0">
                <a:solidFill>
                  <a:srgbClr val="FFE2A7"/>
                </a:solidFill>
                <a:latin typeface="Times New Roman"/>
                <a:ea typeface="Times New Roman"/>
                <a:cs typeface="Times New Roman"/>
                <a:sym typeface="Times New Roman"/>
              </a:rPr>
              <a:t>(1945-1974)</a:t>
            </a:r>
            <a:endParaRPr dirty="0">
              <a:solidFill>
                <a:srgbClr val="FFE2A7"/>
              </a:solidFill>
            </a:endParaRPr>
          </a:p>
          <a:p>
            <a:pPr marL="431006" indent="-431006" algn="ctr" defTabSz="762000">
              <a:lnSpc>
                <a:spcPct val="50000"/>
              </a:lnSpc>
              <a:spcBef>
                <a:spcPts val="750"/>
              </a:spcBef>
              <a:defRPr sz="1800">
                <a:solidFill>
                  <a:srgbClr val="000000"/>
                </a:solidFill>
              </a:defRPr>
            </a:pPr>
            <a:r>
              <a:rPr dirty="0">
                <a:solidFill>
                  <a:srgbClr val="FFE2A7"/>
                </a:solidFill>
                <a:latin typeface="Times New Roman"/>
                <a:ea typeface="Times New Roman"/>
                <a:cs typeface="Times New Roman"/>
                <a:sym typeface="Times New Roman"/>
              </a:rPr>
              <a:t>TV 1945</a:t>
            </a:r>
          </a:p>
        </p:txBody>
      </p:sp>
      <p:sp>
        <p:nvSpPr>
          <p:cNvPr id="443" name="Shape 443"/>
          <p:cNvSpPr/>
          <p:nvPr/>
        </p:nvSpPr>
        <p:spPr>
          <a:xfrm>
            <a:off x="7848600" y="4254501"/>
            <a:ext cx="1524001" cy="871006"/>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spAutoFit/>
          </a:bodyPr>
          <a:lstStyle/>
          <a:p>
            <a:pPr marL="431006" indent="-431006" algn="ctr" defTabSz="762000">
              <a:spcBef>
                <a:spcPts val="750"/>
              </a:spcBef>
              <a:defRPr sz="1800">
                <a:solidFill>
                  <a:srgbClr val="000000"/>
                </a:solidFill>
              </a:defRPr>
            </a:pPr>
            <a:r>
              <a:rPr dirty="0">
                <a:solidFill>
                  <a:schemeClr val="bg1"/>
                </a:solidFill>
                <a:latin typeface="Times New Roman"/>
                <a:ea typeface="Times New Roman"/>
                <a:cs typeface="Times New Roman"/>
                <a:sym typeface="Times New Roman"/>
              </a:rPr>
              <a:t>-7%</a:t>
            </a:r>
            <a:endParaRPr dirty="0">
              <a:solidFill>
                <a:schemeClr val="bg1"/>
              </a:solidFill>
            </a:endParaRPr>
          </a:p>
          <a:p>
            <a:pPr marL="431006" indent="-431006" algn="ctr" defTabSz="762000">
              <a:lnSpc>
                <a:spcPct val="50000"/>
              </a:lnSpc>
              <a:spcBef>
                <a:spcPts val="750"/>
              </a:spcBef>
              <a:defRPr sz="1800">
                <a:solidFill>
                  <a:srgbClr val="000000"/>
                </a:solidFill>
              </a:defRPr>
            </a:pPr>
            <a:r>
              <a:rPr dirty="0">
                <a:solidFill>
                  <a:srgbClr val="FFE2A7"/>
                </a:solidFill>
                <a:latin typeface="Times New Roman"/>
                <a:ea typeface="Times New Roman"/>
                <a:cs typeface="Times New Roman"/>
                <a:sym typeface="Times New Roman"/>
              </a:rPr>
              <a:t>(1945-1974)</a:t>
            </a:r>
            <a:endParaRPr dirty="0">
              <a:solidFill>
                <a:srgbClr val="FFE2A7"/>
              </a:solidFill>
            </a:endParaRPr>
          </a:p>
          <a:p>
            <a:pPr marL="431006" indent="-431006" algn="ctr" defTabSz="762000">
              <a:lnSpc>
                <a:spcPct val="50000"/>
              </a:lnSpc>
              <a:spcBef>
                <a:spcPts val="750"/>
              </a:spcBef>
              <a:defRPr sz="1800">
                <a:solidFill>
                  <a:srgbClr val="000000"/>
                </a:solidFill>
              </a:defRPr>
            </a:pPr>
            <a:r>
              <a:rPr dirty="0">
                <a:solidFill>
                  <a:srgbClr val="FFE2A7"/>
                </a:solidFill>
                <a:latin typeface="Times New Roman"/>
                <a:ea typeface="Times New Roman"/>
                <a:cs typeface="Times New Roman"/>
                <a:sym typeface="Times New Roman"/>
              </a:rPr>
              <a:t>No TV</a:t>
            </a:r>
          </a:p>
        </p:txBody>
      </p:sp>
      <p:sp>
        <p:nvSpPr>
          <p:cNvPr id="444" name="Shape 444"/>
          <p:cNvSpPr/>
          <p:nvPr/>
        </p:nvSpPr>
        <p:spPr>
          <a:xfrm>
            <a:off x="714240" y="6368296"/>
            <a:ext cx="5904050" cy="461663"/>
          </a:xfrm>
          <a:prstGeom prst="rect">
            <a:avLst/>
          </a:prstGeom>
          <a:ln w="12700">
            <a:miter lim="400000"/>
          </a:ln>
          <a:extLst>
            <a:ext uri="{C572A759-6A51-4108-AA02-DFA0A04FC94B}">
              <ma14:wrappingTextBoxFlag xmlns="" xmlns:ma14="http://schemas.microsoft.com/office/mac/drawingml/2011/main" val="1"/>
            </a:ext>
          </a:extLst>
        </p:spPr>
        <p:txBody>
          <a:bodyPr wrap="none" lIns="45719" tIns="45719" rIns="45719" bIns="45719">
            <a:spAutoFit/>
          </a:bodyPr>
          <a:lstStyle/>
          <a:p>
            <a:pPr marL="431006" indent="-431006" defTabSz="762000">
              <a:defRPr sz="1800">
                <a:solidFill>
                  <a:srgbClr val="000000"/>
                </a:solidFill>
              </a:defRPr>
            </a:pPr>
            <a:r>
              <a:rPr sz="1200" dirty="0" err="1">
                <a:solidFill>
                  <a:srgbClr val="FFFFFF"/>
                </a:solidFill>
                <a:latin typeface="Tahoma" panose="020B0604030504040204" pitchFamily="34" charset="0"/>
                <a:ea typeface="Tahoma" panose="020B0604030504040204" pitchFamily="34" charset="0"/>
                <a:cs typeface="Tahoma" panose="020B0604030504040204" pitchFamily="34" charset="0"/>
                <a:sym typeface="Times New Roman"/>
              </a:rPr>
              <a:t>Centerwall</a:t>
            </a:r>
            <a:r>
              <a:rPr sz="1200" dirty="0">
                <a:solidFill>
                  <a:srgbClr val="FFFFFF"/>
                </a:solidFill>
                <a:latin typeface="Tahoma" panose="020B0604030504040204" pitchFamily="34" charset="0"/>
                <a:ea typeface="Tahoma" panose="020B0604030504040204" pitchFamily="34" charset="0"/>
                <a:cs typeface="Tahoma" panose="020B0604030504040204" pitchFamily="34" charset="0"/>
                <a:sym typeface="Times New Roman"/>
              </a:rPr>
              <a:t>, B.S., </a:t>
            </a:r>
            <a:r>
              <a:rPr sz="1200" dirty="0">
                <a:solidFill>
                  <a:srgbClr val="FFFFFF"/>
                </a:solidFill>
                <a:latin typeface="Tahoma" panose="020B0604030504040204" pitchFamily="34" charset="0"/>
                <a:ea typeface="Tahoma" panose="020B0604030504040204" pitchFamily="34" charset="0"/>
                <a:cs typeface="Tahoma" panose="020B0604030504040204" pitchFamily="34" charset="0"/>
                <a:sym typeface="Bookman Old Style"/>
              </a:rPr>
              <a:t>Journal of the American Medical Association 267 (1992): 3059-3063.</a:t>
            </a:r>
            <a:endParaRPr sz="1200" dirty="0">
              <a:solidFill>
                <a:srgbClr val="FFFFFF"/>
              </a:solidFill>
              <a:latin typeface="Tahoma" panose="020B0604030504040204" pitchFamily="34" charset="0"/>
              <a:ea typeface="Tahoma" panose="020B0604030504040204" pitchFamily="34" charset="0"/>
              <a:cs typeface="Tahoma" panose="020B0604030504040204" pitchFamily="34" charset="0"/>
              <a:sym typeface="Times New Roman"/>
            </a:endParaRPr>
          </a:p>
          <a:p>
            <a:pPr marL="431006" indent="-431006" defTabSz="762000">
              <a:defRPr sz="1800">
                <a:solidFill>
                  <a:srgbClr val="000000"/>
                </a:solidFill>
              </a:defRPr>
            </a:pPr>
            <a:r>
              <a:rPr sz="1200" dirty="0">
                <a:solidFill>
                  <a:srgbClr val="FFFFFF"/>
                </a:solidFill>
                <a:latin typeface="Tahoma" panose="020B0604030504040204" pitchFamily="34" charset="0"/>
                <a:ea typeface="Tahoma" panose="020B0604030504040204" pitchFamily="34" charset="0"/>
                <a:cs typeface="Tahoma" panose="020B0604030504040204" pitchFamily="34" charset="0"/>
                <a:sym typeface="Bookman Old Style"/>
              </a:rPr>
              <a:t> </a:t>
            </a:r>
            <a:endParaRPr sz="1200" dirty="0">
              <a:solidFill>
                <a:srgbClr val="FFFFFF"/>
              </a:solidFill>
              <a:latin typeface="Tahoma" panose="020B0604030504040204" pitchFamily="34" charset="0"/>
              <a:ea typeface="Tahoma" panose="020B0604030504040204" pitchFamily="34" charset="0"/>
              <a:cs typeface="Tahoma" panose="020B0604030504040204" pitchFamily="34" charset="0"/>
              <a:sym typeface="Times New Roman"/>
            </a:endParaRPr>
          </a:p>
        </p:txBody>
      </p:sp>
      <p:sp>
        <p:nvSpPr>
          <p:cNvPr id="445" name="Shape 445"/>
          <p:cNvSpPr/>
          <p:nvPr/>
        </p:nvSpPr>
        <p:spPr>
          <a:xfrm flipH="1">
            <a:off x="3189289" y="5168900"/>
            <a:ext cx="73025" cy="1"/>
          </a:xfrm>
          <a:prstGeom prst="line">
            <a:avLst/>
          </a:prstGeom>
          <a:ln w="12700">
            <a:solidFill>
              <a:srgbClr val="000099"/>
            </a:solidFill>
            <a:round/>
          </a:ln>
        </p:spPr>
        <p:txBody>
          <a:bodyPr lIns="0" tIns="0" rIns="0" bIns="0"/>
          <a:lstStyle/>
          <a:p>
            <a:pPr defTabSz="342900">
              <a:defRPr sz="1600">
                <a:solidFill>
                  <a:srgbClr val="000000"/>
                </a:solidFill>
                <a:latin typeface="+mj-lt"/>
                <a:ea typeface="+mj-ea"/>
                <a:cs typeface="+mj-cs"/>
                <a:sym typeface="Helvetica"/>
              </a:defRPr>
            </a:pPr>
            <a:endParaRPr sz="1200"/>
          </a:p>
        </p:txBody>
      </p:sp>
      <p:sp>
        <p:nvSpPr>
          <p:cNvPr id="446" name="Shape 446"/>
          <p:cNvSpPr/>
          <p:nvPr/>
        </p:nvSpPr>
        <p:spPr>
          <a:xfrm>
            <a:off x="2743200" y="5016500"/>
            <a:ext cx="457201" cy="369330"/>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spAutoFit/>
          </a:bodyPr>
          <a:lstStyle>
            <a:lvl1pPr>
              <a:spcBef>
                <a:spcPts val="1000"/>
              </a:spcBef>
              <a:defRPr sz="2400"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1800">
                <a:solidFill>
                  <a:schemeClr val="bg1"/>
                </a:solidFill>
                <a:effectLst>
                  <a:outerShdw blurRad="50800" dist="38100" dir="2700000" algn="tl" rotWithShape="0">
                    <a:prstClr val="black">
                      <a:alpha val="40000"/>
                    </a:prstClr>
                  </a:outerShdw>
                </a:effectLst>
              </a:rPr>
              <a:t>20</a:t>
            </a:r>
          </a:p>
        </p:txBody>
      </p:sp>
      <p:sp>
        <p:nvSpPr>
          <p:cNvPr id="33" name="Title 1">
            <a:extLst>
              <a:ext uri="{FF2B5EF4-FFF2-40B4-BE49-F238E27FC236}">
                <a16:creationId xmlns:a16="http://schemas.microsoft.com/office/drawing/2014/main" id="{B8A7A05F-28F2-F94F-BD71-85EFD1098990}"/>
              </a:ext>
            </a:extLst>
          </p:cNvPr>
          <p:cNvSpPr txBox="1">
            <a:spLocks/>
          </p:cNvSpPr>
          <p:nvPr/>
        </p:nvSpPr>
        <p:spPr>
          <a:xfrm>
            <a:off x="0" y="0"/>
            <a:ext cx="12192000" cy="1325563"/>
          </a:xfrm>
          <a:prstGeom prst="rect">
            <a:avLst/>
          </a:prstGeom>
          <a:solidFill>
            <a:schemeClr val="bg2">
              <a:lumMod val="10000"/>
              <a:alpha val="20000"/>
            </a:schemeClr>
          </a:solidFill>
        </p:spPr>
        <p:txBody>
          <a:bodyPr>
            <a:normAutofit/>
          </a:bodyPr>
          <a:lstStyle>
            <a:lvl1pPr algn="l" defTabSz="914400" rtl="0" eaLnBrk="1" latinLnBrk="0" hangingPunct="1">
              <a:lnSpc>
                <a:spcPct val="90000"/>
              </a:lnSpc>
              <a:spcBef>
                <a:spcPct val="0"/>
              </a:spcBef>
              <a:buNone/>
              <a:defRPr sz="4400" b="1" i="0" kern="120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defRPr>
            </a:lvl1pPr>
          </a:lstStyle>
          <a:p>
            <a:pPr algn="ctr"/>
            <a:r>
              <a:rPr lang="en-US" sz="3600"/>
              <a:t>CHANGE IN MURDER RATE</a:t>
            </a:r>
            <a:br>
              <a:rPr lang="en-US" sz="3600"/>
            </a:br>
            <a:r>
              <a:rPr lang="en-US" sz="3600"/>
              <a:t>U.S., CANADA &amp; SOUTH AFRICA (1945 – 1974)</a:t>
            </a:r>
            <a:endParaRPr lang="en-US" sz="3600" dirty="0"/>
          </a:p>
        </p:txBody>
      </p:sp>
    </p:spTree>
    <p:extLst>
      <p:ext uri="{BB962C8B-B14F-4D97-AF65-F5344CB8AC3E}">
        <p14:creationId xmlns:p14="http://schemas.microsoft.com/office/powerpoint/2010/main" val="26271191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Shape 449"/>
          <p:cNvSpPr/>
          <p:nvPr/>
        </p:nvSpPr>
        <p:spPr>
          <a:xfrm>
            <a:off x="650881" y="3050446"/>
            <a:ext cx="1870074" cy="693139"/>
          </a:xfrm>
          <a:prstGeom prst="rect">
            <a:avLst/>
          </a:prstGeom>
          <a:ln w="12700">
            <a:miter lim="400000"/>
          </a:ln>
          <a:extLst>
            <a:ext uri="{C572A759-6A51-4108-AA02-DFA0A04FC94B}">
              <ma14:wrappingTextBoxFlag xmlns="" xmlns:ma14="http://schemas.microsoft.com/office/mac/drawingml/2011/main" val="1"/>
            </a:ext>
          </a:extLst>
        </p:spPr>
        <p:txBody>
          <a:bodyPr wrap="square" lIns="46038" tIns="46038" rIns="46038" bIns="46038">
            <a:spAutoFit/>
          </a:bodyPr>
          <a:lstStyle>
            <a:lvl1pPr algn="ctr" defTabSz="1016000">
              <a:defRPr sz="2600"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1950" dirty="0">
                <a:solidFill>
                  <a:srgbClr val="FFE2A7"/>
                </a:solidFill>
                <a:effectLst>
                  <a:outerShdw blurRad="50800" dist="38100" dir="2700000" algn="tl" rotWithShape="0">
                    <a:prstClr val="black">
                      <a:alpha val="40000"/>
                    </a:prstClr>
                  </a:outerShdw>
                </a:effectLst>
              </a:rPr>
              <a:t> Change in Murder Rate (%)</a:t>
            </a:r>
          </a:p>
        </p:txBody>
      </p:sp>
      <p:sp>
        <p:nvSpPr>
          <p:cNvPr id="450" name="Shape 450"/>
          <p:cNvSpPr/>
          <p:nvPr/>
        </p:nvSpPr>
        <p:spPr>
          <a:xfrm>
            <a:off x="4521200" y="3588506"/>
            <a:ext cx="695323" cy="2367917"/>
          </a:xfrm>
          <a:prstGeom prst="rect">
            <a:avLst/>
          </a:prstGeom>
          <a:solidFill>
            <a:srgbClr val="FF6600"/>
          </a:solidFill>
          <a:ln w="12700">
            <a:miter lim="400000"/>
          </a:ln>
        </p:spPr>
        <p:txBody>
          <a:bodyPr lIns="0" tIns="0" rIns="0" bIns="0"/>
          <a:lstStyle/>
          <a:p>
            <a:pPr lvl="0">
              <a:defRPr>
                <a:solidFill>
                  <a:srgbClr val="FFFFFF"/>
                </a:solidFill>
              </a:defRPr>
            </a:pPr>
            <a:endParaRPr sz="1350"/>
          </a:p>
        </p:txBody>
      </p:sp>
      <p:sp>
        <p:nvSpPr>
          <p:cNvPr id="451" name="Shape 451"/>
          <p:cNvSpPr/>
          <p:nvPr/>
        </p:nvSpPr>
        <p:spPr>
          <a:xfrm>
            <a:off x="6502400" y="3588505"/>
            <a:ext cx="692155" cy="2368793"/>
          </a:xfrm>
          <a:prstGeom prst="rect">
            <a:avLst/>
          </a:prstGeom>
          <a:solidFill>
            <a:srgbClr val="FF6600"/>
          </a:solidFill>
          <a:ln w="12700">
            <a:miter lim="400000"/>
          </a:ln>
        </p:spPr>
        <p:txBody>
          <a:bodyPr lIns="0" tIns="0" rIns="0" bIns="0"/>
          <a:lstStyle/>
          <a:p>
            <a:pPr lvl="0">
              <a:defRPr>
                <a:solidFill>
                  <a:srgbClr val="FFFFFF"/>
                </a:solidFill>
              </a:defRPr>
            </a:pPr>
            <a:endParaRPr sz="1350"/>
          </a:p>
        </p:txBody>
      </p:sp>
      <p:sp>
        <p:nvSpPr>
          <p:cNvPr id="452" name="Shape 452"/>
          <p:cNvSpPr/>
          <p:nvPr/>
        </p:nvSpPr>
        <p:spPr>
          <a:xfrm flipH="1">
            <a:off x="3287713" y="2321679"/>
            <a:ext cx="1" cy="3648077"/>
          </a:xfrm>
          <a:prstGeom prst="line">
            <a:avLst/>
          </a:prstGeom>
          <a:ln w="12700">
            <a:solidFill>
              <a:srgbClr val="FFFFFF"/>
            </a:solidFill>
            <a:round/>
          </a:ln>
        </p:spPr>
        <p:txBody>
          <a:bodyPr lIns="0" tIns="0" rIns="0" bIns="0"/>
          <a:lstStyle/>
          <a:p>
            <a:pPr defTabSz="342900">
              <a:defRPr sz="1600">
                <a:solidFill>
                  <a:srgbClr val="000000"/>
                </a:solidFill>
                <a:latin typeface="+mj-lt"/>
                <a:ea typeface="+mj-ea"/>
                <a:cs typeface="+mj-cs"/>
                <a:sym typeface="Helvetica"/>
              </a:defRPr>
            </a:pPr>
            <a:endParaRPr sz="1200"/>
          </a:p>
        </p:txBody>
      </p:sp>
      <p:sp>
        <p:nvSpPr>
          <p:cNvPr id="453" name="Shape 453"/>
          <p:cNvSpPr/>
          <p:nvPr/>
        </p:nvSpPr>
        <p:spPr>
          <a:xfrm>
            <a:off x="3230563" y="4966455"/>
            <a:ext cx="57151" cy="1"/>
          </a:xfrm>
          <a:prstGeom prst="line">
            <a:avLst/>
          </a:prstGeom>
          <a:ln w="12700">
            <a:solidFill>
              <a:srgbClr val="FFFFFF"/>
            </a:solidFill>
            <a:round/>
          </a:ln>
        </p:spPr>
        <p:txBody>
          <a:bodyPr lIns="0" tIns="0" rIns="0" bIns="0"/>
          <a:lstStyle/>
          <a:p>
            <a:pPr defTabSz="342900">
              <a:defRPr sz="1600">
                <a:solidFill>
                  <a:srgbClr val="000000"/>
                </a:solidFill>
                <a:latin typeface="+mj-lt"/>
                <a:ea typeface="+mj-ea"/>
                <a:cs typeface="+mj-cs"/>
                <a:sym typeface="Helvetica"/>
              </a:defRPr>
            </a:pPr>
            <a:endParaRPr sz="1200"/>
          </a:p>
        </p:txBody>
      </p:sp>
      <p:sp>
        <p:nvSpPr>
          <p:cNvPr id="454" name="Shape 454"/>
          <p:cNvSpPr/>
          <p:nvPr/>
        </p:nvSpPr>
        <p:spPr>
          <a:xfrm>
            <a:off x="3230563" y="4444168"/>
            <a:ext cx="57151" cy="1"/>
          </a:xfrm>
          <a:prstGeom prst="line">
            <a:avLst/>
          </a:prstGeom>
          <a:ln w="12700">
            <a:solidFill>
              <a:srgbClr val="FFFFFF"/>
            </a:solidFill>
            <a:round/>
          </a:ln>
        </p:spPr>
        <p:txBody>
          <a:bodyPr lIns="0" tIns="0" rIns="0" bIns="0"/>
          <a:lstStyle/>
          <a:p>
            <a:pPr defTabSz="342900">
              <a:defRPr sz="1600">
                <a:solidFill>
                  <a:srgbClr val="000000"/>
                </a:solidFill>
                <a:latin typeface="+mj-lt"/>
                <a:ea typeface="+mj-ea"/>
                <a:cs typeface="+mj-cs"/>
                <a:sym typeface="Helvetica"/>
              </a:defRPr>
            </a:pPr>
            <a:endParaRPr sz="1200"/>
          </a:p>
        </p:txBody>
      </p:sp>
      <p:sp>
        <p:nvSpPr>
          <p:cNvPr id="455" name="Shape 455"/>
          <p:cNvSpPr/>
          <p:nvPr/>
        </p:nvSpPr>
        <p:spPr>
          <a:xfrm>
            <a:off x="3230563" y="3910768"/>
            <a:ext cx="57151" cy="1"/>
          </a:xfrm>
          <a:prstGeom prst="line">
            <a:avLst/>
          </a:prstGeom>
          <a:ln w="12700">
            <a:solidFill>
              <a:srgbClr val="FFFFFF"/>
            </a:solidFill>
            <a:round/>
          </a:ln>
        </p:spPr>
        <p:txBody>
          <a:bodyPr lIns="0" tIns="0" rIns="0" bIns="0"/>
          <a:lstStyle/>
          <a:p>
            <a:pPr defTabSz="342900">
              <a:defRPr sz="1600">
                <a:solidFill>
                  <a:srgbClr val="000000"/>
                </a:solidFill>
                <a:latin typeface="+mj-lt"/>
                <a:ea typeface="+mj-ea"/>
                <a:cs typeface="+mj-cs"/>
                <a:sym typeface="Helvetica"/>
              </a:defRPr>
            </a:pPr>
            <a:endParaRPr sz="1200"/>
          </a:p>
        </p:txBody>
      </p:sp>
      <p:sp>
        <p:nvSpPr>
          <p:cNvPr id="456" name="Shape 456"/>
          <p:cNvSpPr/>
          <p:nvPr/>
        </p:nvSpPr>
        <p:spPr>
          <a:xfrm>
            <a:off x="3230563" y="3388480"/>
            <a:ext cx="57151" cy="1"/>
          </a:xfrm>
          <a:prstGeom prst="line">
            <a:avLst/>
          </a:prstGeom>
          <a:ln w="12700">
            <a:solidFill>
              <a:srgbClr val="FFFFFF"/>
            </a:solidFill>
            <a:round/>
          </a:ln>
        </p:spPr>
        <p:txBody>
          <a:bodyPr lIns="0" tIns="0" rIns="0" bIns="0"/>
          <a:lstStyle/>
          <a:p>
            <a:pPr defTabSz="342900">
              <a:defRPr sz="1600">
                <a:solidFill>
                  <a:srgbClr val="000000"/>
                </a:solidFill>
                <a:latin typeface="+mj-lt"/>
                <a:ea typeface="+mj-ea"/>
                <a:cs typeface="+mj-cs"/>
                <a:sym typeface="Helvetica"/>
              </a:defRPr>
            </a:pPr>
            <a:endParaRPr sz="1200"/>
          </a:p>
        </p:txBody>
      </p:sp>
      <p:sp>
        <p:nvSpPr>
          <p:cNvPr id="457" name="Shape 457"/>
          <p:cNvSpPr/>
          <p:nvPr/>
        </p:nvSpPr>
        <p:spPr>
          <a:xfrm>
            <a:off x="3230563" y="2856668"/>
            <a:ext cx="57151" cy="1"/>
          </a:xfrm>
          <a:prstGeom prst="line">
            <a:avLst/>
          </a:prstGeom>
          <a:ln w="12700">
            <a:solidFill>
              <a:srgbClr val="FFFFFF"/>
            </a:solidFill>
            <a:round/>
          </a:ln>
        </p:spPr>
        <p:txBody>
          <a:bodyPr lIns="0" tIns="0" rIns="0" bIns="0"/>
          <a:lstStyle/>
          <a:p>
            <a:pPr defTabSz="342900">
              <a:defRPr sz="1600">
                <a:solidFill>
                  <a:srgbClr val="000000"/>
                </a:solidFill>
                <a:latin typeface="+mj-lt"/>
                <a:ea typeface="+mj-ea"/>
                <a:cs typeface="+mj-cs"/>
                <a:sym typeface="Helvetica"/>
              </a:defRPr>
            </a:pPr>
            <a:endParaRPr sz="1200"/>
          </a:p>
        </p:txBody>
      </p:sp>
      <p:sp>
        <p:nvSpPr>
          <p:cNvPr id="458" name="Shape 458"/>
          <p:cNvSpPr/>
          <p:nvPr/>
        </p:nvSpPr>
        <p:spPr>
          <a:xfrm>
            <a:off x="3230563" y="2334380"/>
            <a:ext cx="57151" cy="1"/>
          </a:xfrm>
          <a:prstGeom prst="line">
            <a:avLst/>
          </a:prstGeom>
          <a:ln w="12700">
            <a:solidFill>
              <a:srgbClr val="FFFFFF"/>
            </a:solidFill>
            <a:round/>
          </a:ln>
        </p:spPr>
        <p:txBody>
          <a:bodyPr lIns="0" tIns="0" rIns="0" bIns="0"/>
          <a:lstStyle/>
          <a:p>
            <a:pPr defTabSz="342900">
              <a:defRPr sz="1600">
                <a:solidFill>
                  <a:srgbClr val="000000"/>
                </a:solidFill>
                <a:latin typeface="+mj-lt"/>
                <a:ea typeface="+mj-ea"/>
                <a:cs typeface="+mj-cs"/>
                <a:sym typeface="Helvetica"/>
              </a:defRPr>
            </a:pPr>
            <a:endParaRPr sz="1200"/>
          </a:p>
        </p:txBody>
      </p:sp>
      <p:sp>
        <p:nvSpPr>
          <p:cNvPr id="459" name="Shape 459"/>
          <p:cNvSpPr/>
          <p:nvPr/>
        </p:nvSpPr>
        <p:spPr>
          <a:xfrm>
            <a:off x="3301999" y="5950705"/>
            <a:ext cx="5951540" cy="1"/>
          </a:xfrm>
          <a:prstGeom prst="line">
            <a:avLst/>
          </a:prstGeom>
          <a:ln w="12700">
            <a:solidFill>
              <a:srgbClr val="FFFFFF"/>
            </a:solidFill>
            <a:round/>
          </a:ln>
        </p:spPr>
        <p:txBody>
          <a:bodyPr lIns="0" tIns="0" rIns="0" bIns="0"/>
          <a:lstStyle/>
          <a:p>
            <a:pPr defTabSz="342900">
              <a:defRPr sz="1600">
                <a:solidFill>
                  <a:srgbClr val="000000"/>
                </a:solidFill>
                <a:latin typeface="+mj-lt"/>
                <a:ea typeface="+mj-ea"/>
                <a:cs typeface="+mj-cs"/>
                <a:sym typeface="Helvetica"/>
              </a:defRPr>
            </a:pPr>
            <a:endParaRPr sz="1200"/>
          </a:p>
        </p:txBody>
      </p:sp>
      <p:sp>
        <p:nvSpPr>
          <p:cNvPr id="460" name="Shape 460"/>
          <p:cNvSpPr/>
          <p:nvPr/>
        </p:nvSpPr>
        <p:spPr>
          <a:xfrm flipV="1">
            <a:off x="3287713" y="4966455"/>
            <a:ext cx="1" cy="57151"/>
          </a:xfrm>
          <a:prstGeom prst="line">
            <a:avLst/>
          </a:prstGeom>
          <a:ln w="12700">
            <a:solidFill>
              <a:srgbClr val="FFFFFF"/>
            </a:solidFill>
            <a:round/>
          </a:ln>
        </p:spPr>
        <p:txBody>
          <a:bodyPr lIns="0" tIns="0" rIns="0" bIns="0"/>
          <a:lstStyle/>
          <a:p>
            <a:pPr defTabSz="342900">
              <a:defRPr sz="1600">
                <a:solidFill>
                  <a:srgbClr val="000000"/>
                </a:solidFill>
                <a:latin typeface="+mj-lt"/>
                <a:ea typeface="+mj-ea"/>
                <a:cs typeface="+mj-cs"/>
                <a:sym typeface="Helvetica"/>
              </a:defRPr>
            </a:pPr>
            <a:endParaRPr sz="1200"/>
          </a:p>
        </p:txBody>
      </p:sp>
      <p:sp>
        <p:nvSpPr>
          <p:cNvPr id="461" name="Shape 461"/>
          <p:cNvSpPr/>
          <p:nvPr/>
        </p:nvSpPr>
        <p:spPr>
          <a:xfrm flipV="1">
            <a:off x="5816600" y="5950705"/>
            <a:ext cx="1" cy="57151"/>
          </a:xfrm>
          <a:prstGeom prst="line">
            <a:avLst/>
          </a:prstGeom>
          <a:ln w="12700">
            <a:solidFill>
              <a:srgbClr val="FFFFFF"/>
            </a:solidFill>
            <a:round/>
          </a:ln>
        </p:spPr>
        <p:txBody>
          <a:bodyPr lIns="0" tIns="0" rIns="0" bIns="0"/>
          <a:lstStyle/>
          <a:p>
            <a:pPr defTabSz="342900">
              <a:defRPr sz="1600">
                <a:solidFill>
                  <a:srgbClr val="000000"/>
                </a:solidFill>
                <a:latin typeface="+mj-lt"/>
                <a:ea typeface="+mj-ea"/>
                <a:cs typeface="+mj-cs"/>
                <a:sym typeface="Helvetica"/>
              </a:defRPr>
            </a:pPr>
            <a:endParaRPr sz="1200"/>
          </a:p>
        </p:txBody>
      </p:sp>
      <p:sp>
        <p:nvSpPr>
          <p:cNvPr id="462" name="Shape 462"/>
          <p:cNvSpPr/>
          <p:nvPr/>
        </p:nvSpPr>
        <p:spPr>
          <a:xfrm flipV="1">
            <a:off x="7416800" y="5950705"/>
            <a:ext cx="1" cy="57151"/>
          </a:xfrm>
          <a:prstGeom prst="line">
            <a:avLst/>
          </a:prstGeom>
          <a:ln w="12700">
            <a:solidFill>
              <a:srgbClr val="FFFFFF"/>
            </a:solidFill>
            <a:round/>
          </a:ln>
        </p:spPr>
        <p:txBody>
          <a:bodyPr lIns="0" tIns="0" rIns="0" bIns="0"/>
          <a:lstStyle/>
          <a:p>
            <a:pPr defTabSz="342900">
              <a:defRPr sz="1600">
                <a:solidFill>
                  <a:srgbClr val="000000"/>
                </a:solidFill>
                <a:latin typeface="+mj-lt"/>
                <a:ea typeface="+mj-ea"/>
                <a:cs typeface="+mj-cs"/>
                <a:sym typeface="Helvetica"/>
              </a:defRPr>
            </a:pPr>
            <a:endParaRPr sz="1200"/>
          </a:p>
        </p:txBody>
      </p:sp>
      <p:sp>
        <p:nvSpPr>
          <p:cNvPr id="463" name="Shape 463"/>
          <p:cNvSpPr/>
          <p:nvPr/>
        </p:nvSpPr>
        <p:spPr>
          <a:xfrm>
            <a:off x="2768600" y="4785479"/>
            <a:ext cx="422276" cy="369974"/>
          </a:xfrm>
          <a:prstGeom prst="rect">
            <a:avLst/>
          </a:prstGeom>
          <a:ln w="12700">
            <a:miter lim="400000"/>
          </a:ln>
          <a:extLst>
            <a:ext uri="{C572A759-6A51-4108-AA02-DFA0A04FC94B}">
              <ma14:wrappingTextBoxFlag xmlns="" xmlns:ma14="http://schemas.microsoft.com/office/mac/drawingml/2011/main" val="1"/>
            </a:ext>
          </a:extLst>
        </p:spPr>
        <p:txBody>
          <a:bodyPr lIns="46038" tIns="46038" rIns="46038" bIns="46038">
            <a:spAutoFit/>
          </a:bodyPr>
          <a:lstStyle>
            <a:lvl1pPr defTabSz="1016000">
              <a:defRPr sz="2400"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1800">
                <a:solidFill>
                  <a:schemeClr val="bg1"/>
                </a:solidFill>
                <a:effectLst>
                  <a:outerShdw blurRad="50800" dist="38100" dir="2700000" algn="tl" rotWithShape="0">
                    <a:prstClr val="black">
                      <a:alpha val="40000"/>
                    </a:prstClr>
                  </a:outerShdw>
                </a:effectLst>
              </a:rPr>
              <a:t>40</a:t>
            </a:r>
          </a:p>
        </p:txBody>
      </p:sp>
      <p:sp>
        <p:nvSpPr>
          <p:cNvPr id="464" name="Shape 464"/>
          <p:cNvSpPr/>
          <p:nvPr/>
        </p:nvSpPr>
        <p:spPr>
          <a:xfrm>
            <a:off x="2749550" y="4263192"/>
            <a:ext cx="323808" cy="369974"/>
          </a:xfrm>
          <a:prstGeom prst="rect">
            <a:avLst/>
          </a:prstGeom>
          <a:ln w="12700">
            <a:miter lim="400000"/>
          </a:ln>
          <a:extLst>
            <a:ext uri="{C572A759-6A51-4108-AA02-DFA0A04FC94B}">
              <ma14:wrappingTextBoxFlag xmlns="" xmlns:ma14="http://schemas.microsoft.com/office/mac/drawingml/2011/main" val="1"/>
            </a:ext>
          </a:extLst>
        </p:spPr>
        <p:txBody>
          <a:bodyPr wrap="none" lIns="46038" tIns="46038" rIns="46038" bIns="46038">
            <a:spAutoFit/>
          </a:bodyPr>
          <a:lstStyle>
            <a:lvl1pPr defTabSz="1016000">
              <a:defRPr sz="2400"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1800">
                <a:solidFill>
                  <a:schemeClr val="bg1"/>
                </a:solidFill>
                <a:effectLst>
                  <a:outerShdw blurRad="50800" dist="38100" dir="2700000" algn="tl" rotWithShape="0">
                    <a:prstClr val="black">
                      <a:alpha val="40000"/>
                    </a:prstClr>
                  </a:outerShdw>
                </a:effectLst>
              </a:rPr>
              <a:t>60</a:t>
            </a:r>
          </a:p>
        </p:txBody>
      </p:sp>
      <p:sp>
        <p:nvSpPr>
          <p:cNvPr id="465" name="Shape 465"/>
          <p:cNvSpPr/>
          <p:nvPr/>
        </p:nvSpPr>
        <p:spPr>
          <a:xfrm>
            <a:off x="2749550" y="3731380"/>
            <a:ext cx="323808" cy="369974"/>
          </a:xfrm>
          <a:prstGeom prst="rect">
            <a:avLst/>
          </a:prstGeom>
          <a:ln w="12700">
            <a:miter lim="400000"/>
          </a:ln>
          <a:extLst>
            <a:ext uri="{C572A759-6A51-4108-AA02-DFA0A04FC94B}">
              <ma14:wrappingTextBoxFlag xmlns="" xmlns:ma14="http://schemas.microsoft.com/office/mac/drawingml/2011/main" val="1"/>
            </a:ext>
          </a:extLst>
        </p:spPr>
        <p:txBody>
          <a:bodyPr wrap="none" lIns="46038" tIns="46038" rIns="46038" bIns="46038">
            <a:spAutoFit/>
          </a:bodyPr>
          <a:lstStyle>
            <a:lvl1pPr defTabSz="1016000">
              <a:defRPr sz="2400"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1800">
                <a:solidFill>
                  <a:schemeClr val="bg1"/>
                </a:solidFill>
                <a:effectLst>
                  <a:outerShdw blurRad="50800" dist="38100" dir="2700000" algn="tl" rotWithShape="0">
                    <a:prstClr val="black">
                      <a:alpha val="40000"/>
                    </a:prstClr>
                  </a:outerShdw>
                </a:effectLst>
              </a:rPr>
              <a:t>80</a:t>
            </a:r>
          </a:p>
        </p:txBody>
      </p:sp>
      <p:sp>
        <p:nvSpPr>
          <p:cNvPr id="466" name="Shape 466"/>
          <p:cNvSpPr/>
          <p:nvPr/>
        </p:nvSpPr>
        <p:spPr>
          <a:xfrm>
            <a:off x="2749549" y="3207504"/>
            <a:ext cx="439224" cy="369974"/>
          </a:xfrm>
          <a:prstGeom prst="rect">
            <a:avLst/>
          </a:prstGeom>
          <a:ln w="12700">
            <a:miter lim="400000"/>
          </a:ln>
          <a:extLst>
            <a:ext uri="{C572A759-6A51-4108-AA02-DFA0A04FC94B}">
              <ma14:wrappingTextBoxFlag xmlns="" xmlns:ma14="http://schemas.microsoft.com/office/mac/drawingml/2011/main" val="1"/>
            </a:ext>
          </a:extLst>
        </p:spPr>
        <p:txBody>
          <a:bodyPr wrap="none" lIns="46038" tIns="46038" rIns="46038" bIns="46038">
            <a:spAutoFit/>
          </a:bodyPr>
          <a:lstStyle>
            <a:lvl1pPr defTabSz="1016000">
              <a:defRPr sz="2400"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1800">
                <a:solidFill>
                  <a:schemeClr val="bg1"/>
                </a:solidFill>
                <a:effectLst>
                  <a:outerShdw blurRad="50800" dist="38100" dir="2700000" algn="tl" rotWithShape="0">
                    <a:prstClr val="black">
                      <a:alpha val="40000"/>
                    </a:prstClr>
                  </a:outerShdw>
                </a:effectLst>
              </a:rPr>
              <a:t>100</a:t>
            </a:r>
          </a:p>
        </p:txBody>
      </p:sp>
      <p:sp>
        <p:nvSpPr>
          <p:cNvPr id="467" name="Shape 467"/>
          <p:cNvSpPr/>
          <p:nvPr/>
        </p:nvSpPr>
        <p:spPr>
          <a:xfrm>
            <a:off x="2749549" y="2675693"/>
            <a:ext cx="439224" cy="369974"/>
          </a:xfrm>
          <a:prstGeom prst="rect">
            <a:avLst/>
          </a:prstGeom>
          <a:ln w="12700">
            <a:miter lim="400000"/>
          </a:ln>
          <a:extLst>
            <a:ext uri="{C572A759-6A51-4108-AA02-DFA0A04FC94B}">
              <ma14:wrappingTextBoxFlag xmlns="" xmlns:ma14="http://schemas.microsoft.com/office/mac/drawingml/2011/main" val="1"/>
            </a:ext>
          </a:extLst>
        </p:spPr>
        <p:txBody>
          <a:bodyPr wrap="none" lIns="46038" tIns="46038" rIns="46038" bIns="46038">
            <a:spAutoFit/>
          </a:bodyPr>
          <a:lstStyle>
            <a:lvl1pPr defTabSz="1016000">
              <a:defRPr sz="2400"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1800">
                <a:solidFill>
                  <a:schemeClr val="bg1"/>
                </a:solidFill>
                <a:effectLst>
                  <a:outerShdw blurRad="50800" dist="38100" dir="2700000" algn="tl" rotWithShape="0">
                    <a:prstClr val="black">
                      <a:alpha val="40000"/>
                    </a:prstClr>
                  </a:outerShdw>
                </a:effectLst>
              </a:rPr>
              <a:t>120</a:t>
            </a:r>
          </a:p>
        </p:txBody>
      </p:sp>
      <p:sp>
        <p:nvSpPr>
          <p:cNvPr id="468" name="Shape 468"/>
          <p:cNvSpPr/>
          <p:nvPr/>
        </p:nvSpPr>
        <p:spPr>
          <a:xfrm>
            <a:off x="2749549" y="2153405"/>
            <a:ext cx="439224" cy="369974"/>
          </a:xfrm>
          <a:prstGeom prst="rect">
            <a:avLst/>
          </a:prstGeom>
          <a:ln w="12700">
            <a:miter lim="400000"/>
          </a:ln>
          <a:extLst>
            <a:ext uri="{C572A759-6A51-4108-AA02-DFA0A04FC94B}">
              <ma14:wrappingTextBoxFlag xmlns="" xmlns:ma14="http://schemas.microsoft.com/office/mac/drawingml/2011/main" val="1"/>
            </a:ext>
          </a:extLst>
        </p:spPr>
        <p:txBody>
          <a:bodyPr wrap="none" lIns="46038" tIns="46038" rIns="46038" bIns="46038">
            <a:spAutoFit/>
          </a:bodyPr>
          <a:lstStyle>
            <a:lvl1pPr defTabSz="1016000">
              <a:defRPr sz="2400"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1800" dirty="0">
                <a:solidFill>
                  <a:schemeClr val="bg1"/>
                </a:solidFill>
                <a:effectLst>
                  <a:outerShdw blurRad="50800" dist="38100" dir="2700000" algn="tl" rotWithShape="0">
                    <a:prstClr val="black">
                      <a:alpha val="40000"/>
                    </a:prstClr>
                  </a:outerShdw>
                </a:effectLst>
              </a:rPr>
              <a:t>140</a:t>
            </a:r>
          </a:p>
        </p:txBody>
      </p:sp>
      <p:sp>
        <p:nvSpPr>
          <p:cNvPr id="469" name="Shape 469"/>
          <p:cNvSpPr/>
          <p:nvPr/>
        </p:nvSpPr>
        <p:spPr>
          <a:xfrm>
            <a:off x="3987799" y="6026905"/>
            <a:ext cx="1828802" cy="369330"/>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spAutoFit/>
          </a:bodyPr>
          <a:lstStyle>
            <a:lvl1pPr marL="574675" indent="-574675" algn="ctr" defTabSz="1016000">
              <a:defRPr sz="2400"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1800">
                <a:solidFill>
                  <a:schemeClr val="bg1"/>
                </a:solidFill>
                <a:effectLst>
                  <a:outerShdw blurRad="50800" dist="38100" dir="2700000" algn="tl" rotWithShape="0">
                    <a:prstClr val="black">
                      <a:alpha val="40000"/>
                    </a:prstClr>
                  </a:outerShdw>
                </a:effectLst>
              </a:rPr>
              <a:t>United States</a:t>
            </a:r>
          </a:p>
        </p:txBody>
      </p:sp>
      <p:sp>
        <p:nvSpPr>
          <p:cNvPr id="470" name="Shape 470"/>
          <p:cNvSpPr/>
          <p:nvPr/>
        </p:nvSpPr>
        <p:spPr>
          <a:xfrm>
            <a:off x="8331200" y="2534406"/>
            <a:ext cx="696909" cy="3426806"/>
          </a:xfrm>
          <a:prstGeom prst="rect">
            <a:avLst/>
          </a:prstGeom>
          <a:solidFill>
            <a:srgbClr val="FF6600"/>
          </a:solidFill>
          <a:ln w="12700">
            <a:miter lim="400000"/>
          </a:ln>
        </p:spPr>
        <p:txBody>
          <a:bodyPr lIns="0" tIns="0" rIns="0" bIns="0"/>
          <a:lstStyle/>
          <a:p>
            <a:pPr lvl="0">
              <a:defRPr>
                <a:solidFill>
                  <a:srgbClr val="FFFFFF"/>
                </a:solidFill>
              </a:defRPr>
            </a:pPr>
            <a:endParaRPr sz="1350"/>
          </a:p>
        </p:txBody>
      </p:sp>
      <p:sp>
        <p:nvSpPr>
          <p:cNvPr id="471" name="Shape 471"/>
          <p:cNvSpPr/>
          <p:nvPr/>
        </p:nvSpPr>
        <p:spPr>
          <a:xfrm>
            <a:off x="5892800" y="6026905"/>
            <a:ext cx="1828801" cy="369330"/>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spAutoFit/>
          </a:bodyPr>
          <a:lstStyle>
            <a:lvl1pPr marL="574675" indent="-574675" algn="ctr" defTabSz="1016000">
              <a:defRPr sz="2400"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1800">
                <a:solidFill>
                  <a:schemeClr val="bg1"/>
                </a:solidFill>
                <a:effectLst>
                  <a:outerShdw blurRad="50800" dist="38100" dir="2700000" algn="tl" rotWithShape="0">
                    <a:prstClr val="black">
                      <a:alpha val="40000"/>
                    </a:prstClr>
                  </a:outerShdw>
                </a:effectLst>
              </a:rPr>
              <a:t>Canada</a:t>
            </a:r>
          </a:p>
        </p:txBody>
      </p:sp>
      <p:sp>
        <p:nvSpPr>
          <p:cNvPr id="472" name="Shape 472"/>
          <p:cNvSpPr/>
          <p:nvPr/>
        </p:nvSpPr>
        <p:spPr>
          <a:xfrm>
            <a:off x="7797800" y="6026905"/>
            <a:ext cx="1828801" cy="369330"/>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spAutoFit/>
          </a:bodyPr>
          <a:lstStyle>
            <a:lvl1pPr marL="574675" indent="-574675" algn="ctr" defTabSz="1016000">
              <a:defRPr sz="2400"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1800">
                <a:solidFill>
                  <a:schemeClr val="bg1"/>
                </a:solidFill>
                <a:effectLst>
                  <a:outerShdw blurRad="50800" dist="38100" dir="2700000" algn="tl" rotWithShape="0">
                    <a:prstClr val="black">
                      <a:alpha val="40000"/>
                    </a:prstClr>
                  </a:outerShdw>
                </a:effectLst>
              </a:rPr>
              <a:t>South Africa</a:t>
            </a:r>
          </a:p>
        </p:txBody>
      </p:sp>
      <p:sp>
        <p:nvSpPr>
          <p:cNvPr id="473" name="Shape 473"/>
          <p:cNvSpPr/>
          <p:nvPr/>
        </p:nvSpPr>
        <p:spPr>
          <a:xfrm>
            <a:off x="4140199" y="2750304"/>
            <a:ext cx="1447802" cy="629914"/>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spAutoFit/>
          </a:bodyPr>
          <a:lstStyle/>
          <a:p>
            <a:pPr marL="431006" indent="-431006" algn="ctr" defTabSz="762000">
              <a:spcBef>
                <a:spcPts val="750"/>
              </a:spcBef>
              <a:defRPr sz="1800">
                <a:solidFill>
                  <a:srgbClr val="000000"/>
                </a:solidFill>
              </a:defRPr>
            </a:pPr>
            <a:r>
              <a:rPr dirty="0">
                <a:solidFill>
                  <a:srgbClr val="FFFFFF"/>
                </a:solidFill>
                <a:effectLst>
                  <a:outerShdw blurRad="50800" dist="38100" dir="2700000" algn="tl" rotWithShape="0">
                    <a:prstClr val="black">
                      <a:alpha val="40000"/>
                    </a:prstClr>
                  </a:outerShdw>
                </a:effectLst>
                <a:latin typeface="Times New Roman"/>
                <a:ea typeface="Times New Roman"/>
                <a:cs typeface="Times New Roman"/>
                <a:sym typeface="Times New Roman"/>
              </a:rPr>
              <a:t>93%</a:t>
            </a:r>
            <a:endParaRPr dirty="0">
              <a:solidFill>
                <a:srgbClr val="FFFFFF"/>
              </a:solidFill>
              <a:effectLst>
                <a:outerShdw blurRad="50800" dist="38100" dir="2700000" algn="tl" rotWithShape="0">
                  <a:prstClr val="black">
                    <a:alpha val="40000"/>
                  </a:prstClr>
                </a:outerShdw>
              </a:effectLst>
            </a:endParaRPr>
          </a:p>
          <a:p>
            <a:pPr marL="431006" indent="-431006" algn="ctr" defTabSz="762000">
              <a:lnSpc>
                <a:spcPct val="50000"/>
              </a:lnSpc>
              <a:spcBef>
                <a:spcPts val="750"/>
              </a:spcBef>
              <a:defRPr sz="1800">
                <a:solidFill>
                  <a:srgbClr val="000000"/>
                </a:solidFill>
              </a:defRPr>
            </a:pPr>
            <a:r>
              <a:rPr dirty="0">
                <a:solidFill>
                  <a:srgbClr val="FFE2A7"/>
                </a:solidFill>
                <a:effectLst>
                  <a:outerShdw blurRad="50800" dist="38100" dir="2700000" algn="tl" rotWithShape="0">
                    <a:prstClr val="black">
                      <a:alpha val="40000"/>
                    </a:prstClr>
                  </a:outerShdw>
                </a:effectLst>
                <a:latin typeface="Times New Roman"/>
                <a:ea typeface="Times New Roman"/>
                <a:cs typeface="Times New Roman"/>
                <a:sym typeface="Times New Roman"/>
              </a:rPr>
              <a:t>(1945-1974)</a:t>
            </a:r>
          </a:p>
        </p:txBody>
      </p:sp>
      <p:sp>
        <p:nvSpPr>
          <p:cNvPr id="474" name="Shape 474"/>
          <p:cNvSpPr/>
          <p:nvPr/>
        </p:nvSpPr>
        <p:spPr>
          <a:xfrm>
            <a:off x="5969000" y="2674104"/>
            <a:ext cx="1752601" cy="629914"/>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spAutoFit/>
          </a:bodyPr>
          <a:lstStyle/>
          <a:p>
            <a:pPr marL="431006" indent="-431006" algn="ctr" defTabSz="762000">
              <a:spcBef>
                <a:spcPts val="750"/>
              </a:spcBef>
              <a:defRPr sz="1800">
                <a:solidFill>
                  <a:srgbClr val="000000"/>
                </a:solidFill>
              </a:defRPr>
            </a:pPr>
            <a:r>
              <a:rPr dirty="0">
                <a:solidFill>
                  <a:srgbClr val="FFFFFF"/>
                </a:solidFill>
                <a:effectLst>
                  <a:outerShdw blurRad="50800" dist="38100" dir="2700000" algn="tl" rotWithShape="0">
                    <a:prstClr val="black">
                      <a:alpha val="40000"/>
                    </a:prstClr>
                  </a:outerShdw>
                </a:effectLst>
                <a:latin typeface="Times New Roman"/>
                <a:ea typeface="Times New Roman"/>
                <a:cs typeface="Times New Roman"/>
                <a:sym typeface="Times New Roman"/>
              </a:rPr>
              <a:t>92%</a:t>
            </a:r>
            <a:endParaRPr dirty="0">
              <a:solidFill>
                <a:srgbClr val="FFFFFF"/>
              </a:solidFill>
              <a:effectLst>
                <a:outerShdw blurRad="50800" dist="38100" dir="2700000" algn="tl" rotWithShape="0">
                  <a:prstClr val="black">
                    <a:alpha val="40000"/>
                  </a:prstClr>
                </a:outerShdw>
              </a:effectLst>
            </a:endParaRPr>
          </a:p>
          <a:p>
            <a:pPr marL="431006" indent="-431006" algn="ctr" defTabSz="762000">
              <a:lnSpc>
                <a:spcPct val="50000"/>
              </a:lnSpc>
              <a:spcBef>
                <a:spcPts val="750"/>
              </a:spcBef>
              <a:defRPr sz="1800">
                <a:solidFill>
                  <a:srgbClr val="000000"/>
                </a:solidFill>
              </a:defRPr>
            </a:pPr>
            <a:r>
              <a:rPr dirty="0">
                <a:solidFill>
                  <a:srgbClr val="FFE2A7"/>
                </a:solidFill>
                <a:effectLst>
                  <a:outerShdw blurRad="50800" dist="38100" dir="2700000" algn="tl" rotWithShape="0">
                    <a:prstClr val="black">
                      <a:alpha val="40000"/>
                    </a:prstClr>
                  </a:outerShdw>
                </a:effectLst>
                <a:latin typeface="Times New Roman"/>
                <a:ea typeface="Times New Roman"/>
                <a:cs typeface="Times New Roman"/>
                <a:sym typeface="Times New Roman"/>
              </a:rPr>
              <a:t>(1945-1974)</a:t>
            </a:r>
          </a:p>
        </p:txBody>
      </p:sp>
      <p:sp>
        <p:nvSpPr>
          <p:cNvPr id="475" name="Shape 475"/>
          <p:cNvSpPr/>
          <p:nvPr/>
        </p:nvSpPr>
        <p:spPr>
          <a:xfrm>
            <a:off x="7874000" y="1683504"/>
            <a:ext cx="1524001" cy="629914"/>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spAutoFit/>
          </a:bodyPr>
          <a:lstStyle/>
          <a:p>
            <a:pPr marL="431006" indent="-431006" algn="ctr" defTabSz="762000">
              <a:spcBef>
                <a:spcPts val="750"/>
              </a:spcBef>
              <a:defRPr sz="1800">
                <a:solidFill>
                  <a:srgbClr val="000000"/>
                </a:solidFill>
              </a:defRPr>
            </a:pPr>
            <a:r>
              <a:rPr dirty="0">
                <a:solidFill>
                  <a:srgbClr val="FFFFFF"/>
                </a:solidFill>
                <a:effectLst>
                  <a:outerShdw blurRad="50800" dist="38100" dir="2700000" algn="tl" rotWithShape="0">
                    <a:prstClr val="black">
                      <a:alpha val="40000"/>
                    </a:prstClr>
                  </a:outerShdw>
                </a:effectLst>
                <a:latin typeface="Times New Roman"/>
                <a:ea typeface="Times New Roman"/>
                <a:cs typeface="Times New Roman"/>
                <a:sym typeface="Times New Roman"/>
              </a:rPr>
              <a:t>130%</a:t>
            </a:r>
            <a:endParaRPr dirty="0">
              <a:solidFill>
                <a:srgbClr val="FFFFFF"/>
              </a:solidFill>
              <a:effectLst>
                <a:outerShdw blurRad="50800" dist="38100" dir="2700000" algn="tl" rotWithShape="0">
                  <a:prstClr val="black">
                    <a:alpha val="40000"/>
                  </a:prstClr>
                </a:outerShdw>
              </a:effectLst>
            </a:endParaRPr>
          </a:p>
          <a:p>
            <a:pPr marL="431006" indent="-431006" algn="ctr" defTabSz="762000">
              <a:lnSpc>
                <a:spcPct val="50000"/>
              </a:lnSpc>
              <a:spcBef>
                <a:spcPts val="750"/>
              </a:spcBef>
              <a:defRPr sz="1800">
                <a:solidFill>
                  <a:srgbClr val="000000"/>
                </a:solidFill>
              </a:defRPr>
            </a:pPr>
            <a:r>
              <a:rPr dirty="0">
                <a:solidFill>
                  <a:srgbClr val="FFE2A7"/>
                </a:solidFill>
                <a:effectLst>
                  <a:outerShdw blurRad="50800" dist="38100" dir="2700000" algn="tl" rotWithShape="0">
                    <a:prstClr val="black">
                      <a:alpha val="40000"/>
                    </a:prstClr>
                  </a:outerShdw>
                </a:effectLst>
                <a:latin typeface="Times New Roman"/>
                <a:ea typeface="Times New Roman"/>
                <a:cs typeface="Times New Roman"/>
                <a:sym typeface="Times New Roman"/>
              </a:rPr>
              <a:t>(1974-1987)</a:t>
            </a:r>
          </a:p>
        </p:txBody>
      </p:sp>
      <p:sp>
        <p:nvSpPr>
          <p:cNvPr id="476" name="Shape 476"/>
          <p:cNvSpPr/>
          <p:nvPr/>
        </p:nvSpPr>
        <p:spPr>
          <a:xfrm>
            <a:off x="727073" y="6382501"/>
            <a:ext cx="6080127" cy="461663"/>
          </a:xfrm>
          <a:prstGeom prst="rect">
            <a:avLst/>
          </a:prstGeom>
          <a:ln w="12700">
            <a:miter lim="400000"/>
          </a:ln>
          <a:extLst>
            <a:ext uri="{C572A759-6A51-4108-AA02-DFA0A04FC94B}">
              <ma14:wrappingTextBoxFlag xmlns="" xmlns:ma14="http://schemas.microsoft.com/office/mac/drawingml/2011/main" val="1"/>
            </a:ext>
          </a:extLst>
        </p:spPr>
        <p:txBody>
          <a:bodyPr wrap="square" lIns="45719" tIns="45719" rIns="45719" bIns="45719">
            <a:spAutoFit/>
          </a:bodyPr>
          <a:lstStyle/>
          <a:p>
            <a:pPr marL="431006" indent="-431006" defTabSz="762000">
              <a:defRPr sz="1800">
                <a:solidFill>
                  <a:srgbClr val="000000"/>
                </a:solidFill>
              </a:defRPr>
            </a:pPr>
            <a:r>
              <a:rPr sz="1200" dirty="0" err="1">
                <a:solidFill>
                  <a:srgbClr val="FFFFFF"/>
                </a:solidFill>
                <a:latin typeface="Tahoma" panose="020B0604030504040204" pitchFamily="34" charset="0"/>
                <a:ea typeface="Tahoma" panose="020B0604030504040204" pitchFamily="34" charset="0"/>
                <a:cs typeface="Tahoma" panose="020B0604030504040204" pitchFamily="34" charset="0"/>
                <a:sym typeface="Times New Roman"/>
              </a:rPr>
              <a:t>Centerwall</a:t>
            </a:r>
            <a:r>
              <a:rPr sz="1200" dirty="0">
                <a:solidFill>
                  <a:srgbClr val="FFFFFF"/>
                </a:solidFill>
                <a:latin typeface="Tahoma" panose="020B0604030504040204" pitchFamily="34" charset="0"/>
                <a:ea typeface="Tahoma" panose="020B0604030504040204" pitchFamily="34" charset="0"/>
                <a:cs typeface="Tahoma" panose="020B0604030504040204" pitchFamily="34" charset="0"/>
                <a:sym typeface="Times New Roman"/>
              </a:rPr>
              <a:t>, B.S., </a:t>
            </a:r>
            <a:r>
              <a:rPr sz="1200" dirty="0">
                <a:solidFill>
                  <a:srgbClr val="FFFFFF"/>
                </a:solidFill>
                <a:latin typeface="Tahoma" panose="020B0604030504040204" pitchFamily="34" charset="0"/>
                <a:ea typeface="Tahoma" panose="020B0604030504040204" pitchFamily="34" charset="0"/>
                <a:cs typeface="Tahoma" panose="020B0604030504040204" pitchFamily="34" charset="0"/>
                <a:sym typeface="Bookman Old Style"/>
              </a:rPr>
              <a:t>Journal of the American Medical Association 267 (1992): 3059-3063.</a:t>
            </a:r>
            <a:endParaRPr sz="1200" dirty="0">
              <a:solidFill>
                <a:srgbClr val="FFFFFF"/>
              </a:solidFill>
              <a:latin typeface="Tahoma" panose="020B0604030504040204" pitchFamily="34" charset="0"/>
              <a:ea typeface="Tahoma" panose="020B0604030504040204" pitchFamily="34" charset="0"/>
              <a:cs typeface="Tahoma" panose="020B0604030504040204" pitchFamily="34" charset="0"/>
              <a:sym typeface="Times New Roman"/>
            </a:endParaRPr>
          </a:p>
          <a:p>
            <a:pPr marL="431006" indent="-431006" defTabSz="762000">
              <a:defRPr sz="1800">
                <a:solidFill>
                  <a:srgbClr val="000000"/>
                </a:solidFill>
              </a:defRPr>
            </a:pPr>
            <a:r>
              <a:rPr sz="1200" dirty="0">
                <a:solidFill>
                  <a:srgbClr val="FFFFFF"/>
                </a:solidFill>
                <a:latin typeface="Tahoma" panose="020B0604030504040204" pitchFamily="34" charset="0"/>
                <a:ea typeface="Tahoma" panose="020B0604030504040204" pitchFamily="34" charset="0"/>
                <a:cs typeface="Tahoma" panose="020B0604030504040204" pitchFamily="34" charset="0"/>
                <a:sym typeface="Bookman Old Style"/>
              </a:rPr>
              <a:t> </a:t>
            </a:r>
            <a:endParaRPr sz="1200" dirty="0">
              <a:solidFill>
                <a:srgbClr val="FFFFFF"/>
              </a:solidFill>
              <a:latin typeface="Tahoma" panose="020B0604030504040204" pitchFamily="34" charset="0"/>
              <a:ea typeface="Tahoma" panose="020B0604030504040204" pitchFamily="34" charset="0"/>
              <a:cs typeface="Tahoma" panose="020B0604030504040204" pitchFamily="34" charset="0"/>
              <a:sym typeface="Times New Roman"/>
            </a:endParaRPr>
          </a:p>
        </p:txBody>
      </p:sp>
      <p:sp>
        <p:nvSpPr>
          <p:cNvPr id="477" name="Shape 477"/>
          <p:cNvSpPr/>
          <p:nvPr/>
        </p:nvSpPr>
        <p:spPr>
          <a:xfrm flipH="1">
            <a:off x="3214689" y="5493505"/>
            <a:ext cx="73025" cy="1"/>
          </a:xfrm>
          <a:prstGeom prst="line">
            <a:avLst/>
          </a:prstGeom>
          <a:ln w="12700">
            <a:solidFill>
              <a:srgbClr val="000099"/>
            </a:solidFill>
            <a:round/>
          </a:ln>
        </p:spPr>
        <p:txBody>
          <a:bodyPr lIns="0" tIns="0" rIns="0" bIns="0"/>
          <a:lstStyle/>
          <a:p>
            <a:pPr defTabSz="342900">
              <a:defRPr sz="1600">
                <a:solidFill>
                  <a:srgbClr val="000000"/>
                </a:solidFill>
                <a:latin typeface="+mj-lt"/>
                <a:ea typeface="+mj-ea"/>
                <a:cs typeface="+mj-cs"/>
                <a:sym typeface="Helvetica"/>
              </a:defRPr>
            </a:pPr>
            <a:endParaRPr sz="1200"/>
          </a:p>
        </p:txBody>
      </p:sp>
      <p:sp>
        <p:nvSpPr>
          <p:cNvPr id="478" name="Shape 478"/>
          <p:cNvSpPr/>
          <p:nvPr/>
        </p:nvSpPr>
        <p:spPr>
          <a:xfrm>
            <a:off x="2768600" y="5341105"/>
            <a:ext cx="457201" cy="369330"/>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spAutoFit/>
          </a:bodyPr>
          <a:lstStyle>
            <a:lvl1pPr>
              <a:spcBef>
                <a:spcPts val="1000"/>
              </a:spcBef>
              <a:defRPr sz="2400"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1800">
                <a:solidFill>
                  <a:schemeClr val="bg1"/>
                </a:solidFill>
                <a:effectLst>
                  <a:outerShdw blurRad="50800" dist="38100" dir="2700000" algn="tl" rotWithShape="0">
                    <a:prstClr val="black">
                      <a:alpha val="40000"/>
                    </a:prstClr>
                  </a:outerShdw>
                </a:effectLst>
              </a:rPr>
              <a:t>20</a:t>
            </a:r>
          </a:p>
        </p:txBody>
      </p:sp>
      <p:sp>
        <p:nvSpPr>
          <p:cNvPr id="33" name="Title 1">
            <a:extLst>
              <a:ext uri="{FF2B5EF4-FFF2-40B4-BE49-F238E27FC236}">
                <a16:creationId xmlns:a16="http://schemas.microsoft.com/office/drawing/2014/main" id="{14380E53-CC09-464F-9D88-14565E299D38}"/>
              </a:ext>
            </a:extLst>
          </p:cNvPr>
          <p:cNvSpPr txBox="1">
            <a:spLocks/>
          </p:cNvSpPr>
          <p:nvPr/>
        </p:nvSpPr>
        <p:spPr>
          <a:xfrm>
            <a:off x="0" y="0"/>
            <a:ext cx="12192000" cy="1683504"/>
          </a:xfrm>
          <a:prstGeom prst="rect">
            <a:avLst/>
          </a:prstGeom>
          <a:solidFill>
            <a:schemeClr val="bg2">
              <a:lumMod val="10000"/>
              <a:alpha val="20000"/>
            </a:schemeClr>
          </a:solidFill>
        </p:spPr>
        <p:txBody>
          <a:bodyPr tIns="91440">
            <a:normAutofit/>
          </a:bodyPr>
          <a:lstStyle>
            <a:lvl1pPr algn="l" defTabSz="914400" rtl="0" eaLnBrk="1" latinLnBrk="0" hangingPunct="1">
              <a:lnSpc>
                <a:spcPct val="90000"/>
              </a:lnSpc>
              <a:spcBef>
                <a:spcPct val="0"/>
              </a:spcBef>
              <a:buNone/>
              <a:defRPr sz="4400" b="1" i="0" kern="120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defRPr>
            </a:lvl1pPr>
          </a:lstStyle>
          <a:p>
            <a:pPr algn="ctr"/>
            <a:r>
              <a:rPr lang="en-US" sz="3600" dirty="0"/>
              <a:t>CHANGE IN MURDER RATE AFTER THE INTRODUCTION OF TELEVISION U.S., CANADA &amp; SOUTH AFRICA (1945 – 1974)</a:t>
            </a:r>
          </a:p>
        </p:txBody>
      </p:sp>
    </p:spTree>
    <p:extLst>
      <p:ext uri="{BB962C8B-B14F-4D97-AF65-F5344CB8AC3E}">
        <p14:creationId xmlns:p14="http://schemas.microsoft.com/office/powerpoint/2010/main" val="17915598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4BD0B-9B86-8249-8F34-09EBD309DC65}"/>
              </a:ext>
            </a:extLst>
          </p:cNvPr>
          <p:cNvSpPr>
            <a:spLocks noGrp="1"/>
          </p:cNvSpPr>
          <p:nvPr>
            <p:ph type="title"/>
          </p:nvPr>
        </p:nvSpPr>
        <p:spPr/>
        <p:txBody>
          <a:bodyPr/>
          <a:lstStyle/>
          <a:p>
            <a:r>
              <a:rPr lang="en-US" dirty="0"/>
              <a:t>TV AND ATTENTION</a:t>
            </a:r>
          </a:p>
        </p:txBody>
      </p:sp>
      <p:sp>
        <p:nvSpPr>
          <p:cNvPr id="3" name="Text Placeholder 2">
            <a:extLst>
              <a:ext uri="{FF2B5EF4-FFF2-40B4-BE49-F238E27FC236}">
                <a16:creationId xmlns:a16="http://schemas.microsoft.com/office/drawing/2014/main" id="{E5FCE0BA-4C20-6C4C-9013-99602727A57F}"/>
              </a:ext>
            </a:extLst>
          </p:cNvPr>
          <p:cNvSpPr>
            <a:spLocks noGrp="1"/>
          </p:cNvSpPr>
          <p:nvPr>
            <p:ph type="body" sz="quarter" idx="10"/>
          </p:nvPr>
        </p:nvSpPr>
        <p:spPr/>
        <p:txBody>
          <a:bodyPr/>
          <a:lstStyle/>
          <a:p>
            <a:pPr marL="457200" lvl="0" indent="-457200">
              <a:buClr>
                <a:schemeClr val="bg1"/>
              </a:buClr>
              <a:buFont typeface="Arial" panose="020B0604020202020204" pitchFamily="34" charset="0"/>
              <a:buChar char="•"/>
            </a:pPr>
            <a:r>
              <a:rPr lang="en-US" b="0" dirty="0">
                <a:effectLst>
                  <a:outerShdw blurRad="50800" dist="38100" dir="2700000" algn="tl" rotWithShape="0">
                    <a:prstClr val="black">
                      <a:alpha val="40000"/>
                    </a:prstClr>
                  </a:outerShdw>
                </a:effectLst>
              </a:rPr>
              <a:t>2007 Dr. Zimmerman and Christakis </a:t>
            </a:r>
          </a:p>
          <a:p>
            <a:pPr marL="1079500" lvl="1"/>
            <a:r>
              <a:rPr lang="en-US"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Violent theatrical programming</a:t>
            </a:r>
          </a:p>
          <a:p>
            <a:pPr marL="1079500" lvl="1"/>
            <a:r>
              <a:rPr lang="en-US"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Non-violent theatrical programming</a:t>
            </a:r>
          </a:p>
          <a:p>
            <a:pPr marL="1079500" lvl="1"/>
            <a:r>
              <a:rPr lang="en-US"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Educational programming</a:t>
            </a:r>
          </a:p>
          <a:p>
            <a:pPr marL="1079500" lvl="1"/>
            <a:endParaRPr lang="en-US" dirty="0">
              <a:effectLst>
                <a:outerShdw blurRad="50800" dist="38100" dir="2700000" algn="tl" rotWithShape="0">
                  <a:prstClr val="black">
                    <a:alpha val="40000"/>
                  </a:prstClr>
                </a:outerShdw>
              </a:effectLst>
            </a:endParaRPr>
          </a:p>
          <a:p>
            <a:pPr marL="457200" lvl="0" indent="-457200">
              <a:buClr>
                <a:schemeClr val="bg1"/>
              </a:buClr>
              <a:buFont typeface="Arial" panose="020B0604020202020204" pitchFamily="34" charset="0"/>
              <a:buChar char="•"/>
            </a:pPr>
            <a:r>
              <a:rPr lang="en-US" b="0" dirty="0">
                <a:effectLst>
                  <a:outerShdw blurRad="50800" dist="38100" dir="2700000" algn="tl" rotWithShape="0">
                    <a:prstClr val="black">
                      <a:alpha val="40000"/>
                    </a:prstClr>
                  </a:outerShdw>
                </a:effectLst>
              </a:rPr>
              <a:t>Findings:</a:t>
            </a:r>
          </a:p>
          <a:p>
            <a:pPr marL="1079500" lvl="1"/>
            <a:r>
              <a:rPr lang="en-US"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Theatrical programming, violent or non-violent caused attention problems, educational programming did not</a:t>
            </a:r>
          </a:p>
          <a:p>
            <a:endParaRPr lang="en-US" dirty="0"/>
          </a:p>
        </p:txBody>
      </p:sp>
    </p:spTree>
    <p:extLst>
      <p:ext uri="{BB962C8B-B14F-4D97-AF65-F5344CB8AC3E}">
        <p14:creationId xmlns:p14="http://schemas.microsoft.com/office/powerpoint/2010/main" val="3188441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C1C1C1"/>
                                      </p:to>
                                    </p:animClr>
                                  </p:sub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C1C1C1"/>
                                      </p:to>
                                    </p:animClr>
                                  </p:sub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C1C1C1"/>
                                      </p:to>
                                    </p:animClr>
                                  </p:sub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C1C1C1"/>
                                      </p:to>
                                    </p:animClr>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D89502-163B-B747-8B9E-BCCAB9B4E34A}"/>
              </a:ext>
            </a:extLst>
          </p:cNvPr>
          <p:cNvSpPr txBox="1"/>
          <p:nvPr/>
        </p:nvSpPr>
        <p:spPr>
          <a:xfrm>
            <a:off x="838200" y="5697098"/>
            <a:ext cx="8331200" cy="101566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200" dirty="0">
                <a:solidFill>
                  <a:srgbClr val="FFFFFF"/>
                </a:solidFill>
                <a:latin typeface="Tahoma" panose="020B0604030504040204" pitchFamily="34" charset="0"/>
                <a:ea typeface="Tahoma" panose="020B0604030504040204" pitchFamily="34" charset="0"/>
                <a:cs typeface="Tahoma" panose="020B0604030504040204" pitchFamily="34" charset="0"/>
              </a:rPr>
              <a:t>1.NellisAM, Savage j. (2012). Does watching the news affect fear of terrorism? The importance of media exposure on terrorism fear. Crime and Delinquency, 58. 2.Seltzer EK, et al. (2017). Public sentiment and discourse about </a:t>
            </a:r>
            <a:r>
              <a:rPr lang="en-US" sz="1200" dirty="0" err="1">
                <a:solidFill>
                  <a:srgbClr val="FFFFFF"/>
                </a:solidFill>
                <a:latin typeface="Tahoma" panose="020B0604030504040204" pitchFamily="34" charset="0"/>
                <a:ea typeface="Tahoma" panose="020B0604030504040204" pitchFamily="34" charset="0"/>
                <a:cs typeface="Tahoma" panose="020B0604030504040204" pitchFamily="34" charset="0"/>
              </a:rPr>
              <a:t>Zikavirus</a:t>
            </a:r>
            <a:r>
              <a:rPr lang="en-US" sz="1200" dirty="0">
                <a:solidFill>
                  <a:srgbClr val="FFFFFF"/>
                </a:solidFill>
                <a:latin typeface="Tahoma" panose="020B0604030504040204" pitchFamily="34" charset="0"/>
                <a:ea typeface="Tahoma" panose="020B0604030504040204" pitchFamily="34" charset="0"/>
                <a:cs typeface="Tahoma" panose="020B0604030504040204" pitchFamily="34" charset="0"/>
              </a:rPr>
              <a:t> on Instagram. Public Health, 150. 3.Goodwin R, et al. (2015). Association between media use, acute stress disorder, and psychological distress. </a:t>
            </a:r>
            <a:r>
              <a:rPr lang="en-US" sz="1200" dirty="0" err="1">
                <a:solidFill>
                  <a:srgbClr val="FFFFFF"/>
                </a:solidFill>
                <a:latin typeface="Tahoma" panose="020B0604030504040204" pitchFamily="34" charset="0"/>
                <a:ea typeface="Tahoma" panose="020B0604030504040204" pitchFamily="34" charset="0"/>
                <a:cs typeface="Tahoma" panose="020B0604030504040204" pitchFamily="34" charset="0"/>
              </a:rPr>
              <a:t>Psycotherapyand</a:t>
            </a:r>
            <a:r>
              <a:rPr lang="en-US" sz="1200" dirty="0">
                <a:solidFill>
                  <a:srgbClr val="FFFFFF"/>
                </a:solidFill>
                <a:latin typeface="Tahoma" panose="020B0604030504040204" pitchFamily="34" charset="0"/>
                <a:ea typeface="Tahoma" panose="020B0604030504040204" pitchFamily="34" charset="0"/>
                <a:cs typeface="Tahoma" panose="020B0604030504040204" pitchFamily="34" charset="0"/>
              </a:rPr>
              <a:t> Psychosomatics, 84. 4.Pfefferbaum, et al. (2008). Media coverage and children’s reactions to disaster with implications for primary care and public health. J Ok State Med </a:t>
            </a:r>
            <a:r>
              <a:rPr lang="en-US" sz="1200" dirty="0" err="1">
                <a:solidFill>
                  <a:srgbClr val="FFFFFF"/>
                </a:solidFill>
                <a:latin typeface="Tahoma" panose="020B0604030504040204" pitchFamily="34" charset="0"/>
                <a:ea typeface="Tahoma" panose="020B0604030504040204" pitchFamily="34" charset="0"/>
                <a:cs typeface="Tahoma" panose="020B0604030504040204" pitchFamily="34" charset="0"/>
              </a:rPr>
              <a:t>Assoc</a:t>
            </a:r>
            <a:r>
              <a:rPr lang="en-US" sz="1200" dirty="0">
                <a:solidFill>
                  <a:srgbClr val="FFFFFF"/>
                </a:solidFill>
                <a:latin typeface="Tahoma" panose="020B0604030504040204" pitchFamily="34" charset="0"/>
                <a:ea typeface="Tahoma" panose="020B0604030504040204" pitchFamily="34" charset="0"/>
                <a:cs typeface="Tahoma" panose="020B0604030504040204" pitchFamily="34" charset="0"/>
              </a:rPr>
              <a:t>, 101.</a:t>
            </a:r>
            <a:endParaRPr lang="en-US" sz="1200" dirty="0">
              <a:solidFill>
                <a:srgbClr val="FFFFFF"/>
              </a:solidFill>
              <a:latin typeface="Tahoma" panose="020B0604030504040204" pitchFamily="34" charset="0"/>
              <a:ea typeface="Tahoma" panose="020B0604030504040204" pitchFamily="34" charset="0"/>
              <a:cs typeface="Tahoma" panose="020B0604030504040204" pitchFamily="34" charset="0"/>
              <a:sym typeface="Tahoma"/>
            </a:endParaRPr>
          </a:p>
        </p:txBody>
      </p:sp>
      <p:sp>
        <p:nvSpPr>
          <p:cNvPr id="6" name="Title 5">
            <a:extLst>
              <a:ext uri="{FF2B5EF4-FFF2-40B4-BE49-F238E27FC236}">
                <a16:creationId xmlns:a16="http://schemas.microsoft.com/office/drawing/2014/main" id="{8A56453D-1AF0-FC42-82B5-CBBA336A948A}"/>
              </a:ext>
            </a:extLst>
          </p:cNvPr>
          <p:cNvSpPr>
            <a:spLocks noGrp="1"/>
          </p:cNvSpPr>
          <p:nvPr>
            <p:ph type="title"/>
          </p:nvPr>
        </p:nvSpPr>
        <p:spPr/>
        <p:txBody>
          <a:bodyPr/>
          <a:lstStyle/>
          <a:p>
            <a:r>
              <a:rPr lang="en-US" dirty="0"/>
              <a:t>MEDIA EXPOSURE AND DISASTER</a:t>
            </a:r>
          </a:p>
        </p:txBody>
      </p:sp>
      <p:sp>
        <p:nvSpPr>
          <p:cNvPr id="8" name="Content Placeholder 7">
            <a:extLst>
              <a:ext uri="{FF2B5EF4-FFF2-40B4-BE49-F238E27FC236}">
                <a16:creationId xmlns:a16="http://schemas.microsoft.com/office/drawing/2014/main" id="{A41A8218-5B0F-9447-A858-7CBCBFD3F317}"/>
              </a:ext>
            </a:extLst>
          </p:cNvPr>
          <p:cNvSpPr>
            <a:spLocks noGrp="1"/>
          </p:cNvSpPr>
          <p:nvPr>
            <p:ph idx="1"/>
          </p:nvPr>
        </p:nvSpPr>
        <p:spPr>
          <a:xfrm>
            <a:off x="838200" y="1660525"/>
            <a:ext cx="10515600" cy="4036573"/>
          </a:xfrm>
        </p:spPr>
        <p:txBody>
          <a:bodyPr>
            <a:normAutofit/>
          </a:bodyPr>
          <a:lstStyle/>
          <a:p>
            <a:pPr lvl="0">
              <a:buClr>
                <a:schemeClr val="bg1"/>
              </a:buClr>
            </a:pPr>
            <a:r>
              <a:rPr lang="en-US" b="0" dirty="0">
                <a:effectLst>
                  <a:outerShdw blurRad="50800" dist="38100" dir="2700000" algn="tl" rotWithShape="0">
                    <a:prstClr val="black">
                      <a:alpha val="40000"/>
                    </a:prstClr>
                  </a:outerShdw>
                </a:effectLst>
              </a:rPr>
              <a:t>Exposure to television coverage predicts fear of terrorism </a:t>
            </a:r>
            <a:r>
              <a:rPr lang="en-US" b="0" baseline="30000" dirty="0">
                <a:effectLst>
                  <a:outerShdw blurRad="50800" dist="38100" dir="2700000" algn="tl" rotWithShape="0">
                    <a:prstClr val="black">
                      <a:alpha val="40000"/>
                    </a:prstClr>
                  </a:outerShdw>
                </a:effectLst>
              </a:rPr>
              <a:t>1</a:t>
            </a:r>
          </a:p>
          <a:p>
            <a:pPr lvl="0">
              <a:buClr>
                <a:schemeClr val="bg1"/>
              </a:buClr>
            </a:pPr>
            <a:endParaRPr lang="en-US" sz="500" b="0" dirty="0">
              <a:effectLst>
                <a:outerShdw blurRad="50800" dist="38100" dir="2700000" algn="tl" rotWithShape="0">
                  <a:prstClr val="black">
                    <a:alpha val="40000"/>
                  </a:prstClr>
                </a:outerShdw>
              </a:effectLst>
            </a:endParaRPr>
          </a:p>
          <a:p>
            <a:pPr lvl="0">
              <a:buClr>
                <a:schemeClr val="bg1"/>
              </a:buClr>
            </a:pPr>
            <a:r>
              <a:rPr lang="en-US" b="0" dirty="0">
                <a:effectLst>
                  <a:outerShdw blurRad="50800" dist="38100" dir="2700000" algn="tl" rotWithShape="0">
                    <a:prstClr val="black">
                      <a:alpha val="40000"/>
                    </a:prstClr>
                  </a:outerShdw>
                </a:effectLst>
              </a:rPr>
              <a:t>Social media posts focus on fear and negative sentiment (51%) and misleading information (60%) </a:t>
            </a:r>
            <a:r>
              <a:rPr lang="en-US" b="0" baseline="30000" dirty="0">
                <a:effectLst>
                  <a:outerShdw blurRad="50800" dist="38100" dir="2700000" algn="tl" rotWithShape="0">
                    <a:prstClr val="black">
                      <a:alpha val="40000"/>
                    </a:prstClr>
                  </a:outerShdw>
                </a:effectLst>
              </a:rPr>
              <a:t>2</a:t>
            </a:r>
          </a:p>
          <a:p>
            <a:pPr lvl="0">
              <a:buClr>
                <a:schemeClr val="bg1"/>
              </a:buClr>
            </a:pPr>
            <a:endParaRPr lang="en-US" sz="500" b="0" dirty="0">
              <a:effectLst>
                <a:outerShdw blurRad="50800" dist="38100" dir="2700000" algn="tl" rotWithShape="0">
                  <a:prstClr val="black">
                    <a:alpha val="40000"/>
                  </a:prstClr>
                </a:outerShdw>
              </a:effectLst>
            </a:endParaRPr>
          </a:p>
          <a:p>
            <a:pPr lvl="0">
              <a:buClr>
                <a:schemeClr val="bg1"/>
              </a:buClr>
            </a:pPr>
            <a:r>
              <a:rPr lang="en-US" b="0" dirty="0">
                <a:effectLst>
                  <a:outerShdw blurRad="50800" dist="38100" dir="2700000" algn="tl" rotWithShape="0">
                    <a:prstClr val="black">
                      <a:alpha val="40000"/>
                    </a:prstClr>
                  </a:outerShdw>
                </a:effectLst>
              </a:rPr>
              <a:t>Higher social media exposure associated with higher psychological distress </a:t>
            </a:r>
            <a:r>
              <a:rPr lang="en-US" b="0" baseline="30000" dirty="0">
                <a:effectLst>
                  <a:outerShdw blurRad="50800" dist="38100" dir="2700000" algn="tl" rotWithShape="0">
                    <a:prstClr val="black">
                      <a:alpha val="40000"/>
                    </a:prstClr>
                  </a:outerShdw>
                </a:effectLst>
              </a:rPr>
              <a:t>3</a:t>
            </a:r>
          </a:p>
          <a:p>
            <a:pPr lvl="0">
              <a:buClr>
                <a:schemeClr val="bg1"/>
              </a:buClr>
            </a:pPr>
            <a:endParaRPr lang="en-US" sz="500" b="0" dirty="0">
              <a:effectLst>
                <a:outerShdw blurRad="50800" dist="38100" dir="2700000" algn="tl" rotWithShape="0">
                  <a:prstClr val="black">
                    <a:alpha val="40000"/>
                  </a:prstClr>
                </a:outerShdw>
              </a:effectLst>
            </a:endParaRPr>
          </a:p>
          <a:p>
            <a:pPr lvl="0">
              <a:buClr>
                <a:schemeClr val="bg1"/>
              </a:buClr>
            </a:pPr>
            <a:r>
              <a:rPr lang="en-US" b="0" dirty="0">
                <a:effectLst>
                  <a:outerShdw blurRad="50800" dist="38100" dir="2700000" algn="tl" rotWithShape="0">
                    <a:prstClr val="black">
                      <a:alpha val="40000"/>
                    </a:prstClr>
                  </a:outerShdw>
                </a:effectLst>
              </a:rPr>
              <a:t>Higher television exposure in children associated with higher rates of PTSD </a:t>
            </a:r>
            <a:r>
              <a:rPr lang="en-US" b="0" baseline="30000" dirty="0">
                <a:effectLst>
                  <a:outerShdw blurRad="50800" dist="38100" dir="2700000" algn="tl" rotWithShape="0">
                    <a:prstClr val="black">
                      <a:alpha val="40000"/>
                    </a:prstClr>
                  </a:outerShdw>
                </a:effectLst>
              </a:rPr>
              <a:t>4</a:t>
            </a:r>
            <a:endParaRPr lang="en-US" b="0" dirty="0">
              <a:effectLst>
                <a:outerShdw blurRad="50800" dist="38100" dir="2700000" algn="tl" rotWithShape="0">
                  <a:prstClr val="black">
                    <a:alpha val="40000"/>
                  </a:prstClr>
                </a:outerShdw>
              </a:effectLst>
            </a:endParaRPr>
          </a:p>
          <a:p>
            <a:endParaRPr lang="en-US" dirty="0"/>
          </a:p>
        </p:txBody>
      </p:sp>
    </p:spTree>
    <p:extLst>
      <p:ext uri="{BB962C8B-B14F-4D97-AF65-F5344CB8AC3E}">
        <p14:creationId xmlns:p14="http://schemas.microsoft.com/office/powerpoint/2010/main" val="4273512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0" end="0"/>
                                            </p:txEl>
                                          </p:spTgt>
                                        </p:tgtEl>
                                        <p:attrNameLst>
                                          <p:attrName>ppt_c</p:attrName>
                                        </p:attrNameLst>
                                      </p:cBhvr>
                                      <p:to>
                                        <a:srgbClr val="C1C1C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2" end="2"/>
                                            </p:txEl>
                                          </p:spTgt>
                                        </p:tgtEl>
                                        <p:attrNameLst>
                                          <p:attrName>ppt_c</p:attrName>
                                        </p:attrNameLst>
                                      </p:cBhvr>
                                      <p:to>
                                        <a:srgbClr val="C1C1C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4" end="4"/>
                                            </p:txEl>
                                          </p:spTgt>
                                        </p:tgtEl>
                                        <p:attrNameLst>
                                          <p:attrName>ppt_c</p:attrName>
                                        </p:attrNameLst>
                                      </p:cBhvr>
                                      <p:to>
                                        <a:srgbClr val="C1C1C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051C9-B769-844C-B185-9796410CDB2D}"/>
              </a:ext>
            </a:extLst>
          </p:cNvPr>
          <p:cNvSpPr>
            <a:spLocks noGrp="1"/>
          </p:cNvSpPr>
          <p:nvPr>
            <p:ph type="ctrTitle"/>
          </p:nvPr>
        </p:nvSpPr>
        <p:spPr>
          <a:xfrm>
            <a:off x="518160" y="2043932"/>
            <a:ext cx="11155680" cy="2387600"/>
          </a:xfrm>
        </p:spPr>
        <p:txBody>
          <a:bodyPr>
            <a:normAutofit/>
          </a:bodyPr>
          <a:lstStyle/>
          <a:p>
            <a:r>
              <a:rPr lang="en-US" dirty="0">
                <a:solidFill>
                  <a:srgbClr val="FFE2A7"/>
                </a:solidFill>
              </a:rPr>
              <a:t>SECTION IV</a:t>
            </a:r>
            <a:br>
              <a:rPr lang="en-US" dirty="0"/>
            </a:br>
            <a:r>
              <a:rPr lang="en-US" dirty="0">
                <a:solidFill>
                  <a:srgbClr val="F1FEFF"/>
                </a:solidFill>
              </a:rPr>
              <a:t>SPIRITUAL FACTORS</a:t>
            </a:r>
          </a:p>
        </p:txBody>
      </p:sp>
      <p:sp>
        <p:nvSpPr>
          <p:cNvPr id="3" name="Subtitle 2">
            <a:extLst>
              <a:ext uri="{FF2B5EF4-FFF2-40B4-BE49-F238E27FC236}">
                <a16:creationId xmlns:a16="http://schemas.microsoft.com/office/drawing/2014/main" id="{6A46A2B4-12FE-9E40-AA47-440186122E43}"/>
              </a:ext>
            </a:extLst>
          </p:cNvPr>
          <p:cNvSpPr>
            <a:spLocks noGrp="1"/>
          </p:cNvSpPr>
          <p:nvPr>
            <p:ph type="subTitle" idx="1"/>
          </p:nvPr>
        </p:nvSpPr>
        <p:spPr>
          <a:xfrm>
            <a:off x="1524000" y="4503378"/>
            <a:ext cx="9144000" cy="1655762"/>
          </a:xfrm>
        </p:spPr>
        <p:txBody>
          <a:bodyPr/>
          <a:lstStyle/>
          <a:p>
            <a:endParaRPr lang="en-US"/>
          </a:p>
        </p:txBody>
      </p:sp>
    </p:spTree>
    <p:extLst>
      <p:ext uri="{BB962C8B-B14F-4D97-AF65-F5344CB8AC3E}">
        <p14:creationId xmlns:p14="http://schemas.microsoft.com/office/powerpoint/2010/main" val="2479184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D1DE9-5151-4B43-8CA6-A9670E897F94}"/>
              </a:ext>
            </a:extLst>
          </p:cNvPr>
          <p:cNvSpPr>
            <a:spLocks noGrp="1"/>
          </p:cNvSpPr>
          <p:nvPr>
            <p:ph type="title"/>
          </p:nvPr>
        </p:nvSpPr>
        <p:spPr/>
        <p:txBody>
          <a:bodyPr/>
          <a:lstStyle/>
          <a:p>
            <a:r>
              <a:rPr lang="en-US" dirty="0"/>
              <a:t>NORMAL BRAIN DEVELOPMENT</a:t>
            </a:r>
          </a:p>
        </p:txBody>
      </p:sp>
      <p:sp>
        <p:nvSpPr>
          <p:cNvPr id="3" name="Text Placeholder 2">
            <a:extLst>
              <a:ext uri="{FF2B5EF4-FFF2-40B4-BE49-F238E27FC236}">
                <a16:creationId xmlns:a16="http://schemas.microsoft.com/office/drawing/2014/main" id="{1913E63F-790D-9448-931B-0CF6E9E3F4DA}"/>
              </a:ext>
            </a:extLst>
          </p:cNvPr>
          <p:cNvSpPr>
            <a:spLocks noGrp="1"/>
          </p:cNvSpPr>
          <p:nvPr>
            <p:ph type="body" sz="quarter" idx="10"/>
          </p:nvPr>
        </p:nvSpPr>
        <p:spPr/>
        <p:txBody>
          <a:bodyPr/>
          <a:lstStyle/>
          <a:p>
            <a:pPr marL="457200" lvl="0" indent="-457200">
              <a:buClr>
                <a:schemeClr val="bg1"/>
              </a:buClr>
              <a:buFont typeface="Arial" panose="020B0604020202020204" pitchFamily="34" charset="0"/>
              <a:buChar char="•"/>
            </a:pPr>
            <a:r>
              <a:rPr lang="en-US" b="0" dirty="0">
                <a:effectLst>
                  <a:outerShdw blurRad="50800" dist="38100" dir="2700000" algn="tl" rotWithShape="0">
                    <a:prstClr val="black">
                      <a:alpha val="40000"/>
                    </a:prstClr>
                  </a:outerShdw>
                </a:effectLst>
              </a:rPr>
              <a:t>The human brain is so complex that over 50% of the human genome codes for the brain</a:t>
            </a:r>
            <a:r>
              <a:rPr lang="en-US" b="0" baseline="30000" dirty="0">
                <a:effectLst>
                  <a:outerShdw blurRad="50800" dist="38100" dir="2700000" algn="tl" rotWithShape="0">
                    <a:prstClr val="black">
                      <a:alpha val="40000"/>
                    </a:prstClr>
                  </a:outerShdw>
                </a:effectLst>
              </a:rPr>
              <a:t>1</a:t>
            </a:r>
          </a:p>
          <a:p>
            <a:pPr marL="457200" lvl="0" indent="-457200">
              <a:buClr>
                <a:schemeClr val="bg1"/>
              </a:buClr>
              <a:buFont typeface="Arial" panose="020B0604020202020204" pitchFamily="34" charset="0"/>
              <a:buChar char="•"/>
            </a:pPr>
            <a:endParaRPr lang="en-US" b="0" dirty="0">
              <a:effectLst>
                <a:outerShdw blurRad="50800" dist="38100" dir="2700000" algn="tl" rotWithShape="0">
                  <a:prstClr val="black">
                    <a:alpha val="40000"/>
                  </a:prstClr>
                </a:outerShdw>
              </a:effectLst>
            </a:endParaRPr>
          </a:p>
          <a:p>
            <a:pPr marL="457200" lvl="0" indent="-457200">
              <a:buClr>
                <a:schemeClr val="bg1"/>
              </a:buClr>
              <a:buFont typeface="Arial" panose="020B0604020202020204" pitchFamily="34" charset="0"/>
              <a:buChar char="•"/>
            </a:pPr>
            <a:r>
              <a:rPr lang="en-US" b="0" dirty="0">
                <a:effectLst>
                  <a:outerShdw blurRad="50800" dist="38100" dir="2700000" algn="tl" rotWithShape="0">
                    <a:prstClr val="black">
                      <a:alpha val="40000"/>
                    </a:prstClr>
                  </a:outerShdw>
                </a:effectLst>
              </a:rPr>
              <a:t>More than twice as many neurons are produced than are eventually used</a:t>
            </a:r>
            <a:r>
              <a:rPr lang="en-US" b="0" baseline="30000" dirty="0">
                <a:effectLst>
                  <a:outerShdw blurRad="50800" dist="38100" dir="2700000" algn="tl" rotWithShape="0">
                    <a:prstClr val="black">
                      <a:alpha val="40000"/>
                    </a:prstClr>
                  </a:outerShdw>
                </a:effectLst>
              </a:rPr>
              <a:t>1</a:t>
            </a:r>
          </a:p>
          <a:p>
            <a:pPr marL="457200" lvl="0" indent="-457200">
              <a:buClr>
                <a:schemeClr val="bg1"/>
              </a:buClr>
              <a:buFont typeface="Arial" panose="020B0604020202020204" pitchFamily="34" charset="0"/>
              <a:buChar char="•"/>
            </a:pPr>
            <a:endParaRPr lang="en-US" b="0" dirty="0">
              <a:effectLst>
                <a:outerShdw blurRad="50800" dist="38100" dir="2700000" algn="tl" rotWithShape="0">
                  <a:prstClr val="black">
                    <a:alpha val="40000"/>
                  </a:prstClr>
                </a:outerShdw>
              </a:effectLst>
            </a:endParaRPr>
          </a:p>
          <a:p>
            <a:pPr marL="457200" lvl="0" indent="-457200">
              <a:buClr>
                <a:schemeClr val="bg1"/>
              </a:buClr>
              <a:buFont typeface="Arial" panose="020B0604020202020204" pitchFamily="34" charset="0"/>
              <a:buChar char="•"/>
            </a:pPr>
            <a:r>
              <a:rPr lang="en-US" b="0" dirty="0">
                <a:effectLst>
                  <a:outerShdw blurRad="50800" dist="38100" dir="2700000" algn="tl" rotWithShape="0">
                    <a:prstClr val="black">
                      <a:alpha val="40000"/>
                    </a:prstClr>
                  </a:outerShdw>
                </a:effectLst>
              </a:rPr>
              <a:t>During fetal development 50,000 neurons are produced per second</a:t>
            </a:r>
            <a:r>
              <a:rPr lang="en-US" b="0" baseline="30000" dirty="0">
                <a:effectLst>
                  <a:outerShdw blurRad="50800" dist="38100" dir="2700000" algn="tl" rotWithShape="0">
                    <a:prstClr val="black">
                      <a:alpha val="40000"/>
                    </a:prstClr>
                  </a:outerShdw>
                </a:effectLst>
              </a:rPr>
              <a:t>1</a:t>
            </a:r>
            <a:endParaRPr lang="en-US" b="0" dirty="0">
              <a:effectLst>
                <a:outerShdw blurRad="50800" dist="38100" dir="2700000" algn="tl" rotWithShape="0">
                  <a:prstClr val="black">
                    <a:alpha val="40000"/>
                  </a:prstClr>
                </a:outerShdw>
              </a:effectLst>
            </a:endParaRPr>
          </a:p>
          <a:p>
            <a:endParaRPr lang="en-US" dirty="0"/>
          </a:p>
        </p:txBody>
      </p:sp>
      <p:sp>
        <p:nvSpPr>
          <p:cNvPr id="4" name="Rectangle 3">
            <a:extLst>
              <a:ext uri="{FF2B5EF4-FFF2-40B4-BE49-F238E27FC236}">
                <a16:creationId xmlns:a16="http://schemas.microsoft.com/office/drawing/2014/main" id="{9D528871-9C24-214C-85BF-1AF603750AAD}"/>
              </a:ext>
            </a:extLst>
          </p:cNvPr>
          <p:cNvSpPr/>
          <p:nvPr/>
        </p:nvSpPr>
        <p:spPr>
          <a:xfrm>
            <a:off x="955498" y="5665776"/>
            <a:ext cx="9554966" cy="461665"/>
          </a:xfrm>
          <a:prstGeom prst="rect">
            <a:avLst/>
          </a:prstGeom>
        </p:spPr>
        <p:txBody>
          <a:bodyPr wrap="square">
            <a:spAutoFit/>
          </a:bodyPr>
          <a:lstStyle/>
          <a:p>
            <a:pPr lvl="0">
              <a:defRPr sz="1800">
                <a:solidFill>
                  <a:srgbClr val="000000"/>
                </a:solidFill>
              </a:defRPr>
            </a:pPr>
            <a:r>
              <a:rPr lang="en-US" sz="1200" dirty="0">
                <a:solidFill>
                  <a:srgbClr val="FFFFFF"/>
                </a:solidFill>
                <a:effectLst>
                  <a:outerShdw blurRad="50800" dist="38100" dir="2700000" algn="tl" rotWithShape="0">
                    <a:prstClr val="black">
                      <a:alpha val="40000"/>
                    </a:prstClr>
                  </a:outerShdw>
                </a:effectLst>
                <a:sym typeface="Arial"/>
              </a:rPr>
              <a:t>1. </a:t>
            </a:r>
            <a:r>
              <a:rPr lang="en-US" sz="1200" dirty="0" err="1">
                <a:solidFill>
                  <a:srgbClr val="FFFFFF"/>
                </a:solidFill>
                <a:effectLst>
                  <a:outerShdw blurRad="50800" dist="38100" dir="2700000" algn="tl" rotWithShape="0">
                    <a:prstClr val="black">
                      <a:alpha val="40000"/>
                    </a:prstClr>
                  </a:outerShdw>
                </a:effectLst>
                <a:sym typeface="Arial"/>
              </a:rPr>
              <a:t>Giedd</a:t>
            </a:r>
            <a:r>
              <a:rPr lang="en-US" sz="1200" dirty="0">
                <a:solidFill>
                  <a:srgbClr val="FFFFFF"/>
                </a:solidFill>
                <a:effectLst>
                  <a:outerShdw blurRad="50800" dist="38100" dir="2700000" algn="tl" rotWithShape="0">
                    <a:prstClr val="black">
                      <a:alpha val="40000"/>
                    </a:prstClr>
                  </a:outerShdw>
                </a:effectLst>
                <a:sym typeface="Arial"/>
              </a:rPr>
              <a:t> JN, Blumenthal J, Jeffries NO, et al. Brain development during childhood and adolescence: a longitudinal MRI study. </a:t>
            </a:r>
            <a:r>
              <a:rPr lang="en-US" sz="1200" i="1" dirty="0">
                <a:solidFill>
                  <a:srgbClr val="FFFFFF"/>
                </a:solidFill>
                <a:effectLst>
                  <a:outerShdw blurRad="50800" dist="38100" dir="2700000" algn="tl" rotWithShape="0">
                    <a:prstClr val="black">
                      <a:alpha val="40000"/>
                    </a:prstClr>
                  </a:outerShdw>
                </a:effectLst>
                <a:sym typeface="Arial"/>
              </a:rPr>
              <a:t>Nature Neuroscience</a:t>
            </a:r>
            <a:r>
              <a:rPr lang="en-US" sz="1200" dirty="0">
                <a:solidFill>
                  <a:srgbClr val="FFFFFF"/>
                </a:solidFill>
                <a:effectLst>
                  <a:outerShdw blurRad="50800" dist="38100" dir="2700000" algn="tl" rotWithShape="0">
                    <a:prstClr val="black">
                      <a:alpha val="40000"/>
                    </a:prstClr>
                  </a:outerShdw>
                </a:effectLst>
                <a:sym typeface="Arial"/>
              </a:rPr>
              <a:t>, 1999; 2(10): 861-3. </a:t>
            </a:r>
          </a:p>
        </p:txBody>
      </p:sp>
    </p:spTree>
    <p:extLst>
      <p:ext uri="{BB962C8B-B14F-4D97-AF65-F5344CB8AC3E}">
        <p14:creationId xmlns:p14="http://schemas.microsoft.com/office/powerpoint/2010/main" val="3833470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C1C1C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C1C1C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40460CEC-D8BD-E64F-A3C8-728E88DD59F9}"/>
              </a:ext>
            </a:extLst>
          </p:cNvPr>
          <p:cNvSpPr txBox="1">
            <a:spLocks/>
          </p:cNvSpPr>
          <p:nvPr/>
        </p:nvSpPr>
        <p:spPr>
          <a:xfrm>
            <a:off x="0" y="0"/>
            <a:ext cx="12192000" cy="1325563"/>
          </a:xfrm>
          <a:prstGeom prst="rect">
            <a:avLst/>
          </a:prstGeom>
          <a:solidFill>
            <a:schemeClr val="bg2">
              <a:lumMod val="10000"/>
              <a:alpha val="20000"/>
            </a:schemeClr>
          </a:solidFill>
        </p:spPr>
        <p:txBody>
          <a:bodyPr anchor="ctr" anchorCtr="1"/>
          <a:lstStyle>
            <a:lvl1pPr algn="l" defTabSz="914400" rtl="0" eaLnBrk="1" latinLnBrk="0" hangingPunct="1">
              <a:lnSpc>
                <a:spcPct val="90000"/>
              </a:lnSpc>
              <a:spcBef>
                <a:spcPct val="0"/>
              </a:spcBef>
              <a:buNone/>
              <a:defRPr sz="4400" b="1" i="0" kern="120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defRPr>
            </a:lvl1pPr>
          </a:lstStyle>
          <a:p>
            <a:r>
              <a:rPr lang="en-US" dirty="0"/>
              <a:t>GOD CONSTRUCT CHANGES BRAIN</a:t>
            </a:r>
          </a:p>
        </p:txBody>
      </p:sp>
      <p:pic>
        <p:nvPicPr>
          <p:cNvPr id="4" name="image14.tif">
            <a:extLst>
              <a:ext uri="{FF2B5EF4-FFF2-40B4-BE49-F238E27FC236}">
                <a16:creationId xmlns:a16="http://schemas.microsoft.com/office/drawing/2014/main" id="{264D4698-B57B-BD4F-8660-04DE3653DB2D}"/>
              </a:ext>
            </a:extLst>
          </p:cNvPr>
          <p:cNvPicPr/>
          <p:nvPr/>
        </p:nvPicPr>
        <p:blipFill>
          <a:blip r:embed="rId2"/>
          <a:stretch>
            <a:fillRect/>
          </a:stretch>
        </p:blipFill>
        <p:spPr>
          <a:xfrm>
            <a:off x="1860960" y="958850"/>
            <a:ext cx="8255769" cy="5838826"/>
          </a:xfrm>
          <a:prstGeom prst="rect">
            <a:avLst/>
          </a:prstGeom>
          <a:ln w="12700">
            <a:miter lim="400000"/>
          </a:ln>
        </p:spPr>
      </p:pic>
      <p:grpSp>
        <p:nvGrpSpPr>
          <p:cNvPr id="5" name="Group 505">
            <a:extLst>
              <a:ext uri="{FF2B5EF4-FFF2-40B4-BE49-F238E27FC236}">
                <a16:creationId xmlns:a16="http://schemas.microsoft.com/office/drawing/2014/main" id="{CDE97980-CAEA-6042-848C-0560F45D1ACE}"/>
              </a:ext>
            </a:extLst>
          </p:cNvPr>
          <p:cNvGrpSpPr/>
          <p:nvPr/>
        </p:nvGrpSpPr>
        <p:grpSpPr>
          <a:xfrm>
            <a:off x="1562779" y="1514474"/>
            <a:ext cx="8878665" cy="4808763"/>
            <a:chOff x="-348345" y="0"/>
            <a:chExt cx="11838217" cy="6411682"/>
          </a:xfrm>
        </p:grpSpPr>
        <p:sp>
          <p:nvSpPr>
            <p:cNvPr id="6" name="Shape 489">
              <a:extLst>
                <a:ext uri="{FF2B5EF4-FFF2-40B4-BE49-F238E27FC236}">
                  <a16:creationId xmlns:a16="http://schemas.microsoft.com/office/drawing/2014/main" id="{DE5E1BC7-2746-0E4E-A59A-9569260C9ABE}"/>
                </a:ext>
              </a:extLst>
            </p:cNvPr>
            <p:cNvSpPr/>
            <p:nvPr/>
          </p:nvSpPr>
          <p:spPr>
            <a:xfrm>
              <a:off x="0" y="0"/>
              <a:ext cx="1354302" cy="53347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a:solidFill>
                    <a:srgbClr val="FFFFFF"/>
                  </a:solidFill>
                </a:defRPr>
              </a:lvl1pPr>
            </a:lstStyle>
            <a:p>
              <a:pPr lvl="0">
                <a:defRPr sz="1800">
                  <a:solidFill>
                    <a:srgbClr val="000000"/>
                  </a:solidFill>
                </a:defRPr>
              </a:pPr>
              <a:r>
                <a:rPr sz="2000" dirty="0">
                  <a:solidFill>
                    <a:schemeClr val="bg1"/>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DLPFC</a:t>
              </a:r>
            </a:p>
          </p:txBody>
        </p:sp>
        <p:sp>
          <p:nvSpPr>
            <p:cNvPr id="7" name="Shape 490">
              <a:extLst>
                <a:ext uri="{FF2B5EF4-FFF2-40B4-BE49-F238E27FC236}">
                  <a16:creationId xmlns:a16="http://schemas.microsoft.com/office/drawing/2014/main" id="{710B8F66-F6BC-B340-A9A5-8EE8FA4399BE}"/>
                </a:ext>
              </a:extLst>
            </p:cNvPr>
            <p:cNvSpPr/>
            <p:nvPr/>
          </p:nvSpPr>
          <p:spPr>
            <a:xfrm>
              <a:off x="0" y="2438277"/>
              <a:ext cx="1354302" cy="53347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a:solidFill>
                    <a:srgbClr val="FFFFFF"/>
                  </a:solidFill>
                </a:defRPr>
              </a:lvl1pPr>
            </a:lstStyle>
            <a:p>
              <a:pPr lvl="0">
                <a:defRPr sz="1800">
                  <a:solidFill>
                    <a:srgbClr val="000000"/>
                  </a:solidFill>
                </a:defRPr>
              </a:pPr>
              <a:r>
                <a:rPr sz="2000" dirty="0">
                  <a:solidFill>
                    <a:schemeClr val="bg1"/>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ACC</a:t>
              </a:r>
            </a:p>
          </p:txBody>
        </p:sp>
        <p:sp>
          <p:nvSpPr>
            <p:cNvPr id="8" name="Shape 491">
              <a:extLst>
                <a:ext uri="{FF2B5EF4-FFF2-40B4-BE49-F238E27FC236}">
                  <a16:creationId xmlns:a16="http://schemas.microsoft.com/office/drawing/2014/main" id="{8755F0FA-0A14-8E4D-9822-A4175CE39DBC}"/>
                </a:ext>
              </a:extLst>
            </p:cNvPr>
            <p:cNvSpPr/>
            <p:nvPr/>
          </p:nvSpPr>
          <p:spPr>
            <a:xfrm>
              <a:off x="-69665" y="3707026"/>
              <a:ext cx="1354302" cy="53347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a:solidFill>
                    <a:srgbClr val="FFFFFF"/>
                  </a:solidFill>
                </a:defRPr>
              </a:lvl1pPr>
            </a:lstStyle>
            <a:p>
              <a:pPr lvl="0">
                <a:defRPr sz="1800">
                  <a:solidFill>
                    <a:srgbClr val="000000"/>
                  </a:solidFill>
                </a:defRPr>
              </a:pPr>
              <a:r>
                <a:rPr sz="2000" dirty="0">
                  <a:solidFill>
                    <a:schemeClr val="bg1"/>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VMPFC</a:t>
              </a:r>
            </a:p>
          </p:txBody>
        </p:sp>
        <p:sp>
          <p:nvSpPr>
            <p:cNvPr id="9" name="Shape 492">
              <a:extLst>
                <a:ext uri="{FF2B5EF4-FFF2-40B4-BE49-F238E27FC236}">
                  <a16:creationId xmlns:a16="http://schemas.microsoft.com/office/drawing/2014/main" id="{73ABEE32-2B7A-4B4F-9938-2275F53AD9F4}"/>
                </a:ext>
              </a:extLst>
            </p:cNvPr>
            <p:cNvSpPr/>
            <p:nvPr/>
          </p:nvSpPr>
          <p:spPr>
            <a:xfrm>
              <a:off x="-348345" y="4601471"/>
              <a:ext cx="2050992" cy="53347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a:solidFill>
                    <a:srgbClr val="FFFFFF"/>
                  </a:solidFill>
                </a:defRPr>
              </a:lvl1pPr>
            </a:lstStyle>
            <a:p>
              <a:pPr lvl="0">
                <a:defRPr sz="1800">
                  <a:solidFill>
                    <a:srgbClr val="000000"/>
                  </a:solidFill>
                </a:defRPr>
              </a:pPr>
              <a:r>
                <a:rPr sz="2000" dirty="0">
                  <a:solidFill>
                    <a:schemeClr val="bg1"/>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Orbital PFC</a:t>
              </a:r>
            </a:p>
          </p:txBody>
        </p:sp>
        <p:sp>
          <p:nvSpPr>
            <p:cNvPr id="10" name="Shape 493">
              <a:extLst>
                <a:ext uri="{FF2B5EF4-FFF2-40B4-BE49-F238E27FC236}">
                  <a16:creationId xmlns:a16="http://schemas.microsoft.com/office/drawing/2014/main" id="{81BAB1D3-3C93-3642-B79E-298F4DC299E9}"/>
                </a:ext>
              </a:extLst>
            </p:cNvPr>
            <p:cNvSpPr/>
            <p:nvPr/>
          </p:nvSpPr>
          <p:spPr>
            <a:xfrm>
              <a:off x="8497690" y="5689561"/>
              <a:ext cx="2992182" cy="53347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a:solidFill>
                    <a:srgbClr val="FFFFFF"/>
                  </a:solidFill>
                </a:defRPr>
              </a:lvl1pPr>
            </a:lstStyle>
            <a:p>
              <a:pPr lvl="0">
                <a:defRPr sz="1800">
                  <a:solidFill>
                    <a:srgbClr val="000000"/>
                  </a:solidFill>
                </a:defRPr>
              </a:pPr>
              <a:r>
                <a:rPr sz="2000" dirty="0">
                  <a:solidFill>
                    <a:schemeClr val="bg1"/>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Hippocampus</a:t>
              </a:r>
            </a:p>
          </p:txBody>
        </p:sp>
        <p:sp>
          <p:nvSpPr>
            <p:cNvPr id="11" name="Shape 494">
              <a:extLst>
                <a:ext uri="{FF2B5EF4-FFF2-40B4-BE49-F238E27FC236}">
                  <a16:creationId xmlns:a16="http://schemas.microsoft.com/office/drawing/2014/main" id="{252706D9-5471-6E40-94D2-E1C66AEE876D}"/>
                </a:ext>
              </a:extLst>
            </p:cNvPr>
            <p:cNvSpPr/>
            <p:nvPr/>
          </p:nvSpPr>
          <p:spPr>
            <a:xfrm>
              <a:off x="4187486" y="5878205"/>
              <a:ext cx="2226491" cy="53347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a:solidFill>
                    <a:srgbClr val="FFFFFF"/>
                  </a:solidFill>
                </a:defRPr>
              </a:lvl1pPr>
            </a:lstStyle>
            <a:p>
              <a:pPr lvl="0">
                <a:defRPr sz="1800">
                  <a:solidFill>
                    <a:srgbClr val="000000"/>
                  </a:solidFill>
                </a:defRPr>
              </a:pPr>
              <a:r>
                <a:rPr sz="2000" dirty="0">
                  <a:solidFill>
                    <a:schemeClr val="bg1"/>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Amygdala</a:t>
              </a:r>
            </a:p>
          </p:txBody>
        </p:sp>
        <p:sp>
          <p:nvSpPr>
            <p:cNvPr id="12" name="Shape 495">
              <a:extLst>
                <a:ext uri="{FF2B5EF4-FFF2-40B4-BE49-F238E27FC236}">
                  <a16:creationId xmlns:a16="http://schemas.microsoft.com/office/drawing/2014/main" id="{E23A2F73-18ED-F443-A412-395E3AA861C3}"/>
                </a:ext>
              </a:extLst>
            </p:cNvPr>
            <p:cNvSpPr/>
            <p:nvPr/>
          </p:nvSpPr>
          <p:spPr>
            <a:xfrm>
              <a:off x="2966658" y="5280344"/>
              <a:ext cx="2420982" cy="53347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a:solidFill>
                    <a:srgbClr val="FFFFFF"/>
                  </a:solidFill>
                </a:defRPr>
              </a:lvl1pPr>
            </a:lstStyle>
            <a:p>
              <a:pPr lvl="0">
                <a:defRPr sz="1800">
                  <a:solidFill>
                    <a:srgbClr val="000000"/>
                  </a:solidFill>
                </a:defRPr>
              </a:pPr>
              <a:r>
                <a:rPr sz="2000" dirty="0" err="1">
                  <a:solidFill>
                    <a:schemeClr val="bg1"/>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Hypothalmus</a:t>
              </a:r>
              <a:endParaRPr sz="2000" dirty="0">
                <a:solidFill>
                  <a:schemeClr val="bg1"/>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3" name="Shape 496">
              <a:extLst>
                <a:ext uri="{FF2B5EF4-FFF2-40B4-BE49-F238E27FC236}">
                  <a16:creationId xmlns:a16="http://schemas.microsoft.com/office/drawing/2014/main" id="{9ED42013-E991-904D-8E98-FE2E01CEC3CB}"/>
                </a:ext>
              </a:extLst>
            </p:cNvPr>
            <p:cNvSpPr/>
            <p:nvPr/>
          </p:nvSpPr>
          <p:spPr>
            <a:xfrm>
              <a:off x="1725872" y="4932379"/>
              <a:ext cx="2560319" cy="53347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a:solidFill>
                    <a:srgbClr val="FFFFFF"/>
                  </a:solidFill>
                </a:defRPr>
              </a:lvl1pPr>
            </a:lstStyle>
            <a:p>
              <a:pPr lvl="0">
                <a:defRPr sz="1800">
                  <a:solidFill>
                    <a:srgbClr val="000000"/>
                  </a:solidFill>
                </a:defRPr>
              </a:pPr>
              <a:r>
                <a:rPr sz="2000" dirty="0">
                  <a:solidFill>
                    <a:schemeClr val="bg1"/>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Pituitary </a:t>
              </a:r>
            </a:p>
          </p:txBody>
        </p:sp>
        <p:sp>
          <p:nvSpPr>
            <p:cNvPr id="14" name="Shape 497">
              <a:extLst>
                <a:ext uri="{FF2B5EF4-FFF2-40B4-BE49-F238E27FC236}">
                  <a16:creationId xmlns:a16="http://schemas.microsoft.com/office/drawing/2014/main" id="{5C773A7D-F1AE-7E4C-BCAC-109DA11068E1}"/>
                </a:ext>
              </a:extLst>
            </p:cNvPr>
            <p:cNvSpPr/>
            <p:nvPr/>
          </p:nvSpPr>
          <p:spPr>
            <a:xfrm>
              <a:off x="5728906" y="4056549"/>
              <a:ext cx="2828775" cy="1757271"/>
            </a:xfrm>
            <a:prstGeom prst="line">
              <a:avLst/>
            </a:prstGeom>
            <a:noFill/>
            <a:ln w="25400" cap="flat">
              <a:solidFill>
                <a:srgbClr val="FFFFFF"/>
              </a:solidFill>
              <a:prstDash val="solid"/>
              <a:round/>
            </a:ln>
            <a:effectLst/>
          </p:spPr>
          <p:txBody>
            <a:bodyPr wrap="square" lIns="0" tIns="0" rIns="0" bIns="0" numCol="1" anchor="t">
              <a:noAutofit/>
            </a:bodyPr>
            <a:lstStyle/>
            <a:p>
              <a:pPr defTabSz="342900">
                <a:defRPr sz="1600">
                  <a:solidFill>
                    <a:srgbClr val="000000"/>
                  </a:solidFill>
                  <a:latin typeface="+mj-lt"/>
                  <a:ea typeface="+mj-ea"/>
                  <a:cs typeface="+mj-cs"/>
                  <a:sym typeface="Helvetica"/>
                </a:defRPr>
              </a:pPr>
              <a:endParaRPr sz="1200">
                <a:solidFill>
                  <a:schemeClr val="bg1"/>
                </a:solidFill>
                <a:effectLst>
                  <a:outerShdw blurRad="50800" dist="38100" dir="2700000" algn="tl" rotWithShape="0">
                    <a:prstClr val="black">
                      <a:alpha val="40000"/>
                    </a:prstClr>
                  </a:outerShdw>
                </a:effectLst>
              </a:endParaRPr>
            </a:p>
          </p:txBody>
        </p:sp>
        <p:sp>
          <p:nvSpPr>
            <p:cNvPr id="15" name="Shape 498">
              <a:extLst>
                <a:ext uri="{FF2B5EF4-FFF2-40B4-BE49-F238E27FC236}">
                  <a16:creationId xmlns:a16="http://schemas.microsoft.com/office/drawing/2014/main" id="{CC4E8B8F-68BE-AF4A-8233-4EDBD7FA6D35}"/>
                </a:ext>
              </a:extLst>
            </p:cNvPr>
            <p:cNvSpPr/>
            <p:nvPr/>
          </p:nvSpPr>
          <p:spPr>
            <a:xfrm>
              <a:off x="5203490" y="4056549"/>
              <a:ext cx="97243" cy="1899750"/>
            </a:xfrm>
            <a:prstGeom prst="line">
              <a:avLst/>
            </a:prstGeom>
            <a:noFill/>
            <a:ln w="25400" cap="flat">
              <a:solidFill>
                <a:srgbClr val="FFFFFF"/>
              </a:solidFill>
              <a:prstDash val="solid"/>
              <a:round/>
            </a:ln>
            <a:effectLst/>
          </p:spPr>
          <p:txBody>
            <a:bodyPr wrap="square" lIns="0" tIns="0" rIns="0" bIns="0" numCol="1" anchor="t">
              <a:noAutofit/>
            </a:bodyPr>
            <a:lstStyle/>
            <a:p>
              <a:pPr defTabSz="342900">
                <a:defRPr sz="1600">
                  <a:solidFill>
                    <a:srgbClr val="000000"/>
                  </a:solidFill>
                  <a:latin typeface="+mj-lt"/>
                  <a:ea typeface="+mj-ea"/>
                  <a:cs typeface="+mj-cs"/>
                  <a:sym typeface="Helvetica"/>
                </a:defRPr>
              </a:pPr>
              <a:endParaRPr sz="1200">
                <a:solidFill>
                  <a:schemeClr val="bg1"/>
                </a:solidFill>
                <a:effectLst>
                  <a:outerShdw blurRad="50800" dist="38100" dir="2700000" algn="tl" rotWithShape="0">
                    <a:prstClr val="black">
                      <a:alpha val="40000"/>
                    </a:prstClr>
                  </a:outerShdw>
                </a:effectLst>
              </a:endParaRPr>
            </a:p>
          </p:txBody>
        </p:sp>
        <p:sp>
          <p:nvSpPr>
            <p:cNvPr id="16" name="Shape 499">
              <a:extLst>
                <a:ext uri="{FF2B5EF4-FFF2-40B4-BE49-F238E27FC236}">
                  <a16:creationId xmlns:a16="http://schemas.microsoft.com/office/drawing/2014/main" id="{CDB6E5F9-6549-774C-8B57-48EDDBF4CCEE}"/>
                </a:ext>
              </a:extLst>
            </p:cNvPr>
            <p:cNvSpPr/>
            <p:nvPr/>
          </p:nvSpPr>
          <p:spPr>
            <a:xfrm flipH="1">
              <a:off x="4853696" y="3707026"/>
              <a:ext cx="121920" cy="1706796"/>
            </a:xfrm>
            <a:prstGeom prst="line">
              <a:avLst/>
            </a:prstGeom>
            <a:noFill/>
            <a:ln w="25400" cap="flat">
              <a:solidFill>
                <a:srgbClr val="FFFFFF"/>
              </a:solidFill>
              <a:prstDash val="solid"/>
              <a:round/>
            </a:ln>
            <a:effectLst/>
          </p:spPr>
          <p:txBody>
            <a:bodyPr wrap="square" lIns="0" tIns="0" rIns="0" bIns="0" numCol="1" anchor="t">
              <a:noAutofit/>
            </a:bodyPr>
            <a:lstStyle/>
            <a:p>
              <a:pPr defTabSz="342900">
                <a:defRPr sz="1600">
                  <a:solidFill>
                    <a:srgbClr val="000000"/>
                  </a:solidFill>
                  <a:latin typeface="+mj-lt"/>
                  <a:ea typeface="+mj-ea"/>
                  <a:cs typeface="+mj-cs"/>
                  <a:sym typeface="Helvetica"/>
                </a:defRPr>
              </a:pPr>
              <a:endParaRPr sz="1200">
                <a:solidFill>
                  <a:schemeClr val="bg1"/>
                </a:solidFill>
                <a:effectLst>
                  <a:outerShdw blurRad="50800" dist="38100" dir="2700000" algn="tl" rotWithShape="0">
                    <a:prstClr val="black">
                      <a:alpha val="40000"/>
                    </a:prstClr>
                  </a:outerShdw>
                </a:effectLst>
              </a:endParaRPr>
            </a:p>
          </p:txBody>
        </p:sp>
        <p:sp>
          <p:nvSpPr>
            <p:cNvPr id="17" name="Shape 500">
              <a:extLst>
                <a:ext uri="{FF2B5EF4-FFF2-40B4-BE49-F238E27FC236}">
                  <a16:creationId xmlns:a16="http://schemas.microsoft.com/office/drawing/2014/main" id="{52B85FCB-99B1-0044-9371-06DD759D50BA}"/>
                </a:ext>
              </a:extLst>
            </p:cNvPr>
            <p:cNvSpPr/>
            <p:nvPr/>
          </p:nvSpPr>
          <p:spPr>
            <a:xfrm flipH="1">
              <a:off x="3035058" y="4284041"/>
              <a:ext cx="1698169" cy="802229"/>
            </a:xfrm>
            <a:prstGeom prst="line">
              <a:avLst/>
            </a:prstGeom>
            <a:noFill/>
            <a:ln w="25400" cap="flat">
              <a:solidFill>
                <a:srgbClr val="FFFFFF"/>
              </a:solidFill>
              <a:prstDash val="solid"/>
              <a:round/>
            </a:ln>
            <a:effectLst/>
          </p:spPr>
          <p:txBody>
            <a:bodyPr wrap="square" lIns="0" tIns="0" rIns="0" bIns="0" numCol="1" anchor="t">
              <a:noAutofit/>
            </a:bodyPr>
            <a:lstStyle/>
            <a:p>
              <a:pPr defTabSz="342900">
                <a:defRPr sz="1600">
                  <a:solidFill>
                    <a:srgbClr val="000000"/>
                  </a:solidFill>
                  <a:latin typeface="+mj-lt"/>
                  <a:ea typeface="+mj-ea"/>
                  <a:cs typeface="+mj-cs"/>
                  <a:sym typeface="Helvetica"/>
                </a:defRPr>
              </a:pPr>
              <a:endParaRPr sz="1200">
                <a:solidFill>
                  <a:schemeClr val="bg1"/>
                </a:solidFill>
                <a:effectLst>
                  <a:outerShdw blurRad="50800" dist="38100" dir="2700000" algn="tl" rotWithShape="0">
                    <a:prstClr val="black">
                      <a:alpha val="40000"/>
                    </a:prstClr>
                  </a:outerShdw>
                </a:effectLst>
              </a:endParaRPr>
            </a:p>
          </p:txBody>
        </p:sp>
        <p:sp>
          <p:nvSpPr>
            <p:cNvPr id="18" name="Shape 501">
              <a:extLst>
                <a:ext uri="{FF2B5EF4-FFF2-40B4-BE49-F238E27FC236}">
                  <a16:creationId xmlns:a16="http://schemas.microsoft.com/office/drawing/2014/main" id="{AAB5F763-92F2-2A4A-803C-475DE56FE10D}"/>
                </a:ext>
              </a:extLst>
            </p:cNvPr>
            <p:cNvSpPr/>
            <p:nvPr/>
          </p:nvSpPr>
          <p:spPr>
            <a:xfrm flipH="1">
              <a:off x="1354306" y="3605168"/>
              <a:ext cx="1924593" cy="1044978"/>
            </a:xfrm>
            <a:prstGeom prst="line">
              <a:avLst/>
            </a:prstGeom>
            <a:noFill/>
            <a:ln w="25400" cap="flat">
              <a:solidFill>
                <a:srgbClr val="FFFFFF"/>
              </a:solidFill>
              <a:prstDash val="solid"/>
              <a:round/>
            </a:ln>
            <a:effectLst/>
          </p:spPr>
          <p:txBody>
            <a:bodyPr wrap="square" lIns="0" tIns="0" rIns="0" bIns="0" numCol="1" anchor="t">
              <a:noAutofit/>
            </a:bodyPr>
            <a:lstStyle/>
            <a:p>
              <a:pPr defTabSz="342900">
                <a:defRPr sz="1600">
                  <a:solidFill>
                    <a:srgbClr val="000000"/>
                  </a:solidFill>
                  <a:latin typeface="+mj-lt"/>
                  <a:ea typeface="+mj-ea"/>
                  <a:cs typeface="+mj-cs"/>
                  <a:sym typeface="Helvetica"/>
                </a:defRPr>
              </a:pPr>
              <a:endParaRPr sz="1200">
                <a:solidFill>
                  <a:schemeClr val="bg1"/>
                </a:solidFill>
                <a:effectLst>
                  <a:outerShdw blurRad="50800" dist="38100" dir="2700000" algn="tl" rotWithShape="0">
                    <a:prstClr val="black">
                      <a:alpha val="40000"/>
                    </a:prstClr>
                  </a:outerShdw>
                </a:effectLst>
              </a:endParaRPr>
            </a:p>
          </p:txBody>
        </p:sp>
        <p:sp>
          <p:nvSpPr>
            <p:cNvPr id="19" name="Shape 502">
              <a:extLst>
                <a:ext uri="{FF2B5EF4-FFF2-40B4-BE49-F238E27FC236}">
                  <a16:creationId xmlns:a16="http://schemas.microsoft.com/office/drawing/2014/main" id="{959E67FC-3052-8644-8A4E-030C9C683D28}"/>
                </a:ext>
              </a:extLst>
            </p:cNvPr>
            <p:cNvSpPr/>
            <p:nvPr/>
          </p:nvSpPr>
          <p:spPr>
            <a:xfrm flipH="1">
              <a:off x="1093049" y="3605166"/>
              <a:ext cx="957942" cy="225693"/>
            </a:xfrm>
            <a:prstGeom prst="line">
              <a:avLst/>
            </a:prstGeom>
            <a:noFill/>
            <a:ln w="25400" cap="flat">
              <a:solidFill>
                <a:srgbClr val="FFFFFF"/>
              </a:solidFill>
              <a:prstDash val="solid"/>
              <a:round/>
            </a:ln>
            <a:effectLst/>
          </p:spPr>
          <p:txBody>
            <a:bodyPr wrap="square" lIns="0" tIns="0" rIns="0" bIns="0" numCol="1" anchor="t">
              <a:noAutofit/>
            </a:bodyPr>
            <a:lstStyle/>
            <a:p>
              <a:pPr defTabSz="342900">
                <a:defRPr sz="1600">
                  <a:solidFill>
                    <a:srgbClr val="000000"/>
                  </a:solidFill>
                  <a:latin typeface="+mj-lt"/>
                  <a:ea typeface="+mj-ea"/>
                  <a:cs typeface="+mj-cs"/>
                  <a:sym typeface="Helvetica"/>
                </a:defRPr>
              </a:pPr>
              <a:endParaRPr sz="1200">
                <a:solidFill>
                  <a:schemeClr val="bg1"/>
                </a:solidFill>
                <a:effectLst>
                  <a:outerShdw blurRad="50800" dist="38100" dir="2700000" algn="tl" rotWithShape="0">
                    <a:prstClr val="black">
                      <a:alpha val="40000"/>
                    </a:prstClr>
                  </a:outerShdw>
                </a:effectLst>
              </a:endParaRPr>
            </a:p>
          </p:txBody>
        </p:sp>
        <p:sp>
          <p:nvSpPr>
            <p:cNvPr id="20" name="Shape 503">
              <a:extLst>
                <a:ext uri="{FF2B5EF4-FFF2-40B4-BE49-F238E27FC236}">
                  <a16:creationId xmlns:a16="http://schemas.microsoft.com/office/drawing/2014/main" id="{DD2DD375-C07B-3D4C-9BC6-FC3F981DD86C}"/>
                </a:ext>
              </a:extLst>
            </p:cNvPr>
            <p:cNvSpPr/>
            <p:nvPr/>
          </p:nvSpPr>
          <p:spPr>
            <a:xfrm flipH="1">
              <a:off x="866625" y="2438276"/>
              <a:ext cx="2412271" cy="226411"/>
            </a:xfrm>
            <a:prstGeom prst="line">
              <a:avLst/>
            </a:prstGeom>
            <a:noFill/>
            <a:ln w="25400" cap="flat">
              <a:solidFill>
                <a:srgbClr val="FFFFFF"/>
              </a:solidFill>
              <a:prstDash val="solid"/>
              <a:round/>
            </a:ln>
            <a:effectLst/>
          </p:spPr>
          <p:txBody>
            <a:bodyPr wrap="square" lIns="0" tIns="0" rIns="0" bIns="0" numCol="1" anchor="t">
              <a:noAutofit/>
            </a:bodyPr>
            <a:lstStyle/>
            <a:p>
              <a:pPr defTabSz="342900">
                <a:defRPr sz="1600">
                  <a:solidFill>
                    <a:srgbClr val="000000"/>
                  </a:solidFill>
                  <a:latin typeface="+mj-lt"/>
                  <a:ea typeface="+mj-ea"/>
                  <a:cs typeface="+mj-cs"/>
                  <a:sym typeface="Helvetica"/>
                </a:defRPr>
              </a:pPr>
              <a:endParaRPr sz="1200">
                <a:solidFill>
                  <a:schemeClr val="bg1"/>
                </a:solidFill>
                <a:effectLst>
                  <a:outerShdw blurRad="50800" dist="38100" dir="2700000" algn="tl" rotWithShape="0">
                    <a:prstClr val="black">
                      <a:alpha val="40000"/>
                    </a:prstClr>
                  </a:outerShdw>
                </a:effectLst>
              </a:endParaRPr>
            </a:p>
          </p:txBody>
        </p:sp>
        <p:sp>
          <p:nvSpPr>
            <p:cNvPr id="21" name="Shape 504">
              <a:extLst>
                <a:ext uri="{FF2B5EF4-FFF2-40B4-BE49-F238E27FC236}">
                  <a16:creationId xmlns:a16="http://schemas.microsoft.com/office/drawing/2014/main" id="{014F7943-03BB-5942-9261-52B64AF61FAD}"/>
                </a:ext>
              </a:extLst>
            </p:cNvPr>
            <p:cNvSpPr/>
            <p:nvPr/>
          </p:nvSpPr>
          <p:spPr>
            <a:xfrm flipH="1" flipV="1">
              <a:off x="1093047" y="451382"/>
              <a:ext cx="1306285" cy="523929"/>
            </a:xfrm>
            <a:prstGeom prst="line">
              <a:avLst/>
            </a:prstGeom>
            <a:noFill/>
            <a:ln w="25400" cap="flat">
              <a:solidFill>
                <a:srgbClr val="FFFFFF"/>
              </a:solidFill>
              <a:prstDash val="solid"/>
              <a:round/>
            </a:ln>
            <a:effectLst/>
          </p:spPr>
          <p:txBody>
            <a:bodyPr wrap="square" lIns="0" tIns="0" rIns="0" bIns="0" numCol="1" anchor="t">
              <a:noAutofit/>
            </a:bodyPr>
            <a:lstStyle/>
            <a:p>
              <a:pPr defTabSz="342900">
                <a:defRPr sz="1600">
                  <a:solidFill>
                    <a:srgbClr val="000000"/>
                  </a:solidFill>
                  <a:latin typeface="+mj-lt"/>
                  <a:ea typeface="+mj-ea"/>
                  <a:cs typeface="+mj-cs"/>
                  <a:sym typeface="Helvetica"/>
                </a:defRPr>
              </a:pPr>
              <a:endParaRPr sz="1200">
                <a:solidFill>
                  <a:schemeClr val="bg1"/>
                </a:solidFill>
                <a:effectLst>
                  <a:outerShdw blurRad="50800" dist="38100" dir="2700000" algn="tl" rotWithShape="0">
                    <a:prstClr val="black">
                      <a:alpha val="40000"/>
                    </a:prstClr>
                  </a:outerShdw>
                </a:effectLst>
              </a:endParaRPr>
            </a:p>
          </p:txBody>
        </p:sp>
      </p:grpSp>
      <p:sp>
        <p:nvSpPr>
          <p:cNvPr id="23" name="Shape 487">
            <a:extLst>
              <a:ext uri="{FF2B5EF4-FFF2-40B4-BE49-F238E27FC236}">
                <a16:creationId xmlns:a16="http://schemas.microsoft.com/office/drawing/2014/main" id="{7A330894-6199-AF4E-910B-A74629A12504}"/>
              </a:ext>
            </a:extLst>
          </p:cNvPr>
          <p:cNvSpPr/>
          <p:nvPr/>
        </p:nvSpPr>
        <p:spPr>
          <a:xfrm>
            <a:off x="551589" y="6364946"/>
            <a:ext cx="6019802" cy="184666"/>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p>
            <a:pPr lvl="0">
              <a:defRPr sz="1800">
                <a:solidFill>
                  <a:srgbClr val="000000"/>
                </a:solidFill>
              </a:defRPr>
            </a:pPr>
            <a:r>
              <a:rPr sz="1200" dirty="0">
                <a:solidFill>
                  <a:srgbClr val="FFFFFF"/>
                </a:solidFill>
                <a:effectLst>
                  <a:outerShdw blurRad="38100" dist="38100" dir="2700000" rotWithShape="0">
                    <a:srgbClr val="000000"/>
                  </a:outerShdw>
                </a:effectLst>
                <a:latin typeface="Tahoma" panose="020B0604030504040204" pitchFamily="34" charset="0"/>
                <a:ea typeface="Tahoma" panose="020B0604030504040204" pitchFamily="34" charset="0"/>
                <a:cs typeface="Tahoma" panose="020B0604030504040204" pitchFamily="34" charset="0"/>
                <a:sym typeface="Arial"/>
              </a:rPr>
              <a:t>Newberg, A. How God Changes Our Brain. Ballantine Books, New York. 2009: p.49.</a:t>
            </a:r>
          </a:p>
        </p:txBody>
      </p:sp>
      <p:sp>
        <p:nvSpPr>
          <p:cNvPr id="24" name="Shape 507">
            <a:extLst>
              <a:ext uri="{FF2B5EF4-FFF2-40B4-BE49-F238E27FC236}">
                <a16:creationId xmlns:a16="http://schemas.microsoft.com/office/drawing/2014/main" id="{2813F31D-7E3D-A04F-B03B-B6AC66EDB1CF}"/>
              </a:ext>
            </a:extLst>
          </p:cNvPr>
          <p:cNvSpPr/>
          <p:nvPr/>
        </p:nvSpPr>
        <p:spPr>
          <a:xfrm>
            <a:off x="7179921" y="6323237"/>
            <a:ext cx="3902621" cy="276997"/>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spAutoFit/>
          </a:bodyPr>
          <a:lstStyle>
            <a:lvl1pPr>
              <a:defRPr sz="1400">
                <a:solidFill>
                  <a:srgbClr val="FFFFFF"/>
                </a:solidFill>
              </a:defRPr>
            </a:lvl1pPr>
          </a:lstStyle>
          <a:p>
            <a:pPr lvl="0">
              <a:defRPr sz="1800">
                <a:solidFill>
                  <a:srgbClr val="000000"/>
                </a:solidFill>
              </a:defRPr>
            </a:pPr>
            <a:r>
              <a:rPr sz="1200" dirty="0">
                <a:solidFill>
                  <a:schemeClr val="bg1"/>
                </a:solidFill>
                <a:latin typeface="Tahoma" panose="020B0604030504040204" pitchFamily="34" charset="0"/>
                <a:ea typeface="Tahoma" panose="020B0604030504040204" pitchFamily="34" charset="0"/>
                <a:cs typeface="Tahoma" panose="020B0604030504040204" pitchFamily="34" charset="0"/>
              </a:rPr>
              <a:t>Illustration by Simon Harrison</a:t>
            </a:r>
          </a:p>
        </p:txBody>
      </p:sp>
    </p:spTree>
    <p:extLst>
      <p:ext uri="{BB962C8B-B14F-4D97-AF65-F5344CB8AC3E}">
        <p14:creationId xmlns:p14="http://schemas.microsoft.com/office/powerpoint/2010/main" val="19369541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FF0C1-B6A8-5C4B-A850-C69F5CA35FAF}"/>
              </a:ext>
            </a:extLst>
          </p:cNvPr>
          <p:cNvSpPr>
            <a:spLocks noGrp="1"/>
          </p:cNvSpPr>
          <p:nvPr>
            <p:ph type="title"/>
          </p:nvPr>
        </p:nvSpPr>
        <p:spPr/>
        <p:txBody>
          <a:bodyPr/>
          <a:lstStyle/>
          <a:p>
            <a:r>
              <a:rPr lang="en-US" dirty="0"/>
              <a:t>ALTRUISM</a:t>
            </a:r>
          </a:p>
        </p:txBody>
      </p:sp>
      <p:sp>
        <p:nvSpPr>
          <p:cNvPr id="3" name="Text Placeholder 2">
            <a:extLst>
              <a:ext uri="{FF2B5EF4-FFF2-40B4-BE49-F238E27FC236}">
                <a16:creationId xmlns:a16="http://schemas.microsoft.com/office/drawing/2014/main" id="{CF2593D3-D6D2-4A41-BF42-2D2238EFBCA4}"/>
              </a:ext>
            </a:extLst>
          </p:cNvPr>
          <p:cNvSpPr>
            <a:spLocks noGrp="1"/>
          </p:cNvSpPr>
          <p:nvPr>
            <p:ph type="body" sz="quarter" idx="10"/>
          </p:nvPr>
        </p:nvSpPr>
        <p:spPr>
          <a:xfrm>
            <a:off x="688933" y="1590804"/>
            <a:ext cx="10797434" cy="4479795"/>
          </a:xfrm>
        </p:spPr>
        <p:txBody>
          <a:bodyPr/>
          <a:lstStyle/>
          <a:p>
            <a:pPr marL="457200" lvl="0" indent="-457200">
              <a:buClr>
                <a:schemeClr val="bg1"/>
              </a:buClr>
              <a:buFont typeface="Arial" panose="020B0604020202020204" pitchFamily="34" charset="0"/>
              <a:buChar char="•"/>
            </a:pPr>
            <a:r>
              <a:rPr lang="en-US" b="0" dirty="0">
                <a:effectLst>
                  <a:outerShdw blurRad="50800" dist="38100" dir="2700000" algn="tl" rotWithShape="0">
                    <a:prstClr val="black">
                      <a:alpha val="40000"/>
                    </a:prstClr>
                  </a:outerShdw>
                </a:effectLst>
              </a:rPr>
              <a:t>Youth who volunteer experienced greater</a:t>
            </a:r>
          </a:p>
          <a:p>
            <a:pPr marL="914400" lvl="1">
              <a:lnSpc>
                <a:spcPct val="100000"/>
              </a:lnSpc>
            </a:pPr>
            <a:r>
              <a:rPr lang="en-US"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Academic achievement, civic responsibility, and life skills that include leadership and interpersonal self-confidence</a:t>
            </a:r>
            <a:r>
              <a:rPr lang="en-US" baseline="300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1</a:t>
            </a:r>
            <a:r>
              <a:rPr lang="en-US"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t>
            </a:r>
          </a:p>
          <a:p>
            <a:endParaRPr lang="en-US" dirty="0"/>
          </a:p>
        </p:txBody>
      </p:sp>
    </p:spTree>
    <p:extLst>
      <p:ext uri="{BB962C8B-B14F-4D97-AF65-F5344CB8AC3E}">
        <p14:creationId xmlns:p14="http://schemas.microsoft.com/office/powerpoint/2010/main" val="42605961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3E464-2E7F-3049-8010-8E08A18CE18A}"/>
              </a:ext>
            </a:extLst>
          </p:cNvPr>
          <p:cNvSpPr>
            <a:spLocks noGrp="1"/>
          </p:cNvSpPr>
          <p:nvPr>
            <p:ph type="title"/>
          </p:nvPr>
        </p:nvSpPr>
        <p:spPr/>
        <p:txBody>
          <a:bodyPr/>
          <a:lstStyle/>
          <a:p>
            <a:pPr algn="ctr"/>
            <a:r>
              <a:rPr lang="en-US" dirty="0"/>
              <a:t>HOW </a:t>
            </a:r>
            <a:r>
              <a:rPr lang="en-US" u="sng" dirty="0">
                <a:solidFill>
                  <a:srgbClr val="FFE2A7"/>
                </a:solidFill>
              </a:rPr>
              <a:t>HEALTHY</a:t>
            </a:r>
            <a:r>
              <a:rPr lang="en-US" dirty="0"/>
              <a:t> SPIRITUALITY HELPS REDUCE RISK MENTAL ILLNESS</a:t>
            </a:r>
          </a:p>
        </p:txBody>
      </p:sp>
      <p:sp>
        <p:nvSpPr>
          <p:cNvPr id="3" name="Text Placeholder 2">
            <a:extLst>
              <a:ext uri="{FF2B5EF4-FFF2-40B4-BE49-F238E27FC236}">
                <a16:creationId xmlns:a16="http://schemas.microsoft.com/office/drawing/2014/main" id="{2AFDF45D-5834-E24C-AD25-3083A6224DA2}"/>
              </a:ext>
            </a:extLst>
          </p:cNvPr>
          <p:cNvSpPr>
            <a:spLocks noGrp="1"/>
          </p:cNvSpPr>
          <p:nvPr>
            <p:ph type="body" sz="quarter" idx="10"/>
          </p:nvPr>
        </p:nvSpPr>
        <p:spPr/>
        <p:txBody>
          <a:bodyPr>
            <a:normAutofit/>
          </a:bodyPr>
          <a:lstStyle/>
          <a:p>
            <a:pPr marL="457200" lvl="0" indent="-457200">
              <a:buClr>
                <a:schemeClr val="bg1"/>
              </a:buClr>
              <a:buFont typeface="Arial" panose="020B0604020202020204" pitchFamily="34" charset="0"/>
              <a:buChar char="•"/>
            </a:pPr>
            <a:r>
              <a:rPr lang="en-US" b="0" dirty="0">
                <a:effectLst>
                  <a:outerShdw blurRad="50800" dist="38100" dir="2700000" algn="tl" rotWithShape="0">
                    <a:prstClr val="black">
                      <a:alpha val="40000"/>
                    </a:prstClr>
                  </a:outerShdw>
                </a:effectLst>
              </a:rPr>
              <a:t>Activates PFC and ACC, calms amygdala, lowers inflammatory response resulting in improved mental and physical health</a:t>
            </a:r>
          </a:p>
          <a:p>
            <a:pPr marL="457200" lvl="0" indent="-457200">
              <a:buClr>
                <a:schemeClr val="bg1"/>
              </a:buClr>
              <a:buFont typeface="Arial" panose="020B0604020202020204" pitchFamily="34" charset="0"/>
              <a:buChar char="•"/>
            </a:pPr>
            <a:endParaRPr lang="en-US" sz="500" b="0" dirty="0">
              <a:effectLst>
                <a:outerShdw blurRad="50800" dist="38100" dir="2700000" algn="tl" rotWithShape="0">
                  <a:prstClr val="black">
                    <a:alpha val="40000"/>
                  </a:prstClr>
                </a:outerShdw>
              </a:effectLst>
            </a:endParaRPr>
          </a:p>
          <a:p>
            <a:pPr marL="457200" lvl="0" indent="-457200">
              <a:buClr>
                <a:schemeClr val="bg1"/>
              </a:buClr>
              <a:buFont typeface="Arial" panose="020B0604020202020204" pitchFamily="34" charset="0"/>
              <a:buChar char="•"/>
            </a:pPr>
            <a:r>
              <a:rPr lang="en-US" b="0" dirty="0">
                <a:effectLst>
                  <a:outerShdw blurRad="50800" dist="38100" dir="2700000" algn="tl" rotWithShape="0">
                    <a:prstClr val="black">
                      <a:alpha val="40000"/>
                    </a:prstClr>
                  </a:outerShdw>
                </a:effectLst>
              </a:rPr>
              <a:t>Altruistic activities result in better mental and physical health</a:t>
            </a:r>
          </a:p>
          <a:p>
            <a:pPr marL="457200" lvl="0" indent="-457200">
              <a:buClr>
                <a:schemeClr val="bg1"/>
              </a:buClr>
              <a:buFont typeface="Arial" panose="020B0604020202020204" pitchFamily="34" charset="0"/>
              <a:buChar char="•"/>
            </a:pPr>
            <a:endParaRPr lang="en-US" sz="500" b="0" dirty="0">
              <a:effectLst>
                <a:outerShdw blurRad="50800" dist="38100" dir="2700000" algn="tl" rotWithShape="0">
                  <a:prstClr val="black">
                    <a:alpha val="40000"/>
                  </a:prstClr>
                </a:outerShdw>
              </a:effectLst>
            </a:endParaRPr>
          </a:p>
          <a:p>
            <a:pPr marL="457200" lvl="0" indent="-457200">
              <a:buClr>
                <a:schemeClr val="bg1"/>
              </a:buClr>
              <a:buFont typeface="Arial" panose="020B0604020202020204" pitchFamily="34" charset="0"/>
              <a:buChar char="•"/>
            </a:pPr>
            <a:r>
              <a:rPr lang="en-US" b="0" dirty="0">
                <a:effectLst>
                  <a:outerShdw blurRad="50800" dist="38100" dir="2700000" algn="tl" rotWithShape="0">
                    <a:prstClr val="black">
                      <a:alpha val="40000"/>
                    </a:prstClr>
                  </a:outerShdw>
                </a:effectLst>
              </a:rPr>
              <a:t>Reduced anxiety and worry</a:t>
            </a:r>
          </a:p>
          <a:p>
            <a:pPr marL="457200" lvl="0" indent="-457200">
              <a:buClr>
                <a:schemeClr val="bg1"/>
              </a:buClr>
              <a:buFont typeface="Arial" panose="020B0604020202020204" pitchFamily="34" charset="0"/>
              <a:buChar char="•"/>
            </a:pPr>
            <a:endParaRPr lang="en-US" sz="500" b="0" dirty="0">
              <a:effectLst>
                <a:outerShdw blurRad="50800" dist="38100" dir="2700000" algn="tl" rotWithShape="0">
                  <a:prstClr val="black">
                    <a:alpha val="40000"/>
                  </a:prstClr>
                </a:outerShdw>
              </a:effectLst>
            </a:endParaRPr>
          </a:p>
          <a:p>
            <a:pPr marL="457200" lvl="0" indent="-457200">
              <a:buClr>
                <a:schemeClr val="bg1"/>
              </a:buClr>
              <a:buFont typeface="Arial" panose="020B0604020202020204" pitchFamily="34" charset="0"/>
              <a:buChar char="•"/>
            </a:pPr>
            <a:r>
              <a:rPr lang="en-US" b="0" dirty="0">
                <a:effectLst>
                  <a:outerShdw blurRad="50800" dist="38100" dir="2700000" algn="tl" rotWithShape="0">
                    <a:prstClr val="black">
                      <a:alpha val="40000"/>
                    </a:prstClr>
                  </a:outerShdw>
                </a:effectLst>
              </a:rPr>
              <a:t>Healthier lifestyle so reduced oxidative stressors</a:t>
            </a:r>
          </a:p>
          <a:p>
            <a:pPr marL="457200" lvl="0" indent="-457200">
              <a:buClr>
                <a:schemeClr val="bg1"/>
              </a:buClr>
              <a:buFont typeface="Arial" panose="020B0604020202020204" pitchFamily="34" charset="0"/>
              <a:buChar char="•"/>
            </a:pPr>
            <a:endParaRPr lang="en-US" sz="600" b="0" dirty="0">
              <a:effectLst>
                <a:outerShdw blurRad="50800" dist="38100" dir="2700000" algn="tl" rotWithShape="0">
                  <a:prstClr val="black">
                    <a:alpha val="40000"/>
                  </a:prstClr>
                </a:outerShdw>
              </a:effectLst>
            </a:endParaRPr>
          </a:p>
          <a:p>
            <a:pPr marL="457200" lvl="0" indent="-457200">
              <a:buClr>
                <a:schemeClr val="bg1"/>
              </a:buClr>
              <a:buFont typeface="Arial" panose="020B0604020202020204" pitchFamily="34" charset="0"/>
              <a:buChar char="•"/>
            </a:pPr>
            <a:r>
              <a:rPr lang="en-US" b="0" dirty="0">
                <a:effectLst>
                  <a:outerShdw blurRad="50800" dist="38100" dir="2700000" algn="tl" rotWithShape="0">
                    <a:prstClr val="black">
                      <a:alpha val="40000"/>
                    </a:prstClr>
                  </a:outerShdw>
                </a:effectLst>
              </a:rPr>
              <a:t>Healthier relationships lower stress</a:t>
            </a:r>
          </a:p>
          <a:p>
            <a:pPr marL="457200" indent="-457200">
              <a:buClr>
                <a:schemeClr val="bg1"/>
              </a:buClr>
              <a:buFont typeface="Arial" panose="020B0604020202020204" pitchFamily="34" charset="0"/>
              <a:buChar char="•"/>
            </a:pPr>
            <a:endParaRPr lang="en-US"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50193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C1C1C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C1C1C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C1C1C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rgbClr val="C1C1C1"/>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FF0C1-B6A8-5C4B-A850-C69F5CA35FAF}"/>
              </a:ext>
            </a:extLst>
          </p:cNvPr>
          <p:cNvSpPr>
            <a:spLocks noGrp="1"/>
          </p:cNvSpPr>
          <p:nvPr>
            <p:ph type="title"/>
          </p:nvPr>
        </p:nvSpPr>
        <p:spPr/>
        <p:txBody>
          <a:bodyPr/>
          <a:lstStyle/>
          <a:p>
            <a:r>
              <a:rPr lang="en-US" dirty="0"/>
              <a:t>SUMMARY</a:t>
            </a:r>
          </a:p>
        </p:txBody>
      </p:sp>
      <p:sp>
        <p:nvSpPr>
          <p:cNvPr id="3" name="Text Placeholder 2">
            <a:extLst>
              <a:ext uri="{FF2B5EF4-FFF2-40B4-BE49-F238E27FC236}">
                <a16:creationId xmlns:a16="http://schemas.microsoft.com/office/drawing/2014/main" id="{CF2593D3-D6D2-4A41-BF42-2D2238EFBCA4}"/>
              </a:ext>
            </a:extLst>
          </p:cNvPr>
          <p:cNvSpPr>
            <a:spLocks noGrp="1"/>
          </p:cNvSpPr>
          <p:nvPr>
            <p:ph type="body" sz="quarter" idx="10"/>
          </p:nvPr>
        </p:nvSpPr>
        <p:spPr>
          <a:xfrm>
            <a:off x="688933" y="1590804"/>
            <a:ext cx="10797434" cy="4479795"/>
          </a:xfrm>
        </p:spPr>
        <p:txBody>
          <a:bodyPr/>
          <a:lstStyle/>
          <a:p>
            <a:pPr marL="457200" lvl="0" indent="-457200">
              <a:buClr>
                <a:schemeClr val="bg1"/>
              </a:buClr>
              <a:buFont typeface="Arial" panose="020B0604020202020204" pitchFamily="34" charset="0"/>
              <a:buChar char="•"/>
            </a:pPr>
            <a:r>
              <a:rPr lang="en-US" b="0" dirty="0">
                <a:effectLst>
                  <a:outerShdw blurRad="50800" dist="38100" dir="2700000" algn="tl" rotWithShape="0">
                    <a:prstClr val="black">
                      <a:alpha val="40000"/>
                    </a:prstClr>
                  </a:outerShdw>
                </a:effectLst>
              </a:rPr>
              <a:t>The brain is highly complex susceptible to change </a:t>
            </a:r>
          </a:p>
          <a:p>
            <a:pPr marL="457200" lvl="0" indent="-457200">
              <a:buClr>
                <a:schemeClr val="bg1"/>
              </a:buClr>
              <a:buFont typeface="Arial" panose="020B0604020202020204" pitchFamily="34" charset="0"/>
              <a:buChar char="•"/>
            </a:pPr>
            <a:endParaRPr lang="en-US" b="0" dirty="0">
              <a:effectLst>
                <a:outerShdw blurRad="50800" dist="38100" dir="2700000" algn="tl" rotWithShape="0">
                  <a:prstClr val="black">
                    <a:alpha val="40000"/>
                  </a:prstClr>
                </a:outerShdw>
              </a:effectLst>
            </a:endParaRPr>
          </a:p>
          <a:p>
            <a:pPr marL="457200" lvl="0" indent="-457200">
              <a:buClr>
                <a:schemeClr val="bg1"/>
              </a:buClr>
              <a:buFont typeface="Arial" panose="020B0604020202020204" pitchFamily="34" charset="0"/>
              <a:buChar char="•"/>
            </a:pPr>
            <a:r>
              <a:rPr lang="en-US" b="0" dirty="0">
                <a:effectLst>
                  <a:outerShdw blurRad="50800" dist="38100" dir="2700000" algn="tl" rotWithShape="0">
                    <a:prstClr val="black">
                      <a:alpha val="40000"/>
                    </a:prstClr>
                  </a:outerShdw>
                </a:effectLst>
              </a:rPr>
              <a:t>Environment causes marked changes in brain development</a:t>
            </a:r>
          </a:p>
          <a:p>
            <a:pPr marL="457200" lvl="0" indent="-457200">
              <a:buClr>
                <a:schemeClr val="bg1"/>
              </a:buClr>
              <a:buFont typeface="Arial" panose="020B0604020202020204" pitchFamily="34" charset="0"/>
              <a:buChar char="•"/>
            </a:pPr>
            <a:endParaRPr lang="en-US" b="0" dirty="0">
              <a:effectLst>
                <a:outerShdw blurRad="50800" dist="38100" dir="2700000" algn="tl" rotWithShape="0">
                  <a:prstClr val="black">
                    <a:alpha val="40000"/>
                  </a:prstClr>
                </a:outerShdw>
              </a:effectLst>
            </a:endParaRPr>
          </a:p>
          <a:p>
            <a:pPr marL="457200" lvl="0" indent="-457200">
              <a:buClr>
                <a:schemeClr val="bg1"/>
              </a:buClr>
              <a:buFont typeface="Arial" panose="020B0604020202020204" pitchFamily="34" charset="0"/>
              <a:buChar char="•"/>
            </a:pPr>
            <a:r>
              <a:rPr lang="en-US" b="0" dirty="0">
                <a:effectLst>
                  <a:outerShdw blurRad="50800" dist="38100" dir="2700000" algn="tl" rotWithShape="0">
                    <a:prstClr val="black">
                      <a:alpha val="40000"/>
                    </a:prstClr>
                  </a:outerShdw>
                </a:effectLst>
              </a:rPr>
              <a:t>Environment alters gene expression which is passed down through the generations</a:t>
            </a:r>
          </a:p>
        </p:txBody>
      </p:sp>
    </p:spTree>
    <p:extLst>
      <p:ext uri="{BB962C8B-B14F-4D97-AF65-F5344CB8AC3E}">
        <p14:creationId xmlns:p14="http://schemas.microsoft.com/office/powerpoint/2010/main" val="21786248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B5206-26E7-094F-92AC-1D6935C4C086}"/>
              </a:ext>
            </a:extLst>
          </p:cNvPr>
          <p:cNvSpPr>
            <a:spLocks noGrp="1"/>
          </p:cNvSpPr>
          <p:nvPr>
            <p:ph type="title"/>
          </p:nvPr>
        </p:nvSpPr>
        <p:spPr/>
        <p:txBody>
          <a:bodyPr/>
          <a:lstStyle/>
          <a:p>
            <a:r>
              <a:rPr lang="en-US" dirty="0"/>
              <a:t>NORMAL BRAIN DEVELOPMENT</a:t>
            </a:r>
          </a:p>
        </p:txBody>
      </p:sp>
      <p:sp>
        <p:nvSpPr>
          <p:cNvPr id="3" name="Text Placeholder 2">
            <a:extLst>
              <a:ext uri="{FF2B5EF4-FFF2-40B4-BE49-F238E27FC236}">
                <a16:creationId xmlns:a16="http://schemas.microsoft.com/office/drawing/2014/main" id="{DA184C7F-C5EA-F642-B717-FB4EBD5AF0E7}"/>
              </a:ext>
            </a:extLst>
          </p:cNvPr>
          <p:cNvSpPr>
            <a:spLocks noGrp="1"/>
          </p:cNvSpPr>
          <p:nvPr>
            <p:ph type="body" sz="quarter" idx="10"/>
          </p:nvPr>
        </p:nvSpPr>
        <p:spPr>
          <a:xfrm>
            <a:off x="688933" y="1590804"/>
            <a:ext cx="10797434" cy="4881433"/>
          </a:xfrm>
        </p:spPr>
        <p:txBody>
          <a:bodyPr>
            <a:normAutofit/>
          </a:bodyPr>
          <a:lstStyle/>
          <a:p>
            <a:pPr marL="457200" lvl="0" indent="-457200">
              <a:buClr>
                <a:schemeClr val="bg1"/>
              </a:buClr>
              <a:buFont typeface="Arial" panose="020B0604020202020204" pitchFamily="34" charset="0"/>
              <a:buChar char="•"/>
            </a:pPr>
            <a:r>
              <a:rPr lang="en-US" b="0" dirty="0">
                <a:effectLst>
                  <a:outerShdw blurRad="50800" dist="38100" dir="2700000" algn="tl" rotWithShape="0">
                    <a:prstClr val="black">
                      <a:alpha val="40000"/>
                    </a:prstClr>
                  </a:outerShdw>
                </a:effectLst>
              </a:rPr>
              <a:t>From Birth to age 8 massive remodeling, with millions of neurons lost</a:t>
            </a:r>
          </a:p>
          <a:p>
            <a:pPr marL="457200" lvl="0" indent="-457200">
              <a:buClr>
                <a:schemeClr val="bg1"/>
              </a:buClr>
              <a:buFont typeface="Arial" panose="020B0604020202020204" pitchFamily="34" charset="0"/>
              <a:buChar char="•"/>
            </a:pPr>
            <a:endParaRPr lang="en-US" sz="200" b="0" dirty="0">
              <a:effectLst>
                <a:outerShdw blurRad="50800" dist="38100" dir="2700000" algn="tl" rotWithShape="0">
                  <a:prstClr val="black">
                    <a:alpha val="40000"/>
                  </a:prstClr>
                </a:outerShdw>
              </a:effectLst>
            </a:endParaRPr>
          </a:p>
          <a:p>
            <a:pPr marL="457200" lvl="0" indent="-457200">
              <a:buClr>
                <a:schemeClr val="bg1"/>
              </a:buClr>
              <a:buFont typeface="Arial" panose="020B0604020202020204" pitchFamily="34" charset="0"/>
              <a:buChar char="•"/>
            </a:pPr>
            <a:r>
              <a:rPr lang="en-US" b="0" dirty="0">
                <a:effectLst>
                  <a:outerShdw blurRad="50800" dist="38100" dir="2700000" algn="tl" rotWithShape="0">
                    <a:prstClr val="black">
                      <a:alpha val="40000"/>
                    </a:prstClr>
                  </a:outerShdw>
                </a:effectLst>
              </a:rPr>
              <a:t>A second wave of neurogenesis, heavily concentrated in the PFC peaks in girls at 11 and boys at 12 followed by more remodeling and neuronal loss</a:t>
            </a:r>
            <a:r>
              <a:rPr lang="en-US" b="0" baseline="30000" dirty="0">
                <a:effectLst>
                  <a:outerShdw blurRad="50800" dist="38100" dir="2700000" algn="tl" rotWithShape="0">
                    <a:prstClr val="black">
                      <a:alpha val="40000"/>
                    </a:prstClr>
                  </a:outerShdw>
                </a:effectLst>
              </a:rPr>
              <a:t>2</a:t>
            </a:r>
            <a:endParaRPr lang="en-US" b="0" dirty="0">
              <a:effectLst>
                <a:outerShdw blurRad="50800" dist="38100" dir="2700000" algn="tl" rotWithShape="0">
                  <a:prstClr val="black">
                    <a:alpha val="40000"/>
                  </a:prstClr>
                </a:outerShdw>
              </a:effectLst>
            </a:endParaRPr>
          </a:p>
          <a:p>
            <a:pPr marL="457200" lvl="0" indent="-457200">
              <a:buClr>
                <a:schemeClr val="bg1"/>
              </a:buClr>
              <a:buFont typeface="Arial" panose="020B0604020202020204" pitchFamily="34" charset="0"/>
              <a:buChar char="•"/>
            </a:pPr>
            <a:endParaRPr lang="en-US" sz="200" b="0" dirty="0">
              <a:effectLst>
                <a:outerShdw blurRad="50800" dist="38100" dir="2700000" algn="tl" rotWithShape="0">
                  <a:prstClr val="black">
                    <a:alpha val="40000"/>
                  </a:prstClr>
                </a:outerShdw>
              </a:effectLst>
            </a:endParaRPr>
          </a:p>
          <a:p>
            <a:pPr marL="457200" lvl="0" indent="-457200">
              <a:buClr>
                <a:schemeClr val="bg1"/>
              </a:buClr>
              <a:buFont typeface="Arial" panose="020B0604020202020204" pitchFamily="34" charset="0"/>
              <a:buChar char="•"/>
            </a:pPr>
            <a:r>
              <a:rPr lang="en-US" b="0" dirty="0">
                <a:effectLst>
                  <a:outerShdw blurRad="50800" dist="38100" dir="2700000" algn="tl" rotWithShape="0">
                    <a:prstClr val="black">
                      <a:alpha val="40000"/>
                    </a:prstClr>
                  </a:outerShdw>
                </a:effectLst>
              </a:rPr>
              <a:t>White matter maturation progresses from back to front culminating around age 25</a:t>
            </a:r>
            <a:r>
              <a:rPr lang="en-US" b="0" baseline="30000" dirty="0">
                <a:effectLst>
                  <a:outerShdw blurRad="50800" dist="38100" dir="2700000" algn="tl" rotWithShape="0">
                    <a:prstClr val="black">
                      <a:alpha val="40000"/>
                    </a:prstClr>
                  </a:outerShdw>
                </a:effectLst>
              </a:rPr>
              <a:t>2</a:t>
            </a:r>
            <a:endParaRPr lang="en-US" b="0" dirty="0">
              <a:effectLst>
                <a:outerShdw blurRad="50800" dist="38100" dir="2700000" algn="tl" rotWithShape="0">
                  <a:prstClr val="black">
                    <a:alpha val="40000"/>
                  </a:prstClr>
                </a:outerShdw>
              </a:effectLst>
            </a:endParaRPr>
          </a:p>
          <a:p>
            <a:pPr marL="457200" lvl="0" indent="-457200">
              <a:buClr>
                <a:schemeClr val="bg1"/>
              </a:buClr>
              <a:buFont typeface="Arial" panose="020B0604020202020204" pitchFamily="34" charset="0"/>
              <a:buChar char="•"/>
            </a:pPr>
            <a:endParaRPr lang="en-US" sz="1000" dirty="0">
              <a:effectLst>
                <a:outerShdw blurRad="50800" dist="38100" dir="2700000" algn="tl" rotWithShape="0">
                  <a:prstClr val="black">
                    <a:alpha val="40000"/>
                  </a:prstClr>
                </a:outerShdw>
              </a:effectLst>
            </a:endParaRPr>
          </a:p>
          <a:p>
            <a:pPr marL="457200" lvl="0" indent="-457200">
              <a:buClr>
                <a:schemeClr val="bg1"/>
              </a:buClr>
              <a:buFont typeface="Arial" panose="020B0604020202020204" pitchFamily="34" charset="0"/>
              <a:buChar char="•"/>
            </a:pPr>
            <a:endParaRPr lang="en-US" sz="200" dirty="0">
              <a:effectLst>
                <a:outerShdw blurRad="50800" dist="38100" dir="2700000" algn="tl" rotWithShape="0">
                  <a:prstClr val="black">
                    <a:alpha val="40000"/>
                  </a:prstClr>
                </a:outerShdw>
              </a:effectLst>
            </a:endParaRPr>
          </a:p>
          <a:p>
            <a:pPr marL="228600" lvl="0" indent="-228600">
              <a:buAutoNum type="arabicPeriod"/>
              <a:defRPr sz="1800">
                <a:solidFill>
                  <a:srgbClr val="000000"/>
                </a:solidFill>
              </a:defRPr>
            </a:pPr>
            <a:r>
              <a:rPr lang="en-US" sz="1200" b="0" dirty="0" err="1">
                <a:solidFill>
                  <a:srgbClr val="FFFFFF"/>
                </a:solidFill>
                <a:effectLst>
                  <a:outerShdw blurRad="50800" dist="38100" dir="2700000" algn="tl" rotWithShape="0">
                    <a:prstClr val="black">
                      <a:alpha val="40000"/>
                    </a:prstClr>
                  </a:outerShdw>
                </a:effectLst>
                <a:sym typeface="Arial"/>
              </a:rPr>
              <a:t>Giedd</a:t>
            </a:r>
            <a:r>
              <a:rPr lang="en-US" sz="1200" b="0" dirty="0">
                <a:solidFill>
                  <a:srgbClr val="FFFFFF"/>
                </a:solidFill>
                <a:effectLst>
                  <a:outerShdw blurRad="50800" dist="38100" dir="2700000" algn="tl" rotWithShape="0">
                    <a:prstClr val="black">
                      <a:alpha val="40000"/>
                    </a:prstClr>
                  </a:outerShdw>
                </a:effectLst>
                <a:sym typeface="Arial"/>
              </a:rPr>
              <a:t> JN, Blumenthal J, Jeffries NO, et al. Brain development during childhood and adolescence: a longitudinal MRI study. </a:t>
            </a:r>
            <a:r>
              <a:rPr lang="en-US" sz="1200" b="0" i="1" dirty="0">
                <a:solidFill>
                  <a:srgbClr val="FFFFFF"/>
                </a:solidFill>
                <a:effectLst>
                  <a:outerShdw blurRad="50800" dist="38100" dir="2700000" algn="tl" rotWithShape="0">
                    <a:prstClr val="black">
                      <a:alpha val="40000"/>
                    </a:prstClr>
                  </a:outerShdw>
                </a:effectLst>
                <a:sym typeface="Arial"/>
              </a:rPr>
              <a:t>Nature Neuroscience</a:t>
            </a:r>
            <a:r>
              <a:rPr lang="en-US" sz="1200" b="0" dirty="0">
                <a:solidFill>
                  <a:srgbClr val="FFFFFF"/>
                </a:solidFill>
                <a:effectLst>
                  <a:outerShdw blurRad="50800" dist="38100" dir="2700000" algn="tl" rotWithShape="0">
                    <a:prstClr val="black">
                      <a:alpha val="40000"/>
                    </a:prstClr>
                  </a:outerShdw>
                </a:effectLst>
                <a:sym typeface="Arial"/>
              </a:rPr>
              <a:t>, 1999; 2(10): 861-3.</a:t>
            </a:r>
          </a:p>
          <a:p>
            <a:pPr marL="228600" lvl="0" indent="-228600">
              <a:buAutoNum type="arabicPeriod"/>
              <a:defRPr sz="1800">
                <a:solidFill>
                  <a:srgbClr val="000000"/>
                </a:solidFill>
              </a:defRPr>
            </a:pPr>
            <a:r>
              <a:rPr lang="en-US" sz="1200" b="0" dirty="0">
                <a:solidFill>
                  <a:srgbClr val="FFFFFF"/>
                </a:solidFill>
                <a:effectLst>
                  <a:outerShdw blurRad="50800" dist="38100" dir="2700000" algn="tl" rotWithShape="0">
                    <a:prstClr val="black">
                      <a:alpha val="40000"/>
                    </a:prstClr>
                  </a:outerShdw>
                </a:effectLst>
                <a:sym typeface="Arial"/>
              </a:rPr>
              <a:t>Rapoport JL, </a:t>
            </a:r>
            <a:r>
              <a:rPr lang="en-US" sz="1200" b="0" dirty="0" err="1">
                <a:solidFill>
                  <a:srgbClr val="FFFFFF"/>
                </a:solidFill>
                <a:effectLst>
                  <a:outerShdw blurRad="50800" dist="38100" dir="2700000" algn="tl" rotWithShape="0">
                    <a:prstClr val="black">
                      <a:alpha val="40000"/>
                    </a:prstClr>
                  </a:outerShdw>
                </a:effectLst>
                <a:sym typeface="Arial"/>
              </a:rPr>
              <a:t>Giedd</a:t>
            </a:r>
            <a:r>
              <a:rPr lang="en-US" sz="1200" b="0" dirty="0">
                <a:solidFill>
                  <a:srgbClr val="FFFFFF"/>
                </a:solidFill>
                <a:effectLst>
                  <a:outerShdw blurRad="50800" dist="38100" dir="2700000" algn="tl" rotWithShape="0">
                    <a:prstClr val="black">
                      <a:alpha val="40000"/>
                    </a:prstClr>
                  </a:outerShdw>
                </a:effectLst>
                <a:sym typeface="Arial"/>
              </a:rPr>
              <a:t> JN, Blumenthal J, et al. Progressive cortical change during adolescence in childhood-onset schizophrenia. A longitudinal magnetic resonance imaging study. </a:t>
            </a:r>
            <a:r>
              <a:rPr lang="en-US" sz="1200" b="0" i="1" dirty="0">
                <a:solidFill>
                  <a:srgbClr val="FFFFFF"/>
                </a:solidFill>
                <a:effectLst>
                  <a:outerShdw blurRad="50800" dist="38100" dir="2700000" algn="tl" rotWithShape="0">
                    <a:prstClr val="black">
                      <a:alpha val="40000"/>
                    </a:prstClr>
                  </a:outerShdw>
                </a:effectLst>
                <a:sym typeface="Arial"/>
              </a:rPr>
              <a:t>Archives of General Psychiatry</a:t>
            </a:r>
            <a:r>
              <a:rPr lang="en-US" sz="1200" b="0" dirty="0">
                <a:solidFill>
                  <a:srgbClr val="FFFFFF"/>
                </a:solidFill>
                <a:effectLst>
                  <a:outerShdw blurRad="50800" dist="38100" dir="2700000" algn="tl" rotWithShape="0">
                    <a:prstClr val="black">
                      <a:alpha val="40000"/>
                    </a:prstClr>
                  </a:outerShdw>
                </a:effectLst>
                <a:sym typeface="Arial"/>
              </a:rPr>
              <a:t>, 1999; 56(7): 649-54.</a:t>
            </a:r>
            <a:endParaRPr lang="en-US" dirty="0"/>
          </a:p>
        </p:txBody>
      </p:sp>
    </p:spTree>
    <p:extLst>
      <p:ext uri="{BB962C8B-B14F-4D97-AF65-F5344CB8AC3E}">
        <p14:creationId xmlns:p14="http://schemas.microsoft.com/office/powerpoint/2010/main" val="127157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C1C1C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C1C1C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051C9-B769-844C-B185-9796410CDB2D}"/>
              </a:ext>
            </a:extLst>
          </p:cNvPr>
          <p:cNvSpPr>
            <a:spLocks noGrp="1"/>
          </p:cNvSpPr>
          <p:nvPr>
            <p:ph type="ctrTitle"/>
          </p:nvPr>
        </p:nvSpPr>
        <p:spPr>
          <a:xfrm>
            <a:off x="518160" y="2043932"/>
            <a:ext cx="11155680" cy="2387600"/>
          </a:xfrm>
        </p:spPr>
        <p:txBody>
          <a:bodyPr>
            <a:normAutofit fontScale="90000"/>
          </a:bodyPr>
          <a:lstStyle/>
          <a:p>
            <a:r>
              <a:rPr lang="en-US" dirty="0">
                <a:solidFill>
                  <a:srgbClr val="FFE2A7"/>
                </a:solidFill>
              </a:rPr>
              <a:t>SECTION II</a:t>
            </a:r>
            <a:br>
              <a:rPr lang="en-US" dirty="0"/>
            </a:br>
            <a:r>
              <a:rPr lang="en-US" dirty="0">
                <a:solidFill>
                  <a:srgbClr val="F1FEFF"/>
                </a:solidFill>
              </a:rPr>
              <a:t>PARENTAL/ENVIRNOMENTAL INFLUENCES</a:t>
            </a:r>
          </a:p>
        </p:txBody>
      </p:sp>
      <p:sp>
        <p:nvSpPr>
          <p:cNvPr id="3" name="Subtitle 2">
            <a:extLst>
              <a:ext uri="{FF2B5EF4-FFF2-40B4-BE49-F238E27FC236}">
                <a16:creationId xmlns:a16="http://schemas.microsoft.com/office/drawing/2014/main" id="{6A46A2B4-12FE-9E40-AA47-440186122E43}"/>
              </a:ext>
            </a:extLst>
          </p:cNvPr>
          <p:cNvSpPr>
            <a:spLocks noGrp="1"/>
          </p:cNvSpPr>
          <p:nvPr>
            <p:ph type="subTitle" idx="1"/>
          </p:nvPr>
        </p:nvSpPr>
        <p:spPr>
          <a:xfrm>
            <a:off x="1524000" y="4503378"/>
            <a:ext cx="9144000" cy="1655762"/>
          </a:xfrm>
        </p:spPr>
        <p:txBody>
          <a:bodyPr/>
          <a:lstStyle/>
          <a:p>
            <a:endParaRPr lang="en-US"/>
          </a:p>
        </p:txBody>
      </p:sp>
    </p:spTree>
    <p:extLst>
      <p:ext uri="{BB962C8B-B14F-4D97-AF65-F5344CB8AC3E}">
        <p14:creationId xmlns:p14="http://schemas.microsoft.com/office/powerpoint/2010/main" val="3037753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AEA07-0BCF-D443-91DB-10B3ED8FEEF0}"/>
              </a:ext>
            </a:extLst>
          </p:cNvPr>
          <p:cNvSpPr>
            <a:spLocks noGrp="1"/>
          </p:cNvSpPr>
          <p:nvPr>
            <p:ph type="title"/>
          </p:nvPr>
        </p:nvSpPr>
        <p:spPr/>
        <p:txBody>
          <a:bodyPr/>
          <a:lstStyle/>
          <a:p>
            <a:r>
              <a:rPr lang="en-US" dirty="0"/>
              <a:t>HOW CLOSELY RELATED?</a:t>
            </a:r>
          </a:p>
        </p:txBody>
      </p:sp>
      <p:pic>
        <p:nvPicPr>
          <p:cNvPr id="5" name="Content Placeholder 4">
            <a:extLst>
              <a:ext uri="{FF2B5EF4-FFF2-40B4-BE49-F238E27FC236}">
                <a16:creationId xmlns:a16="http://schemas.microsoft.com/office/drawing/2014/main" id="{272B261A-A523-C844-B312-39CFA36DB8F3}"/>
              </a:ext>
            </a:extLst>
          </p:cNvPr>
          <p:cNvPicPr>
            <a:picLocks noGrp="1" noChangeAspect="1"/>
          </p:cNvPicPr>
          <p:nvPr>
            <p:ph idx="1"/>
          </p:nvPr>
        </p:nvPicPr>
        <p:blipFill>
          <a:blip r:embed="rId2"/>
          <a:stretch>
            <a:fillRect/>
          </a:stretch>
        </p:blipFill>
        <p:spPr>
          <a:xfrm>
            <a:off x="3776364" y="1825625"/>
            <a:ext cx="4639271" cy="4037013"/>
          </a:xfrm>
          <a:ln w="76200">
            <a:solidFill>
              <a:schemeClr val="tx1">
                <a:lumMod val="75000"/>
              </a:schemeClr>
            </a:solidFill>
          </a:ln>
        </p:spPr>
      </p:pic>
    </p:spTree>
    <p:extLst>
      <p:ext uri="{BB962C8B-B14F-4D97-AF65-F5344CB8AC3E}">
        <p14:creationId xmlns:p14="http://schemas.microsoft.com/office/powerpoint/2010/main" val="754030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0ED7B-211C-8D48-9571-FE9BBEDB926C}"/>
              </a:ext>
            </a:extLst>
          </p:cNvPr>
          <p:cNvSpPr>
            <a:spLocks noGrp="1"/>
          </p:cNvSpPr>
          <p:nvPr>
            <p:ph type="title"/>
          </p:nvPr>
        </p:nvSpPr>
        <p:spPr/>
        <p:txBody>
          <a:bodyPr/>
          <a:lstStyle/>
          <a:p>
            <a:r>
              <a:rPr lang="en-US" dirty="0"/>
              <a:t>PARENTAL INFLUENCES</a:t>
            </a:r>
          </a:p>
        </p:txBody>
      </p:sp>
      <p:sp>
        <p:nvSpPr>
          <p:cNvPr id="3" name="Text Placeholder 2">
            <a:extLst>
              <a:ext uri="{FF2B5EF4-FFF2-40B4-BE49-F238E27FC236}">
                <a16:creationId xmlns:a16="http://schemas.microsoft.com/office/drawing/2014/main" id="{42BD445D-058F-E040-8F95-EB658B7E198D}"/>
              </a:ext>
            </a:extLst>
          </p:cNvPr>
          <p:cNvSpPr>
            <a:spLocks noGrp="1"/>
          </p:cNvSpPr>
          <p:nvPr>
            <p:ph type="body" sz="quarter" idx="10"/>
          </p:nvPr>
        </p:nvSpPr>
        <p:spPr/>
        <p:txBody>
          <a:bodyPr/>
          <a:lstStyle/>
          <a:p>
            <a:pPr marL="457200" lvl="0" indent="-457200">
              <a:buClr>
                <a:schemeClr val="bg1"/>
              </a:buClr>
              <a:buFont typeface="Arial" panose="020B0604020202020204" pitchFamily="34" charset="0"/>
              <a:buChar char="•"/>
            </a:pPr>
            <a:endParaRPr lang="en-US" sz="4000" dirty="0">
              <a:effectLst/>
            </a:endParaRPr>
          </a:p>
          <a:p>
            <a:pPr marL="457200" lvl="0" indent="-457200">
              <a:buClr>
                <a:schemeClr val="bg1"/>
              </a:buClr>
              <a:buFont typeface="Arial" panose="020B0604020202020204" pitchFamily="34" charset="0"/>
              <a:buChar char="•"/>
            </a:pPr>
            <a:r>
              <a:rPr lang="en-US" sz="4000" b="0" dirty="0">
                <a:effectLst>
                  <a:outerShdw blurRad="50800" dist="38100" dir="2700000" algn="tl" rotWithShape="0">
                    <a:prstClr val="black">
                      <a:alpha val="40000"/>
                    </a:prstClr>
                  </a:outerShdw>
                </a:effectLst>
              </a:rPr>
              <a:t>Hereditary</a:t>
            </a:r>
          </a:p>
          <a:p>
            <a:pPr marL="457200" lvl="0" indent="-457200">
              <a:buClr>
                <a:schemeClr val="bg1"/>
              </a:buClr>
              <a:buFont typeface="Arial" panose="020B0604020202020204" pitchFamily="34" charset="0"/>
              <a:buChar char="•"/>
            </a:pPr>
            <a:endParaRPr lang="en-US" b="0" dirty="0">
              <a:effectLst>
                <a:outerShdw blurRad="50800" dist="38100" dir="2700000" algn="tl" rotWithShape="0">
                  <a:prstClr val="black">
                    <a:alpha val="40000"/>
                  </a:prstClr>
                </a:outerShdw>
              </a:effectLst>
            </a:endParaRPr>
          </a:p>
          <a:p>
            <a:pPr marL="457200" lvl="0" indent="-457200">
              <a:buClr>
                <a:schemeClr val="bg1"/>
              </a:buClr>
              <a:buFont typeface="Arial" panose="020B0604020202020204" pitchFamily="34" charset="0"/>
              <a:buChar char="•"/>
            </a:pPr>
            <a:r>
              <a:rPr lang="en-US" sz="4000" b="0" dirty="0">
                <a:effectLst>
                  <a:outerShdw blurRad="50800" dist="38100" dir="2700000" algn="tl" rotWithShape="0">
                    <a:prstClr val="black">
                      <a:alpha val="40000"/>
                    </a:prstClr>
                  </a:outerShdw>
                </a:effectLst>
              </a:rPr>
              <a:t>Environmental</a:t>
            </a:r>
          </a:p>
          <a:p>
            <a:pPr marL="1143000" lvl="1" indent="-457200">
              <a:buClr>
                <a:schemeClr val="bg1"/>
              </a:buClr>
            </a:pPr>
            <a:r>
              <a:rPr lang="en-US" dirty="0">
                <a:solidFill>
                  <a:srgbClr val="F1FEFF"/>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Behavioral / Social</a:t>
            </a:r>
          </a:p>
          <a:p>
            <a:pPr marL="457200" indent="-457200">
              <a:buClr>
                <a:schemeClr val="bg1"/>
              </a:buClr>
              <a:buFont typeface="Arial" panose="020B0604020202020204" pitchFamily="34" charset="0"/>
              <a:buChar char="•"/>
            </a:pPr>
            <a:endParaRPr lang="en-US" dirty="0"/>
          </a:p>
        </p:txBody>
      </p:sp>
    </p:spTree>
    <p:extLst>
      <p:ext uri="{BB962C8B-B14F-4D97-AF65-F5344CB8AC3E}">
        <p14:creationId xmlns:p14="http://schemas.microsoft.com/office/powerpoint/2010/main" val="1081385288"/>
      </p:ext>
    </p:extLst>
  </p:cSld>
  <p:clrMapOvr>
    <a:masterClrMapping/>
  </p:clrMapOvr>
</p:sld>
</file>

<file path=ppt/theme/theme1.xml><?xml version="1.0" encoding="utf-8"?>
<a:theme xmlns:a="http://schemas.openxmlformats.org/drawingml/2006/main" name="Office Theme">
  <a:themeElements>
    <a:clrScheme name="Custom 11">
      <a:dk1>
        <a:srgbClr val="F0FEFF"/>
      </a:dk1>
      <a:lt1>
        <a:srgbClr val="FFFFFF"/>
      </a:lt1>
      <a:dk2>
        <a:srgbClr val="FEFFFE"/>
      </a:dk2>
      <a:lt2>
        <a:srgbClr val="E7E6E6"/>
      </a:lt2>
      <a:accent1>
        <a:srgbClr val="FFE1A6"/>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64328186-77F5-BC43-91D9-3818D370EB79}" vid="{B5574604-012D-DD42-A015-3A9379F5E3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CHATTANOOGA_PWOERPOINT_TEMPLATE2</Template>
  <TotalTime>4304</TotalTime>
  <Words>3218</Words>
  <Application>Microsoft Macintosh PowerPoint</Application>
  <PresentationFormat>Widescreen</PresentationFormat>
  <Paragraphs>387</Paragraphs>
  <Slides>53</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Arial</vt:lpstr>
      <vt:lpstr>Calibri</vt:lpstr>
      <vt:lpstr>Calibri Light</vt:lpstr>
      <vt:lpstr>Tahoma</vt:lpstr>
      <vt:lpstr>Times New Roman</vt:lpstr>
      <vt:lpstr>Office Theme</vt:lpstr>
      <vt:lpstr>PowerPoint Presentation</vt:lpstr>
      <vt:lpstr>OVERVIEW</vt:lpstr>
      <vt:lpstr>SECTION I: THE BRAIN</vt:lpstr>
      <vt:lpstr>ABOUT THE BRAIN</vt:lpstr>
      <vt:lpstr>NORMAL BRAIN DEVELOPMENT</vt:lpstr>
      <vt:lpstr>NORMAL BRAIN DEVELOPMENT</vt:lpstr>
      <vt:lpstr>SECTION II PARENTAL/ENVIRNOMENTAL INFLUENCES</vt:lpstr>
      <vt:lpstr>HOW CLOSELY RELATED?</vt:lpstr>
      <vt:lpstr>PARENTAL INFLUENCES</vt:lpstr>
      <vt:lpstr>EPEGENETICS</vt:lpstr>
      <vt:lpstr>DNA</vt:lpstr>
      <vt:lpstr>PowerPoint Presentation</vt:lpstr>
      <vt:lpstr>ROUND WORMS</vt:lpstr>
      <vt:lpstr>TRANSGENERATIONAL EFFECTS OF FOOD SUPPLY</vt:lpstr>
      <vt:lpstr>TRANSGENERATIONAL EFFECTS OF SMOKING</vt:lpstr>
      <vt:lpstr>SMELL OF FEAR</vt:lpstr>
      <vt:lpstr>GESTATIONAL FACTORS</vt:lpstr>
      <vt:lpstr>SMOKING WHILE PREGNANT</vt:lpstr>
      <vt:lpstr>AIR QUALITY WHILE PREGNANT</vt:lpstr>
      <vt:lpstr>ALCOHOL WHILE PREGNANT</vt:lpstr>
      <vt:lpstr>CANNABIS WHILE PREGNANT</vt:lpstr>
      <vt:lpstr>CANNABIS WHILE PREGNANT</vt:lpstr>
      <vt:lpstr>MOTHER’S THINKING WHILE PREGNANT</vt:lpstr>
      <vt:lpstr>WHAT IF MOTHER IS STRESSED WHILE PREGNANT?</vt:lpstr>
      <vt:lpstr>DIET OF MOTHER CHANGES CHILD</vt:lpstr>
      <vt:lpstr>AGOUTI GENE EXPRESSION</vt:lpstr>
      <vt:lpstr>BISPHENOL A (BPA)</vt:lpstr>
      <vt:lpstr>WHAT TURNS OFF THE AGOUTI GENE?</vt:lpstr>
      <vt:lpstr>JACOB AND HIS SHEEP</vt:lpstr>
      <vt:lpstr>GESTATIONAL EFFECTS OF FOOD SUPPLY </vt:lpstr>
      <vt:lpstr>PARENTAL ENVIRNOMENTAL FACTORS</vt:lpstr>
      <vt:lpstr>ANIMAL STUDIES</vt:lpstr>
      <vt:lpstr>CHILDHOOD STRESS DECREASES REWARD FIRING</vt:lpstr>
      <vt:lpstr>GESTATIONAL EFFECTS OF FOOD SUPPLY </vt:lpstr>
      <vt:lpstr>Mice with neuronal loss experienced improved memory after enriched environment due to epigenetic changes</vt:lpstr>
      <vt:lpstr>PROTECTIVE FACTORS</vt:lpstr>
      <vt:lpstr>OTHER ENVIRONMENTAL FACTORS</vt:lpstr>
      <vt:lpstr>TOBACCO </vt:lpstr>
      <vt:lpstr>ALCOHOL &amp; NPY EPIGENETIC CHANGES</vt:lpstr>
      <vt:lpstr>MARIJUANA</vt:lpstr>
      <vt:lpstr>SECTION III MEDIA INFLUENCES</vt:lpstr>
      <vt:lpstr>MEDIA AND YOUR CHILD</vt:lpstr>
      <vt:lpstr>TELEVISION IMPACT ON THE BRAIN</vt:lpstr>
      <vt:lpstr>TELEVISION AND VIOLENCE</vt:lpstr>
      <vt:lpstr>PowerPoint Presentation</vt:lpstr>
      <vt:lpstr>PowerPoint Presentation</vt:lpstr>
      <vt:lpstr>TV AND ATTENTION</vt:lpstr>
      <vt:lpstr>MEDIA EXPOSURE AND DISASTER</vt:lpstr>
      <vt:lpstr>SECTION IV SPIRITUAL FACTORS</vt:lpstr>
      <vt:lpstr>PowerPoint Presentation</vt:lpstr>
      <vt:lpstr>ALTRUISM</vt:lpstr>
      <vt:lpstr>HOW HEALTHY SPIRITUALITY HELPS REDUCE RISK MENTAL ILLNESS</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Timothy Jennings</cp:lastModifiedBy>
  <cp:revision>55</cp:revision>
  <dcterms:created xsi:type="dcterms:W3CDTF">2020-09-07T20:36:58Z</dcterms:created>
  <dcterms:modified xsi:type="dcterms:W3CDTF">2020-10-03T10:26:11Z</dcterms:modified>
</cp:coreProperties>
</file>