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3093" r:id="rId2"/>
    <p:sldId id="3078" r:id="rId3"/>
    <p:sldId id="3073" r:id="rId4"/>
    <p:sldId id="3071" r:id="rId5"/>
    <p:sldId id="3077" r:id="rId6"/>
    <p:sldId id="3115" r:id="rId7"/>
    <p:sldId id="3053" r:id="rId8"/>
    <p:sldId id="1527" r:id="rId9"/>
    <p:sldId id="3074" r:id="rId10"/>
    <p:sldId id="3096" r:id="rId11"/>
    <p:sldId id="1492" r:id="rId12"/>
    <p:sldId id="1493" r:id="rId13"/>
    <p:sldId id="1494" r:id="rId14"/>
    <p:sldId id="1495" r:id="rId15"/>
    <p:sldId id="1496" r:id="rId16"/>
    <p:sldId id="1504" r:id="rId17"/>
    <p:sldId id="1506" r:id="rId18"/>
    <p:sldId id="720" r:id="rId19"/>
    <p:sldId id="3097" r:id="rId20"/>
    <p:sldId id="1510" r:id="rId21"/>
    <p:sldId id="3070" r:id="rId22"/>
    <p:sldId id="1509" r:id="rId23"/>
    <p:sldId id="3098" r:id="rId24"/>
    <p:sldId id="1614" r:id="rId25"/>
    <p:sldId id="1615" r:id="rId26"/>
    <p:sldId id="1616" r:id="rId27"/>
    <p:sldId id="3075" r:id="rId28"/>
    <p:sldId id="3083" r:id="rId29"/>
    <p:sldId id="3035" r:id="rId30"/>
    <p:sldId id="3056" r:id="rId31"/>
    <p:sldId id="3036" r:id="rId32"/>
    <p:sldId id="3037" r:id="rId33"/>
    <p:sldId id="3038" r:id="rId34"/>
    <p:sldId id="3079" r:id="rId35"/>
    <p:sldId id="3116" r:id="rId36"/>
    <p:sldId id="3039" r:id="rId37"/>
    <p:sldId id="3040" r:id="rId38"/>
    <p:sldId id="3057" r:id="rId39"/>
    <p:sldId id="3041" r:id="rId40"/>
    <p:sldId id="1522" r:id="rId41"/>
    <p:sldId id="1523" r:id="rId42"/>
    <p:sldId id="3068" r:id="rId43"/>
    <p:sldId id="3105" r:id="rId44"/>
    <p:sldId id="3106" r:id="rId45"/>
    <p:sldId id="3107" r:id="rId46"/>
    <p:sldId id="3108" r:id="rId47"/>
    <p:sldId id="3063" r:id="rId48"/>
    <p:sldId id="3044" r:id="rId49"/>
    <p:sldId id="3110" r:id="rId50"/>
    <p:sldId id="3064" r:id="rId51"/>
    <p:sldId id="3111" r:id="rId52"/>
    <p:sldId id="3065" r:id="rId53"/>
    <p:sldId id="3066" r:id="rId54"/>
    <p:sldId id="3099" r:id="rId55"/>
    <p:sldId id="3084" r:id="rId56"/>
    <p:sldId id="3045" r:id="rId57"/>
    <p:sldId id="3080" r:id="rId58"/>
    <p:sldId id="3085" r:id="rId59"/>
    <p:sldId id="3086" r:id="rId60"/>
    <p:sldId id="3081" r:id="rId61"/>
    <p:sldId id="3087" r:id="rId62"/>
    <p:sldId id="3100" r:id="rId63"/>
    <p:sldId id="3088" r:id="rId64"/>
    <p:sldId id="3101" r:id="rId65"/>
    <p:sldId id="3102" r:id="rId66"/>
    <p:sldId id="3103" r:id="rId67"/>
    <p:sldId id="3089" r:id="rId68"/>
    <p:sldId id="3092" r:id="rId69"/>
    <p:sldId id="524" r:id="rId70"/>
    <p:sldId id="835" r:id="rId71"/>
    <p:sldId id="842" r:id="rId72"/>
    <p:sldId id="3025" r:id="rId73"/>
    <p:sldId id="550" r:id="rId74"/>
    <p:sldId id="850" r:id="rId75"/>
    <p:sldId id="551" r:id="rId76"/>
    <p:sldId id="616" r:id="rId77"/>
    <p:sldId id="3029" r:id="rId78"/>
    <p:sldId id="1161" r:id="rId79"/>
    <p:sldId id="3090" r:id="rId80"/>
    <p:sldId id="553" r:id="rId81"/>
    <p:sldId id="3109" r:id="rId82"/>
    <p:sldId id="3091" r:id="rId83"/>
    <p:sldId id="556" r:id="rId84"/>
    <p:sldId id="3082" r:id="rId85"/>
    <p:sldId id="855" r:id="rId86"/>
    <p:sldId id="1184" r:id="rId87"/>
    <p:sldId id="1185" r:id="rId88"/>
    <p:sldId id="1186" r:id="rId89"/>
    <p:sldId id="1387" r:id="rId90"/>
    <p:sldId id="1388" r:id="rId91"/>
    <p:sldId id="1389" r:id="rId92"/>
    <p:sldId id="1390" r:id="rId93"/>
    <p:sldId id="1391" r:id="rId94"/>
    <p:sldId id="1460" r:id="rId95"/>
    <p:sldId id="1371" r:id="rId96"/>
    <p:sldId id="3072" r:id="rId97"/>
    <p:sldId id="1533" r:id="rId98"/>
    <p:sldId id="1534" r:id="rId99"/>
    <p:sldId id="1535" r:id="rId100"/>
    <p:sldId id="1550" r:id="rId10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756">
          <p15:clr>
            <a:srgbClr val="A4A3A4"/>
          </p15:clr>
        </p15:guide>
        <p15:guide id="4" pos="432">
          <p15:clr>
            <a:srgbClr val="A4A3A4"/>
          </p15:clr>
        </p15:guide>
        <p15:guide id="5"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8D9EE5"/>
    <a:srgbClr val="B6ADED"/>
    <a:srgbClr val="FFFFCC"/>
    <a:srgbClr val="CB862B"/>
    <a:srgbClr val="C8B13C"/>
    <a:srgbClr val="568C7E"/>
    <a:srgbClr val="31859C"/>
    <a:srgbClr val="ACAEEE"/>
    <a:srgbClr val="614B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44"/>
    <p:restoredTop sz="94481" autoAdjust="0"/>
  </p:normalViewPr>
  <p:slideViewPr>
    <p:cSldViewPr>
      <p:cViewPr varScale="1">
        <p:scale>
          <a:sx n="145" d="100"/>
          <a:sy n="145" d="100"/>
        </p:scale>
        <p:origin x="176" y="568"/>
      </p:cViewPr>
      <p:guideLst>
        <p:guide orient="horz" pos="1620"/>
        <p:guide pos="2880"/>
        <p:guide orient="horz" pos="756"/>
        <p:guide pos="432"/>
        <p:guide pos="3168"/>
      </p:guideLst>
    </p:cSldViewPr>
  </p:slideViewPr>
  <p:notesTextViewPr>
    <p:cViewPr>
      <p:scale>
        <a:sx n="1" d="1"/>
        <a:sy n="1" d="1"/>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A8CE88-BFAA-524F-ACD8-42D9C3BE511A}" type="datetimeFigureOut">
              <a:rPr lang="en-US" smtClean="0"/>
              <a:t>5/7/25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145E35-2D49-8E4D-961C-1EFC91D6A348}" type="slidenum">
              <a:rPr lang="en-US" smtClean="0"/>
              <a:t>‹#›</a:t>
            </a:fld>
            <a:endParaRPr lang="en-US"/>
          </a:p>
        </p:txBody>
      </p:sp>
    </p:spTree>
    <p:extLst>
      <p:ext uri="{BB962C8B-B14F-4D97-AF65-F5344CB8AC3E}">
        <p14:creationId xmlns:p14="http://schemas.microsoft.com/office/powerpoint/2010/main" val="4043819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3B8A21A-BF2F-4DCF-AF85-6F65370AC5E0}" type="slidenum">
              <a:rPr lang="en-US" smtClean="0"/>
              <a:pPr>
                <a:defRPr/>
              </a:pPr>
              <a:t>31</a:t>
            </a:fld>
            <a:endParaRPr lang="en-US"/>
          </a:p>
        </p:txBody>
      </p:sp>
    </p:spTree>
    <p:extLst>
      <p:ext uri="{BB962C8B-B14F-4D97-AF65-F5344CB8AC3E}">
        <p14:creationId xmlns:p14="http://schemas.microsoft.com/office/powerpoint/2010/main" val="3845767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3B8A21A-BF2F-4DCF-AF85-6F65370AC5E0}" type="slidenum">
              <a:rPr lang="en-US" smtClean="0"/>
              <a:pPr>
                <a:defRPr/>
              </a:pPr>
              <a:t>38</a:t>
            </a:fld>
            <a:endParaRPr lang="en-US"/>
          </a:p>
        </p:txBody>
      </p:sp>
    </p:spTree>
    <p:extLst>
      <p:ext uri="{BB962C8B-B14F-4D97-AF65-F5344CB8AC3E}">
        <p14:creationId xmlns:p14="http://schemas.microsoft.com/office/powerpoint/2010/main" val="3518150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effectLst>
                  <a:outerShdw blurRad="50800" dist="38100" dir="5400000" algn="t" rotWithShape="0">
                    <a:prstClr val="black">
                      <a:alpha val="40000"/>
                    </a:prstClr>
                  </a:outerShdw>
                </a:effectLst>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ffectLst>
                  <a:outerShdw blurRad="50800" dist="38100" dir="5400000" algn="t" rotWithShape="0">
                    <a:prstClr val="black">
                      <a:alpha val="40000"/>
                    </a:prstClr>
                  </a:outerShdw>
                </a:effectLst>
              </a:defRPr>
            </a:lvl1pPr>
          </a:lstStyle>
          <a:p>
            <a:fld id="{34BB71C1-D9F0-4A37-A4F6-BDCB58C21A3B}" type="datetimeFigureOut">
              <a:rPr lang="en-US" smtClean="0"/>
              <a:pPr/>
              <a:t>5/7/25</a:t>
            </a:fld>
            <a:endParaRPr lang="en-US"/>
          </a:p>
        </p:txBody>
      </p:sp>
      <p:sp>
        <p:nvSpPr>
          <p:cNvPr id="5" name="Footer Placeholder 4"/>
          <p:cNvSpPr>
            <a:spLocks noGrp="1"/>
          </p:cNvSpPr>
          <p:nvPr>
            <p:ph type="ftr" sz="quarter" idx="11"/>
          </p:nvPr>
        </p:nvSpPr>
        <p:spPr/>
        <p:txBody>
          <a:bodyPr/>
          <a:lstStyle>
            <a:lvl1pPr>
              <a:defRPr>
                <a:effectLst>
                  <a:outerShdw blurRad="50800" dist="38100" dir="5400000" algn="t" rotWithShape="0">
                    <a:prstClr val="black">
                      <a:alpha val="40000"/>
                    </a:prstClr>
                  </a:outerShdw>
                </a:effectLst>
              </a:defRPr>
            </a:lvl1pPr>
          </a:lstStyle>
          <a:p>
            <a:endParaRPr lang="en-US"/>
          </a:p>
        </p:txBody>
      </p:sp>
      <p:sp>
        <p:nvSpPr>
          <p:cNvPr id="6" name="Slide Number Placeholder 5"/>
          <p:cNvSpPr>
            <a:spLocks noGrp="1"/>
          </p:cNvSpPr>
          <p:nvPr>
            <p:ph type="sldNum" sz="quarter" idx="12"/>
          </p:nvPr>
        </p:nvSpPr>
        <p:spPr/>
        <p:txBody>
          <a:bodyPr/>
          <a:lstStyle>
            <a:lvl1pPr>
              <a:defRPr>
                <a:effectLst>
                  <a:outerShdw blurRad="50800" dist="38100" dir="5400000" algn="t" rotWithShape="0">
                    <a:prstClr val="black">
                      <a:alpha val="40000"/>
                    </a:prstClr>
                  </a:outerShdw>
                </a:effectLst>
              </a:defRPr>
            </a:lvl1pPr>
          </a:lstStyle>
          <a:p>
            <a:fld id="{26454EFD-86D6-4F47-85FB-7205DE7B8782}" type="slidenum">
              <a:rPr lang="en-US" smtClean="0"/>
              <a:pPr/>
              <a:t>‹#›</a:t>
            </a:fld>
            <a:endParaRPr lang="en-US"/>
          </a:p>
        </p:txBody>
      </p:sp>
    </p:spTree>
    <p:extLst>
      <p:ext uri="{BB962C8B-B14F-4D97-AF65-F5344CB8AC3E}">
        <p14:creationId xmlns:p14="http://schemas.microsoft.com/office/powerpoint/2010/main" val="3607404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BB71C1-D9F0-4A37-A4F6-BDCB58C21A3B}" type="datetimeFigureOut">
              <a:rPr lang="en-US" smtClean="0"/>
              <a:t>5/7/25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756884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BB71C1-D9F0-4A37-A4F6-BDCB58C21A3B}" type="datetimeFigureOut">
              <a:rPr lang="en-US" smtClean="0"/>
              <a:t>5/7/25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2090979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Picture, Capti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028700" y="1208089"/>
            <a:ext cx="3406140" cy="3187700"/>
          </a:xfrm>
        </p:spPr>
        <p:txBody>
          <a:bodyPr anchor="t">
            <a:normAutofit/>
          </a:bodyPr>
          <a:lstStyle>
            <a:lvl1pPr marL="0" indent="0">
              <a:lnSpc>
                <a:spcPts val="1800"/>
              </a:lnSpc>
              <a:buNone/>
              <a:defRPr sz="1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Caption</a:t>
            </a:r>
          </a:p>
          <a:p>
            <a:pPr lvl="0"/>
            <a:r>
              <a:rPr lang="en-US" dirty="0"/>
              <a:t>(</a:t>
            </a:r>
            <a:r>
              <a:rPr lang="en-US" dirty="0" err="1"/>
              <a:t>Lato</a:t>
            </a:r>
            <a:r>
              <a:rPr lang="en-US" dirty="0"/>
              <a:t> S:20/L:22)</a:t>
            </a:r>
          </a:p>
        </p:txBody>
      </p:sp>
      <p:sp>
        <p:nvSpPr>
          <p:cNvPr id="10" name="Title 9"/>
          <p:cNvSpPr>
            <a:spLocks noGrp="1"/>
          </p:cNvSpPr>
          <p:nvPr>
            <p:ph type="title" hasCustomPrompt="1"/>
          </p:nvPr>
        </p:nvSpPr>
        <p:spPr/>
        <p:txBody>
          <a:bodyPr/>
          <a:lstStyle>
            <a:lvl1pPr>
              <a:defRPr/>
            </a:lvl1pPr>
          </a:lstStyle>
          <a:p>
            <a:r>
              <a:rPr lang="en-US" dirty="0"/>
              <a:t>Click to edit title</a:t>
            </a:r>
            <a:br>
              <a:rPr lang="en-US" dirty="0"/>
            </a:br>
            <a:r>
              <a:rPr lang="en-US" dirty="0"/>
              <a:t>(</a:t>
            </a:r>
            <a:r>
              <a:rPr lang="en-US" dirty="0" err="1"/>
              <a:t>Proxima</a:t>
            </a:r>
            <a:r>
              <a:rPr lang="en-US" dirty="0"/>
              <a:t> Nova Cond Bold S:32/L:28)</a:t>
            </a:r>
          </a:p>
        </p:txBody>
      </p:sp>
      <p:sp>
        <p:nvSpPr>
          <p:cNvPr id="12" name="Picture Placeholder 11"/>
          <p:cNvSpPr>
            <a:spLocks noGrp="1"/>
          </p:cNvSpPr>
          <p:nvPr>
            <p:ph type="pic" sz="quarter" idx="10"/>
          </p:nvPr>
        </p:nvSpPr>
        <p:spPr>
          <a:xfrm>
            <a:off x="4568827" y="1208089"/>
            <a:ext cx="4117975" cy="3668711"/>
          </a:xfrm>
        </p:spPr>
        <p:txBody>
          <a:bodyPr/>
          <a:lstStyle/>
          <a:p>
            <a:r>
              <a:rPr lang="en-US"/>
              <a:t>Click icon to add picture</a:t>
            </a:r>
          </a:p>
        </p:txBody>
      </p:sp>
    </p:spTree>
    <p:extLst>
      <p:ext uri="{BB962C8B-B14F-4D97-AF65-F5344CB8AC3E}">
        <p14:creationId xmlns:p14="http://schemas.microsoft.com/office/powerpoint/2010/main" val="2026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50800" dist="38100" dir="5400000" algn="t" rotWithShape="0">
                    <a:prstClr val="black">
                      <a:alpha val="40000"/>
                    </a:prstClr>
                  </a:outerShdw>
                </a:effectLst>
              </a:defRPr>
            </a:lvl1pPr>
          </a:lstStyle>
          <a:p>
            <a:r>
              <a:rPr lang="en-US"/>
              <a:t>Click to edit Master title style</a:t>
            </a:r>
          </a:p>
        </p:txBody>
      </p:sp>
      <p:sp>
        <p:nvSpPr>
          <p:cNvPr id="3" name="Content Placeholder 2"/>
          <p:cNvSpPr>
            <a:spLocks noGrp="1"/>
          </p:cNvSpPr>
          <p:nvPr>
            <p:ph idx="1"/>
          </p:nvPr>
        </p:nvSpPr>
        <p:spPr/>
        <p:txBody>
          <a:bodyPr/>
          <a:lstStyle>
            <a:lvl1pPr>
              <a:defRPr>
                <a:effectLst>
                  <a:outerShdw blurRad="50800" dist="38100" dir="5400000" algn="t" rotWithShape="0">
                    <a:prstClr val="black">
                      <a:alpha val="40000"/>
                    </a:prstClr>
                  </a:outerShdw>
                </a:effectLst>
              </a:defRPr>
            </a:lvl1pPr>
            <a:lvl2pPr>
              <a:defRPr>
                <a:effectLst>
                  <a:outerShdw blurRad="50800" dist="38100" dir="5400000" algn="t" rotWithShape="0">
                    <a:prstClr val="black">
                      <a:alpha val="40000"/>
                    </a:prstClr>
                  </a:outerShdw>
                </a:effectLst>
              </a:defRPr>
            </a:lvl2pPr>
            <a:lvl3pPr>
              <a:defRPr>
                <a:effectLst>
                  <a:outerShdw blurRad="50800" dist="38100" dir="5400000" algn="t" rotWithShape="0">
                    <a:prstClr val="black">
                      <a:alpha val="40000"/>
                    </a:prstClr>
                  </a:outerShdw>
                </a:effectLst>
              </a:defRPr>
            </a:lvl3pPr>
            <a:lvl4pPr>
              <a:defRPr>
                <a:effectLst>
                  <a:outerShdw blurRad="50800" dist="38100" dir="5400000" algn="t" rotWithShape="0">
                    <a:prstClr val="black">
                      <a:alpha val="40000"/>
                    </a:prstClr>
                  </a:outerShdw>
                </a:effectLst>
              </a:defRPr>
            </a:lvl4pPr>
            <a:lvl5pPr>
              <a:defRPr>
                <a:effectLst>
                  <a:outerShdw blurRad="50800" dist="38100" dir="5400000" algn="t" rotWithShape="0">
                    <a:prstClr val="black">
                      <a:alpha val="40000"/>
                    </a:prst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effectLst>
                  <a:outerShdw blurRad="50800" dist="38100" dir="5400000" algn="t" rotWithShape="0">
                    <a:prstClr val="black">
                      <a:alpha val="40000"/>
                    </a:prstClr>
                  </a:outerShdw>
                </a:effectLst>
              </a:defRPr>
            </a:lvl1pPr>
          </a:lstStyle>
          <a:p>
            <a:fld id="{34BB71C1-D9F0-4A37-A4F6-BDCB58C21A3B}" type="datetimeFigureOut">
              <a:rPr lang="en-US" smtClean="0"/>
              <a:pPr/>
              <a:t>5/7/25</a:t>
            </a:fld>
            <a:endParaRPr lang="en-US"/>
          </a:p>
        </p:txBody>
      </p:sp>
      <p:sp>
        <p:nvSpPr>
          <p:cNvPr id="5" name="Footer Placeholder 4"/>
          <p:cNvSpPr>
            <a:spLocks noGrp="1"/>
          </p:cNvSpPr>
          <p:nvPr>
            <p:ph type="ftr" sz="quarter" idx="11"/>
          </p:nvPr>
        </p:nvSpPr>
        <p:spPr/>
        <p:txBody>
          <a:bodyPr/>
          <a:lstStyle>
            <a:lvl1pPr>
              <a:defRPr>
                <a:effectLst>
                  <a:outerShdw blurRad="50800" dist="38100" dir="5400000" algn="t" rotWithShape="0">
                    <a:prstClr val="black">
                      <a:alpha val="40000"/>
                    </a:prstClr>
                  </a:outerShdw>
                </a:effectLst>
              </a:defRPr>
            </a:lvl1pPr>
          </a:lstStyle>
          <a:p>
            <a:endParaRPr lang="en-US"/>
          </a:p>
        </p:txBody>
      </p:sp>
      <p:sp>
        <p:nvSpPr>
          <p:cNvPr id="6" name="Slide Number Placeholder 5"/>
          <p:cNvSpPr>
            <a:spLocks noGrp="1"/>
          </p:cNvSpPr>
          <p:nvPr>
            <p:ph type="sldNum" sz="quarter" idx="12"/>
          </p:nvPr>
        </p:nvSpPr>
        <p:spPr/>
        <p:txBody>
          <a:bodyPr/>
          <a:lstStyle>
            <a:lvl1pPr>
              <a:defRPr>
                <a:effectLst>
                  <a:outerShdw blurRad="50800" dist="38100" dir="5400000" algn="t" rotWithShape="0">
                    <a:prstClr val="black">
                      <a:alpha val="40000"/>
                    </a:prstClr>
                  </a:outerShdw>
                </a:effectLst>
              </a:defRPr>
            </a:lvl1pPr>
          </a:lstStyle>
          <a:p>
            <a:fld id="{26454EFD-86D6-4F47-85FB-7205DE7B8782}" type="slidenum">
              <a:rPr lang="en-US" smtClean="0"/>
              <a:pPr/>
              <a:t>‹#›</a:t>
            </a:fld>
            <a:endParaRPr lang="en-US"/>
          </a:p>
        </p:txBody>
      </p:sp>
    </p:spTree>
    <p:extLst>
      <p:ext uri="{BB962C8B-B14F-4D97-AF65-F5344CB8AC3E}">
        <p14:creationId xmlns:p14="http://schemas.microsoft.com/office/powerpoint/2010/main" val="2323255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effectLst>
                  <a:outerShdw blurRad="50800" dist="38100" dir="5400000" algn="t" rotWithShape="0">
                    <a:prstClr val="black">
                      <a:alpha val="40000"/>
                    </a:prstClr>
                  </a:outerShdw>
                </a:effectLst>
              </a:defRPr>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effectLst>
                  <a:outerShdw blurRad="50800" dist="38100" dir="5400000" algn="t"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ffectLst>
                  <a:outerShdw blurRad="50800" dist="38100" dir="5400000" algn="t" rotWithShape="0">
                    <a:prstClr val="black">
                      <a:alpha val="40000"/>
                    </a:prstClr>
                  </a:outerShdw>
                </a:effectLst>
              </a:defRPr>
            </a:lvl1pPr>
          </a:lstStyle>
          <a:p>
            <a:fld id="{34BB71C1-D9F0-4A37-A4F6-BDCB58C21A3B}" type="datetimeFigureOut">
              <a:rPr lang="en-US" smtClean="0"/>
              <a:pPr/>
              <a:t>5/7/25</a:t>
            </a:fld>
            <a:endParaRPr lang="en-US"/>
          </a:p>
        </p:txBody>
      </p:sp>
      <p:sp>
        <p:nvSpPr>
          <p:cNvPr id="5" name="Footer Placeholder 4"/>
          <p:cNvSpPr>
            <a:spLocks noGrp="1"/>
          </p:cNvSpPr>
          <p:nvPr>
            <p:ph type="ftr" sz="quarter" idx="11"/>
          </p:nvPr>
        </p:nvSpPr>
        <p:spPr/>
        <p:txBody>
          <a:bodyPr/>
          <a:lstStyle>
            <a:lvl1pPr>
              <a:defRPr>
                <a:effectLst>
                  <a:outerShdw blurRad="50800" dist="38100" dir="5400000" algn="t" rotWithShape="0">
                    <a:prstClr val="black">
                      <a:alpha val="40000"/>
                    </a:prstClr>
                  </a:outerShdw>
                </a:effectLst>
              </a:defRPr>
            </a:lvl1pPr>
          </a:lstStyle>
          <a:p>
            <a:endParaRPr lang="en-US"/>
          </a:p>
        </p:txBody>
      </p:sp>
      <p:sp>
        <p:nvSpPr>
          <p:cNvPr id="6" name="Slide Number Placeholder 5"/>
          <p:cNvSpPr>
            <a:spLocks noGrp="1"/>
          </p:cNvSpPr>
          <p:nvPr>
            <p:ph type="sldNum" sz="quarter" idx="12"/>
          </p:nvPr>
        </p:nvSpPr>
        <p:spPr/>
        <p:txBody>
          <a:bodyPr/>
          <a:lstStyle>
            <a:lvl1pPr>
              <a:defRPr>
                <a:effectLst>
                  <a:outerShdw blurRad="50800" dist="38100" dir="5400000" algn="t" rotWithShape="0">
                    <a:prstClr val="black">
                      <a:alpha val="40000"/>
                    </a:prstClr>
                  </a:outerShdw>
                </a:effectLst>
              </a:defRPr>
            </a:lvl1pPr>
          </a:lstStyle>
          <a:p>
            <a:fld id="{26454EFD-86D6-4F47-85FB-7205DE7B8782}" type="slidenum">
              <a:rPr lang="en-US" smtClean="0"/>
              <a:pPr/>
              <a:t>‹#›</a:t>
            </a:fld>
            <a:endParaRPr lang="en-US"/>
          </a:p>
        </p:txBody>
      </p:sp>
    </p:spTree>
    <p:extLst>
      <p:ext uri="{BB962C8B-B14F-4D97-AF65-F5344CB8AC3E}">
        <p14:creationId xmlns:p14="http://schemas.microsoft.com/office/powerpoint/2010/main" val="722876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50800" dist="38100" dir="5400000" algn="t" rotWithShape="0">
                    <a:prstClr val="black">
                      <a:alpha val="40000"/>
                    </a:prstClr>
                  </a:outerShdw>
                </a:effectLst>
              </a:defRPr>
            </a:lvl1p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effectLst>
                  <a:outerShdw blurRad="50800" dist="38100" dir="5400000" algn="t" rotWithShape="0">
                    <a:prstClr val="black">
                      <a:alpha val="40000"/>
                    </a:prstClr>
                  </a:outerShdw>
                </a:effectLst>
              </a:defRPr>
            </a:lvl1pPr>
            <a:lvl2pPr>
              <a:defRPr sz="2400">
                <a:effectLst>
                  <a:outerShdw blurRad="50800" dist="38100" dir="5400000" algn="t" rotWithShape="0">
                    <a:prstClr val="black">
                      <a:alpha val="40000"/>
                    </a:prstClr>
                  </a:outerShdw>
                </a:effectLst>
              </a:defRPr>
            </a:lvl2pPr>
            <a:lvl3pPr>
              <a:defRPr sz="2000">
                <a:effectLst>
                  <a:outerShdw blurRad="50800" dist="38100" dir="5400000" algn="t" rotWithShape="0">
                    <a:prstClr val="black">
                      <a:alpha val="40000"/>
                    </a:prstClr>
                  </a:outerShdw>
                </a:effectLst>
              </a:defRPr>
            </a:lvl3pPr>
            <a:lvl4pPr>
              <a:defRPr sz="1800">
                <a:effectLst>
                  <a:outerShdw blurRad="50800" dist="38100" dir="5400000" algn="t" rotWithShape="0">
                    <a:prstClr val="black">
                      <a:alpha val="40000"/>
                    </a:prstClr>
                  </a:outerShdw>
                </a:effectLst>
              </a:defRPr>
            </a:lvl4pPr>
            <a:lvl5pPr>
              <a:defRPr sz="1800">
                <a:effectLst>
                  <a:outerShdw blurRad="50800" dist="38100" dir="5400000" algn="t" rotWithShape="0">
                    <a:prstClr val="black">
                      <a:alpha val="40000"/>
                    </a:prstClr>
                  </a:outerShdw>
                </a:effectLs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00113"/>
            <a:ext cx="4038600" cy="2545556"/>
          </a:xfrm>
        </p:spPr>
        <p:txBody>
          <a:bodyPr/>
          <a:lstStyle>
            <a:lvl1pPr>
              <a:defRPr sz="2800">
                <a:effectLst>
                  <a:outerShdw blurRad="50800" dist="38100" dir="5400000" algn="t" rotWithShape="0">
                    <a:prstClr val="black">
                      <a:alpha val="40000"/>
                    </a:prstClr>
                  </a:outerShdw>
                </a:effectLst>
              </a:defRPr>
            </a:lvl1pPr>
            <a:lvl2pPr>
              <a:defRPr sz="2400">
                <a:effectLst>
                  <a:outerShdw blurRad="50800" dist="38100" dir="5400000" algn="t" rotWithShape="0">
                    <a:prstClr val="black">
                      <a:alpha val="40000"/>
                    </a:prstClr>
                  </a:outerShdw>
                </a:effectLst>
              </a:defRPr>
            </a:lvl2pPr>
            <a:lvl3pPr>
              <a:defRPr sz="2000">
                <a:effectLst>
                  <a:outerShdw blurRad="50800" dist="38100" dir="5400000" algn="t" rotWithShape="0">
                    <a:prstClr val="black">
                      <a:alpha val="40000"/>
                    </a:prstClr>
                  </a:outerShdw>
                </a:effectLst>
              </a:defRPr>
            </a:lvl3pPr>
            <a:lvl4pPr>
              <a:defRPr sz="1800">
                <a:effectLst>
                  <a:outerShdw blurRad="50800" dist="38100" dir="5400000" algn="t" rotWithShape="0">
                    <a:prstClr val="black">
                      <a:alpha val="40000"/>
                    </a:prstClr>
                  </a:outerShdw>
                </a:effectLst>
              </a:defRPr>
            </a:lvl4pPr>
            <a:lvl5pPr>
              <a:defRPr sz="1800">
                <a:effectLst>
                  <a:outerShdw blurRad="50800" dist="38100" dir="5400000" algn="t" rotWithShape="0">
                    <a:prstClr val="black">
                      <a:alpha val="40000"/>
                    </a:prstClr>
                  </a:outerShdw>
                </a:effectLs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ffectLst>
                  <a:outerShdw blurRad="50800" dist="38100" dir="5400000" algn="t" rotWithShape="0">
                    <a:prstClr val="black">
                      <a:alpha val="40000"/>
                    </a:prstClr>
                  </a:outerShdw>
                </a:effectLst>
              </a:defRPr>
            </a:lvl1pPr>
          </a:lstStyle>
          <a:p>
            <a:fld id="{34BB71C1-D9F0-4A37-A4F6-BDCB58C21A3B}" type="datetimeFigureOut">
              <a:rPr lang="en-US" smtClean="0"/>
              <a:pPr/>
              <a:t>5/7/25</a:t>
            </a:fld>
            <a:endParaRPr lang="en-US"/>
          </a:p>
        </p:txBody>
      </p:sp>
      <p:sp>
        <p:nvSpPr>
          <p:cNvPr id="6" name="Footer Placeholder 5"/>
          <p:cNvSpPr>
            <a:spLocks noGrp="1"/>
          </p:cNvSpPr>
          <p:nvPr>
            <p:ph type="ftr" sz="quarter" idx="11"/>
          </p:nvPr>
        </p:nvSpPr>
        <p:spPr/>
        <p:txBody>
          <a:bodyPr/>
          <a:lstStyle>
            <a:lvl1pPr>
              <a:defRPr>
                <a:effectLst>
                  <a:outerShdw blurRad="50800" dist="38100" dir="5400000" algn="t" rotWithShape="0">
                    <a:prstClr val="black">
                      <a:alpha val="40000"/>
                    </a:prstClr>
                  </a:outerShdw>
                </a:effectLst>
              </a:defRPr>
            </a:lvl1pPr>
          </a:lstStyle>
          <a:p>
            <a:endParaRPr lang="en-US"/>
          </a:p>
        </p:txBody>
      </p:sp>
      <p:sp>
        <p:nvSpPr>
          <p:cNvPr id="7" name="Slide Number Placeholder 6"/>
          <p:cNvSpPr>
            <a:spLocks noGrp="1"/>
          </p:cNvSpPr>
          <p:nvPr>
            <p:ph type="sldNum" sz="quarter" idx="12"/>
          </p:nvPr>
        </p:nvSpPr>
        <p:spPr/>
        <p:txBody>
          <a:bodyPr/>
          <a:lstStyle>
            <a:lvl1pPr>
              <a:defRPr>
                <a:effectLst>
                  <a:outerShdw blurRad="50800" dist="38100" dir="5400000" algn="t" rotWithShape="0">
                    <a:prstClr val="black">
                      <a:alpha val="40000"/>
                    </a:prstClr>
                  </a:outerShdw>
                </a:effectLst>
              </a:defRPr>
            </a:lvl1pPr>
          </a:lstStyle>
          <a:p>
            <a:fld id="{26454EFD-86D6-4F47-85FB-7205DE7B8782}" type="slidenum">
              <a:rPr lang="en-US" smtClean="0"/>
              <a:pPr/>
              <a:t>‹#›</a:t>
            </a:fld>
            <a:endParaRPr lang="en-US"/>
          </a:p>
        </p:txBody>
      </p:sp>
    </p:spTree>
    <p:extLst>
      <p:ext uri="{BB962C8B-B14F-4D97-AF65-F5344CB8AC3E}">
        <p14:creationId xmlns:p14="http://schemas.microsoft.com/office/powerpoint/2010/main" val="2779288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BB71C1-D9F0-4A37-A4F6-BDCB58C21A3B}" type="datetimeFigureOut">
              <a:rPr lang="en-US" smtClean="0"/>
              <a:t>5/7/25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211822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50800" dist="38100" dir="5400000" algn="t" rotWithShape="0">
                    <a:prstClr val="black">
                      <a:alpha val="40000"/>
                    </a:prstClr>
                  </a:outerShdw>
                </a:effectLst>
              </a:defRPr>
            </a:lvl1pPr>
          </a:lstStyle>
          <a:p>
            <a:r>
              <a:rPr lang="en-US"/>
              <a:t>Click to edit Master title style</a:t>
            </a:r>
          </a:p>
        </p:txBody>
      </p:sp>
      <p:sp>
        <p:nvSpPr>
          <p:cNvPr id="3" name="Date Placeholder 2"/>
          <p:cNvSpPr>
            <a:spLocks noGrp="1"/>
          </p:cNvSpPr>
          <p:nvPr>
            <p:ph type="dt" sz="half" idx="10"/>
          </p:nvPr>
        </p:nvSpPr>
        <p:spPr/>
        <p:txBody>
          <a:bodyPr/>
          <a:lstStyle>
            <a:lvl1pPr>
              <a:defRPr>
                <a:effectLst>
                  <a:outerShdw blurRad="50800" dist="38100" dir="5400000" algn="t" rotWithShape="0">
                    <a:prstClr val="black">
                      <a:alpha val="40000"/>
                    </a:prstClr>
                  </a:outerShdw>
                </a:effectLst>
              </a:defRPr>
            </a:lvl1pPr>
          </a:lstStyle>
          <a:p>
            <a:fld id="{34BB71C1-D9F0-4A37-A4F6-BDCB58C21A3B}" type="datetimeFigureOut">
              <a:rPr lang="en-US" smtClean="0"/>
              <a:pPr/>
              <a:t>5/7/25</a:t>
            </a:fld>
            <a:endParaRPr lang="en-US"/>
          </a:p>
        </p:txBody>
      </p:sp>
      <p:sp>
        <p:nvSpPr>
          <p:cNvPr id="4" name="Footer Placeholder 3"/>
          <p:cNvSpPr>
            <a:spLocks noGrp="1"/>
          </p:cNvSpPr>
          <p:nvPr>
            <p:ph type="ftr" sz="quarter" idx="11"/>
          </p:nvPr>
        </p:nvSpPr>
        <p:spPr/>
        <p:txBody>
          <a:bodyPr/>
          <a:lstStyle>
            <a:lvl1pPr>
              <a:defRPr>
                <a:effectLst>
                  <a:outerShdw blurRad="50800" dist="38100" dir="5400000" algn="t" rotWithShape="0">
                    <a:prstClr val="black">
                      <a:alpha val="40000"/>
                    </a:prstClr>
                  </a:outerShdw>
                </a:effectLst>
              </a:defRPr>
            </a:lvl1pPr>
          </a:lstStyle>
          <a:p>
            <a:endParaRPr lang="en-US"/>
          </a:p>
        </p:txBody>
      </p:sp>
      <p:sp>
        <p:nvSpPr>
          <p:cNvPr id="5" name="Slide Number Placeholder 4"/>
          <p:cNvSpPr>
            <a:spLocks noGrp="1"/>
          </p:cNvSpPr>
          <p:nvPr>
            <p:ph type="sldNum" sz="quarter" idx="12"/>
          </p:nvPr>
        </p:nvSpPr>
        <p:spPr/>
        <p:txBody>
          <a:bodyPr/>
          <a:lstStyle>
            <a:lvl1pPr>
              <a:defRPr>
                <a:effectLst>
                  <a:outerShdw blurRad="50800" dist="38100" dir="5400000" algn="t" rotWithShape="0">
                    <a:prstClr val="black">
                      <a:alpha val="40000"/>
                    </a:prstClr>
                  </a:outerShdw>
                </a:effectLst>
              </a:defRPr>
            </a:lvl1pPr>
          </a:lstStyle>
          <a:p>
            <a:fld id="{26454EFD-86D6-4F47-85FB-7205DE7B8782}" type="slidenum">
              <a:rPr lang="en-US" smtClean="0"/>
              <a:pPr/>
              <a:t>‹#›</a:t>
            </a:fld>
            <a:endParaRPr lang="en-US"/>
          </a:p>
        </p:txBody>
      </p:sp>
    </p:spTree>
    <p:extLst>
      <p:ext uri="{BB962C8B-B14F-4D97-AF65-F5344CB8AC3E}">
        <p14:creationId xmlns:p14="http://schemas.microsoft.com/office/powerpoint/2010/main" val="296585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50800" dist="38100" dir="5400000" algn="t" rotWithShape="0">
                    <a:prstClr val="black">
                      <a:alpha val="40000"/>
                    </a:prstClr>
                  </a:outerShdw>
                </a:effectLst>
              </a:defRPr>
            </a:lvl1pPr>
          </a:lstStyle>
          <a:p>
            <a:fld id="{34BB71C1-D9F0-4A37-A4F6-BDCB58C21A3B}" type="datetimeFigureOut">
              <a:rPr lang="en-US" smtClean="0"/>
              <a:pPr/>
              <a:t>5/7/25</a:t>
            </a:fld>
            <a:endParaRPr lang="en-US"/>
          </a:p>
        </p:txBody>
      </p:sp>
      <p:sp>
        <p:nvSpPr>
          <p:cNvPr id="3" name="Footer Placeholder 2"/>
          <p:cNvSpPr>
            <a:spLocks noGrp="1"/>
          </p:cNvSpPr>
          <p:nvPr>
            <p:ph type="ftr" sz="quarter" idx="11"/>
          </p:nvPr>
        </p:nvSpPr>
        <p:spPr/>
        <p:txBody>
          <a:bodyPr/>
          <a:lstStyle>
            <a:lvl1pPr>
              <a:defRPr>
                <a:effectLst>
                  <a:outerShdw blurRad="50800" dist="38100" dir="5400000" algn="t" rotWithShape="0">
                    <a:prstClr val="black">
                      <a:alpha val="40000"/>
                    </a:prstClr>
                  </a:outerShdw>
                </a:effectLst>
              </a:defRPr>
            </a:lvl1pPr>
          </a:lstStyle>
          <a:p>
            <a:endParaRPr lang="en-US"/>
          </a:p>
        </p:txBody>
      </p:sp>
      <p:sp>
        <p:nvSpPr>
          <p:cNvPr id="4" name="Slide Number Placeholder 3"/>
          <p:cNvSpPr>
            <a:spLocks noGrp="1"/>
          </p:cNvSpPr>
          <p:nvPr>
            <p:ph type="sldNum" sz="quarter" idx="12"/>
          </p:nvPr>
        </p:nvSpPr>
        <p:spPr/>
        <p:txBody>
          <a:bodyPr/>
          <a:lstStyle>
            <a:lvl1pPr>
              <a:defRPr>
                <a:effectLst>
                  <a:outerShdw blurRad="50800" dist="38100" dir="5400000" algn="t" rotWithShape="0">
                    <a:prstClr val="black">
                      <a:alpha val="40000"/>
                    </a:prstClr>
                  </a:outerShdw>
                </a:effectLst>
              </a:defRPr>
            </a:lvl1pPr>
          </a:lstStyle>
          <a:p>
            <a:fld id="{26454EFD-86D6-4F47-85FB-7205DE7B8782}" type="slidenum">
              <a:rPr lang="en-US" smtClean="0"/>
              <a:pPr/>
              <a:t>‹#›</a:t>
            </a:fld>
            <a:endParaRPr lang="en-US"/>
          </a:p>
        </p:txBody>
      </p:sp>
    </p:spTree>
    <p:extLst>
      <p:ext uri="{BB962C8B-B14F-4D97-AF65-F5344CB8AC3E}">
        <p14:creationId xmlns:p14="http://schemas.microsoft.com/office/powerpoint/2010/main" val="363731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BB71C1-D9F0-4A37-A4F6-BDCB58C21A3B}" type="datetimeFigureOut">
              <a:rPr lang="en-US" smtClean="0"/>
              <a:t>5/7/25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904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BB71C1-D9F0-4A37-A4F6-BDCB58C21A3B}" type="datetimeFigureOut">
              <a:rPr lang="en-US" smtClean="0"/>
              <a:t>5/7/25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3790267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750"/>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1200151"/>
            <a:ext cx="75438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algn="t" rotWithShape="0">
                    <a:prstClr val="black">
                      <a:alpha val="40000"/>
                    </a:prstClr>
                  </a:outerShdw>
                </a:effectLst>
              </a:defRPr>
            </a:lvl1pPr>
          </a:lstStyle>
          <a:p>
            <a:fld id="{34BB71C1-D9F0-4A37-A4F6-BDCB58C21A3B}" type="datetimeFigureOut">
              <a:rPr lang="en-US" smtClean="0"/>
              <a:pPr/>
              <a:t>5/7/25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rgbClr val="B6ADED"/>
                </a:solidFill>
                <a:effectLst>
                  <a:outerShdw blurRad="50800" dist="38100" dir="5400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algn="t" rotWithShape="0">
                    <a:prstClr val="black">
                      <a:alpha val="40000"/>
                    </a:prstClr>
                  </a:outerShdw>
                </a:effectLst>
              </a:defRPr>
            </a:lvl1pPr>
          </a:lstStyle>
          <a:p>
            <a:fld id="{26454EFD-86D6-4F47-85FB-7205DE7B8782}" type="slidenum">
              <a:rPr lang="en-US" smtClean="0"/>
              <a:pPr/>
              <a:t>‹#›</a:t>
            </a:fld>
            <a:endParaRPr lang="en-US"/>
          </a:p>
        </p:txBody>
      </p:sp>
    </p:spTree>
    <p:extLst>
      <p:ext uri="{BB962C8B-B14F-4D97-AF65-F5344CB8AC3E}">
        <p14:creationId xmlns:p14="http://schemas.microsoft.com/office/powerpoint/2010/main" val="365361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3200" b="1" i="0" kern="1200" cap="small" baseline="0">
          <a:solidFill>
            <a:srgbClr val="FFFFCC"/>
          </a:solidFill>
          <a:effectLst>
            <a:outerShdw blurRad="50800" dist="38100" dir="5400000" algn="t" rotWithShape="0">
              <a:prstClr val="black">
                <a:alpha val="40000"/>
              </a:prstClr>
            </a:outerShdw>
          </a:effectLst>
          <a:latin typeface="Tahoma"/>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bg1"/>
          </a:solidFill>
          <a:effectLst>
            <a:outerShdw blurRad="50800" dist="38100" dir="5400000" algn="t" rotWithShape="0">
              <a:prstClr val="black">
                <a:alpha val="40000"/>
              </a:prstClr>
            </a:outerShdw>
          </a:effectLst>
          <a:latin typeface="Tahoma"/>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FFFF99"/>
          </a:solidFill>
          <a:effectLst>
            <a:outerShdw blurRad="50800" dist="38100" dir="5400000" algn="t" rotWithShape="0">
              <a:prstClr val="black">
                <a:alpha val="40000"/>
              </a:prstClr>
            </a:outerShdw>
          </a:effectLst>
          <a:latin typeface="Tahoma"/>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bg1"/>
          </a:solidFill>
          <a:effectLst>
            <a:outerShdw blurRad="50800" dist="38100" dir="5400000" algn="t" rotWithShape="0">
              <a:prstClr val="black">
                <a:alpha val="40000"/>
              </a:prstClr>
            </a:outerShdw>
          </a:effectLst>
          <a:latin typeface="Tahoma"/>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FFFF99"/>
          </a:solidFill>
          <a:effectLst>
            <a:outerShdw blurRad="50800" dist="38100" dir="5400000" algn="t" rotWithShape="0">
              <a:prstClr val="black">
                <a:alpha val="40000"/>
              </a:prstClr>
            </a:outerShdw>
          </a:effectLst>
          <a:latin typeface="Tahoma"/>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effectLst>
            <a:outerShdw blurRad="50800" dist="38100" dir="5400000" algn="t" rotWithShape="0">
              <a:prstClr val="black">
                <a:alpha val="40000"/>
              </a:prstClr>
            </a:outerShdw>
          </a:effectLst>
          <a:latin typeface="Tahoma"/>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4267200" y="209550"/>
            <a:ext cx="4457700" cy="609600"/>
          </a:xfrm>
        </p:spPr>
        <p:txBody>
          <a:bodyPr>
            <a:normAutofit/>
          </a:bodyPr>
          <a:lstStyle/>
          <a:p>
            <a:pPr algn="ctr">
              <a:lnSpc>
                <a:spcPct val="80000"/>
              </a:lnSpc>
              <a:defRPr/>
            </a:pPr>
            <a:r>
              <a:rPr lang="en-US" dirty="0">
                <a:solidFill>
                  <a:srgbClr val="FFFF99"/>
                </a:solidFill>
                <a:cs typeface="Tw Cen MT"/>
              </a:rPr>
              <a:t>Timothy R. Jennings, MD DLFAPA</a:t>
            </a:r>
          </a:p>
        </p:txBody>
      </p:sp>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4191000" y="971550"/>
            <a:ext cx="4724400" cy="3962400"/>
          </a:xfrm>
        </p:spPr>
        <p:txBody>
          <a:bodyPr>
            <a:noAutofit/>
          </a:bodyPr>
          <a:lstStyle/>
          <a:p>
            <a:pPr algn="ctr">
              <a:lnSpc>
                <a:spcPct val="80000"/>
              </a:lnSpc>
              <a:defRPr/>
            </a:pPr>
            <a:r>
              <a:rPr lang="en-US" dirty="0">
                <a:cs typeface="Tw Cen MT"/>
              </a:rPr>
              <a:t>Medical Director, Honey Lake Clinic</a:t>
            </a:r>
          </a:p>
          <a:p>
            <a:pPr algn="ctr">
              <a:lnSpc>
                <a:spcPct val="80000"/>
              </a:lnSpc>
              <a:defRPr/>
            </a:pPr>
            <a:r>
              <a:rPr lang="en-US" dirty="0">
                <a:cs typeface="Tw Cen MT"/>
              </a:rPr>
              <a:t>Past-President, TN &amp; Southern Psychiatric Associations</a:t>
            </a:r>
          </a:p>
          <a:p>
            <a:pPr algn="ctr">
              <a:lnSpc>
                <a:spcPct val="80000"/>
              </a:lnSpc>
              <a:defRPr/>
            </a:pPr>
            <a:endParaRPr lang="en-US" dirty="0">
              <a:cs typeface="Tw Cen MT"/>
            </a:endParaRPr>
          </a:p>
          <a:p>
            <a:pPr algn="ctr">
              <a:lnSpc>
                <a:spcPct val="80000"/>
              </a:lnSpc>
              <a:spcBef>
                <a:spcPts val="0"/>
              </a:spcBef>
              <a:spcAft>
                <a:spcPts val="700"/>
              </a:spcAft>
              <a:defRPr/>
            </a:pPr>
            <a:r>
              <a:rPr lang="en-US" sz="1200" dirty="0">
                <a:solidFill>
                  <a:srgbClr val="CCFFCC"/>
                </a:solidFill>
                <a:cs typeface="Tw Cen MT"/>
              </a:rPr>
              <a:t>Author: </a:t>
            </a:r>
          </a:p>
          <a:p>
            <a:pPr algn="ctr">
              <a:lnSpc>
                <a:spcPct val="80000"/>
              </a:lnSpc>
              <a:spcBef>
                <a:spcPts val="0"/>
              </a:spcBef>
              <a:spcAft>
                <a:spcPts val="1000"/>
              </a:spcAft>
              <a:defRPr/>
            </a:pPr>
            <a:r>
              <a:rPr lang="en-US" sz="1200" i="1" dirty="0">
                <a:solidFill>
                  <a:srgbClr val="CCFFCC"/>
                </a:solidFill>
                <a:cs typeface="Tw Cen MT"/>
              </a:rPr>
              <a:t>Could It Be This Simple? A Biblical Model for Healing the Mind </a:t>
            </a:r>
          </a:p>
          <a:p>
            <a:pPr algn="ctr">
              <a:lnSpc>
                <a:spcPct val="80000"/>
              </a:lnSpc>
              <a:spcBef>
                <a:spcPts val="0"/>
              </a:spcBef>
              <a:spcAft>
                <a:spcPts val="1000"/>
              </a:spcAft>
              <a:defRPr/>
            </a:pPr>
            <a:r>
              <a:rPr lang="en-US" sz="1200" i="1" dirty="0">
                <a:solidFill>
                  <a:srgbClr val="CCFFCC"/>
                </a:solidFill>
                <a:cs typeface="Tw Cen MT"/>
              </a:rPr>
              <a:t>The God-Shaped Brain: How Changing Your View of God Transforms Your Life </a:t>
            </a:r>
          </a:p>
          <a:p>
            <a:pPr algn="ctr">
              <a:lnSpc>
                <a:spcPct val="80000"/>
              </a:lnSpc>
              <a:spcBef>
                <a:spcPts val="0"/>
              </a:spcBef>
              <a:spcAft>
                <a:spcPts val="1000"/>
              </a:spcAft>
              <a:defRPr/>
            </a:pPr>
            <a:r>
              <a:rPr lang="en-US" sz="1200" i="1" dirty="0">
                <a:solidFill>
                  <a:srgbClr val="CCFFCC"/>
                </a:solidFill>
                <a:cs typeface="Tw Cen MT"/>
              </a:rPr>
              <a:t>The Remedy New Testament Expanded Paraphrase</a:t>
            </a:r>
          </a:p>
          <a:p>
            <a:pPr algn="ctr">
              <a:lnSpc>
                <a:spcPct val="80000"/>
              </a:lnSpc>
              <a:spcBef>
                <a:spcPts val="0"/>
              </a:spcBef>
              <a:spcAft>
                <a:spcPts val="1000"/>
              </a:spcAft>
              <a:defRPr/>
            </a:pPr>
            <a:r>
              <a:rPr lang="en-US" sz="1200" i="1" dirty="0">
                <a:solidFill>
                  <a:srgbClr val="CCFFCC"/>
                </a:solidFill>
                <a:cs typeface="Tw Cen MT"/>
              </a:rPr>
              <a:t>The God-Shaped Heart: How Correctly Understanding God’s Love Transforms Us</a:t>
            </a:r>
          </a:p>
          <a:p>
            <a:pPr algn="ctr">
              <a:lnSpc>
                <a:spcPct val="80000"/>
              </a:lnSpc>
              <a:spcBef>
                <a:spcPts val="0"/>
              </a:spcBef>
              <a:spcAft>
                <a:spcPts val="1000"/>
              </a:spcAft>
              <a:defRPr/>
            </a:pPr>
            <a:r>
              <a:rPr lang="en-US" sz="1200" i="1" dirty="0">
                <a:solidFill>
                  <a:srgbClr val="CCFFCC"/>
                </a:solidFill>
                <a:cs typeface="Tw Cen MT"/>
              </a:rPr>
              <a:t>The Aging Brain: Proven Steps to Prevent Dementia and Sharpen Your Mind</a:t>
            </a:r>
          </a:p>
          <a:p>
            <a:pPr algn="ctr">
              <a:lnSpc>
                <a:spcPct val="80000"/>
              </a:lnSpc>
              <a:spcBef>
                <a:spcPts val="0"/>
              </a:spcBef>
              <a:spcAft>
                <a:spcPts val="1000"/>
              </a:spcAft>
              <a:defRPr/>
            </a:pPr>
            <a:r>
              <a:rPr lang="en-US" sz="1200" i="1" dirty="0">
                <a:solidFill>
                  <a:srgbClr val="CCFFCC"/>
                </a:solidFill>
                <a:cs typeface="Tw Cen MT"/>
              </a:rPr>
              <a:t>The Remedy of the Lord in Song: The Psalms</a:t>
            </a:r>
          </a:p>
          <a:p>
            <a:pPr algn="ctr">
              <a:lnSpc>
                <a:spcPct val="80000"/>
              </a:lnSpc>
              <a:defRPr/>
            </a:pPr>
            <a:endParaRPr lang="en-US" sz="1200" dirty="0">
              <a:cs typeface="Tw Cen MT"/>
            </a:endParaRPr>
          </a:p>
          <a:p>
            <a:pPr algn="ctr">
              <a:lnSpc>
                <a:spcPct val="80000"/>
              </a:lnSpc>
              <a:defRPr/>
            </a:pPr>
            <a:fld id="{A0CE03D6-429D-4537-BADF-0A8DA4543290}" type="datetime4">
              <a:rPr lang="en-US" sz="1200" smtClean="0">
                <a:cs typeface="Tw Cen MT"/>
              </a:rPr>
              <a:pPr algn="ctr">
                <a:lnSpc>
                  <a:spcPct val="80000"/>
                </a:lnSpc>
                <a:defRPr/>
              </a:pPr>
              <a:t>May 7, 2025</a:t>
            </a:fld>
            <a:endParaRPr lang="en-US" sz="1200" dirty="0">
              <a:latin typeface="Tw Cen MT"/>
              <a:cs typeface="Tw Cen MT"/>
            </a:endParaRPr>
          </a:p>
          <a:p>
            <a:pPr algn="ctr"/>
            <a:endParaRPr lang="en-US" sz="1900" dirty="0"/>
          </a:p>
        </p:txBody>
      </p:sp>
      <p:pic>
        <p:nvPicPr>
          <p:cNvPr id="16" name="Picture 15">
            <a:extLst>
              <a:ext uri="{FF2B5EF4-FFF2-40B4-BE49-F238E27FC236}">
                <a16:creationId xmlns:a16="http://schemas.microsoft.com/office/drawing/2014/main" id="{5A3F5075-6098-2647-B5CD-0647687E74BA}"/>
              </a:ext>
            </a:extLst>
          </p:cNvPr>
          <p:cNvPicPr>
            <a:picLocks noChangeAspect="1"/>
          </p:cNvPicPr>
          <p:nvPr/>
        </p:nvPicPr>
        <p:blipFill>
          <a:blip r:embed="rId2"/>
          <a:stretch>
            <a:fillRect/>
          </a:stretch>
        </p:blipFill>
        <p:spPr>
          <a:xfrm>
            <a:off x="5862" y="7327"/>
            <a:ext cx="4003886" cy="5143500"/>
          </a:xfrm>
          <a:prstGeom prst="rect">
            <a:avLst/>
          </a:prstGeom>
        </p:spPr>
      </p:pic>
    </p:spTree>
    <p:extLst>
      <p:ext uri="{BB962C8B-B14F-4D97-AF65-F5344CB8AC3E}">
        <p14:creationId xmlns:p14="http://schemas.microsoft.com/office/powerpoint/2010/main" val="3688715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2B688-7635-B323-7271-81EF8E906A52}"/>
              </a:ext>
            </a:extLst>
          </p:cNvPr>
          <p:cNvSpPr>
            <a:spLocks noGrp="1"/>
          </p:cNvSpPr>
          <p:nvPr>
            <p:ph type="title"/>
          </p:nvPr>
        </p:nvSpPr>
        <p:spPr/>
        <p:txBody>
          <a:bodyPr>
            <a:normAutofit fontScale="90000"/>
          </a:bodyPr>
          <a:lstStyle/>
          <a:p>
            <a:r>
              <a:rPr lang="en-US" dirty="0"/>
              <a:t>And What Determines How We Understand God’s Character? </a:t>
            </a:r>
          </a:p>
        </p:txBody>
      </p:sp>
      <p:sp>
        <p:nvSpPr>
          <p:cNvPr id="3" name="Content Placeholder 2">
            <a:extLst>
              <a:ext uri="{FF2B5EF4-FFF2-40B4-BE49-F238E27FC236}">
                <a16:creationId xmlns:a16="http://schemas.microsoft.com/office/drawing/2014/main" id="{D81A9988-38B1-94D8-91F9-FF3869E66534}"/>
              </a:ext>
            </a:extLst>
          </p:cNvPr>
          <p:cNvSpPr>
            <a:spLocks noGrp="1"/>
          </p:cNvSpPr>
          <p:nvPr>
            <p:ph idx="1"/>
          </p:nvPr>
        </p:nvSpPr>
        <p:spPr>
          <a:xfrm>
            <a:off x="1143000" y="971550"/>
            <a:ext cx="7543800" cy="3810000"/>
          </a:xfrm>
        </p:spPr>
        <p:txBody>
          <a:bodyPr>
            <a:normAutofit/>
          </a:bodyPr>
          <a:lstStyle/>
          <a:p>
            <a:r>
              <a:rPr lang="en-US" dirty="0"/>
              <a:t>How we understand God’s law!</a:t>
            </a:r>
          </a:p>
          <a:p>
            <a:r>
              <a:rPr lang="en-US" dirty="0"/>
              <a:t>How do you understand God’s law? </a:t>
            </a:r>
          </a:p>
          <a:p>
            <a:r>
              <a:rPr lang="en-US" dirty="0"/>
              <a:t>God is Creator—He builds reality, space, time, matter, energy, life—and His laws are the laws upon which reality functions: Design Laws!</a:t>
            </a:r>
          </a:p>
          <a:p>
            <a:r>
              <a:rPr lang="en-US" dirty="0"/>
              <a:t>And God’s design law is an expression of His character of love!</a:t>
            </a:r>
          </a:p>
        </p:txBody>
      </p:sp>
    </p:spTree>
    <p:extLst>
      <p:ext uri="{BB962C8B-B14F-4D97-AF65-F5344CB8AC3E}">
        <p14:creationId xmlns:p14="http://schemas.microsoft.com/office/powerpoint/2010/main" val="385040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8A078"/>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j0078711"/>
          <p:cNvPicPr>
            <a:picLocks noChangeAspect="1" noChangeArrowheads="1"/>
          </p:cNvPicPr>
          <p:nvPr/>
        </p:nvPicPr>
        <p:blipFill>
          <a:blip r:embed="rId2">
            <a:duotone>
              <a:schemeClr val="accent5">
                <a:shade val="45000"/>
                <a:satMod val="135000"/>
              </a:schemeClr>
              <a:prstClr val="white"/>
            </a:duotone>
            <a:lum bright="-25000"/>
            <a:extLst>
              <a:ext uri="{28A0092B-C50C-407E-A947-70E740481C1C}">
                <a14:useLocalDpi xmlns:a14="http://schemas.microsoft.com/office/drawing/2010/main" val="0"/>
              </a:ext>
            </a:extLst>
          </a:blip>
          <a:srcRect/>
          <a:stretch>
            <a:fillRect/>
          </a:stretch>
        </p:blipFill>
        <p:spPr bwMode="auto">
          <a:xfrm>
            <a:off x="5399069" y="1443825"/>
            <a:ext cx="1155355" cy="2801341"/>
          </a:xfrm>
          <a:prstGeom prst="rect">
            <a:avLst/>
          </a:prstGeom>
          <a:noFill/>
          <a:ln>
            <a:noFill/>
          </a:ln>
        </p:spPr>
      </p:pic>
      <p:pic>
        <p:nvPicPr>
          <p:cNvPr id="8" name="Picture 7" descr="j0078711"/>
          <p:cNvPicPr>
            <a:picLocks noChangeAspect="1" noChangeArrowheads="1"/>
          </p:cNvPicPr>
          <p:nvPr/>
        </p:nvPicPr>
        <p:blipFill>
          <a:blip r:embed="rId2">
            <a:duotone>
              <a:schemeClr val="accent5">
                <a:shade val="45000"/>
                <a:satMod val="135000"/>
              </a:schemeClr>
              <a:prstClr val="white"/>
            </a:duotone>
            <a:lum bright="10000"/>
            <a:extLst>
              <a:ext uri="{28A0092B-C50C-407E-A947-70E740481C1C}">
                <a14:useLocalDpi xmlns:a14="http://schemas.microsoft.com/office/drawing/2010/main" val="0"/>
              </a:ext>
            </a:extLst>
          </a:blip>
          <a:srcRect/>
          <a:stretch>
            <a:fillRect/>
          </a:stretch>
        </p:blipFill>
        <p:spPr bwMode="auto">
          <a:xfrm>
            <a:off x="4525808" y="1417455"/>
            <a:ext cx="1270891" cy="3081476"/>
          </a:xfrm>
          <a:prstGeom prst="rect">
            <a:avLst/>
          </a:prstGeom>
          <a:noFill/>
          <a:ln>
            <a:noFill/>
          </a:ln>
        </p:spPr>
      </p:pic>
      <p:sp>
        <p:nvSpPr>
          <p:cNvPr id="6" name="TextBox 5"/>
          <p:cNvSpPr txBox="1">
            <a:spLocks noChangeArrowheads="1"/>
          </p:cNvSpPr>
          <p:nvPr/>
        </p:nvSpPr>
        <p:spPr>
          <a:xfrm>
            <a:off x="1142999" y="971550"/>
            <a:ext cx="7260945" cy="3675220"/>
          </a:xfrm>
          <a:prstGeom prst="rect">
            <a:avLst/>
          </a:prstGeom>
          <a:effectLst>
            <a:outerShdw blurRad="38100" dist="25400" dir="7200000" algn="tl" rotWithShape="0">
              <a:prstClr val="black">
                <a:alpha val="70000"/>
              </a:prstClr>
            </a:outerShdw>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nSpc>
                <a:spcPts val="2200"/>
              </a:lnSpc>
              <a:spcAft>
                <a:spcPts val="1200"/>
              </a:spcAft>
            </a:pPr>
            <a:endParaRPr lang="en-US" sz="2400" dirty="0">
              <a:solidFill>
                <a:schemeClr val="bg1"/>
              </a:solidFill>
            </a:endParaRPr>
          </a:p>
        </p:txBody>
      </p:sp>
      <p:sp>
        <p:nvSpPr>
          <p:cNvPr id="4" name="TextBox 5"/>
          <p:cNvSpPr txBox="1"/>
          <p:nvPr/>
        </p:nvSpPr>
        <p:spPr>
          <a:xfrm>
            <a:off x="1143001" y="4400550"/>
            <a:ext cx="7315200"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r">
              <a:lnSpc>
                <a:spcPts val="1200"/>
              </a:lnSpc>
            </a:pPr>
            <a:r>
              <a:rPr lang="en-US" sz="1200" dirty="0">
                <a:solidFill>
                  <a:schemeClr val="tx2">
                    <a:lumMod val="40000"/>
                    <a:lumOff val="60000"/>
                  </a:schemeClr>
                </a:solidFill>
                <a:effectLst>
                  <a:outerShdw blurRad="50800" dist="38100" dir="8100000" algn="tr" rotWithShape="0">
                    <a:prstClr val="black">
                      <a:alpha val="80000"/>
                    </a:prstClr>
                  </a:outerShdw>
                </a:effectLst>
              </a:rPr>
              <a:t> </a:t>
            </a:r>
          </a:p>
        </p:txBody>
      </p:sp>
      <p:pic>
        <p:nvPicPr>
          <p:cNvPr id="7" name="Picture 6" descr="j0078711"/>
          <p:cNvPicPr>
            <a:picLocks noChangeAspect="1" noChangeArrowheads="1"/>
          </p:cNvPicPr>
          <p:nvPr/>
        </p:nvPicPr>
        <p:blipFill>
          <a:blip r:embed="rId2">
            <a:duotone>
              <a:schemeClr val="accent5">
                <a:shade val="45000"/>
                <a:satMod val="135000"/>
              </a:schemeClr>
              <a:prstClr val="white"/>
            </a:duotone>
            <a:lum bright="36000"/>
            <a:extLst>
              <a:ext uri="{28A0092B-C50C-407E-A947-70E740481C1C}">
                <a14:useLocalDpi xmlns:a14="http://schemas.microsoft.com/office/drawing/2010/main" val="0"/>
              </a:ext>
            </a:extLst>
          </a:blip>
          <a:srcRect/>
          <a:stretch>
            <a:fillRect/>
          </a:stretch>
        </p:blipFill>
        <p:spPr bwMode="auto">
          <a:xfrm>
            <a:off x="3667351" y="1309265"/>
            <a:ext cx="1397980" cy="3389623"/>
          </a:xfrm>
          <a:prstGeom prst="rect">
            <a:avLst/>
          </a:prstGeom>
          <a:noFill/>
          <a:ln>
            <a:noFill/>
          </a:ln>
        </p:spPr>
      </p:pic>
      <p:grpSp>
        <p:nvGrpSpPr>
          <p:cNvPr id="13" name="Group 12"/>
          <p:cNvGrpSpPr/>
          <p:nvPr/>
        </p:nvGrpSpPr>
        <p:grpSpPr>
          <a:xfrm>
            <a:off x="2633534" y="2280009"/>
            <a:ext cx="733172" cy="2523654"/>
            <a:chOff x="3276600" y="2336544"/>
            <a:chExt cx="762000" cy="2622884"/>
          </a:xfrm>
        </p:grpSpPr>
        <p:sp>
          <p:nvSpPr>
            <p:cNvPr id="2" name="Oval 1"/>
            <p:cNvSpPr/>
            <p:nvPr/>
          </p:nvSpPr>
          <p:spPr>
            <a:xfrm>
              <a:off x="3276600" y="4671049"/>
              <a:ext cx="762000" cy="2883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617975" y="2571750"/>
              <a:ext cx="76200"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20245662">
              <a:off x="3354484" y="2486213"/>
              <a:ext cx="533400" cy="115219"/>
            </a:xfrm>
            <a:custGeom>
              <a:avLst/>
              <a:gdLst>
                <a:gd name="connsiteX0" fmla="*/ 0 w 533400"/>
                <a:gd name="connsiteY0" fmla="*/ 0 h 76200"/>
                <a:gd name="connsiteX1" fmla="*/ 533400 w 533400"/>
                <a:gd name="connsiteY1" fmla="*/ 0 h 76200"/>
                <a:gd name="connsiteX2" fmla="*/ 533400 w 533400"/>
                <a:gd name="connsiteY2" fmla="*/ 76200 h 76200"/>
                <a:gd name="connsiteX3" fmla="*/ 0 w 533400"/>
                <a:gd name="connsiteY3" fmla="*/ 76200 h 76200"/>
                <a:gd name="connsiteX4" fmla="*/ 0 w 533400"/>
                <a:gd name="connsiteY4" fmla="*/ 0 h 76200"/>
                <a:gd name="connsiteX0" fmla="*/ 0 w 533400"/>
                <a:gd name="connsiteY0" fmla="*/ 39019 h 115219"/>
                <a:gd name="connsiteX1" fmla="*/ 529272 w 533400"/>
                <a:gd name="connsiteY1" fmla="*/ 0 h 115219"/>
                <a:gd name="connsiteX2" fmla="*/ 533400 w 533400"/>
                <a:gd name="connsiteY2" fmla="*/ 115219 h 115219"/>
                <a:gd name="connsiteX3" fmla="*/ 0 w 533400"/>
                <a:gd name="connsiteY3" fmla="*/ 115219 h 115219"/>
                <a:gd name="connsiteX4" fmla="*/ 0 w 533400"/>
                <a:gd name="connsiteY4" fmla="*/ 39019 h 115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115219">
                  <a:moveTo>
                    <a:pt x="0" y="39019"/>
                  </a:moveTo>
                  <a:lnTo>
                    <a:pt x="529272" y="0"/>
                  </a:lnTo>
                  <a:lnTo>
                    <a:pt x="533400" y="115219"/>
                  </a:lnTo>
                  <a:lnTo>
                    <a:pt x="0" y="115219"/>
                  </a:lnTo>
                  <a:lnTo>
                    <a:pt x="0" y="3901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800039" y="2336544"/>
              <a:ext cx="184404" cy="1844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txBox="1">
            <a:spLocks/>
          </p:cNvSpPr>
          <p:nvPr/>
        </p:nvSpPr>
        <p:spPr>
          <a:xfrm>
            <a:off x="304800" y="54864"/>
            <a:ext cx="8229600" cy="68580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3200" b="1" i="0" kern="1200" cap="small">
                <a:solidFill>
                  <a:srgbClr val="FFFFCC"/>
                </a:solidFill>
                <a:effectLst>
                  <a:outerShdw blurRad="50800" dist="38100" dir="18900000" algn="bl" rotWithShape="0">
                    <a:prstClr val="black">
                      <a:alpha val="40000"/>
                    </a:prstClr>
                  </a:outerShdw>
                </a:effectLst>
                <a:latin typeface="Tahoma"/>
                <a:ea typeface="+mj-ea"/>
                <a:cs typeface="+mj-cs"/>
              </a:defRPr>
            </a:lvl1pPr>
          </a:lstStyle>
          <a:p>
            <a:pPr>
              <a:lnSpc>
                <a:spcPct val="80000"/>
              </a:lnSpc>
            </a:pPr>
            <a:r>
              <a:rPr lang="en-US" dirty="0">
                <a:latin typeface="Tahoma" panose="020B0604030504040204" pitchFamily="34" charset="0"/>
                <a:ea typeface="Tahoma" panose="020B0604030504040204" pitchFamily="34" charset="0"/>
                <a:cs typeface="Tahoma" panose="020B0604030504040204" pitchFamily="34" charset="0"/>
              </a:rPr>
              <a:t>Questions</a:t>
            </a:r>
          </a:p>
        </p:txBody>
      </p:sp>
      <p:sp>
        <p:nvSpPr>
          <p:cNvPr id="15"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413432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a:xfrm>
            <a:off x="685800" y="0"/>
            <a:ext cx="7957930" cy="1200150"/>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defRPr/>
            </a:pPr>
            <a:r>
              <a:rPr lang="en-US" sz="3200" b="1" cap="small" dirty="0">
                <a:solidFill>
                  <a:srgbClr val="FFFFCC"/>
                </a:solidFill>
              </a:rPr>
              <a:t>The Bible Defines God’s Law As</a:t>
            </a:r>
          </a:p>
          <a:p>
            <a:pPr algn="ctr">
              <a:defRPr/>
            </a:pPr>
            <a:r>
              <a:rPr lang="en-US" sz="3200" b="1" cap="small" dirty="0">
                <a:solidFill>
                  <a:srgbClr val="FFFFCC"/>
                </a:solidFill>
              </a:rPr>
              <a:t>The Law Of Love</a:t>
            </a:r>
          </a:p>
        </p:txBody>
      </p:sp>
      <p:sp>
        <p:nvSpPr>
          <p:cNvPr id="6" name="TextBox 5"/>
          <p:cNvSpPr txBox="1">
            <a:spLocks noChangeArrowheads="1"/>
          </p:cNvSpPr>
          <p:nvPr/>
        </p:nvSpPr>
        <p:spPr>
          <a:xfrm>
            <a:off x="685800" y="1200150"/>
            <a:ext cx="7315200" cy="3657601"/>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nSpc>
                <a:spcPts val="2500"/>
              </a:lnSpc>
              <a:spcAft>
                <a:spcPts val="1200"/>
              </a:spcAft>
            </a:pPr>
            <a:r>
              <a:rPr lang="en-US" sz="2400" dirty="0">
                <a:solidFill>
                  <a:schemeClr val="bg1"/>
                </a:solidFill>
                <a:effectLst>
                  <a:outerShdw blurRad="50800" dist="38100" dir="5400000" algn="t" rotWithShape="0">
                    <a:prstClr val="black">
                      <a:alpha val="40000"/>
                    </a:prstClr>
                  </a:outerShdw>
                </a:effectLst>
              </a:rPr>
              <a:t>The entire law is summed up in a single command: “Love your neighbor as yourself.” </a:t>
            </a:r>
            <a:r>
              <a:rPr lang="en-US" dirty="0">
                <a:solidFill>
                  <a:schemeClr val="accent2">
                    <a:lumMod val="60000"/>
                    <a:lumOff val="40000"/>
                  </a:schemeClr>
                </a:solidFill>
                <a:effectLst>
                  <a:outerShdw blurRad="50800" dist="38100" dir="5400000" algn="t" rotWithShape="0">
                    <a:prstClr val="black">
                      <a:alpha val="40000"/>
                    </a:prstClr>
                  </a:outerShdw>
                </a:effectLst>
              </a:rPr>
              <a:t>﻿</a:t>
            </a:r>
            <a:r>
              <a:rPr lang="en-US" dirty="0">
                <a:solidFill>
                  <a:schemeClr val="tx2">
                    <a:lumMod val="40000"/>
                    <a:lumOff val="60000"/>
                  </a:schemeClr>
                </a:solidFill>
                <a:effectLst>
                  <a:outerShdw blurRad="50800" dist="38100" dir="5400000" algn="t" rotWithShape="0">
                    <a:prstClr val="black">
                      <a:alpha val="40000"/>
                    </a:prstClr>
                  </a:outerShdw>
                </a:effectLst>
              </a:rPr>
              <a:t>(Galatians 5:14)</a:t>
            </a:r>
          </a:p>
        </p:txBody>
      </p:sp>
      <p:sp>
        <p:nvSpPr>
          <p:cNvPr id="4"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1260513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a:xfrm>
            <a:off x="685800" y="1200150"/>
            <a:ext cx="7315200" cy="3657601"/>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nSpc>
                <a:spcPts val="2500"/>
              </a:lnSpc>
              <a:spcAft>
                <a:spcPts val="1200"/>
              </a:spcAft>
            </a:pPr>
            <a:r>
              <a:rPr lang="en-US" sz="2400" dirty="0">
                <a:solidFill>
                  <a:schemeClr val="accent6">
                    <a:lumMod val="60000"/>
                    <a:lumOff val="40000"/>
                  </a:schemeClr>
                </a:solidFill>
                <a:effectLst>
                  <a:outerShdw blurRad="50800" dist="38100" dir="5400000" algn="t" rotWithShape="0">
                    <a:prstClr val="black">
                      <a:alpha val="40000"/>
                    </a:prstClr>
                  </a:outerShdw>
                </a:effectLst>
              </a:rPr>
              <a:t>The entire law is summed up in a single command: “Love your neighbor as yourself.” </a:t>
            </a:r>
            <a:r>
              <a:rPr lang="en-US" dirty="0">
                <a:solidFill>
                  <a:schemeClr val="accent6">
                    <a:lumMod val="60000"/>
                    <a:lumOff val="40000"/>
                  </a:schemeClr>
                </a:solidFill>
                <a:effectLst>
                  <a:outerShdw blurRad="50800" dist="38100" dir="5400000" algn="t" rotWithShape="0">
                    <a:prstClr val="black">
                      <a:alpha val="40000"/>
                    </a:prstClr>
                  </a:outerShdw>
                </a:effectLst>
              </a:rPr>
              <a:t>﻿Galatians 5:14</a:t>
            </a:r>
          </a:p>
          <a:p>
            <a:pPr>
              <a:lnSpc>
                <a:spcPts val="2500"/>
              </a:lnSpc>
              <a:spcAft>
                <a:spcPts val="1200"/>
              </a:spcAft>
            </a:pPr>
            <a:r>
              <a:rPr lang="en-US" sz="2400" dirty="0">
                <a:solidFill>
                  <a:schemeClr val="bg1"/>
                </a:solidFill>
                <a:effectLst>
                  <a:outerShdw blurRad="50800" dist="38100" dir="5400000" algn="t" rotWithShape="0">
                    <a:prstClr val="black">
                      <a:alpha val="40000"/>
                    </a:prstClr>
                  </a:outerShdw>
                </a:effectLst>
              </a:rPr>
              <a:t>Jesus replied: “‘Love the Lord your God with all your heart and with all your soul and with all your mind.’  This is the first and greatest commandment.  And the second is like it: ‘Love your neighbor as yourself.’  All the Law and the Prophets hang on these two commandments.”</a:t>
            </a:r>
            <a:r>
              <a:rPr lang="en-US" sz="2400" dirty="0">
                <a:solidFill>
                  <a:schemeClr val="accent2">
                    <a:lumMod val="60000"/>
                    <a:lumOff val="40000"/>
                  </a:schemeClr>
                </a:solidFill>
                <a:effectLst>
                  <a:outerShdw blurRad="50800" dist="38100" dir="5400000" algn="t" rotWithShape="0">
                    <a:prstClr val="black">
                      <a:alpha val="40000"/>
                    </a:prstClr>
                  </a:outerShdw>
                </a:effectLst>
              </a:rPr>
              <a:t> </a:t>
            </a:r>
            <a:r>
              <a:rPr lang="en-US" dirty="0">
                <a:solidFill>
                  <a:schemeClr val="tx2">
                    <a:lumMod val="40000"/>
                    <a:lumOff val="60000"/>
                  </a:schemeClr>
                </a:solidFill>
                <a:effectLst>
                  <a:outerShdw blurRad="50800" dist="38100" dir="5400000" algn="t" rotWithShape="0">
                    <a:prstClr val="black">
                      <a:alpha val="40000"/>
                    </a:prstClr>
                  </a:outerShdw>
                </a:effectLst>
              </a:rPr>
              <a:t>Matthew 12:37-40</a:t>
            </a:r>
            <a:endParaRPr lang="en-US" sz="2000" dirty="0">
              <a:solidFill>
                <a:schemeClr val="tx2">
                  <a:lumMod val="40000"/>
                  <a:lumOff val="60000"/>
                </a:schemeClr>
              </a:solidFill>
              <a:effectLst>
                <a:outerShdw blurRad="50800" dist="38100" dir="5400000" algn="t" rotWithShape="0">
                  <a:prstClr val="black">
                    <a:alpha val="40000"/>
                  </a:prstClr>
                </a:outerShdw>
              </a:effectLst>
            </a:endParaRPr>
          </a:p>
        </p:txBody>
      </p:sp>
      <p:sp>
        <p:nvSpPr>
          <p:cNvPr id="4" name="TextBox 3"/>
          <p:cNvSpPr txBox="1">
            <a:spLocks noChangeArrowheads="1"/>
          </p:cNvSpPr>
          <p:nvPr/>
        </p:nvSpPr>
        <p:spPr>
          <a:xfrm>
            <a:off x="685800" y="0"/>
            <a:ext cx="7957930" cy="1200150"/>
          </a:xfrm>
          <a:prstGeom prst="rect">
            <a:avLst/>
          </a:prstGeom>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defRPr/>
            </a:pPr>
            <a:r>
              <a:rPr lang="en-US" sz="3200" b="1" cap="small" dirty="0">
                <a:solidFill>
                  <a:srgbClr val="FFFFCC"/>
                </a:solidFill>
                <a:effectLst>
                  <a:outerShdw blurRad="38100" dist="38100" dir="2700000" algn="tl">
                    <a:srgbClr val="000000">
                      <a:alpha val="43137"/>
                    </a:srgbClr>
                  </a:outerShdw>
                </a:effectLst>
              </a:rPr>
              <a:t>The Bible Defines God’s Law As</a:t>
            </a:r>
          </a:p>
          <a:p>
            <a:pPr algn="ctr">
              <a:defRPr/>
            </a:pPr>
            <a:r>
              <a:rPr lang="en-US" sz="3200" b="1" cap="small" dirty="0">
                <a:solidFill>
                  <a:srgbClr val="FFFFCC"/>
                </a:solidFill>
                <a:effectLst>
                  <a:outerShdw blurRad="38100" dist="38100" dir="2700000" algn="tl">
                    <a:srgbClr val="000000">
                      <a:alpha val="43137"/>
                    </a:srgbClr>
                  </a:outerShdw>
                </a:effectLst>
              </a:rPr>
              <a:t>The Law Of Love</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2138042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a:xfrm>
            <a:off x="685800" y="57150"/>
            <a:ext cx="7957930" cy="685800"/>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ts val="2500"/>
              </a:lnSpc>
              <a:defRPr/>
            </a:pPr>
            <a:r>
              <a:rPr lang="en-US" sz="3200" b="1" cap="small" spc="100" dirty="0">
                <a:solidFill>
                  <a:srgbClr val="FFFFCC"/>
                </a:solidFill>
              </a:rPr>
              <a:t>God Is Love &amp; His Law Is Love</a:t>
            </a:r>
          </a:p>
        </p:txBody>
      </p:sp>
      <p:sp>
        <p:nvSpPr>
          <p:cNvPr id="6" name="TextBox 5"/>
          <p:cNvSpPr txBox="1">
            <a:spLocks noChangeArrowheads="1"/>
          </p:cNvSpPr>
          <p:nvPr/>
        </p:nvSpPr>
        <p:spPr>
          <a:xfrm>
            <a:off x="685800" y="1200150"/>
            <a:ext cx="7315200" cy="3657601"/>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marL="342900" indent="-342900">
              <a:lnSpc>
                <a:spcPts val="2500"/>
              </a:lnSpc>
              <a:spcAft>
                <a:spcPts val="1200"/>
              </a:spcAft>
              <a:buFont typeface="Arial" panose="020B0604020202020204" pitchFamily="34" charset="0"/>
              <a:buChar char="•"/>
            </a:pPr>
            <a:r>
              <a:rPr lang="en-US" sz="2400" dirty="0">
                <a:solidFill>
                  <a:schemeClr val="bg1"/>
                </a:solidFill>
                <a:effectLst>
                  <a:outerShdw blurRad="50800" dist="38100" dir="5400000" algn="t" rotWithShape="0">
                    <a:prstClr val="black">
                      <a:alpha val="40000"/>
                    </a:prstClr>
                  </a:outerShdw>
                </a:effectLst>
              </a:rPr>
              <a:t>God as Designer built His universe to operate in harmony with His nature of love.</a:t>
            </a:r>
          </a:p>
        </p:txBody>
      </p:sp>
      <p:sp>
        <p:nvSpPr>
          <p:cNvPr id="4"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860750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a:xfrm>
            <a:off x="685800" y="1200150"/>
            <a:ext cx="7315200" cy="3657601"/>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marL="342900" indent="-342900">
              <a:lnSpc>
                <a:spcPts val="2500"/>
              </a:lnSpc>
              <a:spcAft>
                <a:spcPts val="1200"/>
              </a:spcAft>
              <a:buFont typeface="Arial" panose="020B0604020202020204" pitchFamily="34" charset="0"/>
              <a:buChar char="•"/>
            </a:pPr>
            <a:r>
              <a:rPr lang="en-US" sz="2400" dirty="0">
                <a:solidFill>
                  <a:schemeClr val="accent6">
                    <a:lumMod val="60000"/>
                    <a:lumOff val="40000"/>
                  </a:schemeClr>
                </a:solidFill>
                <a:effectLst>
                  <a:outerShdw blurRad="50800" dist="38100" dir="5400000" algn="t" rotWithShape="0">
                    <a:prstClr val="black">
                      <a:alpha val="40000"/>
                    </a:prstClr>
                  </a:outerShdw>
                </a:effectLst>
              </a:rPr>
              <a:t>God as Designer built His universe to operate in harmony with His nature of love.</a:t>
            </a:r>
          </a:p>
          <a:p>
            <a:pPr marL="342900" indent="-342900">
              <a:lnSpc>
                <a:spcPts val="2500"/>
              </a:lnSpc>
              <a:spcAft>
                <a:spcPts val="1200"/>
              </a:spcAft>
              <a:buFont typeface="Arial" panose="020B0604020202020204" pitchFamily="34" charset="0"/>
              <a:buChar char="•"/>
            </a:pPr>
            <a:r>
              <a:rPr lang="en-US" sz="2400" dirty="0">
                <a:solidFill>
                  <a:schemeClr val="bg1"/>
                </a:solidFill>
                <a:effectLst>
                  <a:outerShdw blurRad="50800" dist="38100" dir="5400000" algn="t" rotWithShape="0">
                    <a:prstClr val="black">
                      <a:alpha val="40000"/>
                    </a:prstClr>
                  </a:outerShdw>
                </a:effectLst>
              </a:rPr>
              <a:t>Romans 1:20 – God’s divine nature is seen in what he has made…</a:t>
            </a:r>
          </a:p>
        </p:txBody>
      </p:sp>
      <p:sp>
        <p:nvSpPr>
          <p:cNvPr id="7" name="TextBox 6"/>
          <p:cNvSpPr txBox="1">
            <a:spLocks noChangeArrowheads="1"/>
          </p:cNvSpPr>
          <p:nvPr/>
        </p:nvSpPr>
        <p:spPr>
          <a:xfrm>
            <a:off x="685800" y="57150"/>
            <a:ext cx="7957930" cy="685800"/>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ts val="2500"/>
              </a:lnSpc>
              <a:defRPr/>
            </a:pPr>
            <a:r>
              <a:rPr lang="en-US" sz="3200" b="1" cap="small" spc="100" dirty="0">
                <a:solidFill>
                  <a:srgbClr val="FFFFCC"/>
                </a:solidFill>
              </a:rPr>
              <a:t>God Is Love &amp; His Law Is Love</a:t>
            </a:r>
          </a:p>
        </p:txBody>
      </p:sp>
      <p:sp>
        <p:nvSpPr>
          <p:cNvPr id="4"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3229477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a:xfrm>
            <a:off x="685800" y="1200150"/>
            <a:ext cx="7315200" cy="3657601"/>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marL="342900" indent="-342900">
              <a:lnSpc>
                <a:spcPts val="2500"/>
              </a:lnSpc>
              <a:spcAft>
                <a:spcPts val="1200"/>
              </a:spcAft>
              <a:buFont typeface="Arial" panose="020B0604020202020204" pitchFamily="34" charset="0"/>
              <a:buChar char="•"/>
            </a:pPr>
            <a:r>
              <a:rPr lang="en-US" sz="2400" dirty="0">
                <a:solidFill>
                  <a:schemeClr val="accent6">
                    <a:lumMod val="60000"/>
                    <a:lumOff val="40000"/>
                  </a:schemeClr>
                </a:solidFill>
                <a:effectLst>
                  <a:outerShdw blurRad="50800" dist="38100" dir="5400000" algn="t" rotWithShape="0">
                    <a:prstClr val="black">
                      <a:alpha val="40000"/>
                    </a:prstClr>
                  </a:outerShdw>
                </a:effectLst>
              </a:rPr>
              <a:t>God as Designer built His universe to operate in harmony with His nature of love.</a:t>
            </a:r>
          </a:p>
          <a:p>
            <a:pPr marL="342900" indent="-342900">
              <a:lnSpc>
                <a:spcPts val="2500"/>
              </a:lnSpc>
              <a:spcAft>
                <a:spcPts val="1200"/>
              </a:spcAft>
              <a:buFont typeface="Arial" panose="020B0604020202020204" pitchFamily="34" charset="0"/>
              <a:buChar char="•"/>
            </a:pPr>
            <a:r>
              <a:rPr lang="en-US" sz="2400" dirty="0">
                <a:solidFill>
                  <a:schemeClr val="accent6">
                    <a:lumMod val="60000"/>
                    <a:lumOff val="40000"/>
                  </a:schemeClr>
                </a:solidFill>
                <a:effectLst>
                  <a:outerShdw blurRad="50800" dist="38100" dir="5400000" algn="t" rotWithShape="0">
                    <a:prstClr val="black">
                      <a:alpha val="40000"/>
                    </a:prstClr>
                  </a:outerShdw>
                </a:effectLst>
              </a:rPr>
              <a:t>Romans 1:20 – God’s divine nature is seen in what he has made…</a:t>
            </a:r>
          </a:p>
          <a:p>
            <a:pPr marL="342900" indent="-342900">
              <a:lnSpc>
                <a:spcPts val="2500"/>
              </a:lnSpc>
              <a:spcAft>
                <a:spcPts val="1200"/>
              </a:spcAft>
              <a:buFont typeface="Arial" panose="020B0604020202020204" pitchFamily="34" charset="0"/>
              <a:buChar char="•"/>
            </a:pPr>
            <a:r>
              <a:rPr lang="en-US" sz="2400" dirty="0">
                <a:solidFill>
                  <a:schemeClr val="bg1"/>
                </a:solidFill>
                <a:effectLst>
                  <a:outerShdw blurRad="50800" dist="38100" dir="5400000" algn="t" rotWithShape="0">
                    <a:prstClr val="black">
                      <a:alpha val="40000"/>
                    </a:prstClr>
                  </a:outerShdw>
                </a:effectLst>
              </a:rPr>
              <a:t>Every breath we take…</a:t>
            </a:r>
          </a:p>
        </p:txBody>
      </p:sp>
      <p:sp>
        <p:nvSpPr>
          <p:cNvPr id="4" name="TextBox 3"/>
          <p:cNvSpPr txBox="1">
            <a:spLocks noChangeArrowheads="1"/>
          </p:cNvSpPr>
          <p:nvPr/>
        </p:nvSpPr>
        <p:spPr>
          <a:xfrm>
            <a:off x="685800" y="57150"/>
            <a:ext cx="7957930" cy="685800"/>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ts val="2500"/>
              </a:lnSpc>
              <a:defRPr/>
            </a:pPr>
            <a:r>
              <a:rPr lang="en-US" sz="3200" b="1" cap="small" spc="100" dirty="0">
                <a:solidFill>
                  <a:srgbClr val="FFFFCC"/>
                </a:solidFill>
              </a:rPr>
              <a:t>God Is Love &amp; His Law Is Love</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3474285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a:xfrm>
            <a:off x="76200" y="57150"/>
            <a:ext cx="8991600" cy="685800"/>
          </a:xfrm>
          <a:prstGeom prst="rect">
            <a:avLst/>
          </a:prstGeom>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3200" b="1" cap="small" spc="-100" dirty="0">
                <a:solidFill>
                  <a:srgbClr val="FFFFCC"/>
                </a:solidFill>
                <a:effectLst>
                  <a:outerShdw blurRad="38100" dist="38100" dir="2700000" algn="tl">
                    <a:srgbClr val="000000">
                      <a:alpha val="43137"/>
                    </a:srgbClr>
                  </a:outerShdw>
                </a:effectLst>
              </a:rPr>
              <a:t>Something Changed In Christianity – What?</a:t>
            </a:r>
            <a:endParaRPr lang="en-US" sz="2000" b="1" cap="small" spc="-100" dirty="0">
              <a:solidFill>
                <a:srgbClr val="FFFFCC"/>
              </a:solidFill>
              <a:effectLst>
                <a:outerShdw blurRad="38100" dist="38100" dir="2700000" algn="tl">
                  <a:srgbClr val="000000">
                    <a:alpha val="43137"/>
                  </a:srgbClr>
                </a:outerShdw>
              </a:effectLst>
            </a:endParaRPr>
          </a:p>
        </p:txBody>
      </p:sp>
      <p:sp>
        <p:nvSpPr>
          <p:cNvPr id="6" name="TextBox 5"/>
          <p:cNvSpPr txBox="1">
            <a:spLocks noChangeArrowheads="1"/>
          </p:cNvSpPr>
          <p:nvPr/>
        </p:nvSpPr>
        <p:spPr>
          <a:xfrm>
            <a:off x="1143000" y="895349"/>
            <a:ext cx="7315200" cy="3657601"/>
          </a:xfrm>
          <a:prstGeom prst="rect">
            <a:avLst/>
          </a:prstGeom>
          <a:effectLst>
            <a:outerShdw blurRad="38100" dist="25400" dir="7200000" algn="tl" rotWithShape="0">
              <a:prstClr val="black">
                <a:alpha val="70000"/>
              </a:prstClr>
            </a:outerShdw>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lvl="2">
              <a:spcAft>
                <a:spcPts val="1200"/>
              </a:spcAft>
            </a:pPr>
            <a:r>
              <a:rPr lang="en-US" sz="1000" dirty="0">
                <a:solidFill>
                  <a:schemeClr val="bg1"/>
                </a:solidFill>
              </a:rPr>
              <a:t> </a:t>
            </a:r>
          </a:p>
        </p:txBody>
      </p:sp>
      <p:sp>
        <p:nvSpPr>
          <p:cNvPr id="4"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4139453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a:xfrm>
            <a:off x="685800" y="895351"/>
            <a:ext cx="7467600" cy="3871914"/>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lvl="2">
              <a:spcAft>
                <a:spcPts val="1200"/>
              </a:spcAft>
            </a:pPr>
            <a:endParaRPr lang="en-US" sz="1000" dirty="0">
              <a:solidFill>
                <a:schemeClr val="bg1"/>
              </a:solidFill>
              <a:effectLst>
                <a:outerShdw blurRad="38100" dist="38100" dir="2700000" algn="tl">
                  <a:srgbClr val="000000">
                    <a:alpha val="43137"/>
                  </a:srgbClr>
                </a:outerShdw>
              </a:effectLst>
            </a:endParaRPr>
          </a:p>
          <a:p>
            <a:pPr marL="342900" indent="-342900">
              <a:spcAft>
                <a:spcPts val="1200"/>
              </a:spcAft>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How we understand God’s law and therefore God.</a:t>
            </a:r>
          </a:p>
          <a:p>
            <a:pPr marL="342900" indent="-342900">
              <a:spcAft>
                <a:spcPts val="1200"/>
              </a:spcAft>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Angels and humans cannot create reality.</a:t>
            </a:r>
          </a:p>
          <a:p>
            <a:pPr marL="342900" indent="-342900">
              <a:spcAft>
                <a:spcPts val="1200"/>
              </a:spcAft>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We make up rules and call them laws, but our rules require external enforcement—Imposed Law.</a:t>
            </a:r>
          </a:p>
          <a:p>
            <a:pPr marL="342900" indent="-342900">
              <a:spcAft>
                <a:spcPts val="1200"/>
              </a:spcAft>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Christianity exchanged the truth of God’s Design Law for Roman Imposed Law and this changed how we view God from a being of love to a cosmic enforcer.</a:t>
            </a:r>
          </a:p>
        </p:txBody>
      </p:sp>
      <p:sp>
        <p:nvSpPr>
          <p:cNvPr id="4" name="TextBox 3"/>
          <p:cNvSpPr txBox="1">
            <a:spLocks noChangeArrowheads="1"/>
          </p:cNvSpPr>
          <p:nvPr/>
        </p:nvSpPr>
        <p:spPr>
          <a:xfrm>
            <a:off x="76200" y="57150"/>
            <a:ext cx="8991600" cy="685800"/>
          </a:xfrm>
          <a:prstGeom prst="rect">
            <a:avLst/>
          </a:prstGeom>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3200" b="1" cap="small" spc="-100" dirty="0">
                <a:solidFill>
                  <a:srgbClr val="FFFFCC"/>
                </a:solidFill>
                <a:effectLst>
                  <a:outerShdw blurRad="38100" dist="38100" dir="2700000" algn="tl">
                    <a:srgbClr val="000000">
                      <a:alpha val="43137"/>
                    </a:srgbClr>
                  </a:outerShdw>
                </a:effectLst>
              </a:rPr>
              <a:t>Something Changed In Christianity – What?</a:t>
            </a:r>
            <a:endParaRPr lang="en-US" sz="2000" b="1" cap="small" spc="-100" dirty="0">
              <a:solidFill>
                <a:srgbClr val="FFFFCC"/>
              </a:solidFill>
              <a:effectLst>
                <a:outerShdw blurRad="38100" dist="38100" dir="2700000" algn="tl">
                  <a:srgbClr val="000000">
                    <a:alpha val="43137"/>
                  </a:srgbClr>
                </a:outerShdw>
              </a:effectLst>
            </a:endParaRP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147267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C8A078"/>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C8A078"/>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C8A078"/>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a:xfrm>
            <a:off x="685800" y="0"/>
            <a:ext cx="7957930" cy="895349"/>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ts val="2500"/>
              </a:lnSpc>
              <a:defRPr/>
            </a:pPr>
            <a:r>
              <a:rPr lang="en-US" sz="2400" b="1" spc="100" dirty="0">
                <a:solidFill>
                  <a:srgbClr val="FFFFCC"/>
                </a:solidFill>
              </a:rPr>
              <a:t>EUSEBIUS</a:t>
            </a:r>
          </a:p>
          <a:p>
            <a:pPr algn="ctr">
              <a:lnSpc>
                <a:spcPts val="2500"/>
              </a:lnSpc>
              <a:defRPr/>
            </a:pPr>
            <a:r>
              <a:rPr lang="en-US" sz="2400" b="1" spc="100" dirty="0">
                <a:solidFill>
                  <a:schemeClr val="accent6">
                    <a:lumMod val="40000"/>
                    <a:lumOff val="60000"/>
                  </a:schemeClr>
                </a:solidFill>
              </a:rPr>
              <a:t>FIRST CHURCH HISTORIAN (263-339 CE)</a:t>
            </a:r>
          </a:p>
        </p:txBody>
      </p:sp>
      <p:sp>
        <p:nvSpPr>
          <p:cNvPr id="6" name="TextBox 5"/>
          <p:cNvSpPr txBox="1">
            <a:spLocks noChangeArrowheads="1"/>
          </p:cNvSpPr>
          <p:nvPr/>
        </p:nvSpPr>
        <p:spPr>
          <a:xfrm>
            <a:off x="1143000" y="1885949"/>
            <a:ext cx="7315200" cy="2667001"/>
          </a:xfrm>
          <a:prstGeom prst="rect">
            <a:avLst/>
          </a:prstGeom>
          <a:effectLst>
            <a:outerShdw blurRad="38100" dist="25400" dir="7200000" algn="tl" rotWithShape="0">
              <a:prstClr val="black">
                <a:alpha val="70000"/>
              </a:prstClr>
            </a:outerShdw>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nSpc>
                <a:spcPts val="2200"/>
              </a:lnSpc>
            </a:pPr>
            <a:r>
              <a:rPr lang="en-US" sz="2100" b="1" dirty="0">
                <a:solidFill>
                  <a:srgbClr val="FFFFCC"/>
                </a:solidFill>
              </a:rPr>
              <a:t>  </a:t>
            </a:r>
          </a:p>
          <a:p>
            <a:pPr>
              <a:lnSpc>
                <a:spcPts val="2200"/>
              </a:lnSpc>
            </a:pPr>
            <a:r>
              <a:rPr lang="en-US" sz="2100" b="1" dirty="0">
                <a:solidFill>
                  <a:srgbClr val="FFFF66"/>
                </a:solidFill>
              </a:rPr>
              <a:t>“With the Roman Empire monarchy had come on earth as the image of the monarchy in heaven.”</a:t>
            </a:r>
            <a:endParaRPr lang="en-US" sz="2100" dirty="0">
              <a:solidFill>
                <a:schemeClr val="bg1"/>
              </a:solidFill>
            </a:endParaRPr>
          </a:p>
          <a:p>
            <a:pPr>
              <a:lnSpc>
                <a:spcPts val="2200"/>
              </a:lnSpc>
            </a:pPr>
            <a:endParaRPr lang="en-US" dirty="0">
              <a:solidFill>
                <a:schemeClr val="bg1"/>
              </a:solidFill>
            </a:endParaRPr>
          </a:p>
        </p:txBody>
      </p:sp>
      <p:sp>
        <p:nvSpPr>
          <p:cNvPr id="7" name="TextBox 6"/>
          <p:cNvSpPr txBox="1"/>
          <p:nvPr/>
        </p:nvSpPr>
        <p:spPr>
          <a:xfrm>
            <a:off x="1143000" y="4019550"/>
            <a:ext cx="7315200" cy="483081"/>
          </a:xfrm>
          <a:prstGeom prst="rect">
            <a:avLst/>
          </a:prstGeom>
          <a:noFill/>
        </p:spPr>
        <p:txBody>
          <a:bodyPr wrap="square" rtlCol="0">
            <a:spAutoFit/>
          </a:bodyPr>
          <a:lstStyle/>
          <a:p>
            <a:pPr algn="r">
              <a:lnSpc>
                <a:spcPts val="1500"/>
              </a:lnSpc>
              <a:spcAft>
                <a:spcPts val="1200"/>
              </a:spcAft>
            </a:pPr>
            <a:r>
              <a:rPr lang="en-US" sz="1600" dirty="0">
                <a:solidFill>
                  <a:schemeClr val="tx2">
                    <a:lumMod val="40000"/>
                    <a:lumOff val="60000"/>
                  </a:schemeClr>
                </a:solidFill>
              </a:rPr>
              <a:t>S.L. </a:t>
            </a:r>
            <a:r>
              <a:rPr lang="en-US" sz="1600" dirty="0" err="1">
                <a:solidFill>
                  <a:schemeClr val="tx2">
                    <a:lumMod val="40000"/>
                    <a:lumOff val="60000"/>
                  </a:schemeClr>
                </a:solidFill>
              </a:rPr>
              <a:t>Greenslade</a:t>
            </a:r>
            <a:r>
              <a:rPr lang="en-US" sz="1600" dirty="0">
                <a:solidFill>
                  <a:schemeClr val="tx2">
                    <a:lumMod val="40000"/>
                    <a:lumOff val="60000"/>
                  </a:schemeClr>
                </a:solidFill>
              </a:rPr>
              <a:t>, </a:t>
            </a:r>
            <a:r>
              <a:rPr lang="en-US" sz="1600" i="1" dirty="0">
                <a:solidFill>
                  <a:schemeClr val="tx2">
                    <a:lumMod val="40000"/>
                    <a:lumOff val="60000"/>
                  </a:schemeClr>
                </a:solidFill>
              </a:rPr>
              <a:t>Church and State from Constantine to Theodosius</a:t>
            </a:r>
            <a:r>
              <a:rPr lang="en-US" sz="1600" dirty="0">
                <a:solidFill>
                  <a:schemeClr val="tx2">
                    <a:lumMod val="40000"/>
                    <a:lumOff val="60000"/>
                  </a:schemeClr>
                </a:solidFill>
              </a:rPr>
              <a:t>, </a:t>
            </a:r>
            <a:br>
              <a:rPr lang="en-US" sz="1600" dirty="0">
                <a:solidFill>
                  <a:schemeClr val="tx2">
                    <a:lumMod val="40000"/>
                    <a:lumOff val="60000"/>
                  </a:schemeClr>
                </a:solidFill>
              </a:rPr>
            </a:br>
            <a:r>
              <a:rPr lang="en-US" sz="1600" dirty="0">
                <a:solidFill>
                  <a:schemeClr val="tx2">
                    <a:lumMod val="40000"/>
                    <a:lumOff val="60000"/>
                  </a:schemeClr>
                </a:solidFill>
              </a:rPr>
              <a:t>London: SCM Press, 1954.</a:t>
            </a:r>
          </a:p>
        </p:txBody>
      </p:sp>
    </p:spTree>
    <p:extLst>
      <p:ext uri="{BB962C8B-B14F-4D97-AF65-F5344CB8AC3E}">
        <p14:creationId xmlns:p14="http://schemas.microsoft.com/office/powerpoint/2010/main" val="1312617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685800"/>
          </a:xfrm>
        </p:spPr>
        <p:txBody>
          <a:bodyPr anchor="b" anchorCtr="0">
            <a:noAutofit/>
          </a:bodyPr>
          <a:lstStyle/>
          <a:p>
            <a:r>
              <a:rPr lang="en-US" dirty="0"/>
              <a:t>Daniel 7:25</a:t>
            </a:r>
          </a:p>
        </p:txBody>
      </p:sp>
      <p:sp>
        <p:nvSpPr>
          <p:cNvPr id="3" name="Content Placeholder 2"/>
          <p:cNvSpPr>
            <a:spLocks noGrp="1"/>
          </p:cNvSpPr>
          <p:nvPr>
            <p:ph idx="1"/>
          </p:nvPr>
        </p:nvSpPr>
        <p:spPr>
          <a:xfrm>
            <a:off x="685800" y="1200150"/>
            <a:ext cx="7543800" cy="3775473"/>
          </a:xfrm>
        </p:spPr>
        <p:txBody>
          <a:bodyPr>
            <a:normAutofit/>
          </a:bodyPr>
          <a:lstStyle/>
          <a:p>
            <a:pPr marL="0" indent="0" algn="ctr">
              <a:buNone/>
            </a:pPr>
            <a:r>
              <a:rPr lang="en-US" dirty="0">
                <a:effectLst>
                  <a:outerShdw blurRad="50800" dist="38100" dir="2700000" algn="tl" rotWithShape="0">
                    <a:prstClr val="black">
                      <a:alpha val="40000"/>
                    </a:prstClr>
                  </a:outerShdw>
                </a:effectLst>
              </a:rPr>
              <a:t>“He will speak against the Most High and oppress his saints and </a:t>
            </a:r>
            <a:r>
              <a:rPr lang="en-US" dirty="0">
                <a:solidFill>
                  <a:srgbClr val="FFFF99"/>
                </a:solidFill>
                <a:effectLst>
                  <a:outerShdw blurRad="50800" dist="38100" dir="2700000" algn="tl" rotWithShape="0">
                    <a:prstClr val="black">
                      <a:alpha val="40000"/>
                    </a:prstClr>
                  </a:outerShdw>
                </a:effectLst>
              </a:rPr>
              <a:t>try to change the set times and the laws</a:t>
            </a:r>
            <a:r>
              <a:rPr lang="en-US" dirty="0">
                <a:effectLst>
                  <a:outerShdw blurRad="50800" dist="38100" dir="2700000" algn="tl" rotWithShape="0">
                    <a:prstClr val="black">
                      <a:alpha val="40000"/>
                    </a:prstClr>
                  </a:outerShdw>
                </a:effectLst>
              </a:rPr>
              <a:t>”</a:t>
            </a:r>
            <a:endParaRPr lang="en-US" sz="1400" dirty="0">
              <a:solidFill>
                <a:srgbClr val="8D9EE5"/>
              </a:solidFill>
              <a:effectLst>
                <a:outerShdw blurRad="50800" dist="38100" dir="2700000" algn="tl" rotWithShape="0">
                  <a:prstClr val="black">
                    <a:alpha val="40000"/>
                  </a:prstClr>
                </a:outerShdw>
              </a:effectLst>
            </a:endParaRPr>
          </a:p>
          <a:p>
            <a:endParaRPr lang="en-US" sz="2400" dirty="0">
              <a:effectLst>
                <a:outerShdw blurRad="38100" dist="38100" dir="2700000" algn="tl">
                  <a:srgbClr val="000000">
                    <a:alpha val="43137"/>
                  </a:srgbClr>
                </a:outerShdw>
              </a:effectLst>
            </a:endParaRPr>
          </a:p>
          <a:p>
            <a:endParaRPr lang="en-US" sz="2400" dirty="0">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3956563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4572000" y="209550"/>
            <a:ext cx="3846513" cy="609600"/>
          </a:xfrm>
        </p:spPr>
        <p:txBody>
          <a:bodyPr>
            <a:normAutofit/>
          </a:bodyPr>
          <a:lstStyle/>
          <a:p>
            <a:pPr algn="ctr"/>
            <a:r>
              <a:rPr lang="en-US" sz="2800" dirty="0"/>
              <a:t>Revelation 1:1</a:t>
            </a:r>
            <a:endParaRPr lang="en-US" sz="2600" dirty="0"/>
          </a:p>
        </p:txBody>
      </p:sp>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4572000" y="895350"/>
            <a:ext cx="3745523" cy="3886200"/>
          </a:xfrm>
        </p:spPr>
        <p:txBody>
          <a:bodyPr>
            <a:noAutofit/>
          </a:bodyPr>
          <a:lstStyle/>
          <a:p>
            <a:pPr algn="ctr"/>
            <a:r>
              <a:rPr lang="en-US" sz="2000" dirty="0">
                <a:effectLst/>
              </a:rPr>
              <a:t>“The revelation of Jesus Christ, which God gave him to show his servants </a:t>
            </a:r>
            <a:r>
              <a:rPr lang="en-US" sz="2000" dirty="0">
                <a:solidFill>
                  <a:srgbClr val="FFFFCC"/>
                </a:solidFill>
                <a:effectLst/>
              </a:rPr>
              <a:t>what must soon take place.”</a:t>
            </a:r>
            <a:r>
              <a:rPr lang="en-US" sz="2000" dirty="0">
                <a:effectLst/>
              </a:rPr>
              <a:t> </a:t>
            </a:r>
            <a:endParaRPr lang="en-US" sz="1200" dirty="0">
              <a:solidFill>
                <a:srgbClr val="8D9EE5"/>
              </a:solidFill>
              <a:effectLst>
                <a:outerShdw blurRad="50800" dist="38100" dir="2700000" algn="tl" rotWithShape="0">
                  <a:prstClr val="black">
                    <a:alpha val="40000"/>
                  </a:prstClr>
                </a:outerShdw>
              </a:effectLst>
            </a:endParaRPr>
          </a:p>
          <a:p>
            <a:pPr algn="ctr"/>
            <a:endParaRPr lang="en-US" sz="1900" dirty="0"/>
          </a:p>
        </p:txBody>
      </p:sp>
      <p:pic>
        <p:nvPicPr>
          <p:cNvPr id="16" name="Picture 15">
            <a:extLst>
              <a:ext uri="{FF2B5EF4-FFF2-40B4-BE49-F238E27FC236}">
                <a16:creationId xmlns:a16="http://schemas.microsoft.com/office/drawing/2014/main" id="{5A3F5075-6098-2647-B5CD-0647687E74BA}"/>
              </a:ext>
            </a:extLst>
          </p:cNvPr>
          <p:cNvPicPr>
            <a:picLocks noChangeAspect="1"/>
          </p:cNvPicPr>
          <p:nvPr/>
        </p:nvPicPr>
        <p:blipFill>
          <a:blip r:embed="rId2"/>
          <a:stretch>
            <a:fillRect/>
          </a:stretch>
        </p:blipFill>
        <p:spPr>
          <a:xfrm>
            <a:off x="5862" y="7327"/>
            <a:ext cx="4003886" cy="5143500"/>
          </a:xfrm>
          <a:prstGeom prst="rect">
            <a:avLst/>
          </a:prstGeom>
        </p:spPr>
      </p:pic>
    </p:spTree>
    <p:extLst>
      <p:ext uri="{BB962C8B-B14F-4D97-AF65-F5344CB8AC3E}">
        <p14:creationId xmlns:p14="http://schemas.microsoft.com/office/powerpoint/2010/main" val="1477493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a:xfrm>
            <a:off x="1143000" y="819151"/>
            <a:ext cx="7315200" cy="3733800"/>
          </a:xfrm>
          <a:prstGeom prst="rect">
            <a:avLst/>
          </a:prstGeom>
          <a:effectLst>
            <a:outerShdw blurRad="38100" dist="25400" dir="7200000" algn="tl" rotWithShape="0">
              <a:prstClr val="black">
                <a:alpha val="70000"/>
              </a:prstClr>
            </a:outerShdw>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marL="1257300" lvl="2" indent="-342900">
              <a:lnSpc>
                <a:spcPts val="2300"/>
              </a:lnSpc>
              <a:spcAft>
                <a:spcPts val="1200"/>
              </a:spcAft>
              <a:buFont typeface="Arial" panose="020B0604020202020204" pitchFamily="34" charset="0"/>
              <a:buChar char="•"/>
            </a:pPr>
            <a:endParaRPr lang="en-US" sz="2400" dirty="0">
              <a:solidFill>
                <a:schemeClr val="bg1"/>
              </a:solidFill>
            </a:endParaRPr>
          </a:p>
        </p:txBody>
      </p:sp>
      <p:sp>
        <p:nvSpPr>
          <p:cNvPr id="3" name="Content Placeholder 2"/>
          <p:cNvSpPr>
            <a:spLocks noGrp="1"/>
          </p:cNvSpPr>
          <p:nvPr>
            <p:ph idx="1"/>
          </p:nvPr>
        </p:nvSpPr>
        <p:spPr>
          <a:xfrm>
            <a:off x="685800" y="1200151"/>
            <a:ext cx="8001000" cy="3394472"/>
          </a:xfrm>
        </p:spPr>
        <p:txBody>
          <a:bodyPr>
            <a:normAutofit fontScale="92500" lnSpcReduction="20000"/>
          </a:bodyPr>
          <a:lstStyle/>
          <a:p>
            <a:r>
              <a:rPr lang="en-US" dirty="0"/>
              <a:t>Imperialism—God’s design law was replaced with the idea that it functions no differently than human law—imposed rules.</a:t>
            </a:r>
          </a:p>
          <a:p>
            <a:r>
              <a:rPr lang="en-US" dirty="0"/>
              <a:t>Why doesn’t a church committee vote that on bad pollution days its members are not required to breathe? </a:t>
            </a:r>
          </a:p>
          <a:p>
            <a:r>
              <a:rPr lang="en-US" dirty="0"/>
              <a:t>What does it mean if a church committee votes to change God’s law? </a:t>
            </a:r>
          </a:p>
          <a:p>
            <a:r>
              <a:rPr lang="en-US" dirty="0"/>
              <a:t>That they no longer view it as design law!</a:t>
            </a:r>
          </a:p>
          <a:p>
            <a:pPr marL="0" indent="0">
              <a:buNone/>
            </a:pPr>
            <a:endParaRPr lang="en-US" dirty="0"/>
          </a:p>
        </p:txBody>
      </p:sp>
      <p:sp>
        <p:nvSpPr>
          <p:cNvPr id="7" name="TextBox 6"/>
          <p:cNvSpPr txBox="1">
            <a:spLocks noChangeArrowheads="1"/>
          </p:cNvSpPr>
          <p:nvPr/>
        </p:nvSpPr>
        <p:spPr>
          <a:xfrm>
            <a:off x="228600" y="57150"/>
            <a:ext cx="8872330" cy="685800"/>
          </a:xfrm>
          <a:prstGeom prst="rect">
            <a:avLst/>
          </a:prstGeom>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3200" b="1" cap="small" spc="100" dirty="0">
                <a:solidFill>
                  <a:srgbClr val="FFFFCC"/>
                </a:solidFill>
                <a:effectLst>
                  <a:outerShdw blurRad="38100" dist="38100" dir="2700000" algn="tl">
                    <a:srgbClr val="000000">
                      <a:alpha val="43137"/>
                    </a:srgbClr>
                  </a:outerShdw>
                </a:effectLst>
              </a:rPr>
              <a:t>How Did The Idea Of God’s Law Change?</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226954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8A078"/>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4572000" y="209550"/>
            <a:ext cx="3846513" cy="609600"/>
          </a:xfrm>
        </p:spPr>
        <p:txBody>
          <a:bodyPr>
            <a:normAutofit/>
          </a:bodyPr>
          <a:lstStyle/>
          <a:p>
            <a:pPr algn="ctr"/>
            <a:r>
              <a:rPr lang="en-US" sz="2800" dirty="0"/>
              <a:t>An End-Time Plea</a:t>
            </a:r>
            <a:endParaRPr lang="en-US" sz="2600" dirty="0"/>
          </a:p>
        </p:txBody>
      </p:sp>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4953000" y="895350"/>
            <a:ext cx="3364523" cy="3886200"/>
          </a:xfrm>
        </p:spPr>
        <p:txBody>
          <a:bodyPr>
            <a:noAutofit/>
          </a:bodyPr>
          <a:lstStyle/>
          <a:p>
            <a:pPr marL="342900" indent="-342900">
              <a:buFont typeface="Arial" panose="020B0604020202020204" pitchFamily="34" charset="0"/>
              <a:buChar char="•"/>
            </a:pPr>
            <a:r>
              <a:rPr lang="en-US" sz="1900" dirty="0"/>
              <a:t>Many Reformers have embraced the 3 Angels Messages as end-time warnings for the world to get ready to meet Jesus</a:t>
            </a:r>
          </a:p>
          <a:p>
            <a:pPr marL="342900" indent="-342900">
              <a:buFont typeface="Arial" panose="020B0604020202020204" pitchFamily="34" charset="0"/>
              <a:buChar char="•"/>
            </a:pPr>
            <a:r>
              <a:rPr lang="en-US" sz="1900" dirty="0"/>
              <a:t>But they have presented the messages through the Roman Imposed Law View</a:t>
            </a:r>
          </a:p>
          <a:p>
            <a:pPr marL="342900" indent="-342900">
              <a:buFont typeface="Arial" panose="020B0604020202020204" pitchFamily="34" charset="0"/>
              <a:buChar char="•"/>
            </a:pPr>
            <a:r>
              <a:rPr lang="en-US" sz="1900" dirty="0"/>
              <a:t>We present these messages through the Creator Design Law View</a:t>
            </a:r>
          </a:p>
        </p:txBody>
      </p:sp>
      <p:pic>
        <p:nvPicPr>
          <p:cNvPr id="16" name="Picture 15">
            <a:extLst>
              <a:ext uri="{FF2B5EF4-FFF2-40B4-BE49-F238E27FC236}">
                <a16:creationId xmlns:a16="http://schemas.microsoft.com/office/drawing/2014/main" id="{5A3F5075-6098-2647-B5CD-0647687E74BA}"/>
              </a:ext>
            </a:extLst>
          </p:cNvPr>
          <p:cNvPicPr>
            <a:picLocks noChangeAspect="1"/>
          </p:cNvPicPr>
          <p:nvPr/>
        </p:nvPicPr>
        <p:blipFill>
          <a:blip r:embed="rId2"/>
          <a:stretch>
            <a:fillRect/>
          </a:stretch>
        </p:blipFill>
        <p:spPr>
          <a:xfrm>
            <a:off x="5862" y="7327"/>
            <a:ext cx="4003886" cy="5143500"/>
          </a:xfrm>
          <a:prstGeom prst="rect">
            <a:avLst/>
          </a:prstGeom>
        </p:spPr>
      </p:pic>
    </p:spTree>
    <p:extLst>
      <p:ext uri="{BB962C8B-B14F-4D97-AF65-F5344CB8AC3E}">
        <p14:creationId xmlns:p14="http://schemas.microsoft.com/office/powerpoint/2010/main" val="363673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685800"/>
          </a:xfrm>
        </p:spPr>
        <p:txBody>
          <a:bodyPr anchor="b" anchorCtr="0">
            <a:noAutofit/>
          </a:bodyPr>
          <a:lstStyle/>
          <a:p>
            <a:r>
              <a:rPr lang="en-US" dirty="0"/>
              <a:t>Daniel 7:21,22</a:t>
            </a:r>
          </a:p>
        </p:txBody>
      </p:sp>
      <p:sp>
        <p:nvSpPr>
          <p:cNvPr id="3" name="Content Placeholder 2"/>
          <p:cNvSpPr>
            <a:spLocks noGrp="1"/>
          </p:cNvSpPr>
          <p:nvPr>
            <p:ph idx="1"/>
          </p:nvPr>
        </p:nvSpPr>
        <p:spPr>
          <a:xfrm>
            <a:off x="914400" y="1128713"/>
            <a:ext cx="7543800" cy="3775473"/>
          </a:xfrm>
        </p:spPr>
        <p:txBody>
          <a:bodyPr>
            <a:normAutofit/>
          </a:bodyPr>
          <a:lstStyle/>
          <a:p>
            <a:pPr marL="0" indent="0" algn="ctr">
              <a:buNone/>
            </a:pPr>
            <a:r>
              <a:rPr lang="en-US" sz="2400" dirty="0"/>
              <a:t>I beheld, and the same horn made </a:t>
            </a:r>
            <a:r>
              <a:rPr lang="en-US" sz="2400" b="1" dirty="0">
                <a:solidFill>
                  <a:srgbClr val="FFFF99"/>
                </a:solidFill>
              </a:rPr>
              <a:t>war</a:t>
            </a:r>
            <a:r>
              <a:rPr lang="en-US" sz="2400" dirty="0">
                <a:solidFill>
                  <a:srgbClr val="FFFF99"/>
                </a:solidFill>
              </a:rPr>
              <a:t> </a:t>
            </a:r>
            <a:r>
              <a:rPr lang="en-US" sz="2400" dirty="0"/>
              <a:t>with the saints, and </a:t>
            </a:r>
            <a:r>
              <a:rPr lang="en-US" sz="2400" b="1" dirty="0">
                <a:solidFill>
                  <a:srgbClr val="FFFF99"/>
                </a:solidFill>
              </a:rPr>
              <a:t>prevailed against them</a:t>
            </a:r>
            <a:r>
              <a:rPr lang="en-US" sz="2400" dirty="0">
                <a:solidFill>
                  <a:srgbClr val="FFFF99"/>
                </a:solidFill>
              </a:rPr>
              <a:t>; </a:t>
            </a:r>
            <a:r>
              <a:rPr lang="en-US" sz="2400" b="1" dirty="0">
                <a:solidFill>
                  <a:srgbClr val="FFFF99"/>
                </a:solidFill>
              </a:rPr>
              <a:t>u</a:t>
            </a:r>
            <a:r>
              <a:rPr lang="en-US" sz="2400" b="1" dirty="0">
                <a:solidFill>
                  <a:srgbClr val="FFFF99"/>
                </a:solidFill>
                <a:effectLst>
                  <a:outerShdw blurRad="38100" dist="38100" dir="2700000" algn="tl">
                    <a:srgbClr val="000000">
                      <a:alpha val="43137"/>
                    </a:srgbClr>
                  </a:outerShdw>
                </a:effectLst>
              </a:rPr>
              <a:t>ntil</a:t>
            </a:r>
            <a:r>
              <a:rPr lang="en-US" sz="2400" dirty="0">
                <a:effectLst>
                  <a:outerShdw blurRad="38100" dist="38100" dir="2700000" algn="tl">
                    <a:srgbClr val="000000">
                      <a:alpha val="43137"/>
                    </a:srgbClr>
                  </a:outerShdw>
                </a:effectLst>
              </a:rPr>
              <a:t> the Ancient of days came, and </a:t>
            </a:r>
            <a:r>
              <a:rPr lang="en-US" sz="2400" b="1" dirty="0">
                <a:solidFill>
                  <a:srgbClr val="FFFF99"/>
                </a:solidFill>
                <a:effectLst>
                  <a:outerShdw blurRad="38100" dist="38100" dir="2700000" algn="tl">
                    <a:srgbClr val="000000">
                      <a:alpha val="43137"/>
                    </a:srgbClr>
                  </a:outerShdw>
                </a:effectLst>
              </a:rPr>
              <a:t>judgment was given to the saints </a:t>
            </a:r>
            <a:r>
              <a:rPr lang="en-US" sz="2400" dirty="0">
                <a:effectLst>
                  <a:outerShdw blurRad="38100" dist="38100" dir="2700000" algn="tl">
                    <a:srgbClr val="000000">
                      <a:alpha val="43137"/>
                    </a:srgbClr>
                  </a:outerShdw>
                </a:effectLst>
              </a:rPr>
              <a:t>of the most High; and the time came that the saints possessed the kingdom. KJV</a:t>
            </a:r>
          </a:p>
          <a:p>
            <a:endParaRPr lang="en-US" sz="2400" dirty="0">
              <a:effectLst>
                <a:outerShdw blurRad="38100" dist="38100" dir="2700000" algn="tl">
                  <a:srgbClr val="000000">
                    <a:alpha val="43137"/>
                  </a:srgbClr>
                </a:outerShdw>
              </a:effectLst>
            </a:endParaRPr>
          </a:p>
          <a:p>
            <a:endParaRPr lang="en-US" sz="2400" dirty="0">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4248884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685800"/>
          </a:xfrm>
        </p:spPr>
        <p:txBody>
          <a:bodyPr anchor="b" anchorCtr="0">
            <a:noAutofit/>
          </a:bodyPr>
          <a:lstStyle/>
          <a:p>
            <a:r>
              <a:rPr lang="en-US" dirty="0"/>
              <a:t>Daniel 7:21,22</a:t>
            </a:r>
          </a:p>
        </p:txBody>
      </p:sp>
      <p:sp>
        <p:nvSpPr>
          <p:cNvPr id="3" name="Content Placeholder 2"/>
          <p:cNvSpPr>
            <a:spLocks noGrp="1"/>
          </p:cNvSpPr>
          <p:nvPr>
            <p:ph idx="1"/>
          </p:nvPr>
        </p:nvSpPr>
        <p:spPr>
          <a:xfrm>
            <a:off x="914400" y="1128713"/>
            <a:ext cx="7543800" cy="3775473"/>
          </a:xfrm>
        </p:spPr>
        <p:txBody>
          <a:bodyPr>
            <a:normAutofit/>
          </a:bodyPr>
          <a:lstStyle/>
          <a:p>
            <a:pPr marL="0" indent="0" algn="ctr">
              <a:buNone/>
            </a:pPr>
            <a:r>
              <a:rPr lang="en-US" sz="2400" dirty="0"/>
              <a:t>I beheld, and the same horn made </a:t>
            </a:r>
            <a:r>
              <a:rPr lang="en-US" sz="2400" b="1" dirty="0">
                <a:solidFill>
                  <a:srgbClr val="FFFF99"/>
                </a:solidFill>
              </a:rPr>
              <a:t>war</a:t>
            </a:r>
            <a:r>
              <a:rPr lang="en-US" sz="2400" dirty="0">
                <a:solidFill>
                  <a:srgbClr val="FFFF99"/>
                </a:solidFill>
              </a:rPr>
              <a:t> </a:t>
            </a:r>
            <a:r>
              <a:rPr lang="en-US" sz="2400" dirty="0"/>
              <a:t>with the saints, and </a:t>
            </a:r>
            <a:r>
              <a:rPr lang="en-US" sz="2400" b="1" dirty="0">
                <a:solidFill>
                  <a:srgbClr val="FFFF99"/>
                </a:solidFill>
              </a:rPr>
              <a:t>prevailed against them</a:t>
            </a:r>
            <a:r>
              <a:rPr lang="en-US" sz="2400" dirty="0">
                <a:solidFill>
                  <a:srgbClr val="FFFF99"/>
                </a:solidFill>
              </a:rPr>
              <a:t>; </a:t>
            </a:r>
            <a:r>
              <a:rPr lang="en-US" sz="2400" b="1" dirty="0">
                <a:solidFill>
                  <a:srgbClr val="FFFF99"/>
                </a:solidFill>
              </a:rPr>
              <a:t>u</a:t>
            </a:r>
            <a:r>
              <a:rPr lang="en-US" sz="2400" b="1" dirty="0">
                <a:solidFill>
                  <a:srgbClr val="FFFF99"/>
                </a:solidFill>
                <a:effectLst>
                  <a:outerShdw blurRad="38100" dist="38100" dir="2700000" algn="tl">
                    <a:srgbClr val="000000">
                      <a:alpha val="43137"/>
                    </a:srgbClr>
                  </a:outerShdw>
                </a:effectLst>
              </a:rPr>
              <a:t>ntil</a:t>
            </a:r>
            <a:r>
              <a:rPr lang="en-US" sz="2400" dirty="0">
                <a:effectLst>
                  <a:outerShdw blurRad="38100" dist="38100" dir="2700000" algn="tl">
                    <a:srgbClr val="000000">
                      <a:alpha val="43137"/>
                    </a:srgbClr>
                  </a:outerShdw>
                </a:effectLst>
              </a:rPr>
              <a:t> the Ancient of days came, and </a:t>
            </a:r>
            <a:r>
              <a:rPr lang="en-US" sz="2400" b="1" dirty="0">
                <a:solidFill>
                  <a:srgbClr val="FFFF99"/>
                </a:solidFill>
                <a:effectLst>
                  <a:outerShdw blurRad="38100" dist="38100" dir="2700000" algn="tl">
                    <a:srgbClr val="000000">
                      <a:alpha val="43137"/>
                    </a:srgbClr>
                  </a:outerShdw>
                </a:effectLst>
              </a:rPr>
              <a:t>judgment was given to the saints </a:t>
            </a:r>
            <a:r>
              <a:rPr lang="en-US" sz="2400" dirty="0">
                <a:effectLst>
                  <a:outerShdw blurRad="38100" dist="38100" dir="2700000" algn="tl">
                    <a:srgbClr val="000000">
                      <a:alpha val="43137"/>
                    </a:srgbClr>
                  </a:outerShdw>
                </a:effectLst>
              </a:rPr>
              <a:t>of the most High; and the time came that the saints possessed the kingdom. KJV</a:t>
            </a:r>
          </a:p>
          <a:p>
            <a:endParaRPr lang="en-US" sz="2400" dirty="0">
              <a:effectLst>
                <a:outerShdw blurRad="38100" dist="38100" dir="2700000" algn="tl">
                  <a:srgbClr val="000000">
                    <a:alpha val="43137"/>
                  </a:srgbClr>
                </a:outerShdw>
              </a:effectLst>
            </a:endParaRPr>
          </a:p>
          <a:p>
            <a:pPr marL="0" indent="0" algn="ctr">
              <a:buNone/>
            </a:pPr>
            <a:r>
              <a:rPr lang="en-US" sz="3600" b="1" cap="small" dirty="0">
                <a:effectLst>
                  <a:outerShdw blurRad="38100" dist="38100" dir="2700000" algn="tl">
                    <a:srgbClr val="000000">
                      <a:alpha val="43137"/>
                    </a:srgbClr>
                  </a:outerShdw>
                </a:effectLst>
              </a:rPr>
              <a:t>What does this mean?</a:t>
            </a:r>
          </a:p>
          <a:p>
            <a:pPr marL="0" indent="0">
              <a:buNone/>
            </a:pPr>
            <a:endParaRPr lang="en-US" sz="2400" dirty="0">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4060414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685800"/>
          </a:xfrm>
        </p:spPr>
        <p:txBody>
          <a:bodyPr anchor="b" anchorCtr="0"/>
          <a:lstStyle/>
          <a:p>
            <a:r>
              <a:rPr lang="en-US" dirty="0"/>
              <a:t>What Law Lens?</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1303859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00150"/>
            <a:ext cx="7543800" cy="3394472"/>
          </a:xfrm>
        </p:spPr>
        <p:txBody>
          <a:bodyPr>
            <a:normAutofit/>
          </a:bodyPr>
          <a:lstStyle/>
          <a:p>
            <a:r>
              <a:rPr lang="en-US" sz="2400" b="1" dirty="0"/>
              <a:t>Imposed law</a:t>
            </a:r>
            <a:r>
              <a:rPr lang="en-US" sz="2400" dirty="0"/>
              <a:t>—judgment means a judicial process by the ruling authority</a:t>
            </a:r>
          </a:p>
        </p:txBody>
      </p:sp>
      <p:sp>
        <p:nvSpPr>
          <p:cNvPr id="5" name="Title 1"/>
          <p:cNvSpPr>
            <a:spLocks noGrp="1"/>
          </p:cNvSpPr>
          <p:nvPr>
            <p:ph type="title"/>
          </p:nvPr>
        </p:nvSpPr>
        <p:spPr>
          <a:xfrm>
            <a:off x="457200" y="31750"/>
            <a:ext cx="8229600" cy="685800"/>
          </a:xfrm>
        </p:spPr>
        <p:txBody>
          <a:bodyPr anchor="b" anchorCtr="0"/>
          <a:lstStyle/>
          <a:p>
            <a:r>
              <a:rPr lang="en-US" dirty="0"/>
              <a:t>What Law Lens?</a:t>
            </a:r>
          </a:p>
        </p:txBody>
      </p:sp>
      <p:sp>
        <p:nvSpPr>
          <p:cNvPr id="4"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1936031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00150"/>
            <a:ext cx="7543800" cy="3394472"/>
          </a:xfrm>
        </p:spPr>
        <p:txBody>
          <a:bodyPr>
            <a:normAutofit/>
          </a:bodyPr>
          <a:lstStyle/>
          <a:p>
            <a:r>
              <a:rPr lang="en-US" sz="2400" b="1" dirty="0">
                <a:solidFill>
                  <a:schemeClr val="accent6">
                    <a:lumMod val="60000"/>
                    <a:lumOff val="40000"/>
                  </a:schemeClr>
                </a:solidFill>
              </a:rPr>
              <a:t>Imposed law</a:t>
            </a:r>
            <a:r>
              <a:rPr lang="en-US" sz="2400" dirty="0">
                <a:solidFill>
                  <a:schemeClr val="accent6">
                    <a:lumMod val="60000"/>
                    <a:lumOff val="40000"/>
                  </a:schemeClr>
                </a:solidFill>
              </a:rPr>
              <a:t>—judgment means a judicial process by the ruling authority</a:t>
            </a:r>
          </a:p>
          <a:p>
            <a:r>
              <a:rPr lang="en-US" sz="2400" b="1" dirty="0"/>
              <a:t>Design law</a:t>
            </a:r>
            <a:r>
              <a:rPr lang="en-US" sz="2400" dirty="0"/>
              <a:t>—judgment is given, or imparted to the saints, meaning discernment, wisdom, understanding to decide</a:t>
            </a:r>
          </a:p>
        </p:txBody>
      </p:sp>
      <p:sp>
        <p:nvSpPr>
          <p:cNvPr id="5" name="Title 1"/>
          <p:cNvSpPr>
            <a:spLocks noGrp="1"/>
          </p:cNvSpPr>
          <p:nvPr>
            <p:ph type="title"/>
          </p:nvPr>
        </p:nvSpPr>
        <p:spPr>
          <a:xfrm>
            <a:off x="457200" y="31750"/>
            <a:ext cx="8229600" cy="685800"/>
          </a:xfrm>
        </p:spPr>
        <p:txBody>
          <a:bodyPr anchor="b" anchorCtr="0"/>
          <a:lstStyle/>
          <a:p>
            <a:r>
              <a:rPr lang="en-US" dirty="0"/>
              <a:t>What Law Lens?</a:t>
            </a:r>
          </a:p>
        </p:txBody>
      </p:sp>
      <p:sp>
        <p:nvSpPr>
          <p:cNvPr id="4"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32885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5410200" y="361950"/>
            <a:ext cx="3008313" cy="457200"/>
          </a:xfrm>
        </p:spPr>
        <p:txBody>
          <a:bodyPr/>
          <a:lstStyle/>
          <a:p>
            <a:pPr algn="ctr"/>
            <a:r>
              <a:rPr lang="en-US" dirty="0"/>
              <a:t>Revelation 14:6-7</a:t>
            </a:r>
          </a:p>
        </p:txBody>
      </p:sp>
      <p:pic>
        <p:nvPicPr>
          <p:cNvPr id="5" name="Content Placeholder 4" descr="A picture containing text&#10;&#10;Description automatically generated">
            <a:extLst>
              <a:ext uri="{FF2B5EF4-FFF2-40B4-BE49-F238E27FC236}">
                <a16:creationId xmlns:a16="http://schemas.microsoft.com/office/drawing/2014/main" id="{52B0957A-0390-C447-B249-84FBE25DE7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724400" cy="5128195"/>
          </a:xfrm>
        </p:spPr>
      </p:pic>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5105401" y="895351"/>
            <a:ext cx="3657600" cy="3886200"/>
          </a:xfrm>
        </p:spPr>
        <p:txBody>
          <a:bodyPr>
            <a:noAutofit/>
          </a:bodyPr>
          <a:lstStyle/>
          <a:p>
            <a:pPr algn="ctr"/>
            <a:r>
              <a:rPr lang="en-US" sz="1900" dirty="0"/>
              <a:t>I saw another angel flying in midair, and he had the </a:t>
            </a:r>
            <a:r>
              <a:rPr lang="en-US" sz="1900" dirty="0">
                <a:solidFill>
                  <a:srgbClr val="FFFF99"/>
                </a:solidFill>
              </a:rPr>
              <a:t>eternal gospel </a:t>
            </a:r>
            <a:r>
              <a:rPr lang="en-US" sz="1900" dirty="0"/>
              <a:t>to proclaim to those who live on the earth—to every nation, tribe, language and people. He said in a loud voice, ‘</a:t>
            </a:r>
            <a:r>
              <a:rPr lang="en-US" sz="1900" dirty="0">
                <a:solidFill>
                  <a:srgbClr val="FFFF99"/>
                </a:solidFill>
              </a:rPr>
              <a:t>Fear God and give him glory, because the hour of his judgment has come</a:t>
            </a:r>
            <a:r>
              <a:rPr lang="en-US" sz="1900" dirty="0"/>
              <a:t>. </a:t>
            </a:r>
            <a:r>
              <a:rPr lang="en-US" sz="1900" dirty="0">
                <a:solidFill>
                  <a:srgbClr val="FFFF99"/>
                </a:solidFill>
              </a:rPr>
              <a:t>Worship him who made the heavens, the earth, the sea and the springs of water</a:t>
            </a:r>
            <a:r>
              <a:rPr lang="en-US" sz="1900" dirty="0"/>
              <a:t>.’</a:t>
            </a:r>
          </a:p>
        </p:txBody>
      </p:sp>
    </p:spTree>
    <p:extLst>
      <p:ext uri="{BB962C8B-B14F-4D97-AF65-F5344CB8AC3E}">
        <p14:creationId xmlns:p14="http://schemas.microsoft.com/office/powerpoint/2010/main" val="165227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3EAA76-402C-AF68-8631-383DBB9227C3}"/>
              </a:ext>
            </a:extLst>
          </p:cNvPr>
          <p:cNvSpPr>
            <a:spLocks noGrp="1"/>
          </p:cNvSpPr>
          <p:nvPr>
            <p:ph type="title"/>
          </p:nvPr>
        </p:nvSpPr>
        <p:spPr/>
        <p:txBody>
          <a:bodyPr/>
          <a:lstStyle/>
          <a:p>
            <a:r>
              <a:rPr lang="en-US" dirty="0"/>
              <a:t>The Four Judgments</a:t>
            </a:r>
          </a:p>
        </p:txBody>
      </p:sp>
      <p:sp>
        <p:nvSpPr>
          <p:cNvPr id="6" name="Content Placeholder 5">
            <a:extLst>
              <a:ext uri="{FF2B5EF4-FFF2-40B4-BE49-F238E27FC236}">
                <a16:creationId xmlns:a16="http://schemas.microsoft.com/office/drawing/2014/main" id="{9CA53615-0952-9CED-35EF-36A93BFEA85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1763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F9B9E-067F-7540-96AD-A96892114E5D}"/>
              </a:ext>
            </a:extLst>
          </p:cNvPr>
          <p:cNvSpPr>
            <a:spLocks noGrp="1"/>
          </p:cNvSpPr>
          <p:nvPr>
            <p:ph type="title"/>
          </p:nvPr>
        </p:nvSpPr>
        <p:spPr/>
        <p:txBody>
          <a:bodyPr/>
          <a:lstStyle/>
          <a:p>
            <a:r>
              <a:rPr lang="en-US" dirty="0"/>
              <a:t>First Judgment</a:t>
            </a:r>
          </a:p>
        </p:txBody>
      </p:sp>
      <p:sp>
        <p:nvSpPr>
          <p:cNvPr id="3" name="Content Placeholder 2">
            <a:extLst>
              <a:ext uri="{FF2B5EF4-FFF2-40B4-BE49-F238E27FC236}">
                <a16:creationId xmlns:a16="http://schemas.microsoft.com/office/drawing/2014/main" id="{83BE1288-6DB7-6045-B7A9-855E3C78A600}"/>
              </a:ext>
            </a:extLst>
          </p:cNvPr>
          <p:cNvSpPr>
            <a:spLocks noGrp="1"/>
          </p:cNvSpPr>
          <p:nvPr>
            <p:ph idx="1"/>
          </p:nvPr>
        </p:nvSpPr>
        <p:spPr>
          <a:xfrm>
            <a:off x="914400" y="1371600"/>
            <a:ext cx="7315200" cy="3200400"/>
          </a:xfrm>
        </p:spPr>
        <p:txBody>
          <a:bodyPr>
            <a:normAutofit/>
          </a:bodyPr>
          <a:lstStyle/>
          <a:p>
            <a:pPr>
              <a:lnSpc>
                <a:spcPct val="100000"/>
              </a:lnSpc>
              <a:spcAft>
                <a:spcPts val="1200"/>
              </a:spcAft>
            </a:pPr>
            <a:r>
              <a:rPr lang="en-US" dirty="0"/>
              <a:t>Imagine that your spouse believes a lie that you have had an affair and has moved out. If you want him or her back, what will you have to do? </a:t>
            </a:r>
          </a:p>
          <a:p>
            <a:pPr>
              <a:lnSpc>
                <a:spcPct val="100000"/>
              </a:lnSpc>
              <a:spcAft>
                <a:spcPts val="1200"/>
              </a:spcAft>
            </a:pPr>
            <a:r>
              <a:rPr lang="en-US" dirty="0"/>
              <a:t>Who is on trial? Who is being judged? </a:t>
            </a:r>
          </a:p>
        </p:txBody>
      </p:sp>
    </p:spTree>
    <p:extLst>
      <p:ext uri="{BB962C8B-B14F-4D97-AF65-F5344CB8AC3E}">
        <p14:creationId xmlns:p14="http://schemas.microsoft.com/office/powerpoint/2010/main" val="111910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4572000" y="209550"/>
            <a:ext cx="3846513" cy="609600"/>
          </a:xfrm>
        </p:spPr>
        <p:txBody>
          <a:bodyPr>
            <a:normAutofit/>
          </a:bodyPr>
          <a:lstStyle/>
          <a:p>
            <a:pPr algn="ctr"/>
            <a:r>
              <a:rPr lang="en-US" sz="2800" dirty="0"/>
              <a:t>Revelation 14:6-11</a:t>
            </a:r>
            <a:endParaRPr lang="en-US" sz="2600" dirty="0"/>
          </a:p>
        </p:txBody>
      </p:sp>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4606714" y="895350"/>
            <a:ext cx="4003886" cy="3886200"/>
          </a:xfrm>
        </p:spPr>
        <p:txBody>
          <a:bodyPr>
            <a:noAutofit/>
          </a:bodyPr>
          <a:lstStyle/>
          <a:p>
            <a:pPr marL="342900" indent="-342900">
              <a:buFont typeface="Arial" panose="020B0604020202020204" pitchFamily="34" charset="0"/>
              <a:buChar char="•"/>
            </a:pPr>
            <a:r>
              <a:rPr lang="en-US" sz="2000" dirty="0">
                <a:effectLst/>
              </a:rPr>
              <a:t>A Three Step Message</a:t>
            </a:r>
          </a:p>
          <a:p>
            <a:endParaRPr lang="en-US" sz="2000" dirty="0">
              <a:effectLst/>
            </a:endParaRPr>
          </a:p>
          <a:p>
            <a:pPr marL="342900" indent="-342900">
              <a:buFont typeface="Arial" panose="020B0604020202020204" pitchFamily="34" charset="0"/>
              <a:buChar char="•"/>
            </a:pPr>
            <a:r>
              <a:rPr lang="en-US" sz="2000" dirty="0">
                <a:effectLst/>
              </a:rPr>
              <a:t>Must correctly understand the first message in order to comprehend the second</a:t>
            </a:r>
          </a:p>
          <a:p>
            <a:endParaRPr lang="en-US" sz="2000" dirty="0">
              <a:effectLst/>
            </a:endParaRPr>
          </a:p>
          <a:p>
            <a:pPr marL="342900" indent="-342900">
              <a:buFont typeface="Arial" panose="020B0604020202020204" pitchFamily="34" charset="0"/>
              <a:buChar char="•"/>
            </a:pPr>
            <a:r>
              <a:rPr lang="en-US" sz="2000" dirty="0">
                <a:effectLst/>
              </a:rPr>
              <a:t>Must correctly understand the first and second messages in order to comprehend  the third</a:t>
            </a:r>
            <a:endParaRPr lang="en-US" sz="1200" dirty="0">
              <a:effectLst>
                <a:outerShdw blurRad="50800" dist="38100" dir="2700000" algn="tl" rotWithShape="0">
                  <a:prstClr val="black">
                    <a:alpha val="40000"/>
                  </a:prstClr>
                </a:outerShdw>
              </a:effectLst>
            </a:endParaRPr>
          </a:p>
          <a:p>
            <a:pPr algn="ctr"/>
            <a:endParaRPr lang="en-US" sz="1900" dirty="0"/>
          </a:p>
        </p:txBody>
      </p:sp>
      <p:pic>
        <p:nvPicPr>
          <p:cNvPr id="16" name="Picture 15">
            <a:extLst>
              <a:ext uri="{FF2B5EF4-FFF2-40B4-BE49-F238E27FC236}">
                <a16:creationId xmlns:a16="http://schemas.microsoft.com/office/drawing/2014/main" id="{5A3F5075-6098-2647-B5CD-0647687E74BA}"/>
              </a:ext>
            </a:extLst>
          </p:cNvPr>
          <p:cNvPicPr>
            <a:picLocks noChangeAspect="1"/>
          </p:cNvPicPr>
          <p:nvPr/>
        </p:nvPicPr>
        <p:blipFill>
          <a:blip r:embed="rId2"/>
          <a:stretch>
            <a:fillRect/>
          </a:stretch>
        </p:blipFill>
        <p:spPr>
          <a:xfrm>
            <a:off x="5862" y="7327"/>
            <a:ext cx="4003886" cy="5143500"/>
          </a:xfrm>
          <a:prstGeom prst="rect">
            <a:avLst/>
          </a:prstGeom>
        </p:spPr>
      </p:pic>
    </p:spTree>
    <p:extLst>
      <p:ext uri="{BB962C8B-B14F-4D97-AF65-F5344CB8AC3E}">
        <p14:creationId xmlns:p14="http://schemas.microsoft.com/office/powerpoint/2010/main" val="165854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F9B9E-067F-7540-96AD-A96892114E5D}"/>
              </a:ext>
            </a:extLst>
          </p:cNvPr>
          <p:cNvSpPr>
            <a:spLocks noGrp="1"/>
          </p:cNvSpPr>
          <p:nvPr>
            <p:ph type="title"/>
          </p:nvPr>
        </p:nvSpPr>
        <p:spPr/>
        <p:txBody>
          <a:bodyPr/>
          <a:lstStyle/>
          <a:p>
            <a:r>
              <a:rPr lang="en-US" dirty="0"/>
              <a:t>First Judgment</a:t>
            </a:r>
          </a:p>
        </p:txBody>
      </p:sp>
      <p:sp>
        <p:nvSpPr>
          <p:cNvPr id="3" name="Content Placeholder 2">
            <a:extLst>
              <a:ext uri="{FF2B5EF4-FFF2-40B4-BE49-F238E27FC236}">
                <a16:creationId xmlns:a16="http://schemas.microsoft.com/office/drawing/2014/main" id="{83BE1288-6DB7-6045-B7A9-855E3C78A600}"/>
              </a:ext>
            </a:extLst>
          </p:cNvPr>
          <p:cNvSpPr>
            <a:spLocks noGrp="1"/>
          </p:cNvSpPr>
          <p:nvPr>
            <p:ph idx="1"/>
          </p:nvPr>
        </p:nvSpPr>
        <p:spPr>
          <a:xfrm>
            <a:off x="914400" y="1371599"/>
            <a:ext cx="7315200" cy="2743200"/>
          </a:xfrm>
        </p:spPr>
        <p:txBody>
          <a:bodyPr>
            <a:normAutofit fontScale="77500" lnSpcReduction="20000"/>
          </a:bodyPr>
          <a:lstStyle/>
          <a:p>
            <a:pPr>
              <a:lnSpc>
                <a:spcPct val="100000"/>
              </a:lnSpc>
              <a:spcAft>
                <a:spcPts val="1200"/>
              </a:spcAft>
            </a:pPr>
            <a:r>
              <a:rPr lang="en-US" dirty="0"/>
              <a:t>“Let God be true but every man a liar. As it is written: ‘That You may be justified in Your words, And may overcome when </a:t>
            </a:r>
            <a:r>
              <a:rPr lang="en-US" dirty="0">
                <a:solidFill>
                  <a:srgbClr val="FFFF99"/>
                </a:solidFill>
              </a:rPr>
              <a:t>You are judged</a:t>
            </a:r>
            <a:r>
              <a:rPr lang="en-US" dirty="0"/>
              <a:t>.’” </a:t>
            </a:r>
            <a:r>
              <a:rPr lang="en-US" sz="1800" dirty="0">
                <a:solidFill>
                  <a:srgbClr val="8D9EE5"/>
                </a:solidFill>
              </a:rPr>
              <a:t>Romans 3:4 NKJV</a:t>
            </a:r>
          </a:p>
          <a:p>
            <a:pPr>
              <a:lnSpc>
                <a:spcPct val="100000"/>
              </a:lnSpc>
              <a:spcAft>
                <a:spcPts val="1200"/>
              </a:spcAft>
            </a:pPr>
            <a:r>
              <a:rPr lang="en-US" dirty="0"/>
              <a:t>“God must be true, even though every human being is a liar. As the scripture says, ’You must be shown to be right when you speak; </a:t>
            </a:r>
            <a:r>
              <a:rPr lang="en-US" dirty="0">
                <a:solidFill>
                  <a:srgbClr val="FFFF99"/>
                </a:solidFill>
              </a:rPr>
              <a:t>you must win your case when you are being tried.</a:t>
            </a:r>
            <a:r>
              <a:rPr lang="en-US" dirty="0"/>
              <a:t>’”</a:t>
            </a:r>
            <a:r>
              <a:rPr lang="en-US" sz="1800" dirty="0"/>
              <a:t> </a:t>
            </a:r>
            <a:r>
              <a:rPr lang="en-US" sz="1800" dirty="0">
                <a:solidFill>
                  <a:srgbClr val="8D9EE5"/>
                </a:solidFill>
              </a:rPr>
              <a:t>Romans 3:4 GNB</a:t>
            </a:r>
          </a:p>
          <a:p>
            <a:pPr>
              <a:lnSpc>
                <a:spcPct val="100000"/>
              </a:lnSpc>
              <a:spcAft>
                <a:spcPts val="1200"/>
              </a:spcAft>
            </a:pPr>
            <a:endParaRPr lang="en-US" sz="1800" dirty="0"/>
          </a:p>
        </p:txBody>
      </p:sp>
    </p:spTree>
    <p:extLst>
      <p:ext uri="{BB962C8B-B14F-4D97-AF65-F5344CB8AC3E}">
        <p14:creationId xmlns:p14="http://schemas.microsoft.com/office/powerpoint/2010/main" val="398669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89678"/>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7211C-BCD4-384F-BB49-0D6D9F740BC2}"/>
              </a:ext>
            </a:extLst>
          </p:cNvPr>
          <p:cNvSpPr>
            <a:spLocks noGrp="1"/>
          </p:cNvSpPr>
          <p:nvPr>
            <p:ph type="title"/>
          </p:nvPr>
        </p:nvSpPr>
        <p:spPr/>
        <p:txBody>
          <a:bodyPr/>
          <a:lstStyle/>
          <a:p>
            <a:r>
              <a:rPr lang="en-US"/>
              <a:t>First Judgment</a:t>
            </a:r>
            <a:endParaRPr lang="en-US" dirty="0"/>
          </a:p>
        </p:txBody>
      </p:sp>
      <p:sp>
        <p:nvSpPr>
          <p:cNvPr id="3" name="Content Placeholder 2">
            <a:extLst>
              <a:ext uri="{FF2B5EF4-FFF2-40B4-BE49-F238E27FC236}">
                <a16:creationId xmlns:a16="http://schemas.microsoft.com/office/drawing/2014/main" id="{FDC0B56F-7826-D24B-A4D0-68C7E1653FDC}"/>
              </a:ext>
            </a:extLst>
          </p:cNvPr>
          <p:cNvSpPr>
            <a:spLocks noGrp="1"/>
          </p:cNvSpPr>
          <p:nvPr>
            <p:ph idx="1"/>
          </p:nvPr>
        </p:nvSpPr>
        <p:spPr>
          <a:xfrm>
            <a:off x="990600" y="742950"/>
            <a:ext cx="7524404" cy="3942798"/>
          </a:xfrm>
        </p:spPr>
        <p:txBody>
          <a:bodyPr>
            <a:noAutofit/>
          </a:bodyPr>
          <a:lstStyle/>
          <a:p>
            <a:r>
              <a:rPr lang="en-US" sz="2000" dirty="0"/>
              <a:t>Satan lied about God.</a:t>
            </a:r>
          </a:p>
          <a:p>
            <a:r>
              <a:rPr lang="en-US" sz="2000" dirty="0"/>
              <a:t>Adam and Eve judged wrongly and broke trust with God.</a:t>
            </a:r>
          </a:p>
          <a:p>
            <a:r>
              <a:rPr lang="en-US" sz="2000" dirty="0"/>
              <a:t>Humanity has been called to make this judgment over and over again:</a:t>
            </a:r>
          </a:p>
          <a:p>
            <a:pPr lvl="1"/>
            <a:r>
              <a:rPr lang="en-US" sz="1600" dirty="0"/>
              <a:t>Joshua: “Choose for yourselves this day whom you will serve… as for me and my household, we will serve the LORD” </a:t>
            </a:r>
            <a:r>
              <a:rPr lang="en-US" sz="1400" dirty="0">
                <a:solidFill>
                  <a:srgbClr val="8D9EE5"/>
                </a:solidFill>
              </a:rPr>
              <a:t>Joshua 24:15</a:t>
            </a:r>
          </a:p>
          <a:p>
            <a:pPr lvl="1"/>
            <a:r>
              <a:rPr lang="en-US" sz="1600" dirty="0"/>
              <a:t>Elijah” “If the LORD is God, follow him; but if Baal is God, follow him” </a:t>
            </a:r>
            <a:r>
              <a:rPr lang="en-US" sz="1400" dirty="0">
                <a:solidFill>
                  <a:srgbClr val="8D9EE5"/>
                </a:solidFill>
              </a:rPr>
              <a:t>1Kings 18:21</a:t>
            </a:r>
            <a:endParaRPr lang="en-US" sz="1600" dirty="0"/>
          </a:p>
          <a:p>
            <a:r>
              <a:rPr lang="en-US" sz="2000" dirty="0"/>
              <a:t>Jesus revealed the truth about God.</a:t>
            </a:r>
          </a:p>
          <a:p>
            <a:r>
              <a:rPr lang="en-US" sz="2000" dirty="0"/>
              <a:t>We must judge: Is God like Satan says—or is God like Jesus revealed? </a:t>
            </a:r>
          </a:p>
          <a:p>
            <a:r>
              <a:rPr lang="en-US" sz="2000" dirty="0"/>
              <a:t>This judgment of ours determines whether we choose to trust God and open our hearts or not.</a:t>
            </a:r>
          </a:p>
        </p:txBody>
      </p:sp>
    </p:spTree>
    <p:extLst>
      <p:ext uri="{BB962C8B-B14F-4D97-AF65-F5344CB8AC3E}">
        <p14:creationId xmlns:p14="http://schemas.microsoft.com/office/powerpoint/2010/main" val="197742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89678"/>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C89678"/>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89678"/>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C8A078"/>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C8A078"/>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C8A078"/>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C8A078"/>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7FE4-E997-574A-9B37-107F3193B1F9}"/>
              </a:ext>
            </a:extLst>
          </p:cNvPr>
          <p:cNvSpPr>
            <a:spLocks noGrp="1"/>
          </p:cNvSpPr>
          <p:nvPr>
            <p:ph type="title"/>
          </p:nvPr>
        </p:nvSpPr>
        <p:spPr/>
        <p:txBody>
          <a:bodyPr/>
          <a:lstStyle/>
          <a:p>
            <a:r>
              <a:rPr lang="en-US"/>
              <a:t>Second Judgment</a:t>
            </a:r>
            <a:endParaRPr lang="en-US" dirty="0"/>
          </a:p>
        </p:txBody>
      </p:sp>
      <p:sp>
        <p:nvSpPr>
          <p:cNvPr id="3" name="Content Placeholder 2">
            <a:extLst>
              <a:ext uri="{FF2B5EF4-FFF2-40B4-BE49-F238E27FC236}">
                <a16:creationId xmlns:a16="http://schemas.microsoft.com/office/drawing/2014/main" id="{04FD7BCB-19E6-6D47-AAE8-ECC87C2C33EA}"/>
              </a:ext>
            </a:extLst>
          </p:cNvPr>
          <p:cNvSpPr>
            <a:spLocks noGrp="1"/>
          </p:cNvSpPr>
          <p:nvPr>
            <p:ph idx="1"/>
          </p:nvPr>
        </p:nvSpPr>
        <p:spPr>
          <a:xfrm>
            <a:off x="914400" y="1371599"/>
            <a:ext cx="7482840" cy="3200400"/>
          </a:xfrm>
        </p:spPr>
        <p:txBody>
          <a:bodyPr>
            <a:normAutofit fontScale="70000" lnSpcReduction="20000"/>
          </a:bodyPr>
          <a:lstStyle/>
          <a:p>
            <a:pPr marL="0" indent="0">
              <a:lnSpc>
                <a:spcPct val="100000"/>
              </a:lnSpc>
              <a:buNone/>
            </a:pPr>
            <a:r>
              <a:rPr lang="en-US" dirty="0"/>
              <a:t>“‘Then suddenly the Lord you are seeking will come to his temple; the messenger of the covenant, whom you desire, will come,’ says the Lord Almighty. But who can endure the day of his coming? Who can stand when he appears? For he will be like a refiner’s fire or a launderer’s soap. He will sit as a refiner and purifier of silver; </a:t>
            </a:r>
            <a:r>
              <a:rPr lang="en-US" b="1" dirty="0">
                <a:solidFill>
                  <a:srgbClr val="FFFF99"/>
                </a:solidFill>
              </a:rPr>
              <a:t>he will purify the Levites</a:t>
            </a:r>
            <a:r>
              <a:rPr lang="en-US" dirty="0">
                <a:solidFill>
                  <a:srgbClr val="FFFF99"/>
                </a:solidFill>
              </a:rPr>
              <a:t> </a:t>
            </a:r>
            <a:r>
              <a:rPr lang="en-US" dirty="0"/>
              <a:t>and refine them like gold and silver. Then the Lord will have men who will bring offerings in righteousness, and the offerings of Judah and Jerusalem will be acceptable to the Lord, as in days gone by, as in former years.  ‘</a:t>
            </a:r>
            <a:r>
              <a:rPr lang="en-US" b="1" dirty="0">
                <a:solidFill>
                  <a:srgbClr val="FFFF99"/>
                </a:solidFill>
              </a:rPr>
              <a:t>So I will come near to you for judgment</a:t>
            </a:r>
            <a:r>
              <a:rPr lang="en-US" dirty="0">
                <a:solidFill>
                  <a:srgbClr val="FFFF99"/>
                </a:solidFill>
              </a:rPr>
              <a:t>.</a:t>
            </a:r>
            <a:r>
              <a:rPr lang="en-US" dirty="0"/>
              <a:t>’”</a:t>
            </a:r>
            <a:r>
              <a:rPr lang="en-US" sz="1800" dirty="0"/>
              <a:t> </a:t>
            </a:r>
            <a:r>
              <a:rPr lang="en-US" sz="2000" dirty="0">
                <a:solidFill>
                  <a:srgbClr val="8D9EE5"/>
                </a:solidFill>
              </a:rPr>
              <a:t>Malachi 3:1–5</a:t>
            </a:r>
          </a:p>
        </p:txBody>
      </p:sp>
    </p:spTree>
    <p:extLst>
      <p:ext uri="{BB962C8B-B14F-4D97-AF65-F5344CB8AC3E}">
        <p14:creationId xmlns:p14="http://schemas.microsoft.com/office/powerpoint/2010/main" val="734347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C6A4F-3E29-3E4E-86AC-EB0BE12C90A3}"/>
              </a:ext>
            </a:extLst>
          </p:cNvPr>
          <p:cNvSpPr>
            <a:spLocks noGrp="1"/>
          </p:cNvSpPr>
          <p:nvPr>
            <p:ph type="title"/>
          </p:nvPr>
        </p:nvSpPr>
        <p:spPr/>
        <p:txBody>
          <a:bodyPr/>
          <a:lstStyle/>
          <a:p>
            <a:r>
              <a:rPr lang="en-US"/>
              <a:t>Second Judgment</a:t>
            </a:r>
            <a:endParaRPr lang="en-US" dirty="0"/>
          </a:p>
        </p:txBody>
      </p:sp>
      <p:sp>
        <p:nvSpPr>
          <p:cNvPr id="3" name="Content Placeholder 2">
            <a:extLst>
              <a:ext uri="{FF2B5EF4-FFF2-40B4-BE49-F238E27FC236}">
                <a16:creationId xmlns:a16="http://schemas.microsoft.com/office/drawing/2014/main" id="{AD25BD28-8CAC-FE44-B3C3-1E100BD2046E}"/>
              </a:ext>
            </a:extLst>
          </p:cNvPr>
          <p:cNvSpPr>
            <a:spLocks noGrp="1"/>
          </p:cNvSpPr>
          <p:nvPr>
            <p:ph idx="1"/>
          </p:nvPr>
        </p:nvSpPr>
        <p:spPr>
          <a:xfrm>
            <a:off x="1143000" y="889000"/>
            <a:ext cx="7543800" cy="3705623"/>
          </a:xfrm>
        </p:spPr>
        <p:txBody>
          <a:bodyPr>
            <a:noAutofit/>
          </a:bodyPr>
          <a:lstStyle/>
          <a:p>
            <a:r>
              <a:rPr lang="en-US" sz="2000" dirty="0"/>
              <a:t>This is the Judgment of the Great Physician, diagnosing what is wrong and determining the best therapeutic intervention.</a:t>
            </a:r>
          </a:p>
          <a:p>
            <a:pPr lvl="1"/>
            <a:r>
              <a:rPr lang="en-US" sz="1800" dirty="0"/>
              <a:t>God bringing “judgments” upon rebellious people throughout history to alert, to convict, to redeem, to protect, to redirect, and to keep open the avenue for Messiah (Flood, Sodom, captivity).</a:t>
            </a:r>
          </a:p>
          <a:p>
            <a:r>
              <a:rPr lang="en-US" sz="2000" dirty="0"/>
              <a:t>Jesus’ work in the heavenly sanctuary to determine (judge):</a:t>
            </a:r>
          </a:p>
          <a:p>
            <a:pPr lvl="1"/>
            <a:r>
              <a:rPr lang="en-US" sz="1800" dirty="0"/>
              <a:t>Who has trusted Him and given Him access to their hearts</a:t>
            </a:r>
          </a:p>
          <a:p>
            <a:pPr lvl="1"/>
            <a:r>
              <a:rPr lang="en-US" sz="1800" dirty="0"/>
              <a:t>What residual elements of sin remain to be removed in order to perfect them for the resurrection and second coming (Cleansing His Bride—which=two become one, at-one-</a:t>
            </a:r>
            <a:r>
              <a:rPr lang="en-US" sz="1800" dirty="0" err="1"/>
              <a:t>ment</a:t>
            </a:r>
            <a:r>
              <a:rPr lang="en-US" sz="1800" dirty="0"/>
              <a:t>).</a:t>
            </a:r>
          </a:p>
          <a:p>
            <a:pPr lvl="1"/>
            <a:r>
              <a:rPr lang="en-US" sz="1800" dirty="0"/>
              <a:t>But this only happens in the hearts of those who have first judged God to be trustworthy!</a:t>
            </a:r>
          </a:p>
          <a:p>
            <a:pPr marL="914400" lvl="2" indent="0">
              <a:buSzPct val="60000"/>
              <a:buNone/>
            </a:pPr>
            <a:endParaRPr lang="en-US" dirty="0"/>
          </a:p>
        </p:txBody>
      </p:sp>
    </p:spTree>
    <p:extLst>
      <p:ext uri="{BB962C8B-B14F-4D97-AF65-F5344CB8AC3E}">
        <p14:creationId xmlns:p14="http://schemas.microsoft.com/office/powerpoint/2010/main" val="11550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C8A078"/>
                                      </p:to>
                                    </p:animClr>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C8A078"/>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AE09C43-2679-BC41-853D-85330850B0CC}"/>
              </a:ext>
            </a:extLst>
          </p:cNvPr>
          <p:cNvSpPr>
            <a:spLocks noGrp="1"/>
          </p:cNvSpPr>
          <p:nvPr>
            <p:ph type="title"/>
          </p:nvPr>
        </p:nvSpPr>
        <p:spPr>
          <a:xfrm>
            <a:off x="4572000" y="209550"/>
            <a:ext cx="4114800" cy="857250"/>
          </a:xfrm>
        </p:spPr>
        <p:txBody>
          <a:bodyPr/>
          <a:lstStyle/>
          <a:p>
            <a:r>
              <a:rPr lang="en-US" dirty="0"/>
              <a:t>For More</a:t>
            </a:r>
          </a:p>
        </p:txBody>
      </p:sp>
      <p:pic>
        <p:nvPicPr>
          <p:cNvPr id="8" name="Content Placeholder 7">
            <a:extLst>
              <a:ext uri="{FF2B5EF4-FFF2-40B4-BE49-F238E27FC236}">
                <a16:creationId xmlns:a16="http://schemas.microsoft.com/office/drawing/2014/main" id="{C6D07801-9546-1840-A44B-F13302D4709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4127" t="3805" r="4916" b="1963"/>
          <a:stretch/>
        </p:blipFill>
        <p:spPr>
          <a:xfrm>
            <a:off x="533400" y="59210"/>
            <a:ext cx="3886200" cy="5041557"/>
          </a:xfrm>
        </p:spPr>
      </p:pic>
    </p:spTree>
    <p:extLst>
      <p:ext uri="{BB962C8B-B14F-4D97-AF65-F5344CB8AC3E}">
        <p14:creationId xmlns:p14="http://schemas.microsoft.com/office/powerpoint/2010/main" val="3726798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84BFA-C062-386B-855D-42BEF894D3A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0FD05CA-E6D5-901C-4A99-4722B8DCF951}"/>
              </a:ext>
            </a:extLst>
          </p:cNvPr>
          <p:cNvSpPr>
            <a:spLocks noGrp="1"/>
          </p:cNvSpPr>
          <p:nvPr>
            <p:ph type="title"/>
          </p:nvPr>
        </p:nvSpPr>
        <p:spPr>
          <a:xfrm>
            <a:off x="4572000" y="209550"/>
            <a:ext cx="4114800" cy="857250"/>
          </a:xfrm>
        </p:spPr>
        <p:txBody>
          <a:bodyPr/>
          <a:lstStyle/>
          <a:p>
            <a:r>
              <a:rPr lang="en-US"/>
              <a:t>For More</a:t>
            </a:r>
            <a:endParaRPr lang="en-US" dirty="0"/>
          </a:p>
        </p:txBody>
      </p:sp>
      <p:pic>
        <p:nvPicPr>
          <p:cNvPr id="5" name="Content Placeholder 4" descr="A person in a white dress running up a staircase&#10;&#10;AI-generated content may be incorrect.">
            <a:extLst>
              <a:ext uri="{FF2B5EF4-FFF2-40B4-BE49-F238E27FC236}">
                <a16:creationId xmlns:a16="http://schemas.microsoft.com/office/drawing/2014/main" id="{83290202-0140-A8E9-7B7E-B0BB549F8C3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13402"/>
            <a:ext cx="3962400" cy="5116695"/>
          </a:xfrm>
        </p:spPr>
      </p:pic>
    </p:spTree>
    <p:extLst>
      <p:ext uri="{BB962C8B-B14F-4D97-AF65-F5344CB8AC3E}">
        <p14:creationId xmlns:p14="http://schemas.microsoft.com/office/powerpoint/2010/main" val="2480556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004-1889-C942-B0E7-C7C7903057D6}"/>
              </a:ext>
            </a:extLst>
          </p:cNvPr>
          <p:cNvSpPr>
            <a:spLocks noGrp="1"/>
          </p:cNvSpPr>
          <p:nvPr>
            <p:ph type="title"/>
          </p:nvPr>
        </p:nvSpPr>
        <p:spPr/>
        <p:txBody>
          <a:bodyPr/>
          <a:lstStyle/>
          <a:p>
            <a:r>
              <a:rPr lang="en-US" dirty="0"/>
              <a:t>Third Judgment</a:t>
            </a:r>
          </a:p>
        </p:txBody>
      </p:sp>
      <p:sp>
        <p:nvSpPr>
          <p:cNvPr id="3" name="Content Placeholder 2">
            <a:extLst>
              <a:ext uri="{FF2B5EF4-FFF2-40B4-BE49-F238E27FC236}">
                <a16:creationId xmlns:a16="http://schemas.microsoft.com/office/drawing/2014/main" id="{AA45611F-EAEB-FA4B-9C7F-747367BA8C26}"/>
              </a:ext>
            </a:extLst>
          </p:cNvPr>
          <p:cNvSpPr>
            <a:spLocks noGrp="1"/>
          </p:cNvSpPr>
          <p:nvPr>
            <p:ph idx="1"/>
          </p:nvPr>
        </p:nvSpPr>
        <p:spPr>
          <a:xfrm>
            <a:off x="1143000" y="742950"/>
            <a:ext cx="7543800" cy="3851673"/>
          </a:xfrm>
        </p:spPr>
        <p:txBody>
          <a:bodyPr>
            <a:noAutofit/>
          </a:bodyPr>
          <a:lstStyle/>
          <a:p>
            <a:pPr>
              <a:spcBef>
                <a:spcPts val="0"/>
              </a:spcBef>
              <a:spcAft>
                <a:spcPts val="400"/>
              </a:spcAft>
            </a:pPr>
            <a:r>
              <a:rPr lang="en-US" sz="2000" dirty="0"/>
              <a:t>“I saw thrones on which were seated those who had been given authority to </a:t>
            </a:r>
            <a:r>
              <a:rPr lang="en-US" sz="2000" b="1" dirty="0">
                <a:solidFill>
                  <a:srgbClr val="FFFF99"/>
                </a:solidFill>
              </a:rPr>
              <a:t>judge</a:t>
            </a:r>
            <a:r>
              <a:rPr lang="en-US" sz="2000" dirty="0"/>
              <a:t>. And I saw the souls of those who had been beheaded because of their testimony for Jesus and because of the word of God. They had not worshiped the beast or his image and had not received his mark on their foreheads or their hands. They came to life and reigned with Christ a thousand years.” </a:t>
            </a:r>
            <a:r>
              <a:rPr lang="en-US" sz="1200" dirty="0">
                <a:solidFill>
                  <a:srgbClr val="8D9EE5"/>
                </a:solidFill>
              </a:rPr>
              <a:t>Revelation 20:4–6</a:t>
            </a:r>
          </a:p>
          <a:p>
            <a:pPr>
              <a:spcBef>
                <a:spcPts val="0"/>
              </a:spcBef>
              <a:spcAft>
                <a:spcPts val="400"/>
              </a:spcAft>
            </a:pPr>
            <a:r>
              <a:rPr lang="en-US" sz="2000" dirty="0"/>
              <a:t>“Do you not know that we will </a:t>
            </a:r>
            <a:r>
              <a:rPr lang="en-US" sz="2000" b="1" dirty="0">
                <a:solidFill>
                  <a:srgbClr val="FFFF99"/>
                </a:solidFill>
              </a:rPr>
              <a:t>judge</a:t>
            </a:r>
            <a:r>
              <a:rPr lang="en-US" sz="2000" dirty="0"/>
              <a:t> angels?” </a:t>
            </a:r>
            <a:r>
              <a:rPr lang="en-US" sz="1200" dirty="0">
                <a:solidFill>
                  <a:srgbClr val="8D9EE5"/>
                </a:solidFill>
              </a:rPr>
              <a:t>1 Corinthians 6:3</a:t>
            </a:r>
          </a:p>
          <a:p>
            <a:pPr>
              <a:spcBef>
                <a:spcPts val="0"/>
              </a:spcBef>
              <a:spcAft>
                <a:spcPts val="400"/>
              </a:spcAft>
            </a:pPr>
            <a:r>
              <a:rPr lang="en-US" sz="2000" dirty="0"/>
              <a:t>During the 1,000 years, the saints review the history of what transpired and the lives of the lost and of angels, so that no doubt is left in any mind as to why the unrepentant are not in heaven.</a:t>
            </a:r>
          </a:p>
          <a:p>
            <a:pPr>
              <a:spcBef>
                <a:spcPts val="0"/>
              </a:spcBef>
              <a:spcAft>
                <a:spcPts val="400"/>
              </a:spcAft>
            </a:pPr>
            <a:endParaRPr lang="en-US" sz="2000" dirty="0"/>
          </a:p>
        </p:txBody>
      </p:sp>
    </p:spTree>
    <p:extLst>
      <p:ext uri="{BB962C8B-B14F-4D97-AF65-F5344CB8AC3E}">
        <p14:creationId xmlns:p14="http://schemas.microsoft.com/office/powerpoint/2010/main" val="426915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96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96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004-1889-C942-B0E7-C7C7903057D6}"/>
              </a:ext>
            </a:extLst>
          </p:cNvPr>
          <p:cNvSpPr>
            <a:spLocks noGrp="1"/>
          </p:cNvSpPr>
          <p:nvPr>
            <p:ph type="title"/>
          </p:nvPr>
        </p:nvSpPr>
        <p:spPr/>
        <p:txBody>
          <a:bodyPr/>
          <a:lstStyle/>
          <a:p>
            <a:r>
              <a:rPr lang="en-US"/>
              <a:t>Fourth Judgment</a:t>
            </a:r>
            <a:endParaRPr lang="en-US" dirty="0"/>
          </a:p>
        </p:txBody>
      </p:sp>
      <p:sp>
        <p:nvSpPr>
          <p:cNvPr id="3" name="Content Placeholder 2">
            <a:extLst>
              <a:ext uri="{FF2B5EF4-FFF2-40B4-BE49-F238E27FC236}">
                <a16:creationId xmlns:a16="http://schemas.microsoft.com/office/drawing/2014/main" id="{AA45611F-EAEB-FA4B-9C7F-747367BA8C26}"/>
              </a:ext>
            </a:extLst>
          </p:cNvPr>
          <p:cNvSpPr>
            <a:spLocks noGrp="1"/>
          </p:cNvSpPr>
          <p:nvPr>
            <p:ph idx="1"/>
          </p:nvPr>
        </p:nvSpPr>
        <p:spPr>
          <a:xfrm>
            <a:off x="1143000" y="1047750"/>
            <a:ext cx="7543800" cy="3546873"/>
          </a:xfrm>
        </p:spPr>
        <p:txBody>
          <a:bodyPr>
            <a:noAutofit/>
          </a:bodyPr>
          <a:lstStyle/>
          <a:p>
            <a:r>
              <a:rPr lang="en-US" sz="2200" dirty="0"/>
              <a:t>“I saw a great white throne and him who was seated on it. … And I saw the dead, great and small, standing before the throne, and books were opened. Another book was opened, which is the book of life. The dead were </a:t>
            </a:r>
            <a:r>
              <a:rPr lang="en-US" sz="2200" b="1" dirty="0">
                <a:solidFill>
                  <a:srgbClr val="FFFF99"/>
                </a:solidFill>
              </a:rPr>
              <a:t>judged</a:t>
            </a:r>
            <a:r>
              <a:rPr lang="en-US" sz="2200" dirty="0"/>
              <a:t> according to what they had done as recorded in the books.” </a:t>
            </a:r>
            <a:r>
              <a:rPr lang="en-US" sz="1200" dirty="0">
                <a:solidFill>
                  <a:srgbClr val="8D9EE5"/>
                </a:solidFill>
              </a:rPr>
              <a:t>Revelation 20:11, 12</a:t>
            </a:r>
            <a:endParaRPr lang="en-US" sz="1200" dirty="0">
              <a:solidFill>
                <a:srgbClr val="C00000"/>
              </a:solidFill>
            </a:endParaRPr>
          </a:p>
          <a:p>
            <a:r>
              <a:rPr lang="en-US" sz="2200" dirty="0"/>
              <a:t>And what is recorded in the books of heaven?</a:t>
            </a:r>
          </a:p>
          <a:p>
            <a:r>
              <a:rPr lang="en-US" sz="2200" dirty="0"/>
              <a:t>The “names” of people and in Scripture what do names represent? </a:t>
            </a:r>
          </a:p>
          <a:p>
            <a:r>
              <a:rPr lang="en-US" sz="2200" b="1" dirty="0">
                <a:solidFill>
                  <a:srgbClr val="FFFF99"/>
                </a:solidFill>
              </a:rPr>
              <a:t>Character!</a:t>
            </a:r>
          </a:p>
        </p:txBody>
      </p:sp>
    </p:spTree>
    <p:extLst>
      <p:ext uri="{BB962C8B-B14F-4D97-AF65-F5344CB8AC3E}">
        <p14:creationId xmlns:p14="http://schemas.microsoft.com/office/powerpoint/2010/main" val="168709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8A0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004-1889-C942-B0E7-C7C7903057D6}"/>
              </a:ext>
            </a:extLst>
          </p:cNvPr>
          <p:cNvSpPr>
            <a:spLocks noGrp="1"/>
          </p:cNvSpPr>
          <p:nvPr>
            <p:ph type="title"/>
          </p:nvPr>
        </p:nvSpPr>
        <p:spPr/>
        <p:txBody>
          <a:bodyPr/>
          <a:lstStyle/>
          <a:p>
            <a:r>
              <a:rPr lang="en-US"/>
              <a:t>Fourth Judgment</a:t>
            </a:r>
            <a:endParaRPr lang="en-US" dirty="0"/>
          </a:p>
        </p:txBody>
      </p:sp>
      <p:sp>
        <p:nvSpPr>
          <p:cNvPr id="3" name="Content Placeholder 2">
            <a:extLst>
              <a:ext uri="{FF2B5EF4-FFF2-40B4-BE49-F238E27FC236}">
                <a16:creationId xmlns:a16="http://schemas.microsoft.com/office/drawing/2014/main" id="{AA45611F-EAEB-FA4B-9C7F-747367BA8C26}"/>
              </a:ext>
            </a:extLst>
          </p:cNvPr>
          <p:cNvSpPr>
            <a:spLocks noGrp="1"/>
          </p:cNvSpPr>
          <p:nvPr>
            <p:ph idx="1"/>
          </p:nvPr>
        </p:nvSpPr>
        <p:spPr>
          <a:xfrm>
            <a:off x="914400" y="819150"/>
            <a:ext cx="7731760" cy="3524250"/>
          </a:xfrm>
        </p:spPr>
        <p:txBody>
          <a:bodyPr>
            <a:noAutofit/>
          </a:bodyPr>
          <a:lstStyle/>
          <a:p>
            <a:pPr marL="0" indent="0">
              <a:lnSpc>
                <a:spcPct val="100000"/>
              </a:lnSpc>
              <a:spcAft>
                <a:spcPts val="600"/>
              </a:spcAft>
              <a:buNone/>
            </a:pPr>
            <a:r>
              <a:rPr lang="en-US" sz="1900" dirty="0"/>
              <a:t>“Make a tree good and its fruit will be good, or make a tree bad and its fruit will be bad, for a tree is recognized by its fruit. You brood of vipers, how can you who are evil say anything good? For out of the overflow of the heart the mouth speaks. The good man brings good things out of the good stored up in him, and the evil man brings evil things out of the evil stored up in him. But I tell you that men will have to give account on </a:t>
            </a:r>
            <a:r>
              <a:rPr lang="en-US" sz="1900" b="1" dirty="0">
                <a:solidFill>
                  <a:srgbClr val="FFFF99"/>
                </a:solidFill>
              </a:rPr>
              <a:t>the day of judgment </a:t>
            </a:r>
            <a:r>
              <a:rPr lang="en-US" sz="1900" dirty="0"/>
              <a:t>for every careless word they have spoken. </a:t>
            </a:r>
            <a:r>
              <a:rPr lang="en-US" sz="1900" b="1" dirty="0">
                <a:solidFill>
                  <a:srgbClr val="FFFF99"/>
                </a:solidFill>
              </a:rPr>
              <a:t>For by your words you will be acquitted, and by your words you will be condemned</a:t>
            </a:r>
            <a:r>
              <a:rPr lang="en-US" sz="1900" dirty="0"/>
              <a:t>.” </a:t>
            </a:r>
            <a:r>
              <a:rPr lang="en-US" sz="1400" dirty="0">
                <a:solidFill>
                  <a:srgbClr val="8D9EE5"/>
                </a:solidFill>
              </a:rPr>
              <a:t>Matthew 12:33–37 NIV84</a:t>
            </a:r>
          </a:p>
          <a:p>
            <a:pPr>
              <a:lnSpc>
                <a:spcPct val="100000"/>
              </a:lnSpc>
              <a:spcAft>
                <a:spcPts val="600"/>
              </a:spcAft>
            </a:pPr>
            <a:r>
              <a:rPr lang="en-US" sz="1900" dirty="0"/>
              <a:t>What is being described? </a:t>
            </a:r>
          </a:p>
          <a:p>
            <a:pPr lvl="1">
              <a:spcAft>
                <a:spcPts val="600"/>
              </a:spcAft>
            </a:pPr>
            <a:r>
              <a:rPr lang="en-US" sz="1500" dirty="0"/>
              <a:t>Character—the actual condition of each heart, a diagnosis of what actually is. </a:t>
            </a:r>
          </a:p>
        </p:txBody>
      </p:sp>
    </p:spTree>
    <p:extLst>
      <p:ext uri="{BB962C8B-B14F-4D97-AF65-F5344CB8AC3E}">
        <p14:creationId xmlns:p14="http://schemas.microsoft.com/office/powerpoint/2010/main" val="149036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68325-D9C6-7A4A-A217-A77E95FCDA5C}"/>
              </a:ext>
            </a:extLst>
          </p:cNvPr>
          <p:cNvSpPr>
            <a:spLocks noGrp="1"/>
          </p:cNvSpPr>
          <p:nvPr>
            <p:ph type="title"/>
          </p:nvPr>
        </p:nvSpPr>
        <p:spPr/>
        <p:txBody>
          <a:bodyPr/>
          <a:lstStyle/>
          <a:p>
            <a:r>
              <a:rPr lang="en-US"/>
              <a:t>Fourth Judgment</a:t>
            </a:r>
            <a:endParaRPr lang="en-US" dirty="0"/>
          </a:p>
        </p:txBody>
      </p:sp>
      <p:sp>
        <p:nvSpPr>
          <p:cNvPr id="3" name="Content Placeholder 2">
            <a:extLst>
              <a:ext uri="{FF2B5EF4-FFF2-40B4-BE49-F238E27FC236}">
                <a16:creationId xmlns:a16="http://schemas.microsoft.com/office/drawing/2014/main" id="{F69861FB-1809-734B-8AD5-78EB17AACDF1}"/>
              </a:ext>
            </a:extLst>
          </p:cNvPr>
          <p:cNvSpPr>
            <a:spLocks noGrp="1"/>
          </p:cNvSpPr>
          <p:nvPr>
            <p:ph idx="1"/>
          </p:nvPr>
        </p:nvSpPr>
        <p:spPr/>
        <p:txBody>
          <a:bodyPr>
            <a:normAutofit fontScale="92500" lnSpcReduction="10000"/>
          </a:bodyPr>
          <a:lstStyle/>
          <a:p>
            <a:r>
              <a:rPr lang="en-US" dirty="0"/>
              <a:t>The end of the 1,000 years, when:</a:t>
            </a:r>
          </a:p>
          <a:p>
            <a:pPr lvl="2">
              <a:buSzPct val="60000"/>
              <a:buFont typeface="Courier New" panose="02070309020205020404" pitchFamily="49" charset="0"/>
              <a:buChar char="o"/>
            </a:pPr>
            <a:r>
              <a:rPr lang="en-US" dirty="0"/>
              <a:t>New Jerusalem gates are open and no one comes in.</a:t>
            </a:r>
          </a:p>
          <a:p>
            <a:pPr lvl="2">
              <a:buSzPct val="60000"/>
              <a:buFont typeface="Courier New" panose="02070309020205020404" pitchFamily="49" charset="0"/>
              <a:buChar char="o"/>
            </a:pPr>
            <a:r>
              <a:rPr lang="en-US" dirty="0"/>
              <a:t>The wicked acknowledge they were wrong and God was right—but they attack the city anyway.</a:t>
            </a:r>
          </a:p>
          <a:p>
            <a:pPr lvl="2">
              <a:buSzPct val="60000"/>
              <a:buFont typeface="Courier New" panose="02070309020205020404" pitchFamily="49" charset="0"/>
              <a:buChar char="o"/>
            </a:pPr>
            <a:r>
              <a:rPr lang="en-US" dirty="0"/>
              <a:t>They then experience the fire of unveiled truth, cry for the mountains to fall upon them, reaping what they have sown: eternal non-existence.</a:t>
            </a:r>
          </a:p>
          <a:p>
            <a:pPr lvl="2">
              <a:buSzPct val="60000"/>
              <a:buFont typeface="Courier New" panose="02070309020205020404" pitchFamily="49" charset="0"/>
              <a:buChar char="o"/>
            </a:pPr>
            <a:r>
              <a:rPr lang="en-US" dirty="0"/>
              <a:t>And all the saved judge that God could have done nothing more to save them.</a:t>
            </a:r>
          </a:p>
          <a:p>
            <a:pPr lvl="2">
              <a:buSzPct val="60000"/>
              <a:buFont typeface="Courier New" panose="02070309020205020404" pitchFamily="49" charset="0"/>
              <a:buChar char="o"/>
            </a:pPr>
            <a:r>
              <a:rPr lang="en-US" dirty="0"/>
              <a:t>There is no human law court determining guilt or innocence and imposing punishments—that is Satan’s lie.</a:t>
            </a:r>
          </a:p>
        </p:txBody>
      </p:sp>
    </p:spTree>
    <p:extLst>
      <p:ext uri="{BB962C8B-B14F-4D97-AF65-F5344CB8AC3E}">
        <p14:creationId xmlns:p14="http://schemas.microsoft.com/office/powerpoint/2010/main" val="99982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8A0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C8A078"/>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C8A078"/>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5410200" y="361950"/>
            <a:ext cx="3008313" cy="457200"/>
          </a:xfrm>
        </p:spPr>
        <p:txBody>
          <a:bodyPr/>
          <a:lstStyle/>
          <a:p>
            <a:pPr algn="ctr"/>
            <a:r>
              <a:rPr lang="en-US" dirty="0"/>
              <a:t>Revelation 14:6-7</a:t>
            </a:r>
          </a:p>
        </p:txBody>
      </p:sp>
      <p:pic>
        <p:nvPicPr>
          <p:cNvPr id="5" name="Content Placeholder 4" descr="A picture containing text&#10;&#10;Description automatically generated">
            <a:extLst>
              <a:ext uri="{FF2B5EF4-FFF2-40B4-BE49-F238E27FC236}">
                <a16:creationId xmlns:a16="http://schemas.microsoft.com/office/drawing/2014/main" id="{52B0957A-0390-C447-B249-84FBE25DE7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724400" cy="5128195"/>
          </a:xfrm>
        </p:spPr>
      </p:pic>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5105401" y="895351"/>
            <a:ext cx="3657600" cy="3886200"/>
          </a:xfrm>
        </p:spPr>
        <p:txBody>
          <a:bodyPr>
            <a:noAutofit/>
          </a:bodyPr>
          <a:lstStyle/>
          <a:p>
            <a:pPr algn="ctr"/>
            <a:r>
              <a:rPr lang="en-US" sz="1900" dirty="0"/>
              <a:t>I saw another angel flying in midair, and he had the </a:t>
            </a:r>
            <a:r>
              <a:rPr lang="en-US" sz="1900" dirty="0">
                <a:solidFill>
                  <a:srgbClr val="FFFF99"/>
                </a:solidFill>
              </a:rPr>
              <a:t>eternal gospel </a:t>
            </a:r>
            <a:r>
              <a:rPr lang="en-US" sz="1900" dirty="0"/>
              <a:t>to proclaim to those who live on the earth—to every nation, tribe, language and people. He said in a loud voice, ‘Fear God and give him glory, because the hour of his judgment has come. Worship him who made the heavens, the earth, the sea and the springs of water.’</a:t>
            </a:r>
          </a:p>
        </p:txBody>
      </p:sp>
    </p:spTree>
    <p:extLst>
      <p:ext uri="{BB962C8B-B14F-4D97-AF65-F5344CB8AC3E}">
        <p14:creationId xmlns:p14="http://schemas.microsoft.com/office/powerpoint/2010/main" val="3200491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00607"/>
            <a:ext cx="7848600" cy="4038600"/>
          </a:xfrm>
        </p:spPr>
        <p:txBody>
          <a:bodyPr>
            <a:noAutofit/>
          </a:bodyPr>
          <a:lstStyle/>
          <a:p>
            <a:pPr>
              <a:lnSpc>
                <a:spcPct val="85000"/>
              </a:lnSpc>
              <a:defRPr/>
            </a:pPr>
            <a:r>
              <a:rPr lang="en-US" sz="2400" dirty="0">
                <a:effectLst>
                  <a:outerShdw blurRad="50800" dist="38100" dir="5400000" algn="t" rotWithShape="0">
                    <a:prstClr val="black">
                      <a:alpha val="40000"/>
                    </a:prstClr>
                  </a:outerShdw>
                </a:effectLst>
              </a:rPr>
              <a:t>Imposed law: Be afraid and obey the right rules because God is holding his tribunal to determine guilt and punishment </a:t>
            </a:r>
          </a:p>
        </p:txBody>
      </p:sp>
      <p:sp>
        <p:nvSpPr>
          <p:cNvPr id="6" name="Title 1"/>
          <p:cNvSpPr>
            <a:spLocks noGrp="1"/>
          </p:cNvSpPr>
          <p:nvPr>
            <p:ph type="title"/>
          </p:nvPr>
        </p:nvSpPr>
        <p:spPr>
          <a:xfrm>
            <a:off x="457200" y="57150"/>
            <a:ext cx="8229600" cy="685800"/>
          </a:xfrm>
        </p:spPr>
        <p:txBody>
          <a:bodyPr anchor="b" anchorCtr="0">
            <a:noAutofit/>
          </a:bodyPr>
          <a:lstStyle/>
          <a:p>
            <a:pPr>
              <a:defRPr/>
            </a:pPr>
            <a:r>
              <a:rPr lang="en-US" cap="small" dirty="0"/>
              <a:t>Judgment</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4220873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00150"/>
            <a:ext cx="7924800" cy="4038600"/>
          </a:xfrm>
        </p:spPr>
        <p:txBody>
          <a:bodyPr>
            <a:noAutofit/>
          </a:bodyPr>
          <a:lstStyle/>
          <a:p>
            <a:pPr>
              <a:lnSpc>
                <a:spcPct val="85000"/>
              </a:lnSpc>
              <a:defRPr/>
            </a:pPr>
            <a:r>
              <a:rPr lang="en-US" sz="2400" dirty="0">
                <a:solidFill>
                  <a:srgbClr val="568C7E"/>
                </a:solidFill>
                <a:effectLst>
                  <a:outerShdw blurRad="50800" dist="38100" dir="5400000" algn="t" rotWithShape="0">
                    <a:prstClr val="black">
                      <a:alpha val="40000"/>
                    </a:prstClr>
                  </a:outerShdw>
                </a:effectLst>
              </a:rPr>
              <a:t>Imposed law: Be afraid and obey the right rules because God is holding his tribunal to determine guilt and punishment </a:t>
            </a:r>
          </a:p>
          <a:p>
            <a:pPr>
              <a:lnSpc>
                <a:spcPct val="85000"/>
              </a:lnSpc>
              <a:defRPr/>
            </a:pPr>
            <a:r>
              <a:rPr lang="en-US" sz="2400" dirty="0">
                <a:effectLst>
                  <a:outerShdw blurRad="50800" dist="38100" dir="5400000" algn="t" rotWithShape="0">
                    <a:prstClr val="black">
                      <a:alpha val="40000"/>
                    </a:prstClr>
                  </a:outerShdw>
                </a:effectLst>
              </a:rPr>
              <a:t>Design law: Be in awe of God and trust Him to heal you for you are dying of a terminal condition, then be His witness, reveal the glory of His character and methods of love to </a:t>
            </a:r>
            <a:r>
              <a:rPr lang="en-US" sz="2400" dirty="0"/>
              <a:t>others </a:t>
            </a:r>
            <a:r>
              <a:rPr lang="en-US" sz="2400" dirty="0">
                <a:effectLst>
                  <a:outerShdw blurRad="50800" dist="38100" dir="5400000" algn="t" rotWithShape="0">
                    <a:prstClr val="black">
                      <a:alpha val="40000"/>
                    </a:prstClr>
                  </a:outerShdw>
                </a:effectLst>
              </a:rPr>
              <a:t>for the time in human history has come for people to make a right judgment about God and worship the Creator, Him who made…</a:t>
            </a:r>
          </a:p>
        </p:txBody>
      </p:sp>
      <p:sp>
        <p:nvSpPr>
          <p:cNvPr id="6" name="Title 1"/>
          <p:cNvSpPr>
            <a:spLocks noGrp="1"/>
          </p:cNvSpPr>
          <p:nvPr>
            <p:ph type="title"/>
          </p:nvPr>
        </p:nvSpPr>
        <p:spPr>
          <a:xfrm>
            <a:off x="457200" y="57150"/>
            <a:ext cx="8229600" cy="685800"/>
          </a:xfrm>
        </p:spPr>
        <p:txBody>
          <a:bodyPr anchor="b" anchorCtr="0">
            <a:noAutofit/>
          </a:bodyPr>
          <a:lstStyle/>
          <a:p>
            <a:pPr>
              <a:defRPr/>
            </a:pPr>
            <a:r>
              <a:rPr lang="en-US" cap="small" dirty="0"/>
              <a:t>Judgment</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30773233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5410200" y="361950"/>
            <a:ext cx="3008313" cy="457200"/>
          </a:xfrm>
        </p:spPr>
        <p:txBody>
          <a:bodyPr/>
          <a:lstStyle/>
          <a:p>
            <a:pPr algn="ctr"/>
            <a:r>
              <a:rPr lang="en-US" dirty="0"/>
              <a:t>Revelation 14:6-7</a:t>
            </a:r>
          </a:p>
        </p:txBody>
      </p:sp>
      <p:pic>
        <p:nvPicPr>
          <p:cNvPr id="5" name="Content Placeholder 4" descr="A picture containing text&#10;&#10;Description automatically generated">
            <a:extLst>
              <a:ext uri="{FF2B5EF4-FFF2-40B4-BE49-F238E27FC236}">
                <a16:creationId xmlns:a16="http://schemas.microsoft.com/office/drawing/2014/main" id="{52B0957A-0390-C447-B249-84FBE25DE7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724400" cy="5128195"/>
          </a:xfrm>
        </p:spPr>
      </p:pic>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5181601" y="895351"/>
            <a:ext cx="3581400" cy="3886200"/>
          </a:xfrm>
        </p:spPr>
        <p:txBody>
          <a:bodyPr>
            <a:noAutofit/>
          </a:bodyPr>
          <a:lstStyle/>
          <a:p>
            <a:pPr algn="ctr"/>
            <a:r>
              <a:rPr lang="en-US" sz="1900" dirty="0"/>
              <a:t>I saw another angel flying in midair, and he had the eternal gospel to proclaim to those who live on the earth—to every nation, tribe, language and people. He said in a loud voice, ‘Fear God and give him glory, because the hour of his judgment has come. Worship him who made the heavens, the earth, the sea and the springs of water.’</a:t>
            </a:r>
          </a:p>
        </p:txBody>
      </p:sp>
    </p:spTree>
    <p:extLst>
      <p:ext uri="{BB962C8B-B14F-4D97-AF65-F5344CB8AC3E}">
        <p14:creationId xmlns:p14="http://schemas.microsoft.com/office/powerpoint/2010/main" val="338274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685800"/>
          </a:xfrm>
        </p:spPr>
        <p:txBody>
          <a:bodyPr anchor="b"/>
          <a:lstStyle/>
          <a:p>
            <a:r>
              <a:rPr lang="en-US" dirty="0"/>
              <a:t>The War</a:t>
            </a:r>
          </a:p>
        </p:txBody>
      </p:sp>
      <p:sp>
        <p:nvSpPr>
          <p:cNvPr id="3" name="Content Placeholder 2"/>
          <p:cNvSpPr>
            <a:spLocks noGrp="1"/>
          </p:cNvSpPr>
          <p:nvPr>
            <p:ph idx="1"/>
          </p:nvPr>
        </p:nvSpPr>
        <p:spPr>
          <a:xfrm>
            <a:off x="685800" y="819150"/>
            <a:ext cx="7543800" cy="3775472"/>
          </a:xfrm>
        </p:spPr>
        <p:txBody>
          <a:bodyPr>
            <a:normAutofit/>
          </a:bodyPr>
          <a:lstStyle/>
          <a:p>
            <a:r>
              <a:rPr lang="en-US" sz="2400" dirty="0"/>
              <a:t>Satan is the father of lies</a:t>
            </a:r>
          </a:p>
          <a:p>
            <a:pPr marL="0" indent="0">
              <a:buNone/>
            </a:pPr>
            <a:endParaRPr lang="en-US" sz="2400" dirty="0"/>
          </a:p>
        </p:txBody>
      </p:sp>
      <p:sp>
        <p:nvSpPr>
          <p:cNvPr id="4"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51023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685800"/>
          </a:xfrm>
        </p:spPr>
        <p:txBody>
          <a:bodyPr anchor="b"/>
          <a:lstStyle/>
          <a:p>
            <a:r>
              <a:rPr lang="en-US" dirty="0"/>
              <a:t>The War</a:t>
            </a:r>
          </a:p>
        </p:txBody>
      </p:sp>
      <p:sp>
        <p:nvSpPr>
          <p:cNvPr id="3" name="Content Placeholder 2"/>
          <p:cNvSpPr>
            <a:spLocks noGrp="1"/>
          </p:cNvSpPr>
          <p:nvPr>
            <p:ph idx="1"/>
          </p:nvPr>
        </p:nvSpPr>
        <p:spPr>
          <a:xfrm>
            <a:off x="685800" y="819150"/>
            <a:ext cx="7543800" cy="3775472"/>
          </a:xfrm>
        </p:spPr>
        <p:txBody>
          <a:bodyPr>
            <a:normAutofit/>
          </a:bodyPr>
          <a:lstStyle/>
          <a:p>
            <a:r>
              <a:rPr lang="en-US" sz="2400" dirty="0">
                <a:solidFill>
                  <a:schemeClr val="accent6">
                    <a:lumMod val="60000"/>
                    <a:lumOff val="40000"/>
                  </a:schemeClr>
                </a:solidFill>
              </a:rPr>
              <a:t>Satan is the father of lies</a:t>
            </a:r>
          </a:p>
          <a:p>
            <a:r>
              <a:rPr lang="en-US" sz="2400" dirty="0"/>
              <a:t>He has lied about God by misrepresenting God’s law to be like human law—imposed rules</a:t>
            </a:r>
          </a:p>
          <a:p>
            <a:pPr marL="0" indent="0">
              <a:buNone/>
            </a:pPr>
            <a:endParaRPr lang="en-US" sz="2400" dirty="0"/>
          </a:p>
        </p:txBody>
      </p:sp>
      <p:sp>
        <p:nvSpPr>
          <p:cNvPr id="4"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1710008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685800"/>
          </a:xfrm>
        </p:spPr>
        <p:txBody>
          <a:bodyPr anchor="b"/>
          <a:lstStyle/>
          <a:p>
            <a:r>
              <a:rPr lang="en-US" dirty="0"/>
              <a:t>The War</a:t>
            </a:r>
          </a:p>
        </p:txBody>
      </p:sp>
      <p:sp>
        <p:nvSpPr>
          <p:cNvPr id="3" name="Content Placeholder 2"/>
          <p:cNvSpPr>
            <a:spLocks noGrp="1"/>
          </p:cNvSpPr>
          <p:nvPr>
            <p:ph idx="1"/>
          </p:nvPr>
        </p:nvSpPr>
        <p:spPr>
          <a:xfrm>
            <a:off x="685800" y="819150"/>
            <a:ext cx="7543800" cy="3775472"/>
          </a:xfrm>
        </p:spPr>
        <p:txBody>
          <a:bodyPr>
            <a:normAutofit/>
          </a:bodyPr>
          <a:lstStyle/>
          <a:p>
            <a:r>
              <a:rPr lang="en-US" sz="2400" dirty="0">
                <a:solidFill>
                  <a:schemeClr val="accent6">
                    <a:lumMod val="60000"/>
                    <a:lumOff val="40000"/>
                  </a:schemeClr>
                </a:solidFill>
              </a:rPr>
              <a:t>Satan is the father of lies</a:t>
            </a:r>
          </a:p>
          <a:p>
            <a:r>
              <a:rPr lang="en-US" sz="2400" dirty="0">
                <a:solidFill>
                  <a:schemeClr val="accent6">
                    <a:lumMod val="60000"/>
                    <a:lumOff val="40000"/>
                  </a:schemeClr>
                </a:solidFill>
              </a:rPr>
              <a:t>He has lied about God by misrepresenting God’s law to be like human law—imposed rules</a:t>
            </a:r>
          </a:p>
          <a:p>
            <a:r>
              <a:rPr lang="en-US" sz="2400" dirty="0"/>
              <a:t>Christianity accepted the lie and many now worship a god who functions like a sinful dictator—the source of inflicted punishment</a:t>
            </a:r>
          </a:p>
          <a:p>
            <a:pPr marL="0" indent="0">
              <a:buNone/>
            </a:pPr>
            <a:endParaRPr lang="en-US" sz="2400" dirty="0"/>
          </a:p>
        </p:txBody>
      </p:sp>
      <p:sp>
        <p:nvSpPr>
          <p:cNvPr id="4"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3580605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685800"/>
          </a:xfrm>
        </p:spPr>
        <p:txBody>
          <a:bodyPr anchor="b"/>
          <a:lstStyle/>
          <a:p>
            <a:r>
              <a:rPr lang="en-US" dirty="0"/>
              <a:t>The War</a:t>
            </a:r>
          </a:p>
        </p:txBody>
      </p:sp>
      <p:sp>
        <p:nvSpPr>
          <p:cNvPr id="3" name="Content Placeholder 2"/>
          <p:cNvSpPr>
            <a:spLocks noGrp="1"/>
          </p:cNvSpPr>
          <p:nvPr>
            <p:ph idx="1"/>
          </p:nvPr>
        </p:nvSpPr>
        <p:spPr>
          <a:xfrm>
            <a:off x="685800" y="819150"/>
            <a:ext cx="7543800" cy="3775472"/>
          </a:xfrm>
        </p:spPr>
        <p:txBody>
          <a:bodyPr>
            <a:normAutofit/>
          </a:bodyPr>
          <a:lstStyle/>
          <a:p>
            <a:r>
              <a:rPr lang="en-US" sz="2400" dirty="0">
                <a:solidFill>
                  <a:schemeClr val="accent6">
                    <a:lumMod val="60000"/>
                    <a:lumOff val="40000"/>
                  </a:schemeClr>
                </a:solidFill>
              </a:rPr>
              <a:t>Satan is the father of lies</a:t>
            </a:r>
          </a:p>
          <a:p>
            <a:r>
              <a:rPr lang="en-US" sz="2400" dirty="0">
                <a:solidFill>
                  <a:schemeClr val="accent6">
                    <a:lumMod val="60000"/>
                    <a:lumOff val="40000"/>
                  </a:schemeClr>
                </a:solidFill>
              </a:rPr>
              <a:t>He has lied about God by misrepresenting God’s law to be like human law—imposed rules</a:t>
            </a:r>
          </a:p>
          <a:p>
            <a:r>
              <a:rPr lang="en-US" sz="2400" dirty="0">
                <a:solidFill>
                  <a:schemeClr val="accent6">
                    <a:lumMod val="60000"/>
                    <a:lumOff val="40000"/>
                  </a:schemeClr>
                </a:solidFill>
              </a:rPr>
              <a:t>Christianity accepted the lie and many now worship a god who functions like a sinful dictator—the source of inflicted punishment</a:t>
            </a:r>
          </a:p>
          <a:p>
            <a:r>
              <a:rPr lang="en-US" sz="2400" dirty="0"/>
              <a:t>Thus Jesus has sent the 3 Angels’ Messages to present the truth about Him and call them out of the false system that intoxicates the world</a:t>
            </a:r>
          </a:p>
          <a:p>
            <a:pPr marL="0" indent="0">
              <a:buNone/>
            </a:pPr>
            <a:endParaRPr lang="en-US" sz="2400" dirty="0"/>
          </a:p>
        </p:txBody>
      </p:sp>
      <p:sp>
        <p:nvSpPr>
          <p:cNvPr id="4"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1218398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5410200" y="361950"/>
            <a:ext cx="3008313" cy="457200"/>
          </a:xfrm>
        </p:spPr>
        <p:txBody>
          <a:bodyPr/>
          <a:lstStyle/>
          <a:p>
            <a:pPr algn="ctr"/>
            <a:r>
              <a:rPr lang="en-US" dirty="0"/>
              <a:t>Revelation 14:8</a:t>
            </a:r>
          </a:p>
        </p:txBody>
      </p:sp>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4724401" y="895351"/>
            <a:ext cx="4038600" cy="3886200"/>
          </a:xfrm>
        </p:spPr>
        <p:txBody>
          <a:bodyPr>
            <a:noAutofit/>
          </a:bodyPr>
          <a:lstStyle/>
          <a:p>
            <a:pPr algn="ctr"/>
            <a:r>
              <a:rPr lang="en-US" sz="2000" dirty="0"/>
              <a:t>A second angel followed and said, ‘Fallen! Fallen is </a:t>
            </a:r>
            <a:r>
              <a:rPr lang="en-US" sz="2000" dirty="0">
                <a:solidFill>
                  <a:srgbClr val="FFFF99"/>
                </a:solidFill>
              </a:rPr>
              <a:t>Babylon</a:t>
            </a:r>
            <a:r>
              <a:rPr lang="en-US" sz="2000" dirty="0"/>
              <a:t> the Great, which made all the nations drink the </a:t>
            </a:r>
            <a:r>
              <a:rPr lang="en-US" sz="2000" dirty="0">
                <a:solidFill>
                  <a:srgbClr val="FFFF99"/>
                </a:solidFill>
              </a:rPr>
              <a:t>maddening wine </a:t>
            </a:r>
            <a:r>
              <a:rPr lang="en-US" sz="2000" dirty="0"/>
              <a:t>of her adulteries.’</a:t>
            </a:r>
          </a:p>
        </p:txBody>
      </p:sp>
      <p:pic>
        <p:nvPicPr>
          <p:cNvPr id="4" name="Picture 3">
            <a:extLst>
              <a:ext uri="{FF2B5EF4-FFF2-40B4-BE49-F238E27FC236}">
                <a16:creationId xmlns:a16="http://schemas.microsoft.com/office/drawing/2014/main" id="{7B12E352-D064-0A45-80BB-7223EAE18EF9}"/>
              </a:ext>
            </a:extLst>
          </p:cNvPr>
          <p:cNvPicPr>
            <a:picLocks noChangeAspect="1"/>
          </p:cNvPicPr>
          <p:nvPr/>
        </p:nvPicPr>
        <p:blipFill>
          <a:blip r:embed="rId2"/>
          <a:stretch>
            <a:fillRect/>
          </a:stretch>
        </p:blipFill>
        <p:spPr>
          <a:xfrm>
            <a:off x="2519" y="0"/>
            <a:ext cx="4300410" cy="5143500"/>
          </a:xfrm>
          <a:prstGeom prst="rect">
            <a:avLst/>
          </a:prstGeom>
        </p:spPr>
      </p:pic>
      <p:pic>
        <p:nvPicPr>
          <p:cNvPr id="7" name="Picture 6" descr="A picture containing text, bottle, sign&#10;&#10;Description automatically generated">
            <a:extLst>
              <a:ext uri="{FF2B5EF4-FFF2-40B4-BE49-F238E27FC236}">
                <a16:creationId xmlns:a16="http://schemas.microsoft.com/office/drawing/2014/main" id="{A7377BD4-5F8C-1744-9736-899FA7AC2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051" y="10258"/>
            <a:ext cx="1700878" cy="1663700"/>
          </a:xfrm>
          <a:prstGeom prst="rect">
            <a:avLst/>
          </a:prstGeom>
        </p:spPr>
      </p:pic>
    </p:spTree>
    <p:extLst>
      <p:ext uri="{BB962C8B-B14F-4D97-AF65-F5344CB8AC3E}">
        <p14:creationId xmlns:p14="http://schemas.microsoft.com/office/powerpoint/2010/main" val="3769455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0F32-B6FE-0544-832A-87257E718C66}"/>
              </a:ext>
            </a:extLst>
          </p:cNvPr>
          <p:cNvSpPr>
            <a:spLocks noGrp="1"/>
          </p:cNvSpPr>
          <p:nvPr>
            <p:ph type="title"/>
          </p:nvPr>
        </p:nvSpPr>
        <p:spPr/>
        <p:txBody>
          <a:bodyPr/>
          <a:lstStyle/>
          <a:p>
            <a:r>
              <a:rPr lang="en-US"/>
              <a:t>Beastly Intoxication</a:t>
            </a:r>
            <a:endParaRPr lang="en-US" dirty="0"/>
          </a:p>
        </p:txBody>
      </p:sp>
      <p:sp>
        <p:nvSpPr>
          <p:cNvPr id="3" name="Content Placeholder 2">
            <a:extLst>
              <a:ext uri="{FF2B5EF4-FFF2-40B4-BE49-F238E27FC236}">
                <a16:creationId xmlns:a16="http://schemas.microsoft.com/office/drawing/2014/main" id="{289297A6-32D0-5C4D-9C3E-C118ADEFE168}"/>
              </a:ext>
            </a:extLst>
          </p:cNvPr>
          <p:cNvSpPr>
            <a:spLocks noGrp="1"/>
          </p:cNvSpPr>
          <p:nvPr>
            <p:ph idx="1"/>
          </p:nvPr>
        </p:nvSpPr>
        <p:spPr/>
        <p:txBody>
          <a:bodyPr>
            <a:normAutofit/>
          </a:bodyPr>
          <a:lstStyle/>
          <a:p>
            <a:pPr marL="0" indent="0">
              <a:buNone/>
            </a:pPr>
            <a:endParaRPr lang="en-US" dirty="0"/>
          </a:p>
          <a:p>
            <a:r>
              <a:rPr lang="en-US" dirty="0"/>
              <a:t>The “maddening wine” is the lies about God that the entire world accepts —especially that God’s laws are imposed and God functions as enforcer and source of inflicted pain, suffering, and death.</a:t>
            </a:r>
          </a:p>
        </p:txBody>
      </p:sp>
    </p:spTree>
    <p:extLst>
      <p:ext uri="{BB962C8B-B14F-4D97-AF65-F5344CB8AC3E}">
        <p14:creationId xmlns:p14="http://schemas.microsoft.com/office/powerpoint/2010/main" val="151481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4D033-E1BF-359C-3009-C2339CBA2718}"/>
              </a:ext>
            </a:extLst>
          </p:cNvPr>
          <p:cNvSpPr>
            <a:spLocks noGrp="1"/>
          </p:cNvSpPr>
          <p:nvPr>
            <p:ph type="title"/>
          </p:nvPr>
        </p:nvSpPr>
        <p:spPr/>
        <p:txBody>
          <a:bodyPr/>
          <a:lstStyle/>
          <a:p>
            <a:r>
              <a:rPr lang="en-US" dirty="0"/>
              <a:t>Come Out of Babylon</a:t>
            </a:r>
          </a:p>
        </p:txBody>
      </p:sp>
      <p:sp>
        <p:nvSpPr>
          <p:cNvPr id="3" name="Content Placeholder 2">
            <a:extLst>
              <a:ext uri="{FF2B5EF4-FFF2-40B4-BE49-F238E27FC236}">
                <a16:creationId xmlns:a16="http://schemas.microsoft.com/office/drawing/2014/main" id="{F5B2E4C0-85CE-E8C3-6C6A-92CBB00F57C1}"/>
              </a:ext>
            </a:extLst>
          </p:cNvPr>
          <p:cNvSpPr>
            <a:spLocks noGrp="1"/>
          </p:cNvSpPr>
          <p:nvPr>
            <p:ph idx="1"/>
          </p:nvPr>
        </p:nvSpPr>
        <p:spPr/>
        <p:txBody>
          <a:bodyPr/>
          <a:lstStyle/>
          <a:p>
            <a:r>
              <a:rPr lang="en-US" dirty="0"/>
              <a:t>Of all the nations in the Bible story arc that warred against Israel—</a:t>
            </a:r>
          </a:p>
          <a:p>
            <a:r>
              <a:rPr lang="en-US" dirty="0"/>
              <a:t>Babylon is the first to create a legal code—the Code of Hammurabi </a:t>
            </a:r>
          </a:p>
          <a:p>
            <a:r>
              <a:rPr lang="en-US" dirty="0"/>
              <a:t>We are called to leave the imposed law systems of this world and return to worship Him who made the heavens….</a:t>
            </a:r>
          </a:p>
        </p:txBody>
      </p:sp>
    </p:spTree>
    <p:extLst>
      <p:ext uri="{BB962C8B-B14F-4D97-AF65-F5344CB8AC3E}">
        <p14:creationId xmlns:p14="http://schemas.microsoft.com/office/powerpoint/2010/main" val="190411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5410200" y="361950"/>
            <a:ext cx="3008313" cy="457200"/>
          </a:xfrm>
        </p:spPr>
        <p:txBody>
          <a:bodyPr/>
          <a:lstStyle/>
          <a:p>
            <a:pPr algn="ctr"/>
            <a:r>
              <a:rPr lang="en-US" dirty="0"/>
              <a:t>Eternal Gospel</a:t>
            </a:r>
          </a:p>
        </p:txBody>
      </p:sp>
      <p:pic>
        <p:nvPicPr>
          <p:cNvPr id="5" name="Content Placeholder 4" descr="A picture containing text&#10;&#10;Description automatically generated">
            <a:extLst>
              <a:ext uri="{FF2B5EF4-FFF2-40B4-BE49-F238E27FC236}">
                <a16:creationId xmlns:a16="http://schemas.microsoft.com/office/drawing/2014/main" id="{52B0957A-0390-C447-B249-84FBE25DE7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724400" cy="5128195"/>
          </a:xfrm>
        </p:spPr>
      </p:pic>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5181601" y="895351"/>
            <a:ext cx="3581400" cy="3886200"/>
          </a:xfrm>
        </p:spPr>
        <p:txBody>
          <a:bodyPr>
            <a:noAutofit/>
          </a:bodyPr>
          <a:lstStyle/>
          <a:p>
            <a:pPr algn="ctr"/>
            <a:r>
              <a:rPr lang="en-US" sz="2000" dirty="0">
                <a:effectLst/>
              </a:rPr>
              <a:t>Jesus said, “this gospel of the kingdom will be preached in the whole world as a testimony to all nations, and then the end will come” </a:t>
            </a:r>
            <a:r>
              <a:rPr lang="en-US" sz="1200" dirty="0">
                <a:solidFill>
                  <a:srgbClr val="B6ADED"/>
                </a:solidFill>
                <a:effectLst/>
              </a:rPr>
              <a:t>(Matthew 24:14).</a:t>
            </a:r>
          </a:p>
          <a:p>
            <a:pPr algn="ctr"/>
            <a:endParaRPr lang="en-US" sz="2000" dirty="0"/>
          </a:p>
        </p:txBody>
      </p:sp>
    </p:spTree>
    <p:extLst>
      <p:ext uri="{BB962C8B-B14F-4D97-AF65-F5344CB8AC3E}">
        <p14:creationId xmlns:p14="http://schemas.microsoft.com/office/powerpoint/2010/main" val="40455011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p:txBody>
          <a:bodyPr/>
          <a:lstStyle/>
          <a:p>
            <a:pPr algn="ctr"/>
            <a:r>
              <a:rPr lang="en-US" dirty="0"/>
              <a:t>Revelation 14:9</a:t>
            </a:r>
          </a:p>
        </p:txBody>
      </p:sp>
      <p:sp>
        <p:nvSpPr>
          <p:cNvPr id="13" name="Text Placeholder 12">
            <a:extLst>
              <a:ext uri="{FF2B5EF4-FFF2-40B4-BE49-F238E27FC236}">
                <a16:creationId xmlns:a16="http://schemas.microsoft.com/office/drawing/2014/main" id="{2463F28C-DBAB-3045-9E24-43355DEEED6D}"/>
              </a:ext>
            </a:extLst>
          </p:cNvPr>
          <p:cNvSpPr>
            <a:spLocks noGrp="1"/>
          </p:cNvSpPr>
          <p:nvPr>
            <p:ph idx="1"/>
          </p:nvPr>
        </p:nvSpPr>
        <p:spPr/>
        <p:txBody>
          <a:bodyPr>
            <a:noAutofit/>
          </a:bodyPr>
          <a:lstStyle/>
          <a:p>
            <a:pPr marL="0" indent="0" algn="ctr">
              <a:buNone/>
            </a:pPr>
            <a:r>
              <a:rPr lang="en-US" sz="2400" dirty="0">
                <a:effectLst/>
              </a:rPr>
              <a:t>Once we understand the Eternal Gospel and Worship God as Creator and Understand His law as Design Law</a:t>
            </a:r>
          </a:p>
          <a:p>
            <a:pPr marL="0" indent="0" algn="ctr">
              <a:buNone/>
            </a:pPr>
            <a:endParaRPr lang="en-US" sz="2400" dirty="0">
              <a:effectLst/>
            </a:endParaRPr>
          </a:p>
          <a:p>
            <a:pPr marL="0" indent="0" algn="ctr">
              <a:buNone/>
            </a:pPr>
            <a:r>
              <a:rPr lang="en-US" sz="2400" dirty="0">
                <a:effectLst/>
              </a:rPr>
              <a:t>Once we have left the Imposed Law system of Babylon</a:t>
            </a:r>
          </a:p>
          <a:p>
            <a:pPr marL="0" indent="0" algn="ctr">
              <a:buNone/>
            </a:pPr>
            <a:endParaRPr lang="en-US" sz="2400" dirty="0">
              <a:effectLst/>
            </a:endParaRPr>
          </a:p>
          <a:p>
            <a:pPr marL="0" indent="0" algn="ctr">
              <a:buNone/>
            </a:pPr>
            <a:r>
              <a:rPr lang="en-US" sz="2400" dirty="0">
                <a:effectLst/>
              </a:rPr>
              <a:t>Then we are ready</a:t>
            </a:r>
          </a:p>
        </p:txBody>
      </p:sp>
    </p:spTree>
    <p:extLst>
      <p:ext uri="{BB962C8B-B14F-4D97-AF65-F5344CB8AC3E}">
        <p14:creationId xmlns:p14="http://schemas.microsoft.com/office/powerpoint/2010/main" val="142757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5410200" y="361950"/>
            <a:ext cx="3008313" cy="457200"/>
          </a:xfrm>
        </p:spPr>
        <p:txBody>
          <a:bodyPr/>
          <a:lstStyle/>
          <a:p>
            <a:pPr algn="ctr"/>
            <a:r>
              <a:rPr lang="en-US" dirty="0"/>
              <a:t>Revelation 14:9</a:t>
            </a:r>
          </a:p>
        </p:txBody>
      </p:sp>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4876801" y="895351"/>
            <a:ext cx="3886200" cy="3886200"/>
          </a:xfrm>
        </p:spPr>
        <p:txBody>
          <a:bodyPr>
            <a:noAutofit/>
          </a:bodyPr>
          <a:lstStyle/>
          <a:p>
            <a:pPr algn="ctr"/>
            <a:r>
              <a:rPr lang="en-US" sz="2000" dirty="0">
                <a:effectLst/>
              </a:rPr>
              <a:t>A third angel followed them and said in a loud voice: “If anyone worships the beast and his image and receives his mark on the forehead or on the hand…</a:t>
            </a:r>
          </a:p>
        </p:txBody>
      </p:sp>
      <p:pic>
        <p:nvPicPr>
          <p:cNvPr id="2" name="Picture 1">
            <a:extLst>
              <a:ext uri="{FF2B5EF4-FFF2-40B4-BE49-F238E27FC236}">
                <a16:creationId xmlns:a16="http://schemas.microsoft.com/office/drawing/2014/main" id="{E95ACDCB-F0ED-B946-9887-E207646EB1BB}"/>
              </a:ext>
            </a:extLst>
          </p:cNvPr>
          <p:cNvPicPr>
            <a:picLocks noChangeAspect="1"/>
          </p:cNvPicPr>
          <p:nvPr/>
        </p:nvPicPr>
        <p:blipFill rotWithShape="1">
          <a:blip r:embed="rId2"/>
          <a:srcRect l="3276" t="-2408" r="-3276" b="23150"/>
          <a:stretch/>
        </p:blipFill>
        <p:spPr>
          <a:xfrm>
            <a:off x="225669" y="-857250"/>
            <a:ext cx="4311162" cy="7211875"/>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82612FFC-C067-9240-A0D9-AB6D19DA0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2870890" cy="1682750"/>
          </a:xfrm>
          <a:prstGeom prst="rect">
            <a:avLst/>
          </a:prstGeom>
        </p:spPr>
      </p:pic>
    </p:spTree>
    <p:extLst>
      <p:ext uri="{BB962C8B-B14F-4D97-AF65-F5344CB8AC3E}">
        <p14:creationId xmlns:p14="http://schemas.microsoft.com/office/powerpoint/2010/main" val="674392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5410200" y="361950"/>
            <a:ext cx="3008313" cy="457200"/>
          </a:xfrm>
        </p:spPr>
        <p:txBody>
          <a:bodyPr/>
          <a:lstStyle/>
          <a:p>
            <a:pPr algn="ctr"/>
            <a:r>
              <a:rPr lang="en-US" dirty="0"/>
              <a:t>Revelation 14:10</a:t>
            </a:r>
          </a:p>
        </p:txBody>
      </p:sp>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4876801" y="895351"/>
            <a:ext cx="3886200" cy="3886200"/>
          </a:xfrm>
        </p:spPr>
        <p:txBody>
          <a:bodyPr>
            <a:noAutofit/>
          </a:bodyPr>
          <a:lstStyle/>
          <a:p>
            <a:pPr algn="ctr"/>
            <a:r>
              <a:rPr lang="en-US" sz="2000" dirty="0">
                <a:effectLst/>
              </a:rPr>
              <a:t>he, too, will drink of the wine of God’s fury, which has been poured full strength into the cup of his wrath. He will be tormented with burning sulfur in the presence of the holy angels and of the Lamb…</a:t>
            </a:r>
          </a:p>
        </p:txBody>
      </p:sp>
      <p:pic>
        <p:nvPicPr>
          <p:cNvPr id="2" name="Picture 1">
            <a:extLst>
              <a:ext uri="{FF2B5EF4-FFF2-40B4-BE49-F238E27FC236}">
                <a16:creationId xmlns:a16="http://schemas.microsoft.com/office/drawing/2014/main" id="{E95ACDCB-F0ED-B946-9887-E207646EB1BB}"/>
              </a:ext>
            </a:extLst>
          </p:cNvPr>
          <p:cNvPicPr>
            <a:picLocks noChangeAspect="1"/>
          </p:cNvPicPr>
          <p:nvPr/>
        </p:nvPicPr>
        <p:blipFill rotWithShape="1">
          <a:blip r:embed="rId2"/>
          <a:srcRect l="3276" t="-2408" r="-3276" b="23150"/>
          <a:stretch/>
        </p:blipFill>
        <p:spPr>
          <a:xfrm>
            <a:off x="225669" y="-857250"/>
            <a:ext cx="4311162" cy="7211875"/>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82612FFC-C067-9240-A0D9-AB6D19DA0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2870890" cy="1682750"/>
          </a:xfrm>
          <a:prstGeom prst="rect">
            <a:avLst/>
          </a:prstGeom>
        </p:spPr>
      </p:pic>
    </p:spTree>
    <p:extLst>
      <p:ext uri="{BB962C8B-B14F-4D97-AF65-F5344CB8AC3E}">
        <p14:creationId xmlns:p14="http://schemas.microsoft.com/office/powerpoint/2010/main" val="41373422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5410200" y="361950"/>
            <a:ext cx="3008313" cy="457200"/>
          </a:xfrm>
        </p:spPr>
        <p:txBody>
          <a:bodyPr/>
          <a:lstStyle/>
          <a:p>
            <a:pPr algn="ctr"/>
            <a:r>
              <a:rPr lang="en-US" dirty="0"/>
              <a:t>Revelation 14:11</a:t>
            </a:r>
          </a:p>
        </p:txBody>
      </p:sp>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4953001" y="895351"/>
            <a:ext cx="3810000" cy="3886200"/>
          </a:xfrm>
        </p:spPr>
        <p:txBody>
          <a:bodyPr>
            <a:noAutofit/>
          </a:bodyPr>
          <a:lstStyle/>
          <a:p>
            <a:pPr algn="ctr"/>
            <a:r>
              <a:rPr lang="en-US" sz="2000" dirty="0">
                <a:effectLst/>
              </a:rPr>
              <a:t>And the smoke of their torment rises for ever and ever. There is no rest day or night for those who worship the beast and his image, or for anyone who receives the mark of his name.”</a:t>
            </a:r>
          </a:p>
        </p:txBody>
      </p:sp>
      <p:pic>
        <p:nvPicPr>
          <p:cNvPr id="2" name="Picture 1">
            <a:extLst>
              <a:ext uri="{FF2B5EF4-FFF2-40B4-BE49-F238E27FC236}">
                <a16:creationId xmlns:a16="http://schemas.microsoft.com/office/drawing/2014/main" id="{E95ACDCB-F0ED-B946-9887-E207646EB1BB}"/>
              </a:ext>
            </a:extLst>
          </p:cNvPr>
          <p:cNvPicPr>
            <a:picLocks noChangeAspect="1"/>
          </p:cNvPicPr>
          <p:nvPr/>
        </p:nvPicPr>
        <p:blipFill rotWithShape="1">
          <a:blip r:embed="rId2"/>
          <a:srcRect l="3276" t="-2408" r="-3276" b="23150"/>
          <a:stretch/>
        </p:blipFill>
        <p:spPr>
          <a:xfrm>
            <a:off x="225669" y="-857250"/>
            <a:ext cx="4311162" cy="7211875"/>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82612FFC-C067-9240-A0D9-AB6D19DA0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2870890" cy="1682750"/>
          </a:xfrm>
          <a:prstGeom prst="rect">
            <a:avLst/>
          </a:prstGeom>
        </p:spPr>
      </p:pic>
    </p:spTree>
    <p:extLst>
      <p:ext uri="{BB962C8B-B14F-4D97-AF65-F5344CB8AC3E}">
        <p14:creationId xmlns:p14="http://schemas.microsoft.com/office/powerpoint/2010/main" val="4068868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B5965F-EFEB-362B-8205-3BFAD2DE8F6D}"/>
              </a:ext>
            </a:extLst>
          </p:cNvPr>
          <p:cNvSpPr>
            <a:spLocks noGrp="1"/>
          </p:cNvSpPr>
          <p:nvPr>
            <p:ph type="title"/>
          </p:nvPr>
        </p:nvSpPr>
        <p:spPr/>
        <p:txBody>
          <a:bodyPr/>
          <a:lstStyle/>
          <a:p>
            <a:r>
              <a:rPr lang="en-US" dirty="0"/>
              <a:t>What Did You Hear? </a:t>
            </a:r>
          </a:p>
        </p:txBody>
      </p:sp>
      <p:sp>
        <p:nvSpPr>
          <p:cNvPr id="6" name="Content Placeholder 5">
            <a:extLst>
              <a:ext uri="{FF2B5EF4-FFF2-40B4-BE49-F238E27FC236}">
                <a16:creationId xmlns:a16="http://schemas.microsoft.com/office/drawing/2014/main" id="{719887FE-EFA8-41B2-D2D2-9C51508B07DA}"/>
              </a:ext>
            </a:extLst>
          </p:cNvPr>
          <p:cNvSpPr>
            <a:spLocks noGrp="1"/>
          </p:cNvSpPr>
          <p:nvPr>
            <p:ph idx="1"/>
          </p:nvPr>
        </p:nvSpPr>
        <p:spPr/>
        <p:txBody>
          <a:bodyPr>
            <a:normAutofit fontScale="92500"/>
          </a:bodyPr>
          <a:lstStyle/>
          <a:p>
            <a:r>
              <a:rPr lang="en-US" dirty="0"/>
              <a:t>Good News?</a:t>
            </a:r>
          </a:p>
          <a:p>
            <a:r>
              <a:rPr lang="en-US" dirty="0"/>
              <a:t>Righteousness by faith? </a:t>
            </a:r>
          </a:p>
          <a:p>
            <a:r>
              <a:rPr lang="en-US" dirty="0"/>
              <a:t>A God of love? </a:t>
            </a:r>
          </a:p>
          <a:p>
            <a:r>
              <a:rPr lang="en-US" dirty="0"/>
              <a:t>What law lens are you reading it through?</a:t>
            </a:r>
          </a:p>
          <a:p>
            <a:r>
              <a:rPr lang="en-US" dirty="0"/>
              <a:t>Do you see God’s design law at work? </a:t>
            </a:r>
          </a:p>
          <a:p>
            <a:r>
              <a:rPr lang="en-US" dirty="0"/>
              <a:t>Do you see God describing reality, His character and methods of truth, love, and liberty? </a:t>
            </a:r>
          </a:p>
        </p:txBody>
      </p:sp>
    </p:spTree>
    <p:extLst>
      <p:ext uri="{BB962C8B-B14F-4D97-AF65-F5344CB8AC3E}">
        <p14:creationId xmlns:p14="http://schemas.microsoft.com/office/powerpoint/2010/main" val="242254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C8A078"/>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C8A078"/>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C8A078"/>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C8A078"/>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C8A078"/>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5410200" y="361950"/>
            <a:ext cx="3008313" cy="457200"/>
          </a:xfrm>
        </p:spPr>
        <p:txBody>
          <a:bodyPr/>
          <a:lstStyle/>
          <a:p>
            <a:pPr algn="ctr"/>
            <a:r>
              <a:rPr lang="en-US" dirty="0"/>
              <a:t>Revelation 14:9</a:t>
            </a:r>
          </a:p>
        </p:txBody>
      </p:sp>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4800601" y="895351"/>
            <a:ext cx="3962400" cy="3886200"/>
          </a:xfrm>
        </p:spPr>
        <p:txBody>
          <a:bodyPr>
            <a:noAutofit/>
          </a:bodyPr>
          <a:lstStyle/>
          <a:p>
            <a:pPr algn="ctr"/>
            <a:r>
              <a:rPr lang="en-US" sz="2000" dirty="0">
                <a:effectLst/>
              </a:rPr>
              <a:t>A third angel followed them and said in a loud voice: “If anyone </a:t>
            </a:r>
            <a:r>
              <a:rPr lang="en-US" sz="2000" dirty="0">
                <a:solidFill>
                  <a:srgbClr val="FFFF99"/>
                </a:solidFill>
                <a:effectLst/>
              </a:rPr>
              <a:t>worships</a:t>
            </a:r>
            <a:r>
              <a:rPr lang="en-US" sz="2000" dirty="0">
                <a:effectLst/>
              </a:rPr>
              <a:t> the beast and his image and receives his mark on the forehead or on the hand…</a:t>
            </a:r>
          </a:p>
        </p:txBody>
      </p:sp>
      <p:pic>
        <p:nvPicPr>
          <p:cNvPr id="2" name="Picture 1">
            <a:extLst>
              <a:ext uri="{FF2B5EF4-FFF2-40B4-BE49-F238E27FC236}">
                <a16:creationId xmlns:a16="http://schemas.microsoft.com/office/drawing/2014/main" id="{E95ACDCB-F0ED-B946-9887-E207646EB1BB}"/>
              </a:ext>
            </a:extLst>
          </p:cNvPr>
          <p:cNvPicPr>
            <a:picLocks noChangeAspect="1"/>
          </p:cNvPicPr>
          <p:nvPr/>
        </p:nvPicPr>
        <p:blipFill rotWithShape="1">
          <a:blip r:embed="rId2"/>
          <a:srcRect l="3276" t="-2408" r="-3276" b="23150"/>
          <a:stretch/>
        </p:blipFill>
        <p:spPr>
          <a:xfrm>
            <a:off x="225669" y="-857250"/>
            <a:ext cx="4311162" cy="7211875"/>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82612FFC-C067-9240-A0D9-AB6D19DA0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2870890" cy="1682750"/>
          </a:xfrm>
          <a:prstGeom prst="rect">
            <a:avLst/>
          </a:prstGeom>
        </p:spPr>
      </p:pic>
    </p:spTree>
    <p:extLst>
      <p:ext uri="{BB962C8B-B14F-4D97-AF65-F5344CB8AC3E}">
        <p14:creationId xmlns:p14="http://schemas.microsoft.com/office/powerpoint/2010/main" val="1113506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F9B9E-067F-7540-96AD-A96892114E5D}"/>
              </a:ext>
            </a:extLst>
          </p:cNvPr>
          <p:cNvSpPr>
            <a:spLocks noGrp="1"/>
          </p:cNvSpPr>
          <p:nvPr>
            <p:ph type="title"/>
          </p:nvPr>
        </p:nvSpPr>
        <p:spPr/>
        <p:txBody>
          <a:bodyPr/>
          <a:lstStyle/>
          <a:p>
            <a:r>
              <a:rPr lang="en-US" dirty="0"/>
              <a:t>Law of Worship</a:t>
            </a:r>
          </a:p>
        </p:txBody>
      </p:sp>
      <p:sp>
        <p:nvSpPr>
          <p:cNvPr id="3" name="Content Placeholder 2">
            <a:extLst>
              <a:ext uri="{FF2B5EF4-FFF2-40B4-BE49-F238E27FC236}">
                <a16:creationId xmlns:a16="http://schemas.microsoft.com/office/drawing/2014/main" id="{83BE1288-6DB7-6045-B7A9-855E3C78A600}"/>
              </a:ext>
            </a:extLst>
          </p:cNvPr>
          <p:cNvSpPr>
            <a:spLocks noGrp="1"/>
          </p:cNvSpPr>
          <p:nvPr>
            <p:ph idx="1"/>
          </p:nvPr>
        </p:nvSpPr>
        <p:spPr>
          <a:xfrm>
            <a:off x="1025236" y="666750"/>
            <a:ext cx="7661564" cy="4343400"/>
          </a:xfrm>
        </p:spPr>
        <p:txBody>
          <a:bodyPr>
            <a:normAutofit fontScale="70000" lnSpcReduction="20000"/>
          </a:bodyPr>
          <a:lstStyle/>
          <a:p>
            <a:r>
              <a:rPr lang="en-US" dirty="0"/>
              <a:t>By beholding we are changed. </a:t>
            </a:r>
            <a:r>
              <a:rPr lang="en-US" sz="1900" dirty="0">
                <a:solidFill>
                  <a:srgbClr val="8D9EE5"/>
                </a:solidFill>
              </a:rPr>
              <a:t>2Corinthians 3:18</a:t>
            </a:r>
          </a:p>
          <a:p>
            <a:endParaRPr lang="en-US" dirty="0"/>
          </a:p>
          <a:p>
            <a:r>
              <a:rPr lang="en-US" dirty="0"/>
              <a:t>They followed worthless idols  and became worthless themselves. </a:t>
            </a:r>
            <a:r>
              <a:rPr lang="en-US" dirty="0">
                <a:solidFill>
                  <a:srgbClr val="8D9EE5"/>
                </a:solidFill>
              </a:rPr>
              <a:t> </a:t>
            </a:r>
            <a:r>
              <a:rPr lang="en-US" sz="2200" dirty="0">
                <a:solidFill>
                  <a:srgbClr val="8D9EE5"/>
                </a:solidFill>
              </a:rPr>
              <a:t>Jeremiah 2:5</a:t>
            </a:r>
            <a:endParaRPr lang="en-US" sz="2200" dirty="0"/>
          </a:p>
          <a:p>
            <a:endParaRPr lang="en-US" dirty="0"/>
          </a:p>
          <a:p>
            <a:r>
              <a:rPr lang="en-US" dirty="0"/>
              <a:t>Romans 1:18-32 rejecting the truth about God darkens minds</a:t>
            </a:r>
          </a:p>
          <a:p>
            <a:endParaRPr lang="en-US" dirty="0"/>
          </a:p>
          <a:p>
            <a:r>
              <a:rPr lang="en-US" dirty="0"/>
              <a:t>“Let us fix our eyes on Jesus, the author and perfecter of our faith.” </a:t>
            </a:r>
            <a:r>
              <a:rPr lang="en-US" sz="1900" dirty="0">
                <a:solidFill>
                  <a:srgbClr val="8D9EE5"/>
                </a:solidFill>
              </a:rPr>
              <a:t>Hebrews 12:2</a:t>
            </a:r>
          </a:p>
          <a:p>
            <a:endParaRPr lang="en-US" dirty="0"/>
          </a:p>
          <a:p>
            <a:r>
              <a:rPr lang="en-US" dirty="0"/>
              <a:t>“We know that when he appears, we shall be like him, for we shall see him as he is.” </a:t>
            </a:r>
            <a:r>
              <a:rPr lang="en-US" sz="1900" dirty="0">
                <a:solidFill>
                  <a:srgbClr val="8D9EE5"/>
                </a:solidFill>
              </a:rPr>
              <a:t>1John 3:2</a:t>
            </a:r>
            <a:br>
              <a:rPr lang="en-US" sz="1400" dirty="0">
                <a:solidFill>
                  <a:srgbClr val="C00000"/>
                </a:solidFill>
              </a:rPr>
            </a:br>
            <a:endParaRPr lang="en-US" dirty="0">
              <a:solidFill>
                <a:srgbClr val="C00000"/>
              </a:solidFill>
            </a:endParaRPr>
          </a:p>
          <a:p>
            <a:r>
              <a:rPr lang="en-US" dirty="0"/>
              <a:t>Which requires we reject the imperial view of God with the human law construct and worship the Creator.</a:t>
            </a:r>
          </a:p>
        </p:txBody>
      </p:sp>
    </p:spTree>
    <p:extLst>
      <p:ext uri="{BB962C8B-B14F-4D97-AF65-F5344CB8AC3E}">
        <p14:creationId xmlns:p14="http://schemas.microsoft.com/office/powerpoint/2010/main" val="330314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C8A0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C8A078"/>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rgbClr val="C8A078"/>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94EC8-545A-1102-E7EC-42242276FA11}"/>
              </a:ext>
            </a:extLst>
          </p:cNvPr>
          <p:cNvSpPr>
            <a:spLocks noGrp="1"/>
          </p:cNvSpPr>
          <p:nvPr>
            <p:ph type="title"/>
          </p:nvPr>
        </p:nvSpPr>
        <p:spPr/>
        <p:txBody>
          <a:bodyPr/>
          <a:lstStyle/>
          <a:p>
            <a:r>
              <a:rPr lang="en-US" dirty="0"/>
              <a:t>Law of Worship</a:t>
            </a:r>
          </a:p>
        </p:txBody>
      </p:sp>
      <p:sp>
        <p:nvSpPr>
          <p:cNvPr id="3" name="Content Placeholder 2">
            <a:extLst>
              <a:ext uri="{FF2B5EF4-FFF2-40B4-BE49-F238E27FC236}">
                <a16:creationId xmlns:a16="http://schemas.microsoft.com/office/drawing/2014/main" id="{5CB43025-236A-A209-DB46-EBE24ACDC51D}"/>
              </a:ext>
            </a:extLst>
          </p:cNvPr>
          <p:cNvSpPr>
            <a:spLocks noGrp="1"/>
          </p:cNvSpPr>
          <p:nvPr>
            <p:ph idx="1"/>
          </p:nvPr>
        </p:nvSpPr>
        <p:spPr/>
        <p:txBody>
          <a:bodyPr/>
          <a:lstStyle/>
          <a:p>
            <a:r>
              <a:rPr lang="en-US" dirty="0"/>
              <a:t>If you worship the dictator you mark yourself in character (forehead) or behavior (hand) to be beastly </a:t>
            </a:r>
          </a:p>
        </p:txBody>
      </p:sp>
    </p:spTree>
    <p:extLst>
      <p:ext uri="{BB962C8B-B14F-4D97-AF65-F5344CB8AC3E}">
        <p14:creationId xmlns:p14="http://schemas.microsoft.com/office/powerpoint/2010/main" val="3860914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5410200" y="361950"/>
            <a:ext cx="3008313" cy="457200"/>
          </a:xfrm>
        </p:spPr>
        <p:txBody>
          <a:bodyPr/>
          <a:lstStyle/>
          <a:p>
            <a:pPr algn="ctr"/>
            <a:r>
              <a:rPr lang="en-US" dirty="0"/>
              <a:t>Revelation 14:10</a:t>
            </a:r>
          </a:p>
        </p:txBody>
      </p:sp>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4953001" y="895351"/>
            <a:ext cx="3810000" cy="3886200"/>
          </a:xfrm>
        </p:spPr>
        <p:txBody>
          <a:bodyPr>
            <a:noAutofit/>
          </a:bodyPr>
          <a:lstStyle/>
          <a:p>
            <a:pPr algn="ctr"/>
            <a:r>
              <a:rPr lang="en-US" sz="2000" dirty="0">
                <a:effectLst/>
              </a:rPr>
              <a:t>he, too, will drink of the wine of God’s fury, which has been poured full strength into the cup of his </a:t>
            </a:r>
            <a:r>
              <a:rPr lang="en-US" sz="2000" dirty="0">
                <a:solidFill>
                  <a:srgbClr val="FFFF99"/>
                </a:solidFill>
                <a:effectLst/>
              </a:rPr>
              <a:t>wrath</a:t>
            </a:r>
            <a:r>
              <a:rPr lang="en-US" sz="2000" dirty="0">
                <a:effectLst/>
              </a:rPr>
              <a:t>. </a:t>
            </a:r>
          </a:p>
          <a:p>
            <a:pPr algn="ctr"/>
            <a:endParaRPr lang="en-US" sz="2000" dirty="0">
              <a:effectLst/>
            </a:endParaRPr>
          </a:p>
          <a:p>
            <a:pPr algn="ctr"/>
            <a:endParaRPr lang="en-US" sz="2000" dirty="0">
              <a:effectLst/>
            </a:endParaRPr>
          </a:p>
          <a:p>
            <a:pPr marL="342900" indent="-342900">
              <a:buFont typeface="Arial" panose="020B0604020202020204" pitchFamily="34" charset="0"/>
              <a:buChar char="•"/>
            </a:pPr>
            <a:r>
              <a:rPr lang="en-US" sz="2000" dirty="0">
                <a:effectLst/>
              </a:rPr>
              <a:t>What does this mean? </a:t>
            </a:r>
          </a:p>
          <a:p>
            <a:pPr marL="342900" indent="-342900">
              <a:buFont typeface="Arial" panose="020B0604020202020204" pitchFamily="34" charset="0"/>
              <a:buChar char="•"/>
            </a:pPr>
            <a:r>
              <a:rPr lang="en-US" sz="2000" dirty="0">
                <a:effectLst/>
              </a:rPr>
              <a:t>What is God’s wrath? </a:t>
            </a:r>
          </a:p>
        </p:txBody>
      </p:sp>
      <p:pic>
        <p:nvPicPr>
          <p:cNvPr id="2" name="Picture 1">
            <a:extLst>
              <a:ext uri="{FF2B5EF4-FFF2-40B4-BE49-F238E27FC236}">
                <a16:creationId xmlns:a16="http://schemas.microsoft.com/office/drawing/2014/main" id="{E95ACDCB-F0ED-B946-9887-E207646EB1BB}"/>
              </a:ext>
            </a:extLst>
          </p:cNvPr>
          <p:cNvPicPr>
            <a:picLocks noChangeAspect="1"/>
          </p:cNvPicPr>
          <p:nvPr/>
        </p:nvPicPr>
        <p:blipFill rotWithShape="1">
          <a:blip r:embed="rId2"/>
          <a:srcRect l="3276" t="-2408" r="-3276" b="23150"/>
          <a:stretch/>
        </p:blipFill>
        <p:spPr>
          <a:xfrm>
            <a:off x="225669" y="-857250"/>
            <a:ext cx="4311162" cy="7211875"/>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82612FFC-C067-9240-A0D9-AB6D19DA0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2870890" cy="1682750"/>
          </a:xfrm>
          <a:prstGeom prst="rect">
            <a:avLst/>
          </a:prstGeom>
        </p:spPr>
      </p:pic>
    </p:spTree>
    <p:extLst>
      <p:ext uri="{BB962C8B-B14F-4D97-AF65-F5344CB8AC3E}">
        <p14:creationId xmlns:p14="http://schemas.microsoft.com/office/powerpoint/2010/main" val="202389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271988-D91A-F2DA-9990-93075742591E}"/>
              </a:ext>
            </a:extLst>
          </p:cNvPr>
          <p:cNvSpPr>
            <a:spLocks noGrp="1"/>
          </p:cNvSpPr>
          <p:nvPr>
            <p:ph type="title"/>
          </p:nvPr>
        </p:nvSpPr>
        <p:spPr/>
        <p:txBody>
          <a:bodyPr/>
          <a:lstStyle/>
          <a:p>
            <a:r>
              <a:rPr lang="en-US" dirty="0"/>
              <a:t>Romans 1:18, 24, 26, 28</a:t>
            </a:r>
          </a:p>
        </p:txBody>
      </p:sp>
      <p:sp>
        <p:nvSpPr>
          <p:cNvPr id="6" name="Content Placeholder 5">
            <a:extLst>
              <a:ext uri="{FF2B5EF4-FFF2-40B4-BE49-F238E27FC236}">
                <a16:creationId xmlns:a16="http://schemas.microsoft.com/office/drawing/2014/main" id="{C26FB001-7ADA-82D2-9F38-1CC18B5A9F6F}"/>
              </a:ext>
            </a:extLst>
          </p:cNvPr>
          <p:cNvSpPr>
            <a:spLocks noGrp="1"/>
          </p:cNvSpPr>
          <p:nvPr>
            <p:ph idx="1"/>
          </p:nvPr>
        </p:nvSpPr>
        <p:spPr/>
        <p:txBody>
          <a:bodyPr>
            <a:normAutofit/>
          </a:bodyPr>
          <a:lstStyle/>
          <a:p>
            <a:r>
              <a:rPr lang="en-US" dirty="0"/>
              <a:t>For the wrath of God is revealed from heaven against all ungodliness and unrighteousness of men, who by their unrighteousness suppress the truth (v. 18 ESV).</a:t>
            </a:r>
          </a:p>
          <a:p>
            <a:r>
              <a:rPr lang="en-US" dirty="0"/>
              <a:t>“God gave them up…” (vs. 24,26,28).</a:t>
            </a:r>
          </a:p>
          <a:p>
            <a:pPr marL="0" indent="0">
              <a:buNone/>
            </a:pPr>
            <a:endParaRPr lang="en-US" dirty="0"/>
          </a:p>
        </p:txBody>
      </p:sp>
    </p:spTree>
    <p:extLst>
      <p:ext uri="{BB962C8B-B14F-4D97-AF65-F5344CB8AC3E}">
        <p14:creationId xmlns:p14="http://schemas.microsoft.com/office/powerpoint/2010/main" val="428341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5410200" y="361950"/>
            <a:ext cx="3008313" cy="457200"/>
          </a:xfrm>
        </p:spPr>
        <p:txBody>
          <a:bodyPr/>
          <a:lstStyle/>
          <a:p>
            <a:pPr algn="ctr"/>
            <a:r>
              <a:rPr lang="en-US" dirty="0"/>
              <a:t>Eternal Gospel</a:t>
            </a:r>
          </a:p>
        </p:txBody>
      </p:sp>
      <p:pic>
        <p:nvPicPr>
          <p:cNvPr id="5" name="Content Placeholder 4" descr="A picture containing text&#10;&#10;Description automatically generated">
            <a:extLst>
              <a:ext uri="{FF2B5EF4-FFF2-40B4-BE49-F238E27FC236}">
                <a16:creationId xmlns:a16="http://schemas.microsoft.com/office/drawing/2014/main" id="{52B0957A-0390-C447-B249-84FBE25DE7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724400" cy="5128195"/>
          </a:xfrm>
        </p:spPr>
      </p:pic>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5105401" y="895351"/>
            <a:ext cx="3657600" cy="3886200"/>
          </a:xfrm>
        </p:spPr>
        <p:txBody>
          <a:bodyPr>
            <a:noAutofit/>
          </a:bodyPr>
          <a:lstStyle/>
          <a:p>
            <a:pPr marL="342900" indent="-342900">
              <a:buFont typeface="Arial" panose="020B0604020202020204" pitchFamily="34" charset="0"/>
              <a:buChar char="•"/>
            </a:pPr>
            <a:r>
              <a:rPr lang="en-US" sz="1900" dirty="0"/>
              <a:t>If the church has been sharing the gospel since Jesus’ ascension, why hasn’t the end come and why did Jesus prophesy that the final message of mercy starts with the eternal gospel? </a:t>
            </a:r>
          </a:p>
          <a:p>
            <a:pPr marL="342900" indent="-342900">
              <a:buFont typeface="Arial" panose="020B0604020202020204" pitchFamily="34" charset="0"/>
              <a:buChar char="•"/>
            </a:pPr>
            <a:r>
              <a:rPr lang="en-US" sz="1900" dirty="0"/>
              <a:t>Is it possible the gospel got lost in religion?</a:t>
            </a:r>
          </a:p>
          <a:p>
            <a:pPr marL="342900" indent="-342900">
              <a:buFont typeface="Arial" panose="020B0604020202020204" pitchFamily="34" charset="0"/>
              <a:buChar char="•"/>
            </a:pPr>
            <a:r>
              <a:rPr lang="en-US" sz="1900" dirty="0"/>
              <a:t>What is the eternal gospel?</a:t>
            </a:r>
          </a:p>
        </p:txBody>
      </p:sp>
    </p:spTree>
    <p:extLst>
      <p:ext uri="{BB962C8B-B14F-4D97-AF65-F5344CB8AC3E}">
        <p14:creationId xmlns:p14="http://schemas.microsoft.com/office/powerpoint/2010/main" val="243929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2C5B1-395C-8E00-BDF4-8299BCA806A6}"/>
              </a:ext>
            </a:extLst>
          </p:cNvPr>
          <p:cNvSpPr>
            <a:spLocks noGrp="1"/>
          </p:cNvSpPr>
          <p:nvPr>
            <p:ph type="title"/>
          </p:nvPr>
        </p:nvSpPr>
        <p:spPr/>
        <p:txBody>
          <a:bodyPr/>
          <a:lstStyle/>
          <a:p>
            <a:r>
              <a:rPr lang="en-US" dirty="0"/>
              <a:t>Law of Liberty</a:t>
            </a:r>
          </a:p>
        </p:txBody>
      </p:sp>
      <p:sp>
        <p:nvSpPr>
          <p:cNvPr id="3" name="Content Placeholder 2">
            <a:extLst>
              <a:ext uri="{FF2B5EF4-FFF2-40B4-BE49-F238E27FC236}">
                <a16:creationId xmlns:a16="http://schemas.microsoft.com/office/drawing/2014/main" id="{A6883F25-C3B8-DC20-3E82-E91BD6131EAE}"/>
              </a:ext>
            </a:extLst>
          </p:cNvPr>
          <p:cNvSpPr>
            <a:spLocks noGrp="1"/>
          </p:cNvSpPr>
          <p:nvPr>
            <p:ph idx="1"/>
          </p:nvPr>
        </p:nvSpPr>
        <p:spPr/>
        <p:txBody>
          <a:bodyPr/>
          <a:lstStyle/>
          <a:p>
            <a:r>
              <a:rPr lang="en-US" dirty="0"/>
              <a:t>If you choose Satan’s version of an imperial god who uses beastly methods of coercion and mark yourself in character and deed to be beastly then God leaves you free. He stops interceding to protect you from your choice and this is know as God’s wrath.</a:t>
            </a:r>
          </a:p>
        </p:txBody>
      </p:sp>
    </p:spTree>
    <p:extLst>
      <p:ext uri="{BB962C8B-B14F-4D97-AF65-F5344CB8AC3E}">
        <p14:creationId xmlns:p14="http://schemas.microsoft.com/office/powerpoint/2010/main" val="11786434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F3EC-E7FD-D618-9200-E1B87097AE48}"/>
              </a:ext>
            </a:extLst>
          </p:cNvPr>
          <p:cNvSpPr>
            <a:spLocks noGrp="1"/>
          </p:cNvSpPr>
          <p:nvPr>
            <p:ph type="title"/>
          </p:nvPr>
        </p:nvSpPr>
        <p:spPr>
          <a:xfrm>
            <a:off x="457200" y="31750"/>
            <a:ext cx="8229600" cy="1016000"/>
          </a:xfrm>
        </p:spPr>
        <p:txBody>
          <a:bodyPr>
            <a:normAutofit fontScale="90000"/>
          </a:bodyPr>
          <a:lstStyle/>
          <a:p>
            <a:r>
              <a:rPr lang="en-US" dirty="0"/>
              <a:t>From the Bible Commentary:</a:t>
            </a:r>
            <a:br>
              <a:rPr lang="en-US" dirty="0"/>
            </a:br>
            <a:r>
              <a:rPr lang="en-US" i="1" dirty="0"/>
              <a:t>Hard Sayings of the Bible</a:t>
            </a:r>
          </a:p>
        </p:txBody>
      </p:sp>
      <p:sp>
        <p:nvSpPr>
          <p:cNvPr id="3" name="Content Placeholder 2">
            <a:extLst>
              <a:ext uri="{FF2B5EF4-FFF2-40B4-BE49-F238E27FC236}">
                <a16:creationId xmlns:a16="http://schemas.microsoft.com/office/drawing/2014/main" id="{0B37AE63-2276-3CB2-9CF9-B07C88704500}"/>
              </a:ext>
            </a:extLst>
          </p:cNvPr>
          <p:cNvSpPr>
            <a:spLocks noGrp="1"/>
          </p:cNvSpPr>
          <p:nvPr>
            <p:ph idx="1"/>
          </p:nvPr>
        </p:nvSpPr>
        <p:spPr>
          <a:xfrm>
            <a:off x="1143000" y="1276350"/>
            <a:ext cx="7543800" cy="3867149"/>
          </a:xfrm>
        </p:spPr>
        <p:txBody>
          <a:bodyPr>
            <a:noAutofit/>
          </a:bodyPr>
          <a:lstStyle/>
          <a:p>
            <a:r>
              <a:rPr lang="en-US" sz="2400" dirty="0">
                <a:effectLst/>
              </a:rPr>
              <a:t>“The human condition, which Paul describes in Romans 1:18-32, is not something caused by God. The phrase “revealed from heaven” (where “heaven” is a typical Jewish substitute word for “God”) does not depict some kind of divine intervention, but rather the </a:t>
            </a:r>
            <a:r>
              <a:rPr lang="en-US" sz="2400" i="1" dirty="0">
                <a:effectLst/>
              </a:rPr>
              <a:t>inevitability of human debasement </a:t>
            </a:r>
            <a:r>
              <a:rPr lang="en-US" sz="2400" dirty="0">
                <a:effectLst/>
              </a:rPr>
              <a:t>which results when God’s will, built into the created order, is violated….</a:t>
            </a:r>
          </a:p>
        </p:txBody>
      </p:sp>
    </p:spTree>
    <p:extLst>
      <p:ext uri="{BB962C8B-B14F-4D97-AF65-F5344CB8AC3E}">
        <p14:creationId xmlns:p14="http://schemas.microsoft.com/office/powerpoint/2010/main" val="3526740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F3EC-E7FD-D618-9200-E1B87097AE48}"/>
              </a:ext>
            </a:extLst>
          </p:cNvPr>
          <p:cNvSpPr>
            <a:spLocks noGrp="1"/>
          </p:cNvSpPr>
          <p:nvPr>
            <p:ph type="title"/>
          </p:nvPr>
        </p:nvSpPr>
        <p:spPr>
          <a:xfrm>
            <a:off x="457200" y="31750"/>
            <a:ext cx="8229600" cy="711200"/>
          </a:xfrm>
        </p:spPr>
        <p:txBody>
          <a:bodyPr/>
          <a:lstStyle/>
          <a:p>
            <a:r>
              <a:rPr lang="en-US" dirty="0"/>
              <a:t>Hard Sayings of the Bible</a:t>
            </a:r>
          </a:p>
        </p:txBody>
      </p:sp>
      <p:sp>
        <p:nvSpPr>
          <p:cNvPr id="3" name="Content Placeholder 2">
            <a:extLst>
              <a:ext uri="{FF2B5EF4-FFF2-40B4-BE49-F238E27FC236}">
                <a16:creationId xmlns:a16="http://schemas.microsoft.com/office/drawing/2014/main" id="{0B37AE63-2276-3CB2-9CF9-B07C88704500}"/>
              </a:ext>
            </a:extLst>
          </p:cNvPr>
          <p:cNvSpPr>
            <a:spLocks noGrp="1"/>
          </p:cNvSpPr>
          <p:nvPr>
            <p:ph idx="1"/>
          </p:nvPr>
        </p:nvSpPr>
        <p:spPr>
          <a:xfrm>
            <a:off x="1143000" y="1352550"/>
            <a:ext cx="7543800" cy="3790949"/>
          </a:xfrm>
        </p:spPr>
        <p:txBody>
          <a:bodyPr>
            <a:noAutofit/>
          </a:bodyPr>
          <a:lstStyle/>
          <a:p>
            <a:r>
              <a:rPr lang="en-US" sz="2400" dirty="0">
                <a:effectLst/>
              </a:rPr>
              <a:t>Since the created order has its origin in God, Paul can say that the wrath of God is now (constantly) being revealed “from heaven.” It is revealed in the fact that the rejection of God’s truth (Rom 1:18-20), that is, the truth about God’s nature and will, leads to futile thinking (Rom 1:21-22), idolatry (Rom 1:23), perversion of God-intended sexuality (Rom 1:24-27) and relational-moral brokenness (Rom 1:28-32)…</a:t>
            </a:r>
          </a:p>
        </p:txBody>
      </p:sp>
    </p:spTree>
    <p:extLst>
      <p:ext uri="{BB962C8B-B14F-4D97-AF65-F5344CB8AC3E}">
        <p14:creationId xmlns:p14="http://schemas.microsoft.com/office/powerpoint/2010/main" val="2647863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502D-F721-4AA5-7999-AE77A4149A2B}"/>
              </a:ext>
            </a:extLst>
          </p:cNvPr>
          <p:cNvSpPr>
            <a:spLocks noGrp="1"/>
          </p:cNvSpPr>
          <p:nvPr>
            <p:ph type="title"/>
          </p:nvPr>
        </p:nvSpPr>
        <p:spPr/>
        <p:txBody>
          <a:bodyPr/>
          <a:lstStyle/>
          <a:p>
            <a:r>
              <a:rPr lang="en-US" dirty="0"/>
              <a:t>Hard Sayings of the Bible</a:t>
            </a:r>
          </a:p>
        </p:txBody>
      </p:sp>
      <p:sp>
        <p:nvSpPr>
          <p:cNvPr id="3" name="Content Placeholder 2">
            <a:extLst>
              <a:ext uri="{FF2B5EF4-FFF2-40B4-BE49-F238E27FC236}">
                <a16:creationId xmlns:a16="http://schemas.microsoft.com/office/drawing/2014/main" id="{C705D807-C344-E7CC-00AA-F39C34F3B86B}"/>
              </a:ext>
            </a:extLst>
          </p:cNvPr>
          <p:cNvSpPr>
            <a:spLocks noGrp="1"/>
          </p:cNvSpPr>
          <p:nvPr>
            <p:ph idx="1"/>
          </p:nvPr>
        </p:nvSpPr>
        <p:spPr>
          <a:xfrm>
            <a:off x="1143000" y="1428750"/>
            <a:ext cx="7543800" cy="3429000"/>
          </a:xfrm>
        </p:spPr>
        <p:txBody>
          <a:bodyPr>
            <a:noAutofit/>
          </a:bodyPr>
          <a:lstStyle/>
          <a:p>
            <a:r>
              <a:rPr lang="en-US" sz="2400" dirty="0">
                <a:effectLst/>
              </a:rPr>
              <a:t>The expression “God gave them over” (or “handed them over”), which appears three times in this passage (Rom 1:24,26,28), supports the idea that the sinful perversion of human existence, though resulting from human decisions, is to be understood ultimately as God’s punishment which we, in freedom, bring upon ourselves…</a:t>
            </a:r>
          </a:p>
          <a:p>
            <a:pPr marL="0" indent="0">
              <a:buNone/>
            </a:pPr>
            <a:endParaRPr lang="en-US" sz="2400" dirty="0"/>
          </a:p>
        </p:txBody>
      </p:sp>
    </p:spTree>
    <p:extLst>
      <p:ext uri="{BB962C8B-B14F-4D97-AF65-F5344CB8AC3E}">
        <p14:creationId xmlns:p14="http://schemas.microsoft.com/office/powerpoint/2010/main" val="34674169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502D-F721-4AA5-7999-AE77A4149A2B}"/>
              </a:ext>
            </a:extLst>
          </p:cNvPr>
          <p:cNvSpPr>
            <a:spLocks noGrp="1"/>
          </p:cNvSpPr>
          <p:nvPr>
            <p:ph type="title"/>
          </p:nvPr>
        </p:nvSpPr>
        <p:spPr/>
        <p:txBody>
          <a:bodyPr/>
          <a:lstStyle/>
          <a:p>
            <a:r>
              <a:rPr lang="en-US" dirty="0"/>
              <a:t>Hard Sayings of the Bible</a:t>
            </a:r>
          </a:p>
        </p:txBody>
      </p:sp>
      <p:sp>
        <p:nvSpPr>
          <p:cNvPr id="3" name="Content Placeholder 2">
            <a:extLst>
              <a:ext uri="{FF2B5EF4-FFF2-40B4-BE49-F238E27FC236}">
                <a16:creationId xmlns:a16="http://schemas.microsoft.com/office/drawing/2014/main" id="{C705D807-C344-E7CC-00AA-F39C34F3B86B}"/>
              </a:ext>
            </a:extLst>
          </p:cNvPr>
          <p:cNvSpPr>
            <a:spLocks noGrp="1"/>
          </p:cNvSpPr>
          <p:nvPr>
            <p:ph idx="1"/>
          </p:nvPr>
        </p:nvSpPr>
        <p:spPr>
          <a:xfrm>
            <a:off x="1143000" y="1504950"/>
            <a:ext cx="7543800" cy="3352800"/>
          </a:xfrm>
        </p:spPr>
        <p:txBody>
          <a:bodyPr>
            <a:noAutofit/>
          </a:bodyPr>
          <a:lstStyle/>
          <a:p>
            <a:r>
              <a:rPr lang="en-US" sz="2400" dirty="0"/>
              <a:t>In light of these reflections, the common notion that God punishes or blesses in direct proportion to our sinful or good deeds cannot be maintained… God loves us with an everlasting love. But the rejection of that love separates us from its life-giving power. The result is disintegration and death.” p. 543</a:t>
            </a:r>
          </a:p>
          <a:p>
            <a:endParaRPr lang="en-US" sz="2000" dirty="0"/>
          </a:p>
        </p:txBody>
      </p:sp>
    </p:spTree>
    <p:extLst>
      <p:ext uri="{BB962C8B-B14F-4D97-AF65-F5344CB8AC3E}">
        <p14:creationId xmlns:p14="http://schemas.microsoft.com/office/powerpoint/2010/main" val="17054715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5410200" y="361950"/>
            <a:ext cx="3008313" cy="457200"/>
          </a:xfrm>
        </p:spPr>
        <p:txBody>
          <a:bodyPr/>
          <a:lstStyle/>
          <a:p>
            <a:pPr algn="ctr"/>
            <a:r>
              <a:rPr lang="en-US" dirty="0"/>
              <a:t>Revelation 14:9</a:t>
            </a:r>
          </a:p>
        </p:txBody>
      </p:sp>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4953001" y="895351"/>
            <a:ext cx="3810000" cy="3886200"/>
          </a:xfrm>
        </p:spPr>
        <p:txBody>
          <a:bodyPr>
            <a:noAutofit/>
          </a:bodyPr>
          <a:lstStyle/>
          <a:p>
            <a:pPr algn="ctr"/>
            <a:r>
              <a:rPr lang="en-US" sz="2000" dirty="0">
                <a:effectLst/>
              </a:rPr>
              <a:t>A third angel followed them and said in a loud voice: “If anyone </a:t>
            </a:r>
            <a:r>
              <a:rPr lang="en-US" sz="2000" dirty="0">
                <a:solidFill>
                  <a:srgbClr val="FFFF99"/>
                </a:solidFill>
                <a:effectLst/>
              </a:rPr>
              <a:t>worships</a:t>
            </a:r>
            <a:r>
              <a:rPr lang="en-US" sz="2000" dirty="0">
                <a:effectLst/>
              </a:rPr>
              <a:t> the beast and his image and receives his mark on the forehead or on the hand…</a:t>
            </a:r>
          </a:p>
          <a:p>
            <a:pPr algn="ctr"/>
            <a:endParaRPr lang="en-US" sz="2000" dirty="0">
              <a:effectLst/>
            </a:endParaRPr>
          </a:p>
          <a:p>
            <a:pPr algn="ctr"/>
            <a:r>
              <a:rPr lang="en-US" sz="2000" dirty="0">
                <a:solidFill>
                  <a:srgbClr val="FFFF99"/>
                </a:solidFill>
                <a:effectLst/>
              </a:rPr>
              <a:t>The Law of Worship</a:t>
            </a:r>
          </a:p>
        </p:txBody>
      </p:sp>
      <p:pic>
        <p:nvPicPr>
          <p:cNvPr id="2" name="Picture 1">
            <a:extLst>
              <a:ext uri="{FF2B5EF4-FFF2-40B4-BE49-F238E27FC236}">
                <a16:creationId xmlns:a16="http://schemas.microsoft.com/office/drawing/2014/main" id="{E95ACDCB-F0ED-B946-9887-E207646EB1BB}"/>
              </a:ext>
            </a:extLst>
          </p:cNvPr>
          <p:cNvPicPr>
            <a:picLocks noChangeAspect="1"/>
          </p:cNvPicPr>
          <p:nvPr/>
        </p:nvPicPr>
        <p:blipFill rotWithShape="1">
          <a:blip r:embed="rId2"/>
          <a:srcRect l="3276" t="-2408" r="-3276" b="23150"/>
          <a:stretch/>
        </p:blipFill>
        <p:spPr>
          <a:xfrm>
            <a:off x="225669" y="-857250"/>
            <a:ext cx="4311162" cy="7211875"/>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82612FFC-C067-9240-A0D9-AB6D19DA0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2870890" cy="1682750"/>
          </a:xfrm>
          <a:prstGeom prst="rect">
            <a:avLst/>
          </a:prstGeom>
        </p:spPr>
      </p:pic>
    </p:spTree>
    <p:extLst>
      <p:ext uri="{BB962C8B-B14F-4D97-AF65-F5344CB8AC3E}">
        <p14:creationId xmlns:p14="http://schemas.microsoft.com/office/powerpoint/2010/main" val="8850516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5410200" y="361950"/>
            <a:ext cx="3008313" cy="457200"/>
          </a:xfrm>
        </p:spPr>
        <p:txBody>
          <a:bodyPr/>
          <a:lstStyle/>
          <a:p>
            <a:pPr algn="ctr"/>
            <a:r>
              <a:rPr lang="en-US" dirty="0"/>
              <a:t>Revelation 14:10</a:t>
            </a:r>
          </a:p>
        </p:txBody>
      </p:sp>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4876801" y="895351"/>
            <a:ext cx="3886200" cy="3886200"/>
          </a:xfrm>
        </p:spPr>
        <p:txBody>
          <a:bodyPr>
            <a:noAutofit/>
          </a:bodyPr>
          <a:lstStyle/>
          <a:p>
            <a:pPr algn="ctr"/>
            <a:r>
              <a:rPr lang="en-US" sz="2000" dirty="0">
                <a:effectLst/>
              </a:rPr>
              <a:t>he, too, will drink of the wine of God’s fury, which has been poured full strength into the cup of his </a:t>
            </a:r>
            <a:r>
              <a:rPr lang="en-US" sz="2000" dirty="0">
                <a:solidFill>
                  <a:srgbClr val="FFFF99"/>
                </a:solidFill>
                <a:effectLst/>
              </a:rPr>
              <a:t>wrath</a:t>
            </a:r>
            <a:r>
              <a:rPr lang="en-US" sz="2000" dirty="0">
                <a:effectLst/>
              </a:rPr>
              <a:t>. </a:t>
            </a:r>
          </a:p>
          <a:p>
            <a:pPr algn="ctr"/>
            <a:endParaRPr lang="en-US" sz="2000" dirty="0">
              <a:effectLst/>
            </a:endParaRPr>
          </a:p>
          <a:p>
            <a:pPr algn="ctr"/>
            <a:endParaRPr lang="en-US" sz="2000" dirty="0">
              <a:effectLst/>
            </a:endParaRPr>
          </a:p>
          <a:p>
            <a:pPr algn="ctr"/>
            <a:r>
              <a:rPr lang="en-US" sz="2000" dirty="0">
                <a:solidFill>
                  <a:srgbClr val="FFFF99"/>
                </a:solidFill>
                <a:effectLst/>
              </a:rPr>
              <a:t>The Law of Liberty</a:t>
            </a:r>
          </a:p>
        </p:txBody>
      </p:sp>
      <p:pic>
        <p:nvPicPr>
          <p:cNvPr id="2" name="Picture 1">
            <a:extLst>
              <a:ext uri="{FF2B5EF4-FFF2-40B4-BE49-F238E27FC236}">
                <a16:creationId xmlns:a16="http://schemas.microsoft.com/office/drawing/2014/main" id="{E95ACDCB-F0ED-B946-9887-E207646EB1BB}"/>
              </a:ext>
            </a:extLst>
          </p:cNvPr>
          <p:cNvPicPr>
            <a:picLocks noChangeAspect="1"/>
          </p:cNvPicPr>
          <p:nvPr/>
        </p:nvPicPr>
        <p:blipFill rotWithShape="1">
          <a:blip r:embed="rId2"/>
          <a:srcRect l="3276" t="-2408" r="-3276" b="23150"/>
          <a:stretch/>
        </p:blipFill>
        <p:spPr>
          <a:xfrm>
            <a:off x="225669" y="-857250"/>
            <a:ext cx="4311162" cy="7211875"/>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82612FFC-C067-9240-A0D9-AB6D19DA0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2870890" cy="1682750"/>
          </a:xfrm>
          <a:prstGeom prst="rect">
            <a:avLst/>
          </a:prstGeom>
        </p:spPr>
      </p:pic>
    </p:spTree>
    <p:extLst>
      <p:ext uri="{BB962C8B-B14F-4D97-AF65-F5344CB8AC3E}">
        <p14:creationId xmlns:p14="http://schemas.microsoft.com/office/powerpoint/2010/main" val="6162077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5410200" y="361950"/>
            <a:ext cx="3008313" cy="457200"/>
          </a:xfrm>
        </p:spPr>
        <p:txBody>
          <a:bodyPr/>
          <a:lstStyle/>
          <a:p>
            <a:pPr algn="ctr"/>
            <a:r>
              <a:rPr lang="en-US" dirty="0"/>
              <a:t>Revelation 14:10</a:t>
            </a:r>
          </a:p>
        </p:txBody>
      </p:sp>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4876801" y="895351"/>
            <a:ext cx="3886200" cy="3886200"/>
          </a:xfrm>
        </p:spPr>
        <p:txBody>
          <a:bodyPr>
            <a:noAutofit/>
          </a:bodyPr>
          <a:lstStyle/>
          <a:p>
            <a:pPr algn="ctr"/>
            <a:r>
              <a:rPr lang="en-US" sz="2000" dirty="0">
                <a:effectLst/>
              </a:rPr>
              <a:t>He will be tormented with </a:t>
            </a:r>
            <a:r>
              <a:rPr lang="en-US" sz="2000" dirty="0">
                <a:solidFill>
                  <a:srgbClr val="FFFF99"/>
                </a:solidFill>
                <a:effectLst/>
              </a:rPr>
              <a:t>burning sulfur </a:t>
            </a:r>
            <a:r>
              <a:rPr lang="en-US" sz="2000" dirty="0">
                <a:effectLst/>
              </a:rPr>
              <a:t>in the presence of the holy angels and of the Lamb…</a:t>
            </a:r>
          </a:p>
          <a:p>
            <a:pPr algn="ctr"/>
            <a:endParaRPr lang="en-US" sz="2000" dirty="0">
              <a:effectLst/>
            </a:endParaRPr>
          </a:p>
          <a:p>
            <a:pPr algn="ctr"/>
            <a:endParaRPr lang="en-US" sz="2000" dirty="0">
              <a:effectLst/>
            </a:endParaRPr>
          </a:p>
          <a:p>
            <a:pPr algn="ctr"/>
            <a:r>
              <a:rPr lang="en-US" sz="2000" dirty="0">
                <a:solidFill>
                  <a:srgbClr val="FFFF99"/>
                </a:solidFill>
                <a:effectLst/>
              </a:rPr>
              <a:t>What Law?</a:t>
            </a:r>
          </a:p>
        </p:txBody>
      </p:sp>
      <p:pic>
        <p:nvPicPr>
          <p:cNvPr id="2" name="Picture 1">
            <a:extLst>
              <a:ext uri="{FF2B5EF4-FFF2-40B4-BE49-F238E27FC236}">
                <a16:creationId xmlns:a16="http://schemas.microsoft.com/office/drawing/2014/main" id="{E95ACDCB-F0ED-B946-9887-E207646EB1BB}"/>
              </a:ext>
            </a:extLst>
          </p:cNvPr>
          <p:cNvPicPr>
            <a:picLocks noChangeAspect="1"/>
          </p:cNvPicPr>
          <p:nvPr/>
        </p:nvPicPr>
        <p:blipFill rotWithShape="1">
          <a:blip r:embed="rId2"/>
          <a:srcRect l="3276" t="-2408" r="-3276" b="23150"/>
          <a:stretch/>
        </p:blipFill>
        <p:spPr>
          <a:xfrm>
            <a:off x="225669" y="-857250"/>
            <a:ext cx="4311162" cy="7211875"/>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82612FFC-C067-9240-A0D9-AB6D19DA0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2870890" cy="1682750"/>
          </a:xfrm>
          <a:prstGeom prst="rect">
            <a:avLst/>
          </a:prstGeom>
        </p:spPr>
      </p:pic>
    </p:spTree>
    <p:extLst>
      <p:ext uri="{BB962C8B-B14F-4D97-AF65-F5344CB8AC3E}">
        <p14:creationId xmlns:p14="http://schemas.microsoft.com/office/powerpoint/2010/main" val="6028082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What is the Truth about </a:t>
            </a:r>
            <a:br>
              <a:rPr lang="en-US" dirty="0"/>
            </a:br>
            <a:r>
              <a:rPr lang="en-US" dirty="0"/>
              <a:t>the Consuming Fire? </a:t>
            </a:r>
          </a:p>
        </p:txBody>
      </p:sp>
      <p:sp>
        <p:nvSpPr>
          <p:cNvPr id="7" name="Content Placeholder 6"/>
          <p:cNvSpPr>
            <a:spLocks noGrp="1"/>
          </p:cNvSpPr>
          <p:nvPr>
            <p:ph idx="1"/>
          </p:nvPr>
        </p:nvSpPr>
        <p:spPr>
          <a:xfrm>
            <a:off x="609600" y="1200150"/>
            <a:ext cx="7924800" cy="3394472"/>
          </a:xfrm>
        </p:spPr>
        <p:txBody>
          <a:bodyPr>
            <a:normAutofit fontScale="92500" lnSpcReduction="10000"/>
          </a:bodyPr>
          <a:lstStyle/>
          <a:p>
            <a:pPr marL="228600" lvl="1" indent="0" algn="ctr">
              <a:buNone/>
            </a:pPr>
            <a:br>
              <a:rPr lang="en-US" dirty="0"/>
            </a:br>
            <a:r>
              <a:rPr lang="en-US" sz="2600" dirty="0">
                <a:solidFill>
                  <a:schemeClr val="bg1"/>
                </a:solidFill>
              </a:rPr>
              <a:t>That Is Consistent With Scripture,</a:t>
            </a:r>
          </a:p>
          <a:p>
            <a:pPr marL="228600" lvl="1" indent="0" algn="ctr">
              <a:buNone/>
            </a:pPr>
            <a:r>
              <a:rPr lang="en-US" sz="2600" dirty="0">
                <a:solidFill>
                  <a:schemeClr val="bg1"/>
                </a:solidFill>
              </a:rPr>
              <a:t>And</a:t>
            </a:r>
          </a:p>
          <a:p>
            <a:pPr marL="228600" lvl="1" indent="0" algn="ctr">
              <a:buNone/>
            </a:pPr>
            <a:r>
              <a:rPr lang="en-US" sz="2600" dirty="0">
                <a:solidFill>
                  <a:schemeClr val="bg1"/>
                </a:solidFill>
              </a:rPr>
              <a:t>Harmonizes With The Laws Of Love And Liberty?</a:t>
            </a:r>
          </a:p>
          <a:p>
            <a:pPr marL="228600" lvl="1" indent="0" algn="ctr">
              <a:buNone/>
            </a:pPr>
            <a:endParaRPr lang="en-US" dirty="0"/>
          </a:p>
          <a:p>
            <a:pPr marL="228600" lvl="1" indent="0" algn="ctr">
              <a:buNone/>
            </a:pPr>
            <a:br>
              <a:rPr lang="en-US" dirty="0">
                <a:solidFill>
                  <a:srgbClr val="C00000"/>
                </a:solidFill>
              </a:rPr>
            </a:br>
            <a:r>
              <a:rPr lang="en-US" dirty="0">
                <a:solidFill>
                  <a:srgbClr val="C8B13C"/>
                </a:solidFill>
              </a:rPr>
              <a:t>“The sinners in Zion are terrified; trembling grips the godless: ‘Who of us can dwell with the consuming fire? Who of us can dwell with the everlasting burning?’” </a:t>
            </a:r>
            <a:r>
              <a:rPr lang="en-US" sz="1400" dirty="0">
                <a:solidFill>
                  <a:srgbClr val="8D9EE5"/>
                </a:solidFill>
              </a:rPr>
              <a:t>Isaiah 33:14</a:t>
            </a:r>
          </a:p>
          <a:p>
            <a:pPr marL="0" indent="0">
              <a:buNone/>
            </a:pPr>
            <a:endParaRPr lang="en-US" sz="1400" dirty="0">
              <a:solidFill>
                <a:srgbClr val="C00000"/>
              </a:solidFill>
            </a:endParaRPr>
          </a:p>
        </p:txBody>
      </p:sp>
    </p:spTree>
    <p:extLst>
      <p:ext uri="{BB962C8B-B14F-4D97-AF65-F5344CB8AC3E}">
        <p14:creationId xmlns:p14="http://schemas.microsoft.com/office/powerpoint/2010/main" val="76862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a:xfrm>
            <a:off x="801688" y="819150"/>
            <a:ext cx="7656512" cy="3733800"/>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lvl="1">
              <a:spcAft>
                <a:spcPts val="0"/>
              </a:spcAft>
            </a:pPr>
            <a:endParaRPr lang="en-US" sz="1400" dirty="0">
              <a:solidFill>
                <a:schemeClr val="bg1"/>
              </a:solidFill>
              <a:effectLst>
                <a:outerShdw blurRad="38100" dist="38100" dir="2700000" algn="tl">
                  <a:srgbClr val="000000">
                    <a:alpha val="43137"/>
                  </a:srgbClr>
                </a:outerShdw>
              </a:effectLst>
            </a:endParaRPr>
          </a:p>
          <a:p>
            <a:pPr lvl="1">
              <a:spcAft>
                <a:spcPts val="0"/>
              </a:spcAft>
            </a:pPr>
            <a:endParaRPr lang="en-US" sz="1400" dirty="0">
              <a:solidFill>
                <a:schemeClr val="bg1"/>
              </a:solidFill>
              <a:effectLst>
                <a:outerShdw blurRad="38100" dist="38100" dir="2700000" algn="tl">
                  <a:srgbClr val="000000">
                    <a:alpha val="43137"/>
                  </a:srgbClr>
                </a:outerShdw>
              </a:effectLst>
            </a:endParaRPr>
          </a:p>
          <a:p>
            <a:pPr lvl="1">
              <a:spcAft>
                <a:spcPts val="0"/>
              </a:spcAft>
            </a:pPr>
            <a:endParaRPr lang="en-US" sz="1400" dirty="0">
              <a:solidFill>
                <a:schemeClr val="bg1"/>
              </a:solidFill>
              <a:effectLst>
                <a:outerShdw blurRad="38100" dist="38100" dir="2700000" algn="tl">
                  <a:srgbClr val="000000">
                    <a:alpha val="43137"/>
                  </a:srgbClr>
                </a:outerShdw>
              </a:effectLst>
            </a:endParaRPr>
          </a:p>
          <a:p>
            <a:pPr algn="ctr">
              <a:spcAft>
                <a:spcPts val="0"/>
              </a:spcAft>
            </a:pPr>
            <a:r>
              <a:rPr lang="en-US" sz="2800" dirty="0">
                <a:solidFill>
                  <a:schemeClr val="bg1"/>
                </a:solidFill>
                <a:effectLst>
                  <a:outerShdw blurRad="38100" dist="38100" dir="2700000" algn="tl">
                    <a:srgbClr val="000000">
                      <a:alpha val="43137"/>
                    </a:srgbClr>
                  </a:outerShdw>
                </a:effectLst>
              </a:rPr>
              <a:t>He who walks righteously and speaks what is right, who rejects gain from extortion and keeps his hand from accepting bribes, who stops his ears against plots of murder and shuts his eyes against contemplating evil </a:t>
            </a:r>
            <a:r>
              <a:rPr lang="en-US" sz="1200" dirty="0">
                <a:solidFill>
                  <a:schemeClr val="tx2">
                    <a:lumMod val="40000"/>
                    <a:lumOff val="60000"/>
                  </a:schemeClr>
                </a:solidFill>
                <a:effectLst>
                  <a:outerShdw blurRad="38100" dist="38100" dir="2700000" algn="tl">
                    <a:srgbClr val="000000">
                      <a:alpha val="43137"/>
                    </a:srgbClr>
                  </a:outerShdw>
                </a:effectLst>
              </a:rPr>
              <a:t>Isaiah 33:15</a:t>
            </a:r>
          </a:p>
          <a:p>
            <a:pPr marL="1714500" lvl="3" indent="-342900">
              <a:spcAft>
                <a:spcPts val="600"/>
              </a:spcAft>
              <a:buFont typeface="Courier New" panose="02070309020205020404" pitchFamily="49" charset="0"/>
              <a:buChar char="o"/>
            </a:pPr>
            <a:endParaRPr lang="en-US" sz="2000" dirty="0">
              <a:solidFill>
                <a:schemeClr val="tx2">
                  <a:lumMod val="40000"/>
                  <a:lumOff val="60000"/>
                </a:schemeClr>
              </a:solidFill>
              <a:effectLst>
                <a:outerShdw blurRad="38100" dist="38100" dir="2700000" algn="tl">
                  <a:srgbClr val="000000">
                    <a:alpha val="43137"/>
                  </a:srgbClr>
                </a:outerShdw>
              </a:effectLst>
            </a:endParaRPr>
          </a:p>
        </p:txBody>
      </p:sp>
      <p:sp>
        <p:nvSpPr>
          <p:cNvPr id="4" name="TextBox 3"/>
          <p:cNvSpPr txBox="1">
            <a:spLocks noChangeArrowheads="1"/>
          </p:cNvSpPr>
          <p:nvPr/>
        </p:nvSpPr>
        <p:spPr>
          <a:xfrm>
            <a:off x="228600" y="-36302"/>
            <a:ext cx="8763000" cy="895349"/>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80000"/>
              </a:lnSpc>
              <a:defRPr/>
            </a:pPr>
            <a:r>
              <a:rPr lang="en-US" sz="3200" b="1" cap="small" spc="50" dirty="0">
                <a:solidFill>
                  <a:srgbClr val="FFFFCC"/>
                </a:solidFill>
                <a:effectLst>
                  <a:outerShdw blurRad="38100" dist="38100" dir="2700000" algn="tl">
                    <a:srgbClr val="000000">
                      <a:alpha val="43137"/>
                    </a:srgbClr>
                  </a:outerShdw>
                </a:effectLst>
              </a:rPr>
              <a:t>Who Dwells in the Consuming Fire?</a:t>
            </a:r>
          </a:p>
        </p:txBody>
      </p:sp>
    </p:spTree>
    <p:extLst>
      <p:ext uri="{BB962C8B-B14F-4D97-AF65-F5344CB8AC3E}">
        <p14:creationId xmlns:p14="http://schemas.microsoft.com/office/powerpoint/2010/main" val="380875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6F20-345C-2341-8183-C6DD02E0E49B}"/>
              </a:ext>
            </a:extLst>
          </p:cNvPr>
          <p:cNvSpPr>
            <a:spLocks noGrp="1"/>
          </p:cNvSpPr>
          <p:nvPr>
            <p:ph type="title"/>
          </p:nvPr>
        </p:nvSpPr>
        <p:spPr/>
        <p:txBody>
          <a:bodyPr>
            <a:normAutofit fontScale="90000"/>
          </a:bodyPr>
          <a:lstStyle/>
          <a:p>
            <a:r>
              <a:rPr lang="en-US" dirty="0"/>
              <a:t>The Final Message of Mercy</a:t>
            </a:r>
            <a:br>
              <a:rPr lang="en-US" dirty="0"/>
            </a:br>
            <a:r>
              <a:rPr lang="en-US" dirty="0"/>
              <a:t>Starts with the Eternal Gospel</a:t>
            </a:r>
          </a:p>
        </p:txBody>
      </p:sp>
      <p:sp>
        <p:nvSpPr>
          <p:cNvPr id="3" name="Content Placeholder 2">
            <a:extLst>
              <a:ext uri="{FF2B5EF4-FFF2-40B4-BE49-F238E27FC236}">
                <a16:creationId xmlns:a16="http://schemas.microsoft.com/office/drawing/2014/main" id="{FCA54057-FB07-E841-B214-0146647FB709}"/>
              </a:ext>
            </a:extLst>
          </p:cNvPr>
          <p:cNvSpPr>
            <a:spLocks noGrp="1"/>
          </p:cNvSpPr>
          <p:nvPr>
            <p:ph idx="1"/>
          </p:nvPr>
        </p:nvSpPr>
        <p:spPr>
          <a:xfrm>
            <a:off x="990600" y="1200151"/>
            <a:ext cx="7696200" cy="3394472"/>
          </a:xfrm>
        </p:spPr>
        <p:txBody>
          <a:bodyPr>
            <a:normAutofit fontScale="85000" lnSpcReduction="10000"/>
          </a:bodyPr>
          <a:lstStyle/>
          <a:p>
            <a:r>
              <a:rPr lang="en-US" dirty="0"/>
              <a:t>What is the Good News that has been true, </a:t>
            </a:r>
            <a:r>
              <a:rPr lang="en-US" i="1" dirty="0"/>
              <a:t>eternally true; </a:t>
            </a:r>
            <a:r>
              <a:rPr lang="en-US" dirty="0"/>
              <a:t>true in eternity past and future?</a:t>
            </a:r>
          </a:p>
          <a:p>
            <a:r>
              <a:rPr lang="en-US" dirty="0">
                <a:effectLst/>
              </a:rPr>
              <a:t>What is the news that the universe has doubted but is foundational to life, health, and happiness? </a:t>
            </a:r>
          </a:p>
          <a:p>
            <a:r>
              <a:rPr lang="en-US" dirty="0">
                <a:effectLst/>
              </a:rPr>
              <a:t>What is the news that dispels the lies of Satan and wins us back to trust in God? </a:t>
            </a:r>
          </a:p>
          <a:p>
            <a:r>
              <a:rPr lang="en-US" dirty="0">
                <a:effectLst/>
              </a:rPr>
              <a:t>What is the central target of Satan’s lies, upon which his rebellion has been built, and thus, the eternal good news that Satan is wrong? </a:t>
            </a:r>
          </a:p>
          <a:p>
            <a:endParaRPr lang="en-US" dirty="0"/>
          </a:p>
          <a:p>
            <a:endParaRPr lang="en-US" dirty="0"/>
          </a:p>
        </p:txBody>
      </p:sp>
    </p:spTree>
    <p:extLst>
      <p:ext uri="{BB962C8B-B14F-4D97-AF65-F5344CB8AC3E}">
        <p14:creationId xmlns:p14="http://schemas.microsoft.com/office/powerpoint/2010/main" val="206585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8A0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a:xfrm>
            <a:off x="1143000" y="895348"/>
            <a:ext cx="7315200" cy="3657601"/>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marL="800100" lvl="1" indent="-342900">
              <a:lnSpc>
                <a:spcPct val="90000"/>
              </a:lnSpc>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Moses and the bush </a:t>
            </a:r>
            <a:r>
              <a:rPr lang="en-US" sz="1200" dirty="0">
                <a:solidFill>
                  <a:schemeClr val="accent1">
                    <a:lumMod val="60000"/>
                    <a:lumOff val="40000"/>
                  </a:schemeClr>
                </a:solidFill>
                <a:effectLst>
                  <a:outerShdw blurRad="38100" dist="38100" dir="2700000" algn="tl">
                    <a:srgbClr val="000000">
                      <a:alpha val="43137"/>
                    </a:srgbClr>
                  </a:outerShdw>
                </a:effectLst>
              </a:rPr>
              <a:t>Exodus 3:2</a:t>
            </a:r>
          </a:p>
          <a:p>
            <a:pPr marL="800100" lvl="1" indent="-342900">
              <a:lnSpc>
                <a:spcPct val="90000"/>
              </a:lnSpc>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Sinai </a:t>
            </a:r>
            <a:r>
              <a:rPr lang="en-US" sz="1200" dirty="0">
                <a:solidFill>
                  <a:schemeClr val="accent1">
                    <a:lumMod val="60000"/>
                    <a:lumOff val="40000"/>
                  </a:schemeClr>
                </a:solidFill>
                <a:effectLst>
                  <a:outerShdw blurRad="38100" dist="38100" dir="2700000" algn="tl">
                    <a:srgbClr val="000000">
                      <a:alpha val="43137"/>
                    </a:srgbClr>
                  </a:outerShdw>
                </a:effectLst>
              </a:rPr>
              <a:t>Exodus 24:17</a:t>
            </a:r>
          </a:p>
          <a:p>
            <a:pPr marL="800100" lvl="1" indent="-342900">
              <a:lnSpc>
                <a:spcPct val="90000"/>
              </a:lnSpc>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Solomon’s Temple Dedication </a:t>
            </a:r>
            <a:r>
              <a:rPr lang="en-US" sz="1200" dirty="0">
                <a:solidFill>
                  <a:schemeClr val="accent1">
                    <a:lumMod val="60000"/>
                    <a:lumOff val="40000"/>
                  </a:schemeClr>
                </a:solidFill>
                <a:effectLst>
                  <a:outerShdw blurRad="38100" dist="38100" dir="2700000" algn="tl">
                    <a:srgbClr val="000000">
                      <a:alpha val="43137"/>
                    </a:srgbClr>
                  </a:outerShdw>
                </a:effectLst>
              </a:rPr>
              <a:t>2Chronicles 7:2</a:t>
            </a:r>
          </a:p>
          <a:p>
            <a:pPr marL="800100" lvl="1" indent="-342900">
              <a:lnSpc>
                <a:spcPct val="90000"/>
              </a:lnSpc>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Lucifer amongst fiery stones </a:t>
            </a:r>
            <a:r>
              <a:rPr lang="en-US" sz="1200" dirty="0">
                <a:solidFill>
                  <a:schemeClr val="accent1">
                    <a:lumMod val="60000"/>
                    <a:lumOff val="40000"/>
                  </a:schemeClr>
                </a:solidFill>
                <a:effectLst>
                  <a:outerShdw blurRad="38100" dist="38100" dir="2700000" algn="tl">
                    <a:srgbClr val="000000">
                      <a:alpha val="43137"/>
                    </a:srgbClr>
                  </a:outerShdw>
                </a:effectLst>
              </a:rPr>
              <a:t>Ezekiel 28:14,16</a:t>
            </a:r>
          </a:p>
          <a:p>
            <a:pPr marL="800100" lvl="1" indent="-342900">
              <a:lnSpc>
                <a:spcPct val="90000"/>
              </a:lnSpc>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Ancient of days &amp; rivers of fire </a:t>
            </a:r>
            <a:r>
              <a:rPr lang="en-US" sz="1200" dirty="0">
                <a:solidFill>
                  <a:schemeClr val="accent1">
                    <a:lumMod val="60000"/>
                    <a:lumOff val="40000"/>
                  </a:schemeClr>
                </a:solidFill>
                <a:effectLst>
                  <a:outerShdw blurRad="38100" dist="38100" dir="2700000" algn="tl">
                    <a:srgbClr val="000000">
                      <a:alpha val="43137"/>
                    </a:srgbClr>
                  </a:outerShdw>
                </a:effectLst>
              </a:rPr>
              <a:t>Daniel 7:9,10</a:t>
            </a:r>
          </a:p>
          <a:p>
            <a:pPr marL="800100" lvl="1" indent="-342900">
              <a:lnSpc>
                <a:spcPct val="90000"/>
              </a:lnSpc>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Our God is a consuming fire </a:t>
            </a:r>
            <a:r>
              <a:rPr lang="en-US" sz="1200" dirty="0">
                <a:solidFill>
                  <a:schemeClr val="accent1">
                    <a:lumMod val="60000"/>
                    <a:lumOff val="40000"/>
                  </a:schemeClr>
                </a:solidFill>
                <a:effectLst>
                  <a:outerShdw blurRad="38100" dist="38100" dir="2700000" algn="tl">
                    <a:srgbClr val="000000">
                      <a:alpha val="43137"/>
                    </a:srgbClr>
                  </a:outerShdw>
                </a:effectLst>
              </a:rPr>
              <a:t>Hebrews 12:29</a:t>
            </a:r>
          </a:p>
          <a:p>
            <a:pPr marL="800100" lvl="1" indent="-342900">
              <a:lnSpc>
                <a:spcPct val="90000"/>
              </a:lnSpc>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New Jerusalem </a:t>
            </a:r>
            <a:r>
              <a:rPr lang="en-US" sz="1200" dirty="0">
                <a:solidFill>
                  <a:srgbClr val="8EB4E3"/>
                </a:solidFill>
                <a:effectLst>
                  <a:outerShdw blurRad="38100" dist="38100" dir="2700000" algn="tl">
                    <a:srgbClr val="000000">
                      <a:alpha val="43137"/>
                    </a:srgbClr>
                  </a:outerShdw>
                </a:effectLst>
              </a:rPr>
              <a:t>Revelation 22:5</a:t>
            </a:r>
          </a:p>
          <a:p>
            <a:pPr marL="800100" lvl="1" indent="-342900">
              <a:lnSpc>
                <a:spcPct val="90000"/>
              </a:lnSpc>
              <a:spcAft>
                <a:spcPts val="1200"/>
              </a:spcAft>
              <a:buFont typeface="Arial" panose="020B0604020202020204" pitchFamily="34" charset="0"/>
              <a:buChar char="•"/>
            </a:pPr>
            <a:endParaRPr lang="en-US" sz="1800" dirty="0">
              <a:solidFill>
                <a:schemeClr val="accent5">
                  <a:lumMod val="60000"/>
                  <a:lumOff val="40000"/>
                </a:schemeClr>
              </a:solidFill>
              <a:effectLst>
                <a:outerShdw blurRad="38100" dist="38100" dir="2700000" algn="tl">
                  <a:srgbClr val="000000">
                    <a:alpha val="43137"/>
                  </a:srgbClr>
                </a:outerShdw>
              </a:effectLst>
            </a:endParaRPr>
          </a:p>
        </p:txBody>
      </p:sp>
      <p:sp>
        <p:nvSpPr>
          <p:cNvPr id="4" name="TextBox 3"/>
          <p:cNvSpPr txBox="1">
            <a:spLocks noChangeArrowheads="1"/>
          </p:cNvSpPr>
          <p:nvPr/>
        </p:nvSpPr>
        <p:spPr>
          <a:xfrm>
            <a:off x="228600" y="-36302"/>
            <a:ext cx="8763000" cy="895349"/>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80000"/>
              </a:lnSpc>
              <a:defRPr/>
            </a:pPr>
            <a:r>
              <a:rPr lang="en-US" sz="3200" b="1" cap="small" spc="50" dirty="0">
                <a:solidFill>
                  <a:srgbClr val="FFFFCC"/>
                </a:solidFill>
                <a:effectLst>
                  <a:outerShdw blurRad="38100" dist="38100" dir="2700000" algn="tl">
                    <a:srgbClr val="000000">
                      <a:alpha val="43137"/>
                    </a:srgbClr>
                  </a:outerShdw>
                </a:effectLst>
              </a:rPr>
              <a:t>Evidence From Scripture</a:t>
            </a:r>
          </a:p>
        </p:txBody>
      </p:sp>
    </p:spTree>
    <p:extLst>
      <p:ext uri="{BB962C8B-B14F-4D97-AF65-F5344CB8AC3E}">
        <p14:creationId xmlns:p14="http://schemas.microsoft.com/office/powerpoint/2010/main" val="109163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C8A078"/>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C8A078"/>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C8A078"/>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C8A078"/>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C8A078"/>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5" end="5"/>
                                            </p:txEl>
                                          </p:spTgt>
                                        </p:tgtEl>
                                        <p:attrNameLst>
                                          <p:attrName>ppt_c</p:attrName>
                                        </p:attrNameLst>
                                      </p:cBhvr>
                                      <p:to>
                                        <a:srgbClr val="C8A078"/>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a:xfrm>
            <a:off x="457200" y="-27676"/>
            <a:ext cx="8186530" cy="895349"/>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3200" b="1" cap="small" spc="100" dirty="0">
                <a:solidFill>
                  <a:srgbClr val="FFFFCC"/>
                </a:solidFill>
                <a:effectLst>
                  <a:outerShdw blurRad="38100" dist="38100" dir="2700000" algn="tl">
                    <a:srgbClr val="000000">
                      <a:alpha val="43137"/>
                    </a:srgbClr>
                  </a:outerShdw>
                </a:effectLst>
              </a:rPr>
              <a:t>The Lie of Satan?</a:t>
            </a:r>
          </a:p>
        </p:txBody>
      </p:sp>
      <p:sp>
        <p:nvSpPr>
          <p:cNvPr id="6" name="TextBox 5"/>
          <p:cNvSpPr txBox="1">
            <a:spLocks noChangeArrowheads="1"/>
          </p:cNvSpPr>
          <p:nvPr/>
        </p:nvSpPr>
        <p:spPr>
          <a:xfrm>
            <a:off x="685800" y="1141200"/>
            <a:ext cx="7957930" cy="4114802"/>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marL="342900" indent="-342900">
              <a:lnSpc>
                <a:spcPct val="80000"/>
              </a:lnSpc>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The place you don’t want to go is the place of eternal burning and consuming fire but that place is </a:t>
            </a:r>
            <a:r>
              <a:rPr lang="en-US" sz="2800" i="1" dirty="0">
                <a:solidFill>
                  <a:srgbClr val="FFFF99"/>
                </a:solidFill>
                <a:effectLst>
                  <a:outerShdw blurRad="38100" dist="38100" dir="2700000" algn="tl">
                    <a:srgbClr val="000000">
                      <a:alpha val="43137"/>
                    </a:srgbClr>
                  </a:outerShdw>
                </a:effectLst>
              </a:rPr>
              <a:t>GOD’S VERY PRESENCE!</a:t>
            </a:r>
          </a:p>
          <a:p>
            <a:pPr marL="342900" indent="-342900">
              <a:lnSpc>
                <a:spcPct val="80000"/>
              </a:lnSpc>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The righteous are transformed – like Moses’ face after 40 days radiated God’s glory</a:t>
            </a:r>
            <a:r>
              <a:rPr lang="en-US" sz="2800" dirty="0">
                <a:solidFill>
                  <a:schemeClr val="accent1">
                    <a:lumMod val="60000"/>
                    <a:lumOff val="40000"/>
                  </a:schemeClr>
                </a:solidFill>
                <a:effectLst>
                  <a:outerShdw blurRad="38100" dist="38100" dir="2700000" algn="tl">
                    <a:srgbClr val="000000">
                      <a:alpha val="43137"/>
                    </a:srgbClr>
                  </a:outerShdw>
                </a:effectLst>
              </a:rPr>
              <a:t> </a:t>
            </a:r>
            <a:r>
              <a:rPr lang="en-US" sz="1200" dirty="0">
                <a:solidFill>
                  <a:schemeClr val="accent1">
                    <a:lumMod val="60000"/>
                    <a:lumOff val="40000"/>
                  </a:schemeClr>
                </a:solidFill>
                <a:effectLst>
                  <a:outerShdw blurRad="38100" dist="38100" dir="2700000" algn="tl">
                    <a:srgbClr val="000000">
                      <a:alpha val="43137"/>
                    </a:srgbClr>
                  </a:outerShdw>
                </a:effectLst>
              </a:rPr>
              <a:t>Exodus 34:29-35</a:t>
            </a:r>
          </a:p>
          <a:p>
            <a:pPr marL="342900" indent="-342900">
              <a:lnSpc>
                <a:spcPct val="80000"/>
              </a:lnSpc>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But the people shrank back – why?</a:t>
            </a:r>
          </a:p>
          <a:p>
            <a:pPr marL="342900" indent="-342900">
              <a:lnSpc>
                <a:spcPct val="80000"/>
              </a:lnSpc>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The wicked are destroyed by the brightness of Christ’s coming </a:t>
            </a:r>
            <a:r>
              <a:rPr lang="en-US" sz="1200" dirty="0">
                <a:solidFill>
                  <a:srgbClr val="8EB4E3"/>
                </a:solidFill>
                <a:effectLst>
                  <a:outerShdw blurRad="38100" dist="38100" dir="2700000" algn="tl">
                    <a:srgbClr val="000000">
                      <a:alpha val="43137"/>
                    </a:srgbClr>
                  </a:outerShdw>
                </a:effectLst>
              </a:rPr>
              <a:t>2 Thessalonians 2:8</a:t>
            </a:r>
          </a:p>
          <a:p>
            <a:pPr marL="800100" lvl="1" indent="-342900">
              <a:lnSpc>
                <a:spcPct val="80000"/>
              </a:lnSpc>
              <a:spcAft>
                <a:spcPts val="1200"/>
              </a:spcAft>
              <a:buFont typeface="Arial" panose="020B0604020202020204" pitchFamily="34" charset="0"/>
              <a:buChar char="•"/>
            </a:pPr>
            <a:endParaRPr lang="en-US" sz="1800" dirty="0">
              <a:solidFill>
                <a:schemeClr val="accent5">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2083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C8A078"/>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C8A078"/>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C8A078"/>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dirty="0"/>
              <a:t>A Fire That Destroys the Wicked,</a:t>
            </a:r>
            <a:br>
              <a:rPr lang="en-US" dirty="0"/>
            </a:br>
            <a:r>
              <a:rPr lang="en-US" dirty="0"/>
              <a:t>but Heals the Righteous? </a:t>
            </a:r>
          </a:p>
        </p:txBody>
      </p:sp>
      <p:sp>
        <p:nvSpPr>
          <p:cNvPr id="7" name="Content Placeholder 6"/>
          <p:cNvSpPr>
            <a:spLocks noGrp="1"/>
          </p:cNvSpPr>
          <p:nvPr>
            <p:ph idx="1"/>
          </p:nvPr>
        </p:nvSpPr>
        <p:spPr>
          <a:xfrm>
            <a:off x="985860" y="1360715"/>
            <a:ext cx="7172280" cy="3268979"/>
          </a:xfrm>
        </p:spPr>
        <p:txBody>
          <a:bodyPr>
            <a:normAutofit fontScale="70000" lnSpcReduction="20000"/>
          </a:bodyPr>
          <a:lstStyle/>
          <a:p>
            <a:pPr marL="0" indent="0" algn="ctr">
              <a:lnSpc>
                <a:spcPct val="100000"/>
              </a:lnSpc>
              <a:spcAft>
                <a:spcPts val="1200"/>
              </a:spcAft>
              <a:buNone/>
            </a:pPr>
            <a:r>
              <a:rPr lang="en-US" dirty="0"/>
              <a:t>It is a fire that consumes sin.</a:t>
            </a:r>
          </a:p>
          <a:p>
            <a:pPr marL="0" indent="0" algn="ctr">
              <a:lnSpc>
                <a:spcPct val="100000"/>
              </a:lnSpc>
              <a:spcAft>
                <a:spcPts val="1200"/>
              </a:spcAft>
              <a:buNone/>
            </a:pPr>
            <a:r>
              <a:rPr lang="en-US" b="1" dirty="0"/>
              <a:t>And what is sin made out of?</a:t>
            </a:r>
            <a:endParaRPr lang="en-US" dirty="0"/>
          </a:p>
          <a:p>
            <a:pPr marL="0" indent="0" algn="ctr">
              <a:lnSpc>
                <a:spcPct val="100000"/>
              </a:lnSpc>
              <a:spcAft>
                <a:spcPts val="1200"/>
              </a:spcAft>
              <a:buNone/>
            </a:pPr>
            <a:r>
              <a:rPr lang="en-US" dirty="0"/>
              <a:t>Lies and selfishness</a:t>
            </a:r>
          </a:p>
          <a:p>
            <a:pPr marL="0" indent="0" algn="ctr">
              <a:lnSpc>
                <a:spcPct val="100000"/>
              </a:lnSpc>
              <a:spcAft>
                <a:spcPts val="1200"/>
              </a:spcAft>
              <a:buNone/>
            </a:pPr>
            <a:r>
              <a:rPr lang="en-US" b="1" dirty="0"/>
              <a:t>What consumes a lie?</a:t>
            </a:r>
          </a:p>
          <a:p>
            <a:pPr marL="0" indent="0" algn="ctr">
              <a:lnSpc>
                <a:spcPct val="100000"/>
              </a:lnSpc>
              <a:spcAft>
                <a:spcPts val="1200"/>
              </a:spcAft>
              <a:buNone/>
            </a:pPr>
            <a:r>
              <a:rPr lang="en-US" b="1" dirty="0">
                <a:solidFill>
                  <a:srgbClr val="B6ADED"/>
                </a:solidFill>
              </a:rPr>
              <a:t>TRUTH!</a:t>
            </a:r>
          </a:p>
          <a:p>
            <a:pPr marL="0" indent="0" algn="ctr">
              <a:lnSpc>
                <a:spcPct val="100000"/>
              </a:lnSpc>
              <a:spcAft>
                <a:spcPts val="1200"/>
              </a:spcAft>
              <a:buNone/>
            </a:pPr>
            <a:r>
              <a:rPr lang="en-US" b="1" dirty="0"/>
              <a:t>What consumes selfishness?</a:t>
            </a:r>
          </a:p>
          <a:p>
            <a:pPr marL="0" indent="0" algn="ctr">
              <a:lnSpc>
                <a:spcPct val="100000"/>
              </a:lnSpc>
              <a:spcAft>
                <a:spcPts val="1200"/>
              </a:spcAft>
              <a:buNone/>
            </a:pPr>
            <a:r>
              <a:rPr lang="en-US" b="1" dirty="0">
                <a:solidFill>
                  <a:schemeClr val="accent2">
                    <a:lumMod val="60000"/>
                    <a:lumOff val="40000"/>
                  </a:schemeClr>
                </a:solidFill>
              </a:rPr>
              <a:t>LOVE!</a:t>
            </a:r>
          </a:p>
        </p:txBody>
      </p:sp>
    </p:spTree>
    <p:extLst>
      <p:ext uri="{BB962C8B-B14F-4D97-AF65-F5344CB8AC3E}">
        <p14:creationId xmlns:p14="http://schemas.microsoft.com/office/powerpoint/2010/main" val="59872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a:xfrm>
            <a:off x="1143000" y="1241845"/>
            <a:ext cx="7315200" cy="3657601"/>
          </a:xfrm>
          <a:prstGeom prst="rect">
            <a:avLst/>
          </a:prstGeom>
          <a:effectLst>
            <a:outerShdw blurRad="38100" dist="25400" dir="7200000" algn="tl" rotWithShape="0">
              <a:prstClr val="black">
                <a:alpha val="70000"/>
              </a:prstClr>
            </a:outerShdw>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marL="342900" indent="-342900">
              <a:spcAft>
                <a:spcPts val="1200"/>
              </a:spcAft>
              <a:buFont typeface="Arial" panose="020B0604020202020204" pitchFamily="34" charset="0"/>
              <a:buChar char="•"/>
            </a:pPr>
            <a:r>
              <a:rPr lang="en-US" sz="2800" dirty="0">
                <a:solidFill>
                  <a:srgbClr val="FFFFFF"/>
                </a:solidFill>
                <a:effectLst>
                  <a:outerShdw blurRad="38100" dist="38100" dir="2700000" algn="tl">
                    <a:srgbClr val="000000">
                      <a:alpha val="43137"/>
                    </a:srgbClr>
                  </a:outerShdw>
                </a:effectLst>
              </a:rPr>
              <a:t>Truth &amp; Love </a:t>
            </a:r>
            <a:r>
              <a:rPr lang="en-US" sz="1200" dirty="0">
                <a:solidFill>
                  <a:srgbClr val="8EB4E3"/>
                </a:solidFill>
                <a:effectLst>
                  <a:outerShdw blurRad="38100" dist="38100" dir="2700000" algn="tl">
                    <a:srgbClr val="000000">
                      <a:alpha val="43137"/>
                    </a:srgbClr>
                  </a:outerShdw>
                </a:effectLst>
              </a:rPr>
              <a:t>John 16:13, 1John 4:8, Galatians 5:22 </a:t>
            </a:r>
          </a:p>
          <a:p>
            <a:pPr lvl="1">
              <a:spcAft>
                <a:spcPts val="1200"/>
              </a:spcAft>
            </a:pPr>
            <a:endParaRPr lang="en-US" sz="1800" dirty="0">
              <a:solidFill>
                <a:schemeClr val="accent5">
                  <a:lumMod val="60000"/>
                  <a:lumOff val="40000"/>
                </a:schemeClr>
              </a:solidFill>
              <a:effectLst>
                <a:outerShdw blurRad="38100" dist="38100" dir="2700000" algn="tl">
                  <a:srgbClr val="000000">
                    <a:alpha val="43137"/>
                  </a:srgbClr>
                </a:outerShdw>
              </a:effectLst>
            </a:endParaRPr>
          </a:p>
          <a:p>
            <a:pPr marL="800100" lvl="1" indent="-342900">
              <a:spcAft>
                <a:spcPts val="1200"/>
              </a:spcAft>
              <a:buFont typeface="Arial" panose="020B0604020202020204" pitchFamily="34" charset="0"/>
              <a:buChar char="•"/>
            </a:pPr>
            <a:endParaRPr lang="en-US" sz="1800" dirty="0">
              <a:solidFill>
                <a:schemeClr val="accent5">
                  <a:lumMod val="60000"/>
                  <a:lumOff val="40000"/>
                </a:schemeClr>
              </a:solidFill>
              <a:effectLst>
                <a:outerShdw blurRad="38100" dist="38100" dir="2700000" algn="tl">
                  <a:srgbClr val="000000">
                    <a:alpha val="43137"/>
                  </a:srgbClr>
                </a:outerShdw>
              </a:effectLst>
            </a:endParaRPr>
          </a:p>
        </p:txBody>
      </p:sp>
      <p:sp>
        <p:nvSpPr>
          <p:cNvPr id="4" name="TextBox 3"/>
          <p:cNvSpPr txBox="1">
            <a:spLocks noChangeArrowheads="1"/>
          </p:cNvSpPr>
          <p:nvPr/>
        </p:nvSpPr>
        <p:spPr>
          <a:xfrm>
            <a:off x="457200" y="-27676"/>
            <a:ext cx="8186530" cy="895349"/>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3200" b="1" cap="small" spc="100" dirty="0">
                <a:solidFill>
                  <a:srgbClr val="FFFFCC"/>
                </a:solidFill>
                <a:effectLst>
                  <a:outerShdw blurRad="38100" dist="38100" dir="2700000" algn="tl">
                    <a:srgbClr val="000000">
                      <a:alpha val="43137"/>
                    </a:srgbClr>
                  </a:outerShdw>
                </a:effectLst>
              </a:rPr>
              <a:t>The Holy Spirit is the Spirit of:</a:t>
            </a:r>
          </a:p>
        </p:txBody>
      </p:sp>
    </p:spTree>
    <p:extLst>
      <p:ext uri="{BB962C8B-B14F-4D97-AF65-F5344CB8AC3E}">
        <p14:creationId xmlns:p14="http://schemas.microsoft.com/office/powerpoint/2010/main" val="42244952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a:xfrm>
            <a:off x="1143000" y="1241846"/>
            <a:ext cx="7315200" cy="3657601"/>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marL="342900" indent="-342900">
              <a:spcAft>
                <a:spcPts val="1200"/>
              </a:spcAft>
              <a:buFont typeface="Arial" panose="020B0604020202020204" pitchFamily="34" charset="0"/>
              <a:buChar char="•"/>
            </a:pPr>
            <a:r>
              <a:rPr lang="en-US" sz="2800" dirty="0">
                <a:solidFill>
                  <a:schemeClr val="accent6">
                    <a:lumMod val="60000"/>
                    <a:lumOff val="40000"/>
                  </a:schemeClr>
                </a:solidFill>
                <a:effectLst>
                  <a:outerShdw blurRad="38100" dist="38100" dir="2700000" algn="tl">
                    <a:srgbClr val="000000">
                      <a:alpha val="43137"/>
                    </a:srgbClr>
                  </a:outerShdw>
                </a:effectLst>
              </a:rPr>
              <a:t>Truth &amp; Love </a:t>
            </a:r>
            <a:r>
              <a:rPr lang="en-US" sz="1200" dirty="0">
                <a:solidFill>
                  <a:schemeClr val="accent6">
                    <a:lumMod val="60000"/>
                    <a:lumOff val="40000"/>
                  </a:schemeClr>
                </a:solidFill>
                <a:effectLst>
                  <a:outerShdw blurRad="38100" dist="38100" dir="2700000" algn="tl">
                    <a:srgbClr val="000000">
                      <a:alpha val="43137"/>
                    </a:srgbClr>
                  </a:outerShdw>
                </a:effectLst>
              </a:rPr>
              <a:t>John 16:13, 1John 4:8, Galatians 5:22 </a:t>
            </a:r>
          </a:p>
          <a:p>
            <a:pPr marL="342900" indent="-342900">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rPr>
              <a:t>At Pentecost the Spirit fell and they saw – two streams of fire – the fire of truth and love – but no one got burned, the building didn’t catch on fire. </a:t>
            </a:r>
            <a:r>
              <a:rPr lang="en-US" sz="1200" dirty="0">
                <a:solidFill>
                  <a:schemeClr val="tx2">
                    <a:lumMod val="40000"/>
                    <a:lumOff val="60000"/>
                  </a:schemeClr>
                </a:solidFill>
                <a:effectLst>
                  <a:outerShdw blurRad="38100" dist="38100" dir="2700000" algn="tl">
                    <a:srgbClr val="000000">
                      <a:alpha val="43137"/>
                    </a:srgbClr>
                  </a:outerShdw>
                </a:effectLst>
              </a:rPr>
              <a:t>Acts 2:3</a:t>
            </a:r>
          </a:p>
          <a:p>
            <a:pPr lvl="1">
              <a:spcAft>
                <a:spcPts val="1200"/>
              </a:spcAft>
            </a:pPr>
            <a:endParaRPr lang="en-US" sz="1800" dirty="0">
              <a:solidFill>
                <a:schemeClr val="accent5">
                  <a:lumMod val="60000"/>
                  <a:lumOff val="40000"/>
                </a:schemeClr>
              </a:solidFill>
              <a:effectLst>
                <a:outerShdw blurRad="38100" dist="38100" dir="2700000" algn="tl">
                  <a:srgbClr val="000000">
                    <a:alpha val="43137"/>
                  </a:srgbClr>
                </a:outerShdw>
              </a:effectLst>
            </a:endParaRPr>
          </a:p>
          <a:p>
            <a:pPr marL="800100" lvl="1" indent="-342900">
              <a:spcAft>
                <a:spcPts val="1200"/>
              </a:spcAft>
              <a:buFont typeface="Arial" panose="020B0604020202020204" pitchFamily="34" charset="0"/>
              <a:buChar char="•"/>
            </a:pPr>
            <a:endParaRPr lang="en-US" sz="1800" dirty="0">
              <a:solidFill>
                <a:schemeClr val="accent5">
                  <a:lumMod val="60000"/>
                  <a:lumOff val="40000"/>
                </a:schemeClr>
              </a:solidFill>
              <a:effectLst>
                <a:outerShdw blurRad="38100" dist="38100" dir="2700000" algn="tl">
                  <a:srgbClr val="000000">
                    <a:alpha val="43137"/>
                  </a:srgbClr>
                </a:outerShdw>
              </a:effectLst>
            </a:endParaRPr>
          </a:p>
        </p:txBody>
      </p:sp>
      <p:sp>
        <p:nvSpPr>
          <p:cNvPr id="4" name="TextBox 3"/>
          <p:cNvSpPr txBox="1">
            <a:spLocks noChangeArrowheads="1"/>
          </p:cNvSpPr>
          <p:nvPr/>
        </p:nvSpPr>
        <p:spPr>
          <a:xfrm>
            <a:off x="457200" y="-27676"/>
            <a:ext cx="8186530" cy="895349"/>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3200" b="1" cap="small" spc="100" dirty="0">
                <a:solidFill>
                  <a:srgbClr val="FFFFCC"/>
                </a:solidFill>
                <a:effectLst>
                  <a:outerShdw blurRad="38100" dist="38100" dir="2700000" algn="tl">
                    <a:srgbClr val="000000">
                      <a:alpha val="43137"/>
                    </a:srgbClr>
                  </a:outerShdw>
                </a:effectLst>
              </a:rPr>
              <a:t>The Holy Spirit is the Spirit of:</a:t>
            </a:r>
          </a:p>
        </p:txBody>
      </p:sp>
    </p:spTree>
    <p:extLst>
      <p:ext uri="{BB962C8B-B14F-4D97-AF65-F5344CB8AC3E}">
        <p14:creationId xmlns:p14="http://schemas.microsoft.com/office/powerpoint/2010/main" val="28691223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a:xfrm>
            <a:off x="1143000" y="1098071"/>
            <a:ext cx="7315200" cy="3657601"/>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nSpc>
                <a:spcPct val="90000"/>
              </a:lnSpc>
            </a:pPr>
            <a:r>
              <a:rPr lang="en-US" sz="2800" dirty="0">
                <a:solidFill>
                  <a:srgbClr val="FFFFFF"/>
                </a:solidFill>
                <a:effectLst>
                  <a:outerShdw blurRad="38100" dist="38100" dir="2700000" algn="tl">
                    <a:srgbClr val="000000">
                      <a:alpha val="43137"/>
                    </a:srgbClr>
                  </a:outerShdw>
                </a:effectLst>
              </a:rPr>
              <a:t>Aaron’s sons </a:t>
            </a:r>
            <a:r>
              <a:rPr lang="en-US" sz="2800" dirty="0" err="1">
                <a:solidFill>
                  <a:srgbClr val="FFFFFF"/>
                </a:solidFill>
                <a:effectLst>
                  <a:outerShdw blurRad="38100" dist="38100" dir="2700000" algn="tl">
                    <a:srgbClr val="000000">
                      <a:alpha val="43137"/>
                    </a:srgbClr>
                  </a:outerShdw>
                </a:effectLst>
              </a:rPr>
              <a:t>Nadab</a:t>
            </a:r>
            <a:r>
              <a:rPr lang="en-US" sz="2800" dirty="0">
                <a:solidFill>
                  <a:srgbClr val="FFFFFF"/>
                </a:solidFill>
                <a:effectLst>
                  <a:outerShdw blurRad="38100" dist="38100" dir="2700000" algn="tl">
                    <a:srgbClr val="000000">
                      <a:alpha val="43137"/>
                    </a:srgbClr>
                  </a:outerShdw>
                </a:effectLst>
              </a:rPr>
              <a:t> and </a:t>
            </a:r>
            <a:r>
              <a:rPr lang="en-US" sz="2800" dirty="0" err="1">
                <a:solidFill>
                  <a:srgbClr val="FFFFFF"/>
                </a:solidFill>
                <a:effectLst>
                  <a:outerShdw blurRad="38100" dist="38100" dir="2700000" algn="tl">
                    <a:srgbClr val="000000">
                      <a:alpha val="43137"/>
                    </a:srgbClr>
                  </a:outerShdw>
                </a:effectLst>
              </a:rPr>
              <a:t>Abihu</a:t>
            </a:r>
            <a:r>
              <a:rPr lang="en-US" sz="2800" dirty="0">
                <a:solidFill>
                  <a:srgbClr val="FFFFFF"/>
                </a:solidFill>
                <a:effectLst>
                  <a:outerShdw blurRad="38100" dist="38100" dir="2700000" algn="tl">
                    <a:srgbClr val="000000">
                      <a:alpha val="43137"/>
                    </a:srgbClr>
                  </a:outerShdw>
                </a:effectLst>
              </a:rPr>
              <a:t>… offered unauthorized fire before the Lord... So fire came out from the presence of the Lord and </a:t>
            </a:r>
            <a:r>
              <a:rPr lang="en-US" sz="2800" dirty="0">
                <a:solidFill>
                  <a:srgbClr val="FFFF99"/>
                </a:solidFill>
                <a:effectLst>
                  <a:outerShdw blurRad="38100" dist="38100" dir="2700000" algn="tl">
                    <a:srgbClr val="000000">
                      <a:alpha val="43137"/>
                    </a:srgbClr>
                  </a:outerShdw>
                </a:effectLst>
              </a:rPr>
              <a:t>consumed them</a:t>
            </a:r>
            <a:r>
              <a:rPr lang="en-US" sz="2800" dirty="0">
                <a:solidFill>
                  <a:srgbClr val="FFFFFF"/>
                </a:solidFill>
                <a:effectLst>
                  <a:outerShdw blurRad="38100" dist="38100" dir="2700000" algn="tl">
                    <a:srgbClr val="000000">
                      <a:alpha val="43137"/>
                    </a:srgbClr>
                  </a:outerShdw>
                </a:effectLst>
              </a:rPr>
              <a:t>, and </a:t>
            </a:r>
            <a:r>
              <a:rPr lang="en-US" sz="2800" dirty="0">
                <a:solidFill>
                  <a:srgbClr val="FFFF99"/>
                </a:solidFill>
                <a:effectLst>
                  <a:outerShdw blurRad="38100" dist="38100" dir="2700000" algn="tl">
                    <a:srgbClr val="000000">
                      <a:alpha val="43137"/>
                    </a:srgbClr>
                  </a:outerShdw>
                </a:effectLst>
              </a:rPr>
              <a:t>they died before the Lord</a:t>
            </a:r>
            <a:r>
              <a:rPr lang="en-US" sz="2800" dirty="0">
                <a:solidFill>
                  <a:srgbClr val="FFFFFF"/>
                </a:solidFill>
                <a:effectLst>
                  <a:outerShdw blurRad="38100" dist="38100" dir="2700000" algn="tl">
                    <a:srgbClr val="000000">
                      <a:alpha val="43137"/>
                    </a:srgbClr>
                  </a:outerShdw>
                </a:effectLst>
              </a:rPr>
              <a:t>…Moses summoned [their cousins], and said to them, “Come here; carry your cousins outside the camp…” So they came and carried them, </a:t>
            </a:r>
            <a:r>
              <a:rPr lang="en-US" sz="2800" dirty="0">
                <a:solidFill>
                  <a:srgbClr val="FFFF99"/>
                </a:solidFill>
                <a:effectLst>
                  <a:outerShdw blurRad="38100" dist="38100" dir="2700000" algn="tl">
                    <a:srgbClr val="000000">
                      <a:alpha val="43137"/>
                    </a:srgbClr>
                  </a:outerShdw>
                </a:effectLst>
              </a:rPr>
              <a:t>still in their tunics</a:t>
            </a:r>
            <a:r>
              <a:rPr lang="en-US" sz="2800" dirty="0">
                <a:solidFill>
                  <a:srgbClr val="FFFFFF"/>
                </a:solidFill>
                <a:effectLst>
                  <a:outerShdw blurRad="38100" dist="38100" dir="2700000" algn="tl">
                    <a:srgbClr val="000000">
                      <a:alpha val="43137"/>
                    </a:srgbClr>
                  </a:outerShdw>
                </a:effectLst>
              </a:rPr>
              <a:t>, outside the camp, as Moses ordered. </a:t>
            </a:r>
            <a:r>
              <a:rPr lang="en-US" sz="1200" dirty="0">
                <a:solidFill>
                  <a:srgbClr val="8EB4E3"/>
                </a:solidFill>
                <a:effectLst>
                  <a:outerShdw blurRad="38100" dist="38100" dir="2700000" algn="tl">
                    <a:srgbClr val="000000">
                      <a:alpha val="43137"/>
                    </a:srgbClr>
                  </a:outerShdw>
                </a:effectLst>
              </a:rPr>
              <a:t>Leviticus 10:1-5</a:t>
            </a:r>
          </a:p>
          <a:p>
            <a:pPr>
              <a:lnSpc>
                <a:spcPct val="90000"/>
              </a:lnSpc>
            </a:pPr>
            <a:endParaRPr lang="en-US" sz="2800" dirty="0">
              <a:solidFill>
                <a:srgbClr val="FFFFFF"/>
              </a:solidFill>
              <a:effectLst>
                <a:outerShdw blurRad="38100" dist="38100" dir="2700000" algn="tl">
                  <a:srgbClr val="000000">
                    <a:alpha val="43137"/>
                  </a:srgbClr>
                </a:outerShdw>
              </a:effectLst>
            </a:endParaRPr>
          </a:p>
        </p:txBody>
      </p:sp>
      <p:sp>
        <p:nvSpPr>
          <p:cNvPr id="4" name="TextBox 3"/>
          <p:cNvSpPr txBox="1">
            <a:spLocks noChangeArrowheads="1"/>
          </p:cNvSpPr>
          <p:nvPr/>
        </p:nvSpPr>
        <p:spPr>
          <a:xfrm>
            <a:off x="457200" y="-27676"/>
            <a:ext cx="8186530" cy="895349"/>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3200" b="1" cap="small" spc="100" dirty="0">
                <a:solidFill>
                  <a:srgbClr val="FFFFCC"/>
                </a:solidFill>
                <a:effectLst>
                  <a:outerShdw blurRad="38100" dist="38100" dir="2700000" algn="tl">
                    <a:srgbClr val="000000">
                      <a:alpha val="43137"/>
                    </a:srgbClr>
                  </a:outerShdw>
                </a:effectLst>
              </a:rPr>
              <a:t>Further Evidence</a:t>
            </a:r>
          </a:p>
        </p:txBody>
      </p:sp>
    </p:spTree>
    <p:extLst>
      <p:ext uri="{BB962C8B-B14F-4D97-AF65-F5344CB8AC3E}">
        <p14:creationId xmlns:p14="http://schemas.microsoft.com/office/powerpoint/2010/main" val="2345606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a:xfrm>
            <a:off x="801688" y="1809750"/>
            <a:ext cx="7656512" cy="2743199"/>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endParaRPr lang="en-US" sz="2800" dirty="0">
              <a:solidFill>
                <a:srgbClr val="FFFFFF"/>
              </a:solidFill>
              <a:effectLst>
                <a:outerShdw blurRad="38100" dist="38100" dir="2700000" algn="tl">
                  <a:srgbClr val="000000">
                    <a:alpha val="43137"/>
                  </a:srgbClr>
                </a:outerShdw>
              </a:effectLst>
            </a:endParaRPr>
          </a:p>
        </p:txBody>
      </p:sp>
      <p:sp>
        <p:nvSpPr>
          <p:cNvPr id="5" name="TextBox 4"/>
          <p:cNvSpPr txBox="1">
            <a:spLocks noChangeArrowheads="1"/>
          </p:cNvSpPr>
          <p:nvPr/>
        </p:nvSpPr>
        <p:spPr>
          <a:xfrm>
            <a:off x="457200" y="57150"/>
            <a:ext cx="8186530" cy="1390650"/>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80000"/>
              </a:lnSpc>
              <a:defRPr/>
            </a:pPr>
            <a:r>
              <a:rPr lang="en-US" sz="3000" b="1" cap="small" spc="100" dirty="0">
                <a:solidFill>
                  <a:srgbClr val="FFFFCC"/>
                </a:solidFill>
                <a:effectLst>
                  <a:outerShdw blurRad="38100" dist="38100" dir="2700000" algn="tl">
                    <a:srgbClr val="000000">
                      <a:alpha val="43137"/>
                    </a:srgbClr>
                  </a:outerShdw>
                </a:effectLst>
              </a:rPr>
              <a:t>What Happens to Those Solidified In Lies and Selfishness When they Come Into Unveiled Love and Truth?</a:t>
            </a:r>
          </a:p>
        </p:txBody>
      </p:sp>
    </p:spTree>
    <p:extLst>
      <p:ext uri="{BB962C8B-B14F-4D97-AF65-F5344CB8AC3E}">
        <p14:creationId xmlns:p14="http://schemas.microsoft.com/office/powerpoint/2010/main" val="38548039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765454" y="1233783"/>
            <a:ext cx="3678095" cy="2675934"/>
          </a:xfrm>
        </p:spPr>
        <p:txBody>
          <a:bodyPr>
            <a:normAutofit/>
          </a:bodyPr>
          <a:lstStyle/>
          <a:p>
            <a:pPr>
              <a:lnSpc>
                <a:spcPct val="100000"/>
              </a:lnSpc>
            </a:pPr>
            <a:r>
              <a:rPr lang="en-US" sz="2000" dirty="0">
                <a:solidFill>
                  <a:schemeClr val="bg1"/>
                </a:solidFill>
              </a:rPr>
              <a:t>“Scripture indicates that every sinner kindles for himself the flame of his own fire, and is not plunged into a fire which has been previously kindled by someone else or which existed before him.” </a:t>
            </a:r>
            <a:br>
              <a:rPr lang="en-US" sz="2400" dirty="0">
                <a:solidFill>
                  <a:schemeClr val="bg1"/>
                </a:solidFill>
              </a:rPr>
            </a:br>
            <a:r>
              <a:rPr lang="en-US" sz="1400" i="1" dirty="0">
                <a:solidFill>
                  <a:srgbClr val="8D9EE5"/>
                </a:solidFill>
              </a:rPr>
              <a:t>Origen on First Principles,</a:t>
            </a:r>
            <a:r>
              <a:rPr lang="en-US" sz="1400" dirty="0">
                <a:solidFill>
                  <a:srgbClr val="8D9EE5"/>
                </a:solidFill>
              </a:rPr>
              <a:t> translated by Butterworth, p. 141</a:t>
            </a:r>
            <a:endParaRPr lang="en-US" sz="1400" i="1" dirty="0">
              <a:solidFill>
                <a:srgbClr val="8D9EE5"/>
              </a:solidFill>
            </a:endParaRPr>
          </a:p>
        </p:txBody>
      </p:sp>
      <p:sp>
        <p:nvSpPr>
          <p:cNvPr id="2" name="Title 1"/>
          <p:cNvSpPr>
            <a:spLocks noGrp="1"/>
          </p:cNvSpPr>
          <p:nvPr>
            <p:ph type="title"/>
          </p:nvPr>
        </p:nvSpPr>
        <p:spPr/>
        <p:txBody>
          <a:bodyPr/>
          <a:lstStyle/>
          <a:p>
            <a:r>
              <a:rPr lang="en-US"/>
              <a:t>Origen of Alexandria</a:t>
            </a:r>
            <a:endParaRPr lang="en-US" dirty="0"/>
          </a:p>
        </p:txBody>
      </p:sp>
      <p:pic>
        <p:nvPicPr>
          <p:cNvPr id="5" name="Picture Placeholder 4"/>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2089" b="8294"/>
          <a:stretch/>
        </p:blipFill>
        <p:spPr/>
      </p:pic>
    </p:spTree>
    <p:extLst>
      <p:ext uri="{BB962C8B-B14F-4D97-AF65-F5344CB8AC3E}">
        <p14:creationId xmlns:p14="http://schemas.microsoft.com/office/powerpoint/2010/main" val="4912273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804"/>
            <a:ext cx="8229600" cy="857250"/>
          </a:xfrm>
        </p:spPr>
        <p:txBody>
          <a:bodyPr/>
          <a:lstStyle/>
          <a:p>
            <a:r>
              <a:rPr lang="en-US" dirty="0"/>
              <a:t>Lucifer’s End</a:t>
            </a:r>
          </a:p>
        </p:txBody>
      </p:sp>
      <p:sp>
        <p:nvSpPr>
          <p:cNvPr id="3" name="Content Placeholder 2"/>
          <p:cNvSpPr>
            <a:spLocks noGrp="1"/>
          </p:cNvSpPr>
          <p:nvPr>
            <p:ph idx="1"/>
          </p:nvPr>
        </p:nvSpPr>
        <p:spPr>
          <a:xfrm>
            <a:off x="1143000" y="1809774"/>
            <a:ext cx="7543800" cy="3394472"/>
          </a:xfrm>
        </p:spPr>
        <p:txBody>
          <a:bodyPr/>
          <a:lstStyle/>
          <a:p>
            <a:pPr marL="0" indent="0">
              <a:buNone/>
            </a:pPr>
            <a:r>
              <a:rPr lang="en-US" dirty="0"/>
              <a:t>By your many sins and dishonest trade you have desecrated your sanctuaries. So I made a fire come out from you, and it consumed you… </a:t>
            </a:r>
            <a:r>
              <a:rPr lang="en-US" sz="1200" dirty="0">
                <a:solidFill>
                  <a:srgbClr val="8EB4E3"/>
                </a:solidFill>
              </a:rPr>
              <a:t>Ezekiel 28:18</a:t>
            </a:r>
          </a:p>
        </p:txBody>
      </p:sp>
    </p:spTree>
    <p:extLst>
      <p:ext uri="{BB962C8B-B14F-4D97-AF65-F5344CB8AC3E}">
        <p14:creationId xmlns:p14="http://schemas.microsoft.com/office/powerpoint/2010/main" val="1886186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5410200" y="361950"/>
            <a:ext cx="3008313" cy="457200"/>
          </a:xfrm>
        </p:spPr>
        <p:txBody>
          <a:bodyPr/>
          <a:lstStyle/>
          <a:p>
            <a:pPr algn="ctr"/>
            <a:r>
              <a:rPr lang="en-US" dirty="0"/>
              <a:t>Revelation 14:10</a:t>
            </a:r>
          </a:p>
        </p:txBody>
      </p:sp>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4800601" y="895351"/>
            <a:ext cx="3962400" cy="3886200"/>
          </a:xfrm>
        </p:spPr>
        <p:txBody>
          <a:bodyPr>
            <a:noAutofit/>
          </a:bodyPr>
          <a:lstStyle/>
          <a:p>
            <a:pPr algn="ctr"/>
            <a:r>
              <a:rPr lang="en-US" sz="2000" dirty="0">
                <a:effectLst/>
              </a:rPr>
              <a:t>He will be tormented with </a:t>
            </a:r>
            <a:r>
              <a:rPr lang="en-US" sz="2000" dirty="0">
                <a:solidFill>
                  <a:srgbClr val="FFFF99"/>
                </a:solidFill>
                <a:effectLst/>
              </a:rPr>
              <a:t>burning sulfur</a:t>
            </a:r>
            <a:r>
              <a:rPr lang="en-US" sz="2000" dirty="0">
                <a:effectLst/>
              </a:rPr>
              <a:t> in the presence of the holy angels and of the Lamb…</a:t>
            </a:r>
          </a:p>
          <a:p>
            <a:pPr algn="ctr"/>
            <a:endParaRPr lang="en-US" sz="2000" dirty="0">
              <a:effectLst/>
            </a:endParaRPr>
          </a:p>
          <a:p>
            <a:pPr algn="ctr"/>
            <a:endParaRPr lang="en-US" sz="2000" dirty="0">
              <a:effectLst/>
            </a:endParaRPr>
          </a:p>
        </p:txBody>
      </p:sp>
      <p:pic>
        <p:nvPicPr>
          <p:cNvPr id="2" name="Picture 1">
            <a:extLst>
              <a:ext uri="{FF2B5EF4-FFF2-40B4-BE49-F238E27FC236}">
                <a16:creationId xmlns:a16="http://schemas.microsoft.com/office/drawing/2014/main" id="{E95ACDCB-F0ED-B946-9887-E207646EB1BB}"/>
              </a:ext>
            </a:extLst>
          </p:cNvPr>
          <p:cNvPicPr>
            <a:picLocks noChangeAspect="1"/>
          </p:cNvPicPr>
          <p:nvPr/>
        </p:nvPicPr>
        <p:blipFill rotWithShape="1">
          <a:blip r:embed="rId2"/>
          <a:srcRect l="3276" t="-2408" r="-3276" b="23150"/>
          <a:stretch/>
        </p:blipFill>
        <p:spPr>
          <a:xfrm>
            <a:off x="225669" y="-857250"/>
            <a:ext cx="4311162" cy="7211875"/>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82612FFC-C067-9240-A0D9-AB6D19DA0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2870890" cy="1682750"/>
          </a:xfrm>
          <a:prstGeom prst="rect">
            <a:avLst/>
          </a:prstGeom>
        </p:spPr>
      </p:pic>
    </p:spTree>
    <p:extLst>
      <p:ext uri="{BB962C8B-B14F-4D97-AF65-F5344CB8AC3E}">
        <p14:creationId xmlns:p14="http://schemas.microsoft.com/office/powerpoint/2010/main" val="195498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00150"/>
            <a:ext cx="8001000" cy="3581400"/>
          </a:xfrm>
        </p:spPr>
        <p:txBody>
          <a:bodyPr>
            <a:normAutofit/>
          </a:bodyPr>
          <a:lstStyle/>
          <a:p>
            <a:pPr marL="0" indent="0" algn="ctr">
              <a:lnSpc>
                <a:spcPct val="90000"/>
              </a:lnSpc>
              <a:buNone/>
              <a:defRPr/>
            </a:pPr>
            <a:r>
              <a:rPr lang="en-US" sz="2400" dirty="0"/>
              <a:t>For though we live in the world, we do not wage </a:t>
            </a:r>
            <a:r>
              <a:rPr lang="en-US" sz="2400" b="1" dirty="0">
                <a:solidFill>
                  <a:srgbClr val="FFFF99"/>
                </a:solidFill>
              </a:rPr>
              <a:t>war</a:t>
            </a:r>
            <a:r>
              <a:rPr lang="en-US" sz="2400" dirty="0"/>
              <a:t> as the world does. The weapons we fight with are not the weapons of the world. On the contrary, they have divine power to demolish strongholds. We demolish arguments and every pretension that sets itself up against </a:t>
            </a:r>
            <a:r>
              <a:rPr lang="en-US" sz="2400" b="1" dirty="0">
                <a:solidFill>
                  <a:srgbClr val="FFFF99"/>
                </a:solidFill>
              </a:rPr>
              <a:t>the knowledge of God</a:t>
            </a:r>
            <a:r>
              <a:rPr lang="en-US" sz="2400" dirty="0"/>
              <a:t>, and we take captive every thought to make it obedient to Christ. </a:t>
            </a:r>
            <a:r>
              <a:rPr lang="en-US" sz="1600" dirty="0">
                <a:solidFill>
                  <a:schemeClr val="tx2">
                    <a:lumMod val="40000"/>
                    <a:lumOff val="60000"/>
                  </a:schemeClr>
                </a:solidFill>
              </a:rPr>
              <a:t>2Cor 10:3-5</a:t>
            </a:r>
            <a:endParaRPr lang="en-US" sz="1800" dirty="0">
              <a:solidFill>
                <a:schemeClr val="tx2">
                  <a:lumMod val="40000"/>
                  <a:lumOff val="60000"/>
                </a:schemeClr>
              </a:solidFill>
            </a:endParaRPr>
          </a:p>
          <a:p>
            <a:pPr marL="0" indent="0">
              <a:lnSpc>
                <a:spcPct val="90000"/>
              </a:lnSpc>
              <a:buNone/>
              <a:defRPr/>
            </a:pPr>
            <a:endParaRPr lang="en-US" sz="2400" dirty="0"/>
          </a:p>
        </p:txBody>
      </p:sp>
      <p:sp>
        <p:nvSpPr>
          <p:cNvPr id="6" name="Title 1"/>
          <p:cNvSpPr txBox="1">
            <a:spLocks/>
          </p:cNvSpPr>
          <p:nvPr/>
        </p:nvSpPr>
        <p:spPr>
          <a:xfrm>
            <a:off x="457200" y="57150"/>
            <a:ext cx="8458200" cy="106680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3200" b="1" i="0" kern="1200" cap="small" baseline="0">
                <a:solidFill>
                  <a:srgbClr val="FFFFCC"/>
                </a:solidFill>
                <a:effectLst>
                  <a:outerShdw blurRad="50800" dist="38100" dir="5400000" algn="t" rotWithShape="0">
                    <a:prstClr val="black">
                      <a:alpha val="40000"/>
                    </a:prstClr>
                  </a:outerShdw>
                </a:effectLst>
                <a:latin typeface="Tahoma"/>
                <a:ea typeface="+mj-ea"/>
                <a:cs typeface="+mj-cs"/>
              </a:defRPr>
            </a:lvl1pPr>
          </a:lstStyle>
          <a:p>
            <a:pPr>
              <a:defRPr/>
            </a:pPr>
            <a:r>
              <a:rPr lang="en-US" sz="3000" dirty="0"/>
              <a:t>What Is The Good News the World Needs </a:t>
            </a:r>
          </a:p>
          <a:p>
            <a:pPr>
              <a:defRPr/>
            </a:pPr>
            <a:r>
              <a:rPr lang="en-US" sz="3000" dirty="0"/>
              <a:t>in Order to Win the War?</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34254387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a:xfrm>
            <a:off x="1143000" y="1141202"/>
            <a:ext cx="7315200" cy="3657601"/>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80000"/>
              </a:lnSpc>
            </a:pPr>
            <a:r>
              <a:rPr lang="en-US" sz="2800" dirty="0">
                <a:solidFill>
                  <a:schemeClr val="bg1"/>
                </a:solidFill>
                <a:effectLst>
                  <a:outerShdw blurRad="38100" dist="38100" dir="2700000" algn="tl">
                    <a:srgbClr val="000000">
                      <a:alpha val="43137"/>
                    </a:srgbClr>
                  </a:outerShdw>
                </a:effectLst>
              </a:rPr>
              <a:t>The word translated brimstone or sulfurous fire is the Greek word “</a:t>
            </a:r>
            <a:r>
              <a:rPr lang="en-US" sz="2800" i="1" dirty="0" err="1">
                <a:solidFill>
                  <a:srgbClr val="FFFF99"/>
                </a:solidFill>
                <a:effectLst>
                  <a:outerShdw blurRad="38100" dist="38100" dir="2700000" algn="tl">
                    <a:srgbClr val="000000">
                      <a:alpha val="43137"/>
                    </a:srgbClr>
                  </a:outerShdw>
                </a:effectLst>
              </a:rPr>
              <a:t>thion</a:t>
            </a:r>
            <a:r>
              <a:rPr lang="en-US" sz="2800" dirty="0">
                <a:solidFill>
                  <a:schemeClr val="bg1"/>
                </a:solidFill>
                <a:effectLst>
                  <a:outerShdw blurRad="38100" dist="38100" dir="2700000" algn="tl">
                    <a:srgbClr val="000000">
                      <a:alpha val="43137"/>
                    </a:srgbClr>
                  </a:outerShdw>
                </a:effectLst>
              </a:rPr>
              <a:t>” which is a form of the word </a:t>
            </a:r>
            <a:r>
              <a:rPr lang="en-US" sz="2800" i="1" dirty="0" err="1">
                <a:solidFill>
                  <a:srgbClr val="FFFF99"/>
                </a:solidFill>
                <a:effectLst>
                  <a:outerShdw blurRad="38100" dist="38100" dir="2700000" algn="tl">
                    <a:srgbClr val="000000">
                      <a:alpha val="43137"/>
                    </a:srgbClr>
                  </a:outerShdw>
                </a:effectLst>
              </a:rPr>
              <a:t>thios</a:t>
            </a:r>
            <a:r>
              <a:rPr lang="en-US" sz="2800" dirty="0">
                <a:solidFill>
                  <a:schemeClr val="bg1"/>
                </a:solidFill>
                <a:effectLst>
                  <a:outerShdw blurRad="38100" dist="38100" dir="2700000" algn="tl">
                    <a:srgbClr val="000000">
                      <a:alpha val="43137"/>
                    </a:srgbClr>
                  </a:outerShdw>
                </a:effectLst>
              </a:rPr>
              <a:t> which means divine, Godhead, divinity. </a:t>
            </a:r>
          </a:p>
          <a:p>
            <a:pPr algn="ctr">
              <a:lnSpc>
                <a:spcPct val="80000"/>
              </a:lnSpc>
            </a:pPr>
            <a:endParaRPr lang="en-US" sz="2800" dirty="0">
              <a:solidFill>
                <a:schemeClr val="bg1"/>
              </a:solidFill>
              <a:effectLst>
                <a:outerShdw blurRad="38100" dist="38100" dir="2700000" algn="tl">
                  <a:srgbClr val="000000">
                    <a:alpha val="43137"/>
                  </a:srgbClr>
                </a:outerShdw>
              </a:effectLst>
            </a:endParaRPr>
          </a:p>
          <a:p>
            <a:pPr algn="ctr">
              <a:lnSpc>
                <a:spcPct val="80000"/>
              </a:lnSpc>
            </a:pPr>
            <a:r>
              <a:rPr lang="en-US" sz="2800" dirty="0">
                <a:solidFill>
                  <a:schemeClr val="bg1"/>
                </a:solidFill>
                <a:effectLst>
                  <a:outerShdw blurRad="38100" dist="38100" dir="2700000" algn="tl">
                    <a:srgbClr val="000000">
                      <a:alpha val="43137"/>
                    </a:srgbClr>
                  </a:outerShdw>
                </a:effectLst>
              </a:rPr>
              <a:t>Therefore, the word translated brimstone should more accurately be translated “divine incense” or “holy fire” because it is the fire of God’s presence!</a:t>
            </a:r>
          </a:p>
          <a:p>
            <a:pPr lvl="1">
              <a:lnSpc>
                <a:spcPct val="80000"/>
              </a:lnSpc>
            </a:pPr>
            <a:endParaRPr lang="en-US" sz="2800" dirty="0">
              <a:solidFill>
                <a:schemeClr val="bg1"/>
              </a:solidFill>
              <a:effectLst>
                <a:outerShdw blurRad="38100" dist="38100" dir="2700000" algn="tl">
                  <a:srgbClr val="000000">
                    <a:alpha val="43137"/>
                  </a:srgbClr>
                </a:outerShdw>
              </a:effectLst>
            </a:endParaRPr>
          </a:p>
          <a:p>
            <a:pPr lvl="1">
              <a:lnSpc>
                <a:spcPct val="80000"/>
              </a:lnSpc>
            </a:pPr>
            <a:endParaRPr lang="en-US" sz="2800" dirty="0">
              <a:solidFill>
                <a:schemeClr val="bg1"/>
              </a:solidFill>
              <a:effectLst>
                <a:outerShdw blurRad="38100" dist="38100" dir="2700000" algn="tl">
                  <a:srgbClr val="000000">
                    <a:alpha val="43137"/>
                  </a:srgbClr>
                </a:outerShdw>
              </a:effectLst>
            </a:endParaRPr>
          </a:p>
        </p:txBody>
      </p:sp>
      <p:sp>
        <p:nvSpPr>
          <p:cNvPr id="4" name="TextBox 3"/>
          <p:cNvSpPr txBox="1">
            <a:spLocks noChangeArrowheads="1"/>
          </p:cNvSpPr>
          <p:nvPr/>
        </p:nvSpPr>
        <p:spPr>
          <a:xfrm>
            <a:off x="457200" y="-27676"/>
            <a:ext cx="8186530" cy="895349"/>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3200" b="1" cap="small" spc="100" dirty="0">
                <a:solidFill>
                  <a:srgbClr val="FFFFCC"/>
                </a:solidFill>
                <a:effectLst>
                  <a:outerShdw blurRad="38100" dist="38100" dir="2700000" algn="tl">
                    <a:srgbClr val="000000">
                      <a:alpha val="43137"/>
                    </a:srgbClr>
                  </a:outerShdw>
                </a:effectLst>
              </a:rPr>
              <a:t>What About Revelation 14?</a:t>
            </a:r>
          </a:p>
        </p:txBody>
      </p:sp>
    </p:spTree>
    <p:extLst>
      <p:ext uri="{BB962C8B-B14F-4D97-AF65-F5344CB8AC3E}">
        <p14:creationId xmlns:p14="http://schemas.microsoft.com/office/powerpoint/2010/main" val="41094144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5410200" y="361950"/>
            <a:ext cx="3008313" cy="457200"/>
          </a:xfrm>
        </p:spPr>
        <p:txBody>
          <a:bodyPr/>
          <a:lstStyle/>
          <a:p>
            <a:pPr algn="ctr"/>
            <a:r>
              <a:rPr lang="en-US" dirty="0"/>
              <a:t>Revelation 14:10</a:t>
            </a:r>
          </a:p>
        </p:txBody>
      </p:sp>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4724401" y="895351"/>
            <a:ext cx="4038600" cy="3886200"/>
          </a:xfrm>
        </p:spPr>
        <p:txBody>
          <a:bodyPr>
            <a:noAutofit/>
          </a:bodyPr>
          <a:lstStyle/>
          <a:p>
            <a:pPr algn="ctr"/>
            <a:r>
              <a:rPr lang="en-US" sz="2000" dirty="0">
                <a:effectLst/>
              </a:rPr>
              <a:t>He will be tormented with burning sulfur </a:t>
            </a:r>
            <a:r>
              <a:rPr lang="en-US" sz="2000" dirty="0">
                <a:effectLst>
                  <a:outerShdw blurRad="38100" dist="38100" dir="2700000" algn="tl">
                    <a:srgbClr val="000000">
                      <a:alpha val="43137"/>
                    </a:srgbClr>
                  </a:outerShdw>
                </a:effectLst>
              </a:rPr>
              <a:t>[</a:t>
            </a:r>
            <a:r>
              <a:rPr lang="en-US" sz="2000" i="1" dirty="0" err="1">
                <a:effectLst>
                  <a:outerShdw blurRad="38100" dist="38100" dir="2700000" algn="tl">
                    <a:srgbClr val="000000">
                      <a:alpha val="43137"/>
                    </a:srgbClr>
                  </a:outerShdw>
                </a:effectLst>
              </a:rPr>
              <a:t>thion</a:t>
            </a:r>
            <a:r>
              <a:rPr lang="en-US" sz="2000" i="1" dirty="0">
                <a:effectLst>
                  <a:outerShdw blurRad="38100" dist="38100" dir="2700000" algn="tl">
                    <a:srgbClr val="000000">
                      <a:alpha val="43137"/>
                    </a:srgbClr>
                  </a:outerShdw>
                </a:effectLst>
              </a:rPr>
              <a:t>– truth and love</a:t>
            </a:r>
            <a:r>
              <a:rPr lang="en-US" sz="2000" dirty="0">
                <a:effectLst>
                  <a:outerShdw blurRad="38100" dist="38100" dir="2700000" algn="tl">
                    <a:srgbClr val="000000">
                      <a:alpha val="43137"/>
                    </a:srgbClr>
                  </a:outerShdw>
                </a:effectLst>
              </a:rPr>
              <a:t>]</a:t>
            </a:r>
            <a:r>
              <a:rPr lang="en-US" sz="2000" dirty="0">
                <a:effectLst/>
              </a:rPr>
              <a:t> </a:t>
            </a:r>
            <a:r>
              <a:rPr lang="en-US" sz="2000" dirty="0">
                <a:solidFill>
                  <a:srgbClr val="FFFF99"/>
                </a:solidFill>
                <a:effectLst/>
              </a:rPr>
              <a:t>in the presence of the holy angels and of the Lamb</a:t>
            </a:r>
            <a:r>
              <a:rPr lang="en-US" sz="2000" dirty="0">
                <a:effectLst/>
              </a:rPr>
              <a:t>…</a:t>
            </a:r>
          </a:p>
          <a:p>
            <a:pPr algn="ctr"/>
            <a:endParaRPr lang="en-US" sz="2000" dirty="0">
              <a:effectLst/>
            </a:endParaRPr>
          </a:p>
          <a:p>
            <a:pPr algn="ctr"/>
            <a:endParaRPr lang="en-US" sz="2000" dirty="0">
              <a:effectLst/>
            </a:endParaRPr>
          </a:p>
        </p:txBody>
      </p:sp>
      <p:pic>
        <p:nvPicPr>
          <p:cNvPr id="2" name="Picture 1">
            <a:extLst>
              <a:ext uri="{FF2B5EF4-FFF2-40B4-BE49-F238E27FC236}">
                <a16:creationId xmlns:a16="http://schemas.microsoft.com/office/drawing/2014/main" id="{E95ACDCB-F0ED-B946-9887-E207646EB1BB}"/>
              </a:ext>
            </a:extLst>
          </p:cNvPr>
          <p:cNvPicPr>
            <a:picLocks noChangeAspect="1"/>
          </p:cNvPicPr>
          <p:nvPr/>
        </p:nvPicPr>
        <p:blipFill rotWithShape="1">
          <a:blip r:embed="rId2"/>
          <a:srcRect l="3276" t="-2408" r="-3276" b="23150"/>
          <a:stretch/>
        </p:blipFill>
        <p:spPr>
          <a:xfrm>
            <a:off x="225669" y="-857250"/>
            <a:ext cx="4311162" cy="7211875"/>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82612FFC-C067-9240-A0D9-AB6D19DA0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2870890" cy="1682750"/>
          </a:xfrm>
          <a:prstGeom prst="rect">
            <a:avLst/>
          </a:prstGeom>
        </p:spPr>
      </p:pic>
    </p:spTree>
    <p:extLst>
      <p:ext uri="{BB962C8B-B14F-4D97-AF65-F5344CB8AC3E}">
        <p14:creationId xmlns:p14="http://schemas.microsoft.com/office/powerpoint/2010/main" val="33953550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1CE513-C3EE-624E-BBAD-92906F61C6CF}"/>
              </a:ext>
            </a:extLst>
          </p:cNvPr>
          <p:cNvSpPr>
            <a:spLocks noGrp="1"/>
          </p:cNvSpPr>
          <p:nvPr>
            <p:ph type="title"/>
          </p:nvPr>
        </p:nvSpPr>
        <p:spPr>
          <a:xfrm>
            <a:off x="5410200" y="361950"/>
            <a:ext cx="3008313" cy="457200"/>
          </a:xfrm>
        </p:spPr>
        <p:txBody>
          <a:bodyPr/>
          <a:lstStyle/>
          <a:p>
            <a:pPr algn="ctr"/>
            <a:r>
              <a:rPr lang="en-US" dirty="0"/>
              <a:t>Revelation 14:11</a:t>
            </a:r>
          </a:p>
        </p:txBody>
      </p:sp>
      <p:sp>
        <p:nvSpPr>
          <p:cNvPr id="13" name="Text Placeholder 12">
            <a:extLst>
              <a:ext uri="{FF2B5EF4-FFF2-40B4-BE49-F238E27FC236}">
                <a16:creationId xmlns:a16="http://schemas.microsoft.com/office/drawing/2014/main" id="{2463F28C-DBAB-3045-9E24-43355DEEED6D}"/>
              </a:ext>
            </a:extLst>
          </p:cNvPr>
          <p:cNvSpPr>
            <a:spLocks noGrp="1"/>
          </p:cNvSpPr>
          <p:nvPr>
            <p:ph type="body" sz="half" idx="2"/>
          </p:nvPr>
        </p:nvSpPr>
        <p:spPr>
          <a:xfrm>
            <a:off x="4607171" y="895351"/>
            <a:ext cx="4155829" cy="3886200"/>
          </a:xfrm>
        </p:spPr>
        <p:txBody>
          <a:bodyPr>
            <a:noAutofit/>
          </a:bodyPr>
          <a:lstStyle/>
          <a:p>
            <a:pPr algn="ctr"/>
            <a:r>
              <a:rPr lang="en-US" sz="2000" dirty="0">
                <a:effectLst/>
              </a:rPr>
              <a:t>And the smoke of their torment rises for ever and ever. There is no rest day or night for those who worship the beast and his image, or for anyone who receives the mark of his name.”</a:t>
            </a:r>
          </a:p>
        </p:txBody>
      </p:sp>
      <p:pic>
        <p:nvPicPr>
          <p:cNvPr id="2" name="Picture 1">
            <a:extLst>
              <a:ext uri="{FF2B5EF4-FFF2-40B4-BE49-F238E27FC236}">
                <a16:creationId xmlns:a16="http://schemas.microsoft.com/office/drawing/2014/main" id="{E95ACDCB-F0ED-B946-9887-E207646EB1BB}"/>
              </a:ext>
            </a:extLst>
          </p:cNvPr>
          <p:cNvPicPr>
            <a:picLocks noChangeAspect="1"/>
          </p:cNvPicPr>
          <p:nvPr/>
        </p:nvPicPr>
        <p:blipFill rotWithShape="1">
          <a:blip r:embed="rId2"/>
          <a:srcRect l="3276" t="-2408" r="-3276" b="23150"/>
          <a:stretch/>
        </p:blipFill>
        <p:spPr>
          <a:xfrm>
            <a:off x="225669" y="-857250"/>
            <a:ext cx="4311162" cy="7211875"/>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82612FFC-C067-9240-A0D9-AB6D19DA0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2870890" cy="1682750"/>
          </a:xfrm>
          <a:prstGeom prst="rect">
            <a:avLst/>
          </a:prstGeom>
        </p:spPr>
      </p:pic>
    </p:spTree>
    <p:extLst>
      <p:ext uri="{BB962C8B-B14F-4D97-AF65-F5344CB8AC3E}">
        <p14:creationId xmlns:p14="http://schemas.microsoft.com/office/powerpoint/2010/main" val="14783154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a:xfrm>
            <a:off x="685800" y="1056375"/>
            <a:ext cx="7772400" cy="3657601"/>
          </a:xfrm>
          <a:prstGeom prst="rect">
            <a:avLst/>
          </a:prstGeom>
          <a:effectLst/>
        </p:spPr>
        <p:txBody>
          <a:bodyPr vert="horz" lIns="91440" tIns="45720" rIns="91440" bIns="45720" rtlCol="0">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r>
              <a:rPr lang="en-US" sz="2800" dirty="0">
                <a:solidFill>
                  <a:schemeClr val="bg1"/>
                </a:solidFill>
                <a:effectLst>
                  <a:outerShdw blurRad="38100" dist="38100" dir="2700000" algn="tl">
                    <a:srgbClr val="000000">
                      <a:alpha val="43137"/>
                    </a:srgbClr>
                  </a:outerShdw>
                </a:effectLst>
              </a:rPr>
              <a:t>Smoke is what remains </a:t>
            </a:r>
            <a:r>
              <a:rPr lang="en-US" sz="2800" i="1" dirty="0">
                <a:solidFill>
                  <a:srgbClr val="FFFF99"/>
                </a:solidFill>
                <a:effectLst>
                  <a:outerShdw blurRad="38100" dist="38100" dir="2700000" algn="tl">
                    <a:srgbClr val="000000">
                      <a:alpha val="43137"/>
                    </a:srgbClr>
                  </a:outerShdw>
                </a:effectLst>
              </a:rPr>
              <a:t>after</a:t>
            </a:r>
            <a:r>
              <a:rPr lang="en-US" sz="2800" dirty="0">
                <a:solidFill>
                  <a:srgbClr val="FFFF99"/>
                </a:solidFill>
                <a:effectLst>
                  <a:outerShdw blurRad="38100" dist="38100" dir="2700000" algn="tl">
                    <a:srgbClr val="000000">
                      <a:alpha val="43137"/>
                    </a:srgbClr>
                  </a:outerShdw>
                </a:effectLst>
              </a:rPr>
              <a:t> </a:t>
            </a:r>
            <a:r>
              <a:rPr lang="en-US" sz="2800" dirty="0">
                <a:solidFill>
                  <a:schemeClr val="bg1"/>
                </a:solidFill>
                <a:effectLst>
                  <a:outerShdw blurRad="38100" dist="38100" dir="2700000" algn="tl">
                    <a:srgbClr val="000000">
                      <a:alpha val="43137"/>
                    </a:srgbClr>
                  </a:outerShdw>
                </a:effectLst>
              </a:rPr>
              <a:t>something is burned, thus it is </a:t>
            </a:r>
            <a:r>
              <a:rPr lang="en-US" sz="2800" i="1" dirty="0">
                <a:solidFill>
                  <a:srgbClr val="FFFF99"/>
                </a:solidFill>
                <a:effectLst>
                  <a:outerShdw blurRad="38100" dist="38100" dir="2700000" algn="tl">
                    <a:srgbClr val="000000">
                      <a:alpha val="43137"/>
                    </a:srgbClr>
                  </a:outerShdw>
                </a:effectLst>
              </a:rPr>
              <a:t>symbolic</a:t>
            </a:r>
            <a:r>
              <a:rPr lang="en-US" sz="2800" dirty="0">
                <a:solidFill>
                  <a:srgbClr val="FFFF99"/>
                </a:solidFill>
                <a:effectLst>
                  <a:outerShdw blurRad="38100" dist="38100" dir="2700000" algn="tl">
                    <a:srgbClr val="000000">
                      <a:alpha val="43137"/>
                    </a:srgbClr>
                  </a:outerShdw>
                </a:effectLst>
              </a:rPr>
              <a:t> </a:t>
            </a:r>
            <a:r>
              <a:rPr lang="en-US" sz="2800" dirty="0">
                <a:solidFill>
                  <a:schemeClr val="bg1"/>
                </a:solidFill>
                <a:effectLst>
                  <a:outerShdw blurRad="38100" dist="38100" dir="2700000" algn="tl">
                    <a:srgbClr val="000000">
                      <a:alpha val="43137"/>
                    </a:srgbClr>
                  </a:outerShdw>
                </a:effectLst>
              </a:rPr>
              <a:t>of the memory of what happened to them, how unremedied sin caused such suffering and torment and ultimate destruction. This will never be forgotten.</a:t>
            </a:r>
          </a:p>
        </p:txBody>
      </p:sp>
      <p:sp>
        <p:nvSpPr>
          <p:cNvPr id="4" name="TextBox 3"/>
          <p:cNvSpPr txBox="1">
            <a:spLocks noChangeArrowheads="1"/>
          </p:cNvSpPr>
          <p:nvPr/>
        </p:nvSpPr>
        <p:spPr>
          <a:xfrm>
            <a:off x="457200" y="-27676"/>
            <a:ext cx="8186530" cy="895349"/>
          </a:xfrm>
          <a:prstGeom prst="rect">
            <a:avLst/>
          </a:prstGeom>
          <a:effectLst>
            <a:outerShdw blurRad="38100" dist="25400" dir="7200000" algn="tl" rotWithShape="0">
              <a:prstClr val="black">
                <a:alpha val="70000"/>
              </a:prstClr>
            </a:outerShdw>
          </a:effectLst>
        </p:spPr>
        <p:txBody>
          <a:bodyPr vert="horz" lIns="91440" tIns="45720" rIns="91440" bIns="45720" rtlCol="0" anchor="b">
            <a:noAutofit/>
          </a:bodyPr>
          <a:ls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a:lstStyle>
          <a:p>
            <a:pPr algn="ctr">
              <a:lnSpc>
                <a:spcPct val="100000"/>
              </a:lnSpc>
              <a:defRPr/>
            </a:pPr>
            <a:r>
              <a:rPr lang="en-US" sz="3200" b="1" cap="small" spc="100" dirty="0">
                <a:solidFill>
                  <a:srgbClr val="FFFFCC"/>
                </a:solidFill>
                <a:effectLst>
                  <a:outerShdw blurRad="38100" dist="38100" dir="2700000" algn="tl">
                    <a:srgbClr val="000000">
                      <a:alpha val="43137"/>
                    </a:srgbClr>
                  </a:outerShdw>
                </a:effectLst>
              </a:rPr>
              <a:t>What About the Smoke? </a:t>
            </a:r>
          </a:p>
        </p:txBody>
      </p:sp>
    </p:spTree>
    <p:extLst>
      <p:ext uri="{BB962C8B-B14F-4D97-AF65-F5344CB8AC3E}">
        <p14:creationId xmlns:p14="http://schemas.microsoft.com/office/powerpoint/2010/main" val="2594310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F7C0D-3D59-F9CF-5682-CFA4CA190538}"/>
              </a:ext>
            </a:extLst>
          </p:cNvPr>
          <p:cNvSpPr>
            <a:spLocks noGrp="1"/>
          </p:cNvSpPr>
          <p:nvPr>
            <p:ph type="title"/>
          </p:nvPr>
        </p:nvSpPr>
        <p:spPr/>
        <p:txBody>
          <a:bodyPr/>
          <a:lstStyle/>
          <a:p>
            <a:r>
              <a:rPr lang="en-US" dirty="0"/>
              <a:t>The Design Laws of God</a:t>
            </a:r>
          </a:p>
        </p:txBody>
      </p:sp>
      <p:sp>
        <p:nvSpPr>
          <p:cNvPr id="3" name="Content Placeholder 2">
            <a:extLst>
              <a:ext uri="{FF2B5EF4-FFF2-40B4-BE49-F238E27FC236}">
                <a16:creationId xmlns:a16="http://schemas.microsoft.com/office/drawing/2014/main" id="{AE6FDB19-97A2-B522-4BB0-CDD144D29153}"/>
              </a:ext>
            </a:extLst>
          </p:cNvPr>
          <p:cNvSpPr>
            <a:spLocks noGrp="1"/>
          </p:cNvSpPr>
          <p:nvPr>
            <p:ph idx="1"/>
          </p:nvPr>
        </p:nvSpPr>
        <p:spPr/>
        <p:txBody>
          <a:bodyPr>
            <a:normAutofit/>
          </a:bodyPr>
          <a:lstStyle/>
          <a:p>
            <a:r>
              <a:rPr lang="en-US" dirty="0">
                <a:solidFill>
                  <a:srgbClr val="FFFF99"/>
                </a:solidFill>
              </a:rPr>
              <a:t>The law of worship: </a:t>
            </a:r>
            <a:r>
              <a:rPr lang="en-US" dirty="0"/>
              <a:t>worship the beast and become beastly</a:t>
            </a:r>
            <a:endParaRPr lang="en-US" dirty="0">
              <a:solidFill>
                <a:srgbClr val="FFFF99"/>
              </a:solidFill>
            </a:endParaRPr>
          </a:p>
          <a:p>
            <a:r>
              <a:rPr lang="en-US" dirty="0">
                <a:solidFill>
                  <a:srgbClr val="FFFF99"/>
                </a:solidFill>
              </a:rPr>
              <a:t>The law of liberty: </a:t>
            </a:r>
            <a:r>
              <a:rPr lang="en-US" dirty="0"/>
              <a:t>God sets you free (wrath) to reap what you have chosen</a:t>
            </a:r>
            <a:endParaRPr lang="en-US" dirty="0">
              <a:solidFill>
                <a:srgbClr val="FFFF99"/>
              </a:solidFill>
            </a:endParaRPr>
          </a:p>
          <a:p>
            <a:r>
              <a:rPr lang="en-US" dirty="0">
                <a:solidFill>
                  <a:srgbClr val="FFFF99"/>
                </a:solidFill>
              </a:rPr>
              <a:t>The laws of truth and love: </a:t>
            </a:r>
            <a:r>
              <a:rPr lang="en-US" dirty="0"/>
              <a:t>are the unveiled life-giving glory of God’s truth and love when it burns free over the planet again</a:t>
            </a:r>
          </a:p>
        </p:txBody>
      </p:sp>
    </p:spTree>
    <p:extLst>
      <p:ext uri="{BB962C8B-B14F-4D97-AF65-F5344CB8AC3E}">
        <p14:creationId xmlns:p14="http://schemas.microsoft.com/office/powerpoint/2010/main" val="39760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4290"/>
            <a:ext cx="8666162" cy="685800"/>
          </a:xfrm>
        </p:spPr>
        <p:txBody>
          <a:bodyPr anchor="b" anchorCtr="0">
            <a:noAutofit/>
          </a:bodyPr>
          <a:lstStyle/>
          <a:p>
            <a:pPr>
              <a:defRPr/>
            </a:pPr>
            <a:r>
              <a:rPr lang="en-US" cap="small" dirty="0"/>
              <a:t>Where Do We Find Ourselves Now?</a:t>
            </a:r>
          </a:p>
        </p:txBody>
      </p:sp>
      <p:sp>
        <p:nvSpPr>
          <p:cNvPr id="3" name="Content Placeholder 2"/>
          <p:cNvSpPr>
            <a:spLocks noGrp="1"/>
          </p:cNvSpPr>
          <p:nvPr>
            <p:ph idx="1"/>
          </p:nvPr>
        </p:nvSpPr>
        <p:spPr>
          <a:xfrm>
            <a:off x="990600" y="1008460"/>
            <a:ext cx="7696200" cy="3563540"/>
          </a:xfrm>
        </p:spPr>
        <p:txBody>
          <a:bodyPr>
            <a:normAutofit/>
          </a:bodyPr>
          <a:lstStyle/>
          <a:p>
            <a:pPr>
              <a:defRPr/>
            </a:pPr>
            <a:endParaRPr lang="en-US" sz="1700" dirty="0">
              <a:solidFill>
                <a:srgbClr val="8EB4E3"/>
              </a:solidFill>
            </a:endParaRP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1405168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00150"/>
            <a:ext cx="7696200" cy="3563540"/>
          </a:xfrm>
        </p:spPr>
        <p:txBody>
          <a:bodyPr>
            <a:normAutofit/>
          </a:bodyPr>
          <a:lstStyle/>
          <a:p>
            <a:pPr marL="0" indent="0">
              <a:lnSpc>
                <a:spcPct val="85000"/>
              </a:lnSpc>
              <a:buNone/>
              <a:defRPr/>
            </a:pPr>
            <a:r>
              <a:rPr lang="en-US" sz="2400" dirty="0">
                <a:effectLst>
                  <a:outerShdw blurRad="50800" dist="38100" dir="5400000" algn="t" rotWithShape="0">
                    <a:prstClr val="black">
                      <a:alpha val="40000"/>
                    </a:prstClr>
                  </a:outerShdw>
                </a:effectLst>
              </a:rPr>
              <a:t>In a war between two versions of God and His law: </a:t>
            </a:r>
          </a:p>
        </p:txBody>
      </p:sp>
      <p:sp>
        <p:nvSpPr>
          <p:cNvPr id="6" name="Title 1"/>
          <p:cNvSpPr>
            <a:spLocks noGrp="1"/>
          </p:cNvSpPr>
          <p:nvPr>
            <p:ph type="title"/>
          </p:nvPr>
        </p:nvSpPr>
        <p:spPr>
          <a:xfrm>
            <a:off x="228600" y="34289"/>
            <a:ext cx="8666162" cy="685800"/>
          </a:xfrm>
        </p:spPr>
        <p:txBody>
          <a:bodyPr anchor="b" anchorCtr="0">
            <a:noAutofit/>
          </a:bodyPr>
          <a:lstStyle/>
          <a:p>
            <a:pPr>
              <a:defRPr/>
            </a:pPr>
            <a:r>
              <a:rPr lang="en-US" cap="small" dirty="0"/>
              <a:t>Where Do We Find Ourselves Now?</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32125935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00150"/>
            <a:ext cx="7696200" cy="3563540"/>
          </a:xfrm>
        </p:spPr>
        <p:txBody>
          <a:bodyPr>
            <a:normAutofit/>
          </a:bodyPr>
          <a:lstStyle/>
          <a:p>
            <a:pPr marL="0" indent="0">
              <a:lnSpc>
                <a:spcPct val="85000"/>
              </a:lnSpc>
              <a:buNone/>
              <a:defRPr/>
            </a:pPr>
            <a:r>
              <a:rPr lang="en-US" sz="2400" dirty="0">
                <a:effectLst>
                  <a:outerShdw blurRad="50800" dist="38100" dir="5400000" algn="t" rotWithShape="0">
                    <a:prstClr val="black">
                      <a:alpha val="40000"/>
                    </a:prstClr>
                  </a:outerShdw>
                </a:effectLst>
              </a:rPr>
              <a:t>In a war between two versions of God and His law: </a:t>
            </a:r>
          </a:p>
          <a:p>
            <a:pPr marL="514350" indent="-514350">
              <a:lnSpc>
                <a:spcPct val="85000"/>
              </a:lnSpc>
              <a:buFont typeface="+mj-lt"/>
              <a:buAutoNum type="arabicPeriod"/>
              <a:defRPr/>
            </a:pPr>
            <a:r>
              <a:rPr lang="en-US" sz="2400" dirty="0">
                <a:effectLst>
                  <a:outerShdw blurRad="50800" dist="38100" dir="5400000" algn="t" rotWithShape="0">
                    <a:prstClr val="black">
                      <a:alpha val="40000"/>
                    </a:prstClr>
                  </a:outerShdw>
                </a:effectLst>
              </a:rPr>
              <a:t>A god who is like Satan alleges – arbitrary, imposes rules, requires legal payments and is the source of inflicted punishment and death</a:t>
            </a:r>
          </a:p>
        </p:txBody>
      </p:sp>
      <p:sp>
        <p:nvSpPr>
          <p:cNvPr id="6" name="Title 1"/>
          <p:cNvSpPr>
            <a:spLocks noGrp="1"/>
          </p:cNvSpPr>
          <p:nvPr>
            <p:ph type="title"/>
          </p:nvPr>
        </p:nvSpPr>
        <p:spPr>
          <a:xfrm>
            <a:off x="228600" y="34289"/>
            <a:ext cx="8666162" cy="685800"/>
          </a:xfrm>
        </p:spPr>
        <p:txBody>
          <a:bodyPr anchor="b" anchorCtr="0">
            <a:noAutofit/>
          </a:bodyPr>
          <a:lstStyle/>
          <a:p>
            <a:pPr>
              <a:defRPr/>
            </a:pPr>
            <a:r>
              <a:rPr lang="en-US" cap="small" dirty="0"/>
              <a:t>Where Do We Find Ourselves Now?</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34220550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00150"/>
            <a:ext cx="7696200" cy="3505200"/>
          </a:xfrm>
        </p:spPr>
        <p:txBody>
          <a:bodyPr>
            <a:normAutofit/>
          </a:bodyPr>
          <a:lstStyle/>
          <a:p>
            <a:pPr marL="0" indent="0">
              <a:lnSpc>
                <a:spcPct val="85000"/>
              </a:lnSpc>
              <a:buNone/>
              <a:defRPr/>
            </a:pPr>
            <a:r>
              <a:rPr lang="en-US" sz="2400" dirty="0">
                <a:effectLst>
                  <a:outerShdw blurRad="50800" dist="38100" dir="5400000" algn="t" rotWithShape="0">
                    <a:prstClr val="black">
                      <a:alpha val="40000"/>
                    </a:prstClr>
                  </a:outerShdw>
                </a:effectLst>
              </a:rPr>
              <a:t>In a war between two versions of God and His law: </a:t>
            </a:r>
          </a:p>
          <a:p>
            <a:pPr marL="514350" indent="-514350">
              <a:lnSpc>
                <a:spcPct val="85000"/>
              </a:lnSpc>
              <a:buFont typeface="+mj-lt"/>
              <a:buAutoNum type="arabicPeriod"/>
              <a:defRPr/>
            </a:pPr>
            <a:r>
              <a:rPr lang="en-US" sz="2400" dirty="0">
                <a:solidFill>
                  <a:schemeClr val="accent6">
                    <a:lumMod val="60000"/>
                    <a:lumOff val="40000"/>
                  </a:schemeClr>
                </a:solidFill>
                <a:effectLst>
                  <a:outerShdw blurRad="50800" dist="38100" dir="5400000" algn="t" rotWithShape="0">
                    <a:prstClr val="black">
                      <a:alpha val="40000"/>
                    </a:prstClr>
                  </a:outerShdw>
                </a:effectLst>
              </a:rPr>
              <a:t>A god who is like Satan alleges – arbitrary, imposes rules, requires legal payments and is the source of inflicted punishment and death</a:t>
            </a:r>
          </a:p>
          <a:p>
            <a:pPr marL="514350" indent="-514350">
              <a:lnSpc>
                <a:spcPct val="85000"/>
              </a:lnSpc>
              <a:buFont typeface="+mj-lt"/>
              <a:buAutoNum type="arabicPeriod"/>
              <a:defRPr/>
            </a:pPr>
            <a:r>
              <a:rPr lang="en-US" sz="2400" dirty="0">
                <a:effectLst>
                  <a:outerShdw blurRad="50800" dist="38100" dir="5400000" algn="t" rotWithShape="0">
                    <a:prstClr val="black">
                      <a:alpha val="40000"/>
                    </a:prstClr>
                  </a:outerShdw>
                </a:effectLst>
              </a:rPr>
              <a:t>The God Jesus revealed, who is Love, and who created reality to operate only in harmony with Himself. The God who gave His life to heal!</a:t>
            </a:r>
          </a:p>
        </p:txBody>
      </p:sp>
      <p:sp>
        <p:nvSpPr>
          <p:cNvPr id="6" name="Title 1"/>
          <p:cNvSpPr>
            <a:spLocks noGrp="1"/>
          </p:cNvSpPr>
          <p:nvPr>
            <p:ph type="title"/>
          </p:nvPr>
        </p:nvSpPr>
        <p:spPr>
          <a:xfrm>
            <a:off x="228600" y="34289"/>
            <a:ext cx="8666162" cy="685800"/>
          </a:xfrm>
        </p:spPr>
        <p:txBody>
          <a:bodyPr anchor="b" anchorCtr="0">
            <a:noAutofit/>
          </a:bodyPr>
          <a:lstStyle/>
          <a:p>
            <a:pPr>
              <a:defRPr/>
            </a:pPr>
            <a:r>
              <a:rPr lang="en-US" cap="small" dirty="0"/>
              <a:t>Where Do We Find Ourselves Now?</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30197395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00150"/>
            <a:ext cx="7696200" cy="3563540"/>
          </a:xfrm>
        </p:spPr>
        <p:txBody>
          <a:bodyPr>
            <a:normAutofit/>
          </a:bodyPr>
          <a:lstStyle/>
          <a:p>
            <a:pPr>
              <a:defRPr/>
            </a:pPr>
            <a:r>
              <a:rPr lang="en-US" sz="2400" dirty="0">
                <a:effectLst>
                  <a:outerShdw blurRad="50800" dist="38100" dir="5400000" algn="t" rotWithShape="0">
                    <a:prstClr val="black">
                      <a:alpha val="40000"/>
                    </a:prstClr>
                  </a:outerShdw>
                </a:effectLst>
              </a:rPr>
              <a:t>People are settling into one of the two views</a:t>
            </a:r>
          </a:p>
        </p:txBody>
      </p:sp>
      <p:sp>
        <p:nvSpPr>
          <p:cNvPr id="6" name="Title 1"/>
          <p:cNvSpPr>
            <a:spLocks noGrp="1"/>
          </p:cNvSpPr>
          <p:nvPr>
            <p:ph type="title"/>
          </p:nvPr>
        </p:nvSpPr>
        <p:spPr>
          <a:xfrm>
            <a:off x="228600" y="34289"/>
            <a:ext cx="8666162" cy="685800"/>
          </a:xfrm>
        </p:spPr>
        <p:txBody>
          <a:bodyPr anchor="b" anchorCtr="0">
            <a:noAutofit/>
          </a:bodyPr>
          <a:lstStyle/>
          <a:p>
            <a:pPr>
              <a:defRPr/>
            </a:pPr>
            <a:r>
              <a:rPr lang="en-US" cap="small" dirty="0"/>
              <a:t>Where Do We Find Ourselves Now?</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3971340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692E0-DFFB-0749-B533-C3B355F0A14B}"/>
              </a:ext>
            </a:extLst>
          </p:cNvPr>
          <p:cNvSpPr>
            <a:spLocks noGrp="1"/>
          </p:cNvSpPr>
          <p:nvPr>
            <p:ph type="title"/>
          </p:nvPr>
        </p:nvSpPr>
        <p:spPr/>
        <p:txBody>
          <a:bodyPr>
            <a:normAutofit fontScale="90000"/>
          </a:bodyPr>
          <a:lstStyle/>
          <a:p>
            <a:r>
              <a:rPr lang="en-US" dirty="0"/>
              <a:t>The Eternal Good News</a:t>
            </a:r>
            <a:br>
              <a:rPr lang="en-US" dirty="0"/>
            </a:br>
            <a:r>
              <a:rPr lang="en-US" dirty="0"/>
              <a:t>Is the Truth About God</a:t>
            </a:r>
          </a:p>
        </p:txBody>
      </p:sp>
      <p:sp>
        <p:nvSpPr>
          <p:cNvPr id="3" name="Content Placeholder 2">
            <a:extLst>
              <a:ext uri="{FF2B5EF4-FFF2-40B4-BE49-F238E27FC236}">
                <a16:creationId xmlns:a16="http://schemas.microsoft.com/office/drawing/2014/main" id="{0E85A033-1AF3-0B4F-88B4-C637E30E3CD2}"/>
              </a:ext>
            </a:extLst>
          </p:cNvPr>
          <p:cNvSpPr>
            <a:spLocks noGrp="1"/>
          </p:cNvSpPr>
          <p:nvPr>
            <p:ph idx="1"/>
          </p:nvPr>
        </p:nvSpPr>
        <p:spPr>
          <a:xfrm>
            <a:off x="1143000" y="971550"/>
            <a:ext cx="7543800" cy="3623073"/>
          </a:xfrm>
        </p:spPr>
        <p:txBody>
          <a:bodyPr>
            <a:normAutofit fontScale="92500"/>
          </a:bodyPr>
          <a:lstStyle/>
          <a:p>
            <a:r>
              <a:rPr lang="en-US" dirty="0"/>
              <a:t>“God is love” </a:t>
            </a:r>
            <a:r>
              <a:rPr lang="en-US" sz="1500" dirty="0">
                <a:solidFill>
                  <a:srgbClr val="8D9EE5"/>
                </a:solidFill>
              </a:rPr>
              <a:t>1John 4:8 </a:t>
            </a:r>
          </a:p>
          <a:p>
            <a:r>
              <a:rPr lang="en-US" dirty="0"/>
              <a:t>God is </a:t>
            </a:r>
            <a:r>
              <a:rPr lang="en-US" i="1" dirty="0"/>
              <a:t>not</a:t>
            </a:r>
            <a:r>
              <a:rPr lang="en-US" dirty="0"/>
              <a:t> the person Satan alleges</a:t>
            </a:r>
          </a:p>
          <a:p>
            <a:r>
              <a:rPr lang="en-US" dirty="0"/>
              <a:t>The eternal good news is what Jesus revealed ”Anyone who has seen me, has seen the Father” </a:t>
            </a:r>
            <a:r>
              <a:rPr lang="en-US" sz="1500" dirty="0">
                <a:solidFill>
                  <a:srgbClr val="8D9EE5"/>
                </a:solidFill>
              </a:rPr>
              <a:t>John 14:9</a:t>
            </a:r>
          </a:p>
          <a:p>
            <a:r>
              <a:rPr lang="en-US" dirty="0"/>
              <a:t>Life eternal is knowing God </a:t>
            </a:r>
            <a:r>
              <a:rPr lang="en-US" sz="1500" dirty="0">
                <a:solidFill>
                  <a:srgbClr val="8D9EE5"/>
                </a:solidFill>
              </a:rPr>
              <a:t>John 17:3</a:t>
            </a:r>
          </a:p>
          <a:p>
            <a:r>
              <a:rPr lang="en-US" dirty="0"/>
              <a:t>If we don’t understand the good news about God, we will misunderstand everything else!</a:t>
            </a:r>
          </a:p>
        </p:txBody>
      </p:sp>
    </p:spTree>
    <p:extLst>
      <p:ext uri="{BB962C8B-B14F-4D97-AF65-F5344CB8AC3E}">
        <p14:creationId xmlns:p14="http://schemas.microsoft.com/office/powerpoint/2010/main" val="392803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8A078"/>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C8A078"/>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00150"/>
            <a:ext cx="7696200" cy="3563540"/>
          </a:xfrm>
        </p:spPr>
        <p:txBody>
          <a:bodyPr>
            <a:normAutofit/>
          </a:bodyPr>
          <a:lstStyle/>
          <a:p>
            <a:pPr>
              <a:defRPr/>
            </a:pPr>
            <a:r>
              <a:rPr lang="en-US" sz="2400" dirty="0">
                <a:solidFill>
                  <a:schemeClr val="accent6">
                    <a:lumMod val="60000"/>
                    <a:lumOff val="40000"/>
                  </a:schemeClr>
                </a:solidFill>
                <a:effectLst>
                  <a:outerShdw blurRad="50800" dist="38100" dir="5400000" algn="t" rotWithShape="0">
                    <a:prstClr val="black">
                      <a:alpha val="40000"/>
                    </a:prstClr>
                  </a:outerShdw>
                </a:effectLst>
              </a:rPr>
              <a:t>People are settling into one of the two views</a:t>
            </a:r>
          </a:p>
          <a:p>
            <a:pPr>
              <a:defRPr/>
            </a:pPr>
            <a:r>
              <a:rPr lang="en-US" sz="2400" dirty="0">
                <a:effectLst>
                  <a:outerShdw blurRad="50800" dist="38100" dir="5400000" algn="t" rotWithShape="0">
                    <a:prstClr val="black">
                      <a:alpha val="40000"/>
                    </a:prstClr>
                  </a:outerShdw>
                </a:effectLst>
              </a:rPr>
              <a:t>Those who love God and others more than self – such that they would give their lives for others</a:t>
            </a:r>
          </a:p>
        </p:txBody>
      </p:sp>
      <p:sp>
        <p:nvSpPr>
          <p:cNvPr id="6" name="Title 1"/>
          <p:cNvSpPr>
            <a:spLocks noGrp="1"/>
          </p:cNvSpPr>
          <p:nvPr>
            <p:ph type="title"/>
          </p:nvPr>
        </p:nvSpPr>
        <p:spPr>
          <a:xfrm>
            <a:off x="228600" y="34289"/>
            <a:ext cx="8666162" cy="685800"/>
          </a:xfrm>
        </p:spPr>
        <p:txBody>
          <a:bodyPr anchor="b" anchorCtr="0">
            <a:noAutofit/>
          </a:bodyPr>
          <a:lstStyle/>
          <a:p>
            <a:pPr>
              <a:defRPr/>
            </a:pPr>
            <a:r>
              <a:rPr lang="en-US" cap="small" dirty="0"/>
              <a:t>Where Do We Find Ourselves Now?</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24768798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00150"/>
            <a:ext cx="7696200" cy="3563540"/>
          </a:xfrm>
        </p:spPr>
        <p:txBody>
          <a:bodyPr>
            <a:normAutofit/>
          </a:bodyPr>
          <a:lstStyle/>
          <a:p>
            <a:pPr>
              <a:defRPr/>
            </a:pPr>
            <a:r>
              <a:rPr lang="en-US" sz="2400" dirty="0">
                <a:solidFill>
                  <a:schemeClr val="accent6">
                    <a:lumMod val="60000"/>
                    <a:lumOff val="40000"/>
                  </a:schemeClr>
                </a:solidFill>
                <a:effectLst>
                  <a:outerShdw blurRad="50800" dist="38100" dir="5400000" algn="t" rotWithShape="0">
                    <a:prstClr val="black">
                      <a:alpha val="40000"/>
                    </a:prstClr>
                  </a:outerShdw>
                </a:effectLst>
              </a:rPr>
              <a:t>People are settling into one of the two views</a:t>
            </a:r>
          </a:p>
          <a:p>
            <a:pPr>
              <a:defRPr/>
            </a:pPr>
            <a:r>
              <a:rPr lang="en-US" sz="2400" dirty="0">
                <a:effectLst>
                  <a:outerShdw blurRad="50800" dist="38100" dir="5400000" algn="t" rotWithShape="0">
                    <a:prstClr val="black">
                      <a:alpha val="40000"/>
                    </a:prstClr>
                  </a:outerShdw>
                </a:effectLst>
              </a:rPr>
              <a:t>Those who love God and others more than self – such that they would give their lives for others</a:t>
            </a:r>
          </a:p>
          <a:p>
            <a:pPr lvl="1">
              <a:defRPr/>
            </a:pPr>
            <a:r>
              <a:rPr lang="en-US" sz="2000" dirty="0">
                <a:effectLst>
                  <a:outerShdw blurRad="50800" dist="38100" dir="5400000" algn="t" rotWithShape="0">
                    <a:prstClr val="black">
                      <a:alpha val="40000"/>
                    </a:prstClr>
                  </a:outerShdw>
                </a:effectLst>
              </a:rPr>
              <a:t>These are they who do not love their lives so much as to shrink from death. </a:t>
            </a:r>
            <a:r>
              <a:rPr lang="en-US" sz="1400" dirty="0">
                <a:solidFill>
                  <a:schemeClr val="tx2">
                    <a:lumMod val="40000"/>
                    <a:lumOff val="60000"/>
                  </a:schemeClr>
                </a:solidFill>
                <a:effectLst>
                  <a:outerShdw blurRad="50800" dist="38100" dir="5400000" algn="t" rotWithShape="0">
                    <a:prstClr val="black">
                      <a:alpha val="40000"/>
                    </a:prstClr>
                  </a:outerShdw>
                </a:effectLst>
              </a:rPr>
              <a:t>Revelation 12:11</a:t>
            </a:r>
            <a:r>
              <a:rPr lang="en-US" sz="2000" dirty="0">
                <a:effectLst>
                  <a:outerShdw blurRad="50800" dist="38100" dir="5400000" algn="t" rotWithShape="0">
                    <a:prstClr val="black">
                      <a:alpha val="40000"/>
                    </a:prstClr>
                  </a:outerShdw>
                </a:effectLst>
              </a:rPr>
              <a:t> </a:t>
            </a:r>
          </a:p>
        </p:txBody>
      </p:sp>
      <p:sp>
        <p:nvSpPr>
          <p:cNvPr id="6" name="Title 1"/>
          <p:cNvSpPr>
            <a:spLocks noGrp="1"/>
          </p:cNvSpPr>
          <p:nvPr>
            <p:ph type="title"/>
          </p:nvPr>
        </p:nvSpPr>
        <p:spPr>
          <a:xfrm>
            <a:off x="228600" y="34289"/>
            <a:ext cx="8666162" cy="685800"/>
          </a:xfrm>
        </p:spPr>
        <p:txBody>
          <a:bodyPr anchor="b" anchorCtr="0">
            <a:noAutofit/>
          </a:bodyPr>
          <a:lstStyle/>
          <a:p>
            <a:pPr>
              <a:defRPr/>
            </a:pPr>
            <a:r>
              <a:rPr lang="en-US" cap="small" dirty="0"/>
              <a:t>Where Do We Find Ourselves Now?</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5003206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00150"/>
            <a:ext cx="7696200" cy="3563540"/>
          </a:xfrm>
        </p:spPr>
        <p:txBody>
          <a:bodyPr>
            <a:normAutofit/>
          </a:bodyPr>
          <a:lstStyle/>
          <a:p>
            <a:pPr>
              <a:defRPr/>
            </a:pPr>
            <a:r>
              <a:rPr lang="en-US" sz="2400" dirty="0">
                <a:solidFill>
                  <a:schemeClr val="accent6">
                    <a:lumMod val="60000"/>
                    <a:lumOff val="40000"/>
                  </a:schemeClr>
                </a:solidFill>
                <a:effectLst>
                  <a:outerShdw blurRad="50800" dist="38100" dir="5400000" algn="t" rotWithShape="0">
                    <a:prstClr val="black">
                      <a:alpha val="40000"/>
                    </a:prstClr>
                  </a:outerShdw>
                </a:effectLst>
              </a:rPr>
              <a:t>People are settling into one of the two views</a:t>
            </a:r>
          </a:p>
          <a:p>
            <a:pPr>
              <a:defRPr/>
            </a:pPr>
            <a:r>
              <a:rPr lang="en-US" sz="2400" dirty="0">
                <a:effectLst>
                  <a:outerShdw blurRad="50800" dist="38100" dir="5400000" algn="t" rotWithShape="0">
                    <a:prstClr val="black">
                      <a:alpha val="40000"/>
                    </a:prstClr>
                  </a:outerShdw>
                </a:effectLst>
              </a:rPr>
              <a:t>Those who love God and others more than self – such that they would give their lives for others</a:t>
            </a:r>
          </a:p>
          <a:p>
            <a:pPr lvl="1">
              <a:defRPr/>
            </a:pPr>
            <a:r>
              <a:rPr lang="en-US" sz="2000" dirty="0">
                <a:effectLst>
                  <a:outerShdw blurRad="50800" dist="38100" dir="5400000" algn="t" rotWithShape="0">
                    <a:prstClr val="black">
                      <a:alpha val="40000"/>
                    </a:prstClr>
                  </a:outerShdw>
                </a:effectLst>
              </a:rPr>
              <a:t>These are they who do not love their lives so much as to shrink from death. </a:t>
            </a:r>
            <a:r>
              <a:rPr lang="en-US" sz="1400" dirty="0">
                <a:effectLst>
                  <a:outerShdw blurRad="50800" dist="38100" dir="5400000" algn="t" rotWithShape="0">
                    <a:prstClr val="black">
                      <a:alpha val="40000"/>
                    </a:prstClr>
                  </a:outerShdw>
                </a:effectLst>
              </a:rPr>
              <a:t>Revelation 12:11</a:t>
            </a:r>
            <a:r>
              <a:rPr lang="en-US" sz="2000" dirty="0">
                <a:effectLst>
                  <a:outerShdw blurRad="50800" dist="38100" dir="5400000" algn="t" rotWithShape="0">
                    <a:prstClr val="black">
                      <a:alpha val="40000"/>
                    </a:prstClr>
                  </a:outerShdw>
                </a:effectLst>
              </a:rPr>
              <a:t> </a:t>
            </a:r>
          </a:p>
          <a:p>
            <a:pPr lvl="1">
              <a:defRPr/>
            </a:pPr>
            <a:r>
              <a:rPr lang="en-US" sz="2000" dirty="0">
                <a:effectLst>
                  <a:outerShdw blurRad="50800" dist="38100" dir="5400000" algn="t" rotWithShape="0">
                    <a:prstClr val="black">
                      <a:alpha val="40000"/>
                    </a:prstClr>
                  </a:outerShdw>
                </a:effectLst>
              </a:rPr>
              <a:t>The Sealed of God</a:t>
            </a:r>
          </a:p>
        </p:txBody>
      </p:sp>
      <p:sp>
        <p:nvSpPr>
          <p:cNvPr id="6" name="Title 1"/>
          <p:cNvSpPr>
            <a:spLocks noGrp="1"/>
          </p:cNvSpPr>
          <p:nvPr>
            <p:ph type="title"/>
          </p:nvPr>
        </p:nvSpPr>
        <p:spPr>
          <a:xfrm>
            <a:off x="228600" y="34289"/>
            <a:ext cx="8666162" cy="685800"/>
          </a:xfrm>
        </p:spPr>
        <p:txBody>
          <a:bodyPr anchor="b" anchorCtr="0">
            <a:noAutofit/>
          </a:bodyPr>
          <a:lstStyle/>
          <a:p>
            <a:pPr>
              <a:defRPr/>
            </a:pPr>
            <a:r>
              <a:rPr lang="en-US" cap="small" dirty="0"/>
              <a:t>Where Do We Find Ourselves Now?</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21679227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00150"/>
            <a:ext cx="7696200" cy="3773090"/>
          </a:xfrm>
        </p:spPr>
        <p:txBody>
          <a:bodyPr>
            <a:normAutofit/>
          </a:bodyPr>
          <a:lstStyle/>
          <a:p>
            <a:pPr>
              <a:defRPr/>
            </a:pPr>
            <a:r>
              <a:rPr lang="en-US" sz="2400" dirty="0">
                <a:effectLst>
                  <a:outerShdw blurRad="50800" dist="38100" dir="5400000" algn="t" rotWithShape="0">
                    <a:prstClr val="black">
                      <a:alpha val="40000"/>
                    </a:prstClr>
                  </a:outerShdw>
                </a:effectLst>
              </a:rPr>
              <a:t>Or those who solidify in selfishness:</a:t>
            </a:r>
          </a:p>
          <a:p>
            <a:pPr lvl="1">
              <a:defRPr/>
            </a:pPr>
            <a:r>
              <a:rPr lang="en-US" sz="2000" dirty="0">
                <a:effectLst>
                  <a:outerShdw blurRad="50800" dist="38100" dir="5400000" algn="t" rotWithShape="0">
                    <a:prstClr val="black">
                      <a:alpha val="40000"/>
                    </a:prstClr>
                  </a:outerShdw>
                </a:effectLst>
              </a:rPr>
              <a:t>either believing in the beastly methods of coercion – thus marked in their foreheads, or </a:t>
            </a:r>
          </a:p>
          <a:p>
            <a:pPr>
              <a:defRPr/>
            </a:pPr>
            <a:endParaRPr lang="en-US" sz="1600" dirty="0">
              <a:solidFill>
                <a:srgbClr val="8EB4E3"/>
              </a:solidFill>
              <a:effectLst>
                <a:outerShdw blurRad="50800" dist="38100" dir="5400000" algn="t" rotWithShape="0">
                  <a:prstClr val="black">
                    <a:alpha val="40000"/>
                  </a:prstClr>
                </a:outerShdw>
              </a:effectLst>
            </a:endParaRPr>
          </a:p>
        </p:txBody>
      </p:sp>
      <p:sp>
        <p:nvSpPr>
          <p:cNvPr id="6" name="Title 1"/>
          <p:cNvSpPr>
            <a:spLocks noGrp="1"/>
          </p:cNvSpPr>
          <p:nvPr>
            <p:ph type="title"/>
          </p:nvPr>
        </p:nvSpPr>
        <p:spPr>
          <a:xfrm>
            <a:off x="228600" y="34289"/>
            <a:ext cx="8666162" cy="685800"/>
          </a:xfrm>
        </p:spPr>
        <p:txBody>
          <a:bodyPr anchor="b" anchorCtr="0">
            <a:noAutofit/>
          </a:bodyPr>
          <a:lstStyle/>
          <a:p>
            <a:pPr>
              <a:defRPr/>
            </a:pPr>
            <a:r>
              <a:rPr lang="en-US" cap="small" dirty="0"/>
              <a:t>Where Do We Find Ourselves Now?</a:t>
            </a:r>
          </a:p>
        </p:txBody>
      </p:sp>
      <p:sp>
        <p:nvSpPr>
          <p:cNvPr id="7"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40622670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00150"/>
            <a:ext cx="7696200" cy="3773090"/>
          </a:xfrm>
        </p:spPr>
        <p:txBody>
          <a:bodyPr>
            <a:normAutofit/>
          </a:bodyPr>
          <a:lstStyle/>
          <a:p>
            <a:pPr>
              <a:defRPr/>
            </a:pPr>
            <a:r>
              <a:rPr lang="en-US" sz="2400" dirty="0">
                <a:effectLst>
                  <a:outerShdw blurRad="50800" dist="38100" dir="5400000" algn="t" rotWithShape="0">
                    <a:prstClr val="black">
                      <a:alpha val="40000"/>
                    </a:prstClr>
                  </a:outerShdw>
                </a:effectLst>
              </a:rPr>
              <a:t>Or those who solidify in selfishness:</a:t>
            </a:r>
          </a:p>
          <a:p>
            <a:pPr lvl="1">
              <a:defRPr/>
            </a:pPr>
            <a:r>
              <a:rPr lang="en-US" sz="2000" dirty="0">
                <a:effectLst>
                  <a:outerShdw blurRad="50800" dist="38100" dir="5400000" algn="t" rotWithShape="0">
                    <a:prstClr val="black">
                      <a:alpha val="40000"/>
                    </a:prstClr>
                  </a:outerShdw>
                </a:effectLst>
              </a:rPr>
              <a:t>either believing in the beastly methods of coercion – thus marked in their foreheads, or </a:t>
            </a:r>
          </a:p>
          <a:p>
            <a:pPr lvl="1">
              <a:defRPr/>
            </a:pPr>
            <a:r>
              <a:rPr lang="en-US" sz="2000" dirty="0">
                <a:effectLst>
                  <a:outerShdw blurRad="50800" dist="38100" dir="5400000" algn="t" rotWithShape="0">
                    <a:prstClr val="black">
                      <a:alpha val="40000"/>
                    </a:prstClr>
                  </a:outerShdw>
                </a:effectLst>
              </a:rPr>
              <a:t>practicing the beastly methods of coercion – thus marked in their hands.</a:t>
            </a:r>
          </a:p>
          <a:p>
            <a:pPr>
              <a:defRPr/>
            </a:pPr>
            <a:endParaRPr lang="en-US" sz="1600" dirty="0">
              <a:solidFill>
                <a:srgbClr val="8EB4E3"/>
              </a:solidFill>
              <a:effectLst>
                <a:outerShdw blurRad="50800" dist="38100" dir="5400000" algn="t" rotWithShape="0">
                  <a:prstClr val="black">
                    <a:alpha val="40000"/>
                  </a:prstClr>
                </a:outerShdw>
              </a:effectLst>
            </a:endParaRPr>
          </a:p>
        </p:txBody>
      </p:sp>
      <p:sp>
        <p:nvSpPr>
          <p:cNvPr id="6" name="Title 1"/>
          <p:cNvSpPr>
            <a:spLocks noGrp="1"/>
          </p:cNvSpPr>
          <p:nvPr>
            <p:ph type="title"/>
          </p:nvPr>
        </p:nvSpPr>
        <p:spPr>
          <a:xfrm>
            <a:off x="228600" y="34289"/>
            <a:ext cx="8666162" cy="685800"/>
          </a:xfrm>
        </p:spPr>
        <p:txBody>
          <a:bodyPr anchor="b" anchorCtr="0">
            <a:noAutofit/>
          </a:bodyPr>
          <a:lstStyle/>
          <a:p>
            <a:pPr>
              <a:defRPr/>
            </a:pPr>
            <a:r>
              <a:rPr lang="en-US" cap="small" dirty="0"/>
              <a:t>Where Do We Find Ourselves Now?</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9821110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00150"/>
            <a:ext cx="7772400" cy="2784873"/>
          </a:xfrm>
        </p:spPr>
        <p:txBody>
          <a:bodyPr>
            <a:normAutofit/>
          </a:bodyPr>
          <a:lstStyle/>
          <a:p>
            <a:pPr marL="0" indent="0" algn="ctr">
              <a:buNone/>
            </a:pPr>
            <a:r>
              <a:rPr lang="en-US" sz="4400" b="1" cap="small" dirty="0">
                <a:solidFill>
                  <a:srgbClr val="FFFFCC"/>
                </a:solidFill>
              </a:rPr>
              <a:t>God Is Waiting For A People To Be Settled Into The Truth About Him</a:t>
            </a:r>
            <a:br>
              <a:rPr lang="en-US" sz="4400" b="1" cap="small" dirty="0"/>
            </a:br>
            <a:r>
              <a:rPr lang="en-US" sz="3200" b="1" cap="small" dirty="0">
                <a:solidFill>
                  <a:srgbClr val="8EB4E3"/>
                </a:solidFill>
              </a:rPr>
              <a:t>Rev 7:1-3</a:t>
            </a:r>
            <a:endParaRPr lang="en-US" sz="4400" b="1" cap="small" dirty="0"/>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30803503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6F20-345C-2341-8183-C6DD02E0E49B}"/>
              </a:ext>
            </a:extLst>
          </p:cNvPr>
          <p:cNvSpPr>
            <a:spLocks noGrp="1"/>
          </p:cNvSpPr>
          <p:nvPr>
            <p:ph type="title"/>
          </p:nvPr>
        </p:nvSpPr>
        <p:spPr/>
        <p:txBody>
          <a:bodyPr/>
          <a:lstStyle/>
          <a:p>
            <a:r>
              <a:rPr lang="en-US" dirty="0"/>
              <a:t>The Final Message</a:t>
            </a:r>
          </a:p>
        </p:txBody>
      </p:sp>
      <p:sp>
        <p:nvSpPr>
          <p:cNvPr id="3" name="Content Placeholder 2">
            <a:extLst>
              <a:ext uri="{FF2B5EF4-FFF2-40B4-BE49-F238E27FC236}">
                <a16:creationId xmlns:a16="http://schemas.microsoft.com/office/drawing/2014/main" id="{FCA54057-FB07-E841-B214-0146647FB709}"/>
              </a:ext>
            </a:extLst>
          </p:cNvPr>
          <p:cNvSpPr>
            <a:spLocks noGrp="1"/>
          </p:cNvSpPr>
          <p:nvPr>
            <p:ph idx="1"/>
          </p:nvPr>
        </p:nvSpPr>
        <p:spPr/>
        <p:txBody>
          <a:bodyPr>
            <a:normAutofit fontScale="70000" lnSpcReduction="20000"/>
          </a:bodyPr>
          <a:lstStyle/>
          <a:p>
            <a:r>
              <a:rPr lang="en-US" dirty="0"/>
              <a:t>Is the truth about God as Creator whose character is love and whose laws are design laws. (First Angel)</a:t>
            </a:r>
            <a:br>
              <a:rPr lang="en-US" dirty="0"/>
            </a:br>
            <a:endParaRPr lang="en-US" dirty="0"/>
          </a:p>
          <a:p>
            <a:r>
              <a:rPr lang="en-US" dirty="0"/>
              <a:t>Is the message of freedom, calling people from the enslavement of the beastly imperial view of God (Second Angel)</a:t>
            </a:r>
            <a:br>
              <a:rPr lang="en-US" dirty="0"/>
            </a:br>
            <a:endParaRPr lang="en-US" dirty="0"/>
          </a:p>
          <a:p>
            <a:r>
              <a:rPr lang="en-US" dirty="0"/>
              <a:t>Is the message of reality and warning for those who insist on rejecting the first two messages: the laws of worship, liberty, love and truth and the ultimate destruction that unremedied sin brings. (Third Angel)</a:t>
            </a:r>
            <a:br>
              <a:rPr lang="en-US" dirty="0"/>
            </a:br>
            <a:endParaRPr lang="en-US" dirty="0"/>
          </a:p>
        </p:txBody>
      </p:sp>
    </p:spTree>
    <p:extLst>
      <p:ext uri="{BB962C8B-B14F-4D97-AF65-F5344CB8AC3E}">
        <p14:creationId xmlns:p14="http://schemas.microsoft.com/office/powerpoint/2010/main" val="68340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96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96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685800"/>
          </a:xfrm>
        </p:spPr>
        <p:txBody>
          <a:bodyPr anchor="b"/>
          <a:lstStyle/>
          <a:p>
            <a:r>
              <a:rPr lang="en-US" dirty="0"/>
              <a:t>You Must Judge</a:t>
            </a:r>
          </a:p>
        </p:txBody>
      </p:sp>
      <p:sp>
        <p:nvSpPr>
          <p:cNvPr id="3" name="Content Placeholder 2"/>
          <p:cNvSpPr>
            <a:spLocks noGrp="1"/>
          </p:cNvSpPr>
          <p:nvPr>
            <p:ph idx="1"/>
          </p:nvPr>
        </p:nvSpPr>
        <p:spPr>
          <a:xfrm>
            <a:off x="672388" y="1200150"/>
            <a:ext cx="7862011" cy="3699273"/>
          </a:xfrm>
        </p:spPr>
        <p:txBody>
          <a:bodyPr>
            <a:normAutofit/>
          </a:bodyPr>
          <a:lstStyle/>
          <a:p>
            <a:pPr marL="0" indent="0">
              <a:buNone/>
            </a:pPr>
            <a:r>
              <a:rPr lang="en-US" sz="2400" dirty="0"/>
              <a:t>Is God the kind of being Jesus revealed—our Designer who seeks to heal and save us from our terminal sin condition?</a:t>
            </a:r>
          </a:p>
          <a:p>
            <a:pPr marL="0" indent="0" algn="ctr">
              <a:buNone/>
            </a:pPr>
            <a:r>
              <a:rPr lang="en-US" b="1" dirty="0"/>
              <a:t>OR</a:t>
            </a:r>
          </a:p>
          <a:p>
            <a:pPr marL="0" indent="0">
              <a:buNone/>
            </a:pPr>
            <a:r>
              <a:rPr lang="en-US" sz="2400" dirty="0"/>
              <a:t>Is God the kind of being Satan alleges—imposer of law who will inflict pain and suffering on all those who don’t propitiate him with the blood of a human sacrifice?</a:t>
            </a:r>
            <a:endParaRPr lang="en-US" sz="1800" dirty="0">
              <a:solidFill>
                <a:schemeClr val="tx2">
                  <a:lumMod val="40000"/>
                  <a:lumOff val="60000"/>
                </a:schemeClr>
              </a:solidFill>
            </a:endParaRPr>
          </a:p>
        </p:txBody>
      </p:sp>
      <p:sp>
        <p:nvSpPr>
          <p:cNvPr id="4"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191584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00150"/>
            <a:ext cx="7543800" cy="3394472"/>
          </a:xfrm>
        </p:spPr>
        <p:txBody>
          <a:bodyPr>
            <a:normAutofit/>
          </a:bodyPr>
          <a:lstStyle/>
          <a:p>
            <a:pPr marL="0" indent="0" algn="ctr">
              <a:buNone/>
            </a:pPr>
            <a:r>
              <a:rPr lang="en-US" sz="4000" b="1" cap="small" dirty="0">
                <a:solidFill>
                  <a:srgbClr val="FFFFCC"/>
                </a:solidFill>
              </a:rPr>
              <a:t>Whom You Will Serve?</a:t>
            </a:r>
          </a:p>
          <a:p>
            <a:pPr marL="0" indent="0" algn="ctr">
              <a:buNone/>
            </a:pPr>
            <a:endParaRPr lang="en-US" sz="4000" b="1" cap="small" dirty="0"/>
          </a:p>
        </p:txBody>
      </p:sp>
      <p:sp>
        <p:nvSpPr>
          <p:cNvPr id="4"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31240795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685800" y="1200150"/>
            <a:ext cx="7543800" cy="3394472"/>
          </a:xfrm>
        </p:spPr>
        <p:txBody>
          <a:bodyPr>
            <a:normAutofit/>
          </a:bodyPr>
          <a:lstStyle/>
          <a:p>
            <a:pPr marL="0" indent="0" algn="ctr">
              <a:buNone/>
            </a:pPr>
            <a:r>
              <a:rPr lang="en-US" sz="4000" b="1" cap="small" dirty="0">
                <a:solidFill>
                  <a:srgbClr val="FFFFCC"/>
                </a:solidFill>
              </a:rPr>
              <a:t>Whom You Will Serve?</a:t>
            </a:r>
          </a:p>
          <a:p>
            <a:pPr marL="0" indent="0" algn="ctr">
              <a:buNone/>
            </a:pPr>
            <a:endParaRPr lang="en-US" sz="4000" b="1" cap="small" dirty="0"/>
          </a:p>
          <a:p>
            <a:pPr marL="0" indent="0" algn="ctr">
              <a:buNone/>
            </a:pPr>
            <a:r>
              <a:rPr lang="en-US" sz="4000" dirty="0"/>
              <a:t>The Choice Is Yours!</a:t>
            </a:r>
          </a:p>
        </p:txBody>
      </p:sp>
      <p:sp>
        <p:nvSpPr>
          <p:cNvPr id="3" name="Footer Placeholder 3"/>
          <p:cNvSpPr>
            <a:spLocks noGrp="1"/>
          </p:cNvSpPr>
          <p:nvPr>
            <p:ph type="ftr" sz="quarter" idx="11"/>
          </p:nvPr>
        </p:nvSpPr>
        <p:spPr>
          <a:xfrm>
            <a:off x="3124200" y="4767264"/>
            <a:ext cx="2895600" cy="273844"/>
          </a:xfrm>
        </p:spPr>
        <p:txBody>
          <a:bodyPr/>
          <a:lstStyle/>
          <a:p>
            <a:pPr>
              <a:defRPr/>
            </a:pPr>
            <a:r>
              <a:rPr lang="en-US" dirty="0">
                <a:effectLst>
                  <a:outerShdw blurRad="50800" dist="38100" dir="5400000" algn="t" rotWithShape="0">
                    <a:prstClr val="black">
                      <a:alpha val="40000"/>
                    </a:prstClr>
                  </a:outerShdw>
                </a:effectLst>
              </a:rPr>
              <a:t>comeandreason.com</a:t>
            </a:r>
          </a:p>
        </p:txBody>
      </p:sp>
    </p:spTree>
    <p:extLst>
      <p:ext uri="{BB962C8B-B14F-4D97-AF65-F5344CB8AC3E}">
        <p14:creationId xmlns:p14="http://schemas.microsoft.com/office/powerpoint/2010/main" val="3962542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54433</TotalTime>
  <Words>5231</Words>
  <Application>Microsoft Macintosh PowerPoint</Application>
  <PresentationFormat>On-screen Show (16:9)</PresentationFormat>
  <Paragraphs>390</Paragraphs>
  <Slides>100</Slides>
  <Notes>2</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100</vt:i4>
      </vt:variant>
    </vt:vector>
  </HeadingPairs>
  <TitlesOfParts>
    <vt:vector size="106" baseType="lpstr">
      <vt:lpstr>Arial</vt:lpstr>
      <vt:lpstr>Calibri</vt:lpstr>
      <vt:lpstr>Courier New</vt:lpstr>
      <vt:lpstr>Tahoma</vt:lpstr>
      <vt:lpstr>Tw Cen MT</vt:lpstr>
      <vt:lpstr>Office Theme</vt:lpstr>
      <vt:lpstr>Timothy R. Jennings, MD DLFAPA</vt:lpstr>
      <vt:lpstr>Revelation 1:1</vt:lpstr>
      <vt:lpstr>Revelation 14:6-11</vt:lpstr>
      <vt:lpstr>Revelation 14:6-7</vt:lpstr>
      <vt:lpstr>Eternal Gospel</vt:lpstr>
      <vt:lpstr>Eternal Gospel</vt:lpstr>
      <vt:lpstr>The Final Message of Mercy Starts with the Eternal Gospel</vt:lpstr>
      <vt:lpstr>PowerPoint Presentation</vt:lpstr>
      <vt:lpstr>The Eternal Good News Is the Truth About God</vt:lpstr>
      <vt:lpstr>And What Determines How We Understand God’s Character?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Daniel 7:25</vt:lpstr>
      <vt:lpstr>PowerPoint Presentation</vt:lpstr>
      <vt:lpstr>An End-Time Plea</vt:lpstr>
      <vt:lpstr>Daniel 7:21,22</vt:lpstr>
      <vt:lpstr>Daniel 7:21,22</vt:lpstr>
      <vt:lpstr>What Law Lens?</vt:lpstr>
      <vt:lpstr>What Law Lens?</vt:lpstr>
      <vt:lpstr>What Law Lens?</vt:lpstr>
      <vt:lpstr>Revelation 14:6-7</vt:lpstr>
      <vt:lpstr>The Four Judgments</vt:lpstr>
      <vt:lpstr>First Judgment</vt:lpstr>
      <vt:lpstr>First Judgment</vt:lpstr>
      <vt:lpstr>First Judgment</vt:lpstr>
      <vt:lpstr>Second Judgment</vt:lpstr>
      <vt:lpstr>Second Judgment</vt:lpstr>
      <vt:lpstr>For More</vt:lpstr>
      <vt:lpstr>For More</vt:lpstr>
      <vt:lpstr>Third Judgment</vt:lpstr>
      <vt:lpstr>Fourth Judgment</vt:lpstr>
      <vt:lpstr>Fourth Judgment</vt:lpstr>
      <vt:lpstr>Fourth Judgment</vt:lpstr>
      <vt:lpstr>Judgment</vt:lpstr>
      <vt:lpstr>Judgment</vt:lpstr>
      <vt:lpstr>Revelation 14:6-7</vt:lpstr>
      <vt:lpstr>The War</vt:lpstr>
      <vt:lpstr>The War</vt:lpstr>
      <vt:lpstr>The War</vt:lpstr>
      <vt:lpstr>The War</vt:lpstr>
      <vt:lpstr>Revelation 14:8</vt:lpstr>
      <vt:lpstr>Beastly Intoxication</vt:lpstr>
      <vt:lpstr>Come Out of Babylon</vt:lpstr>
      <vt:lpstr>Revelation 14:9</vt:lpstr>
      <vt:lpstr>Revelation 14:9</vt:lpstr>
      <vt:lpstr>Revelation 14:10</vt:lpstr>
      <vt:lpstr>Revelation 14:11</vt:lpstr>
      <vt:lpstr>What Did You Hear? </vt:lpstr>
      <vt:lpstr>Revelation 14:9</vt:lpstr>
      <vt:lpstr>Law of Worship</vt:lpstr>
      <vt:lpstr>Law of Worship</vt:lpstr>
      <vt:lpstr>Revelation 14:10</vt:lpstr>
      <vt:lpstr>Romans 1:18, 24, 26, 28</vt:lpstr>
      <vt:lpstr>Law of Liberty</vt:lpstr>
      <vt:lpstr>From the Bible Commentary: Hard Sayings of the Bible</vt:lpstr>
      <vt:lpstr>Hard Sayings of the Bible</vt:lpstr>
      <vt:lpstr>Hard Sayings of the Bible</vt:lpstr>
      <vt:lpstr>Hard Sayings of the Bible</vt:lpstr>
      <vt:lpstr>Revelation 14:9</vt:lpstr>
      <vt:lpstr>Revelation 14:10</vt:lpstr>
      <vt:lpstr>Revelation 14:10</vt:lpstr>
      <vt:lpstr>What is the Truth about  the Consuming Fire? </vt:lpstr>
      <vt:lpstr>PowerPoint Presentation</vt:lpstr>
      <vt:lpstr>PowerPoint Presentation</vt:lpstr>
      <vt:lpstr>PowerPoint Presentation</vt:lpstr>
      <vt:lpstr>A Fire That Destroys the Wicked, but Heals the Righteous? </vt:lpstr>
      <vt:lpstr>PowerPoint Presentation</vt:lpstr>
      <vt:lpstr>PowerPoint Presentation</vt:lpstr>
      <vt:lpstr>PowerPoint Presentation</vt:lpstr>
      <vt:lpstr>PowerPoint Presentation</vt:lpstr>
      <vt:lpstr>Origen of Alexandria</vt:lpstr>
      <vt:lpstr>Lucifer’s End</vt:lpstr>
      <vt:lpstr>Revelation 14:10</vt:lpstr>
      <vt:lpstr>PowerPoint Presentation</vt:lpstr>
      <vt:lpstr>Revelation 14:10</vt:lpstr>
      <vt:lpstr>Revelation 14:11</vt:lpstr>
      <vt:lpstr>PowerPoint Presentation</vt:lpstr>
      <vt:lpstr>The Design Laws of God</vt:lpstr>
      <vt:lpstr>Where Do We Find Ourselves Now?</vt:lpstr>
      <vt:lpstr>Where Do We Find Ourselves Now?</vt:lpstr>
      <vt:lpstr>Where Do We Find Ourselves Now?</vt:lpstr>
      <vt:lpstr>Where Do We Find Ourselves Now?</vt:lpstr>
      <vt:lpstr>Where Do We Find Ourselves Now?</vt:lpstr>
      <vt:lpstr>Where Do We Find Ourselves Now?</vt:lpstr>
      <vt:lpstr>Where Do We Find Ourselves Now?</vt:lpstr>
      <vt:lpstr>Where Do We Find Ourselves Now?</vt:lpstr>
      <vt:lpstr>Where Do We Find Ourselves Now?</vt:lpstr>
      <vt:lpstr>Where Do We Find Ourselves Now?</vt:lpstr>
      <vt:lpstr>PowerPoint Presentation</vt:lpstr>
      <vt:lpstr>The Final Message</vt:lpstr>
      <vt:lpstr>You Must Judge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dc:creator>
  <cp:lastModifiedBy>Dr. Timothy R. Jennings, M.D., DLFAPA</cp:lastModifiedBy>
  <cp:revision>764</cp:revision>
  <dcterms:created xsi:type="dcterms:W3CDTF">2013-09-25T21:31:48Z</dcterms:created>
  <dcterms:modified xsi:type="dcterms:W3CDTF">2025-05-07T14:17:10Z</dcterms:modified>
</cp:coreProperties>
</file>