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858" r:id="rId2"/>
    <p:sldId id="1554" r:id="rId3"/>
    <p:sldId id="1636" r:id="rId4"/>
    <p:sldId id="1591" r:id="rId5"/>
    <p:sldId id="1645" r:id="rId6"/>
    <p:sldId id="1597" r:id="rId7"/>
    <p:sldId id="1566" r:id="rId8"/>
    <p:sldId id="1646" r:id="rId9"/>
    <p:sldId id="1598" r:id="rId10"/>
    <p:sldId id="1599" r:id="rId11"/>
    <p:sldId id="1600" r:id="rId12"/>
    <p:sldId id="1601" r:id="rId13"/>
    <p:sldId id="1608" r:id="rId14"/>
    <p:sldId id="1630" r:id="rId15"/>
    <p:sldId id="1631" r:id="rId16"/>
    <p:sldId id="1602" r:id="rId17"/>
    <p:sldId id="1629" r:id="rId18"/>
    <p:sldId id="1603" r:id="rId19"/>
    <p:sldId id="1605" r:id="rId20"/>
    <p:sldId id="1607" r:id="rId21"/>
    <p:sldId id="1606" r:id="rId22"/>
    <p:sldId id="1574" r:id="rId23"/>
    <p:sldId id="1481" r:id="rId24"/>
    <p:sldId id="1486" r:id="rId25"/>
    <p:sldId id="1485" r:id="rId26"/>
    <p:sldId id="1489" r:id="rId27"/>
    <p:sldId id="1491" r:id="rId28"/>
    <p:sldId id="1482" r:id="rId29"/>
    <p:sldId id="1488" r:id="rId30"/>
    <p:sldId id="1484" r:id="rId31"/>
    <p:sldId id="1483" r:id="rId32"/>
    <p:sldId id="1487" r:id="rId33"/>
    <p:sldId id="1490" r:id="rId34"/>
    <p:sldId id="1585" r:id="rId35"/>
    <p:sldId id="1586" r:id="rId36"/>
    <p:sldId id="1587" r:id="rId37"/>
    <p:sldId id="1576" r:id="rId38"/>
    <p:sldId id="1577" r:id="rId39"/>
    <p:sldId id="1578" r:id="rId40"/>
    <p:sldId id="1579" r:id="rId41"/>
    <p:sldId id="1580" r:id="rId42"/>
    <p:sldId id="1581" r:id="rId43"/>
    <p:sldId id="1582" r:id="rId44"/>
    <p:sldId id="1583" r:id="rId45"/>
    <p:sldId id="1584" r:id="rId46"/>
    <p:sldId id="1594" r:id="rId47"/>
    <p:sldId id="1609" r:id="rId48"/>
    <p:sldId id="1610" r:id="rId49"/>
    <p:sldId id="1647" r:id="rId50"/>
    <p:sldId id="1611" r:id="rId51"/>
    <p:sldId id="1612" r:id="rId52"/>
    <p:sldId id="1613" r:id="rId53"/>
    <p:sldId id="1614" r:id="rId54"/>
    <p:sldId id="1616" r:id="rId55"/>
    <p:sldId id="1617" r:id="rId56"/>
    <p:sldId id="1575" r:id="rId57"/>
    <p:sldId id="1638" r:id="rId58"/>
    <p:sldId id="1639" r:id="rId59"/>
    <p:sldId id="1615" r:id="rId60"/>
    <p:sldId id="1641" r:id="rId61"/>
    <p:sldId id="1640" r:id="rId62"/>
    <p:sldId id="1618" r:id="rId63"/>
    <p:sldId id="1632" r:id="rId64"/>
    <p:sldId id="1633" r:id="rId65"/>
    <p:sldId id="1619" r:id="rId66"/>
    <p:sldId id="1634" r:id="rId67"/>
    <p:sldId id="1627" r:id="rId68"/>
    <p:sldId id="1628" r:id="rId69"/>
    <p:sldId id="1642" r:id="rId70"/>
    <p:sldId id="1644" r:id="rId71"/>
    <p:sldId id="1643" r:id="rId72"/>
    <p:sldId id="1620" r:id="rId73"/>
    <p:sldId id="1572" r:id="rId74"/>
    <p:sldId id="1637" r:id="rId75"/>
    <p:sldId id="1635" r:id="rId76"/>
    <p:sldId id="1588" r:id="rId77"/>
    <p:sldId id="1589" r:id="rId78"/>
    <p:sldId id="1648" r:id="rId79"/>
    <p:sldId id="1569" r:id="rId80"/>
    <p:sldId id="1519" r:id="rId81"/>
    <p:sldId id="1185" r:id="rId82"/>
    <p:sldId id="1186" r:id="rId83"/>
    <p:sldId id="1559" r:id="rId84"/>
    <p:sldId id="1387" r:id="rId85"/>
    <p:sldId id="1388" r:id="rId86"/>
    <p:sldId id="1389" r:id="rId87"/>
    <p:sldId id="1390" r:id="rId88"/>
    <p:sldId id="1560" r:id="rId89"/>
    <p:sldId id="1391" r:id="rId90"/>
    <p:sldId id="1460" r:id="rId91"/>
    <p:sldId id="1649"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Weber" initials="AW" lastIdx="1" clrIdx="0">
    <p:extLst>
      <p:ext uri="{19B8F6BF-5375-455C-9EA6-DF929625EA0E}">
        <p15:presenceInfo xmlns:p15="http://schemas.microsoft.com/office/powerpoint/2012/main" userId="0c5206f4792d35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ACAEEE"/>
    <a:srgbClr val="31859C"/>
    <a:srgbClr val="8D9EE5"/>
    <a:srgbClr val="B6ADED"/>
    <a:srgbClr val="C8B13C"/>
    <a:srgbClr val="CB862B"/>
    <a:srgbClr val="614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24"/>
    <p:restoredTop sz="94422" autoAdjust="0"/>
  </p:normalViewPr>
  <p:slideViewPr>
    <p:cSldViewPr>
      <p:cViewPr varScale="1">
        <p:scale>
          <a:sx n="184" d="100"/>
          <a:sy n="184" d="100"/>
        </p:scale>
        <p:origin x="180" y="462"/>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8CE88-BFAA-524F-ACD8-42D9C3BE511A}" type="datetimeFigureOut">
              <a:rPr lang="en-US" smtClean="0"/>
              <a:t>10/21/2021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45E35-2D49-8E4D-961C-1EFC91D6A348}" type="slidenum">
              <a:rPr lang="en-US" smtClean="0"/>
              <a:t>‹#›</a:t>
            </a:fld>
            <a:endParaRPr lang="en-US"/>
          </a:p>
        </p:txBody>
      </p:sp>
    </p:spTree>
    <p:extLst>
      <p:ext uri="{BB962C8B-B14F-4D97-AF65-F5344CB8AC3E}">
        <p14:creationId xmlns:p14="http://schemas.microsoft.com/office/powerpoint/2010/main" val="40438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145E35-2D49-8E4D-961C-1EFC91D6A348}" type="slidenum">
              <a:rPr lang="en-US" smtClean="0"/>
              <a:t>1</a:t>
            </a:fld>
            <a:endParaRPr lang="en-US"/>
          </a:p>
        </p:txBody>
      </p:sp>
    </p:spTree>
    <p:extLst>
      <p:ext uri="{BB962C8B-B14F-4D97-AF65-F5344CB8AC3E}">
        <p14:creationId xmlns:p14="http://schemas.microsoft.com/office/powerpoint/2010/main" val="112867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145E35-2D49-8E4D-961C-1EFC91D6A348}" type="slidenum">
              <a:rPr lang="en-US" smtClean="0"/>
              <a:t>2</a:t>
            </a:fld>
            <a:endParaRPr lang="en-US"/>
          </a:p>
        </p:txBody>
      </p:sp>
    </p:spTree>
    <p:extLst>
      <p:ext uri="{BB962C8B-B14F-4D97-AF65-F5344CB8AC3E}">
        <p14:creationId xmlns:p14="http://schemas.microsoft.com/office/powerpoint/2010/main" val="264703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BB71C1-D9F0-4A37-A4F6-BDCB58C21A3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074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B71C1-D9F0-4A37-A4F6-BDCB58C21A3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5688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B71C1-D9F0-4A37-A4F6-BDCB58C21A3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09097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B71C1-D9F0-4A37-A4F6-BDCB58C21A3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32325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B71C1-D9F0-4A37-A4F6-BDCB58C21A3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228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BB71C1-D9F0-4A37-A4F6-BDCB58C21A3B}"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77928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BB71C1-D9F0-4A37-A4F6-BDCB58C21A3B}"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1182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B71C1-D9F0-4A37-A4F6-BDCB58C21A3B}"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9658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B71C1-D9F0-4A37-A4F6-BDCB58C21A3B}"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37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904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7902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7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200151"/>
            <a:ext cx="75438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BB71C1-D9F0-4A37-A4F6-BDCB58C21A3B}" type="datetimeFigureOut">
              <a:rPr lang="en-US" smtClean="0"/>
              <a:t>10/21/2021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B6ADED"/>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454EFD-86D6-4F47-85FB-7205DE7B8782}" type="slidenum">
              <a:rPr lang="en-US" smtClean="0"/>
              <a:t>‹#›</a:t>
            </a:fld>
            <a:endParaRPr lang="en-US"/>
          </a:p>
        </p:txBody>
      </p:sp>
    </p:spTree>
    <p:extLst>
      <p:ext uri="{BB962C8B-B14F-4D97-AF65-F5344CB8AC3E}">
        <p14:creationId xmlns:p14="http://schemas.microsoft.com/office/powerpoint/2010/main" val="36536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i="0" kern="1200" cap="small" baseline="0">
          <a:solidFill>
            <a:srgbClr val="FFFFCC"/>
          </a:solidFill>
          <a:effectLst>
            <a:outerShdw blurRad="50800" dist="38100" dir="18900000" algn="bl" rotWithShape="0">
              <a:prstClr val="black">
                <a:alpha val="40000"/>
              </a:prstClr>
            </a:outerShdw>
          </a:effectLst>
          <a:latin typeface="Tahoma"/>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18900000" algn="bl"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18900000" algn="bl"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18900000" algn="bl"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99"/>
          </a:solidFill>
          <a:effectLst>
            <a:outerShdw blurRad="50800" dist="38100" dir="18900000" algn="bl"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18900000" algn="bl"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chs/data/nvss/vsrg/vsrg03-508.pdf" TargetMode="External"/><Relationship Id="rId2" Type="http://schemas.openxmlformats.org/officeDocument/2006/relationships/hyperlink" Target="https://journals.lww.com/americantherapeutics/fulltext/2021/08000/ivermectin_for_prevention_and_treatment_of.7.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iencedirect.com/science/article/pii/S221475002100161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7250494/" TargetMode="External"/><Relationship Id="rId2" Type="http://schemas.openxmlformats.org/officeDocument/2006/relationships/hyperlink" Target="https://www.covid19treatmentguidelines.nih.gov/management/clinical-management/hospitalized-adults--therapeutic-manage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vmmeta.com/" TargetMode="External"/><Relationship Id="rId2" Type="http://schemas.openxmlformats.org/officeDocument/2006/relationships/hyperlink" Target="https://journals.lww.com/americantherapeutics/fulltext/2021/08000/ivermectin_for_prevention_and_treatment_of.7.aspx"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092485792030425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da.gov/medical-devices/letters-health-care-providers/potential-false-positive-results-antigen-tests-rapid-detection-sars-cov-2-letter-clinical-laborato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hefederalist.com/2020/10/29/these-12-graphs-show-mask-mandates-do-nothing-to-stop-covid/"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yinonw/status/1340320463944380418/photo/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witter.com/yinonw/status/1366908358003986432/photo/1"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cpjournals.org/doi/10.7326/M20-6817" TargetMode="External"/><Relationship Id="rId2" Type="http://schemas.openxmlformats.org/officeDocument/2006/relationships/hyperlink" Target="https://wwwnc.cdc.gov/eid/article/26/5/19-0994_articl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acpjournals.org/doi/10.7326/M20-681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ebm.net/covid-19/masking-lack-of-evidence-with-polit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ochrane.org/CD006207/ARI_do-physical-measures-such-hand-washing-or-wearing-masks-stop-or-slow-down-spread-respiratory-virus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scipub.com/irjph-2021-08-100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tps://aip.scitation.org/doi/10.1063/5.005710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idrap.umn.edu/news-perspective/2020/04/commentary-masks-all-covid-19-not-based-sound-dat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ejm.org/doi/full/10.1056/NEJMp200637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bmjopen.bmj.com/content/5/4/e00657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twitter.com/yinonw/status/1340320463944380418/photo/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fda.gov/media/152176/download"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cdc.gov/mmwr/volumes/70/wr/mm7038e3.htm?s_cid=mm7038e3_w"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bbc.com/news/av/world-us-canada-5806585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heconservativetreehouse.com/wp-content/uploads/2021/10/UK-Study-Public-Health-England-Vaccinated-Death-Rate-vs-Unvaccinated-V2-1024x825.jp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graphics.reuters.com/world-coronavirus-tracker-and-maps/countries-and-territories/gibralta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jamanetwork.com/journals/jama/fullarticle/2782673?guestAccessKey=f93a08a1-db6e-428d-86d7-3935e87bd31d&amp;utm_source=silverchair&amp;utm_campaign=jama_network&amp;utm_content=covid_weekly_highlights&amp;utm_medium=emai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pubmed.ncbi.nlm.nih.gov/3417639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medrxiv.org/content/10.1101/2021.06.01.21258176v2"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jamanetwork.com/journals/jama/fullarticle/2782673?guestAccessKey=f93a08a1-db6e-428d-86d7-3935e87bd31d&amp;utm_source=silverchair&amp;utm_campaign=jama_network&amp;utm_content=covid_weekly_highlights&amp;utm_medium=emai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renz-law.com/covid-pfizer-whistleblower-data/" TargetMode="External"/><Relationship Id="rId2" Type="http://schemas.openxmlformats.org/officeDocument/2006/relationships/hyperlink" Target="https://www.statista.com/topics/1167/medicar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sciencedirect.com/science/article/pii/S221475002100161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sciencedirect.com/science/article/pii/S221475002100161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openvaers.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fda.gov/media/152176/download" TargetMode="External"/><Relationship Id="rId2" Type="http://schemas.openxmlformats.org/officeDocument/2006/relationships/hyperlink" Target="https://lc.org/newsroom/details/100821-no-fdaapproved-covid19-shots-availabl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principia-scientific.com/india-is-now-covid-19-free-by-using-ivermectin/" TargetMode="External"/><Relationship Id="rId2" Type="http://schemas.openxmlformats.org/officeDocument/2006/relationships/hyperlink" Target="https://www.hindustantimes.com/cities/lucknow-news/33-districts-in-uttar-pradesh-are-now-covid-free-state-govt-101631267966925.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medrxiv.org/content/10.1101/2021.08.24.21262415v1" TargetMode="External"/><Relationship Id="rId2" Type="http://schemas.openxmlformats.org/officeDocument/2006/relationships/hyperlink" Target="https://jamanetwork.com/journals/jama/fullarticle/2782673?guestAccessKey=f93a08a1-db6e-428d-86d7-3935e87bd31d&amp;utm_source=silverchair&amp;utm_campaign=jama_network&amp;utm_content=covid_weekly_highlights&amp;utm_medium=email" TargetMode="External"/><Relationship Id="rId1" Type="http://schemas.openxmlformats.org/officeDocument/2006/relationships/slideLayout" Target="../slideLayouts/slideLayout2.xml"/><Relationship Id="rId5" Type="http://schemas.openxmlformats.org/officeDocument/2006/relationships/hyperlink" Target="https://www.cell.com/cell-reports-medicine/fulltext/S2666-3791(21)00203-2" TargetMode="External"/><Relationship Id="rId4" Type="http://schemas.openxmlformats.org/officeDocument/2006/relationships/hyperlink" Target="https://pubmed.ncbi.nlm.nih.gov/34030176/"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ell.com/cell-reports-medicine/fulltext/S2666-3791(21)00203-2"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oi.org/10.1016/j.xcrm.2021.100354"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medscape.com/viewarticle/960214?uac=43919SV&amp;ecd=wnl_eveningnews_211010_mdedge_9am&amp;sso=tru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statista.com/statistics/1191568/reported-deaths-from-covid-by-age-us/" TargetMode="External"/><Relationship Id="rId2" Type="http://schemas.openxmlformats.org/officeDocument/2006/relationships/hyperlink" Target="https://www.medscape.com/viewarticle/960214?uac=43919SV&amp;ecd=wnl_eveningnews_211010_mdedge_9am&amp;sso=true" TargetMode="External"/><Relationship Id="rId1" Type="http://schemas.openxmlformats.org/officeDocument/2006/relationships/slideLayout" Target="../slideLayouts/slideLayout2.xml"/><Relationship Id="rId5" Type="http://schemas.openxmlformats.org/officeDocument/2006/relationships/hyperlink" Target="https://www.kidsdata.org/topic/211/suicides-age/table#fmt=123&amp;loc=2,127,347,1763,331,348,336,171,321,345,357,332,324,369,358,362,360,337,327,364,356,217,353,328,354,323,352,320,339,334,365,343,330,367,344,355,366,368,265,349,361,4,273,59,370,326,333,322,341,338,350,342,329,325,359,351,363,340,335,1&amp;tf=124&amp;ch=1309,446,1308,787&amp;sortColumnId=0&amp;sortType=asc" TargetMode="External"/><Relationship Id="rId4" Type="http://schemas.openxmlformats.org/officeDocument/2006/relationships/hyperlink" Target="https://www.cdc.gov/flu/about/burden/2018-2019.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swprs.org/studies-on-covid-19-lethality/#ag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ama-assn.org/about/research/employed-physicians-now-exceed-those-who-own-their-practice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ctrTitle"/>
          </p:nvPr>
        </p:nvSpPr>
        <p:spPr>
          <a:xfrm>
            <a:off x="304800" y="209550"/>
            <a:ext cx="8229600" cy="1104900"/>
          </a:xfrm>
          <a:effectLst/>
        </p:spPr>
        <p:txBody>
          <a:bodyPr>
            <a:noAutofit/>
          </a:bodyPr>
          <a:lstStyle/>
          <a:p>
            <a:pPr>
              <a:defRPr/>
            </a:pPr>
            <a:r>
              <a:rPr lang="en-US" sz="2800" cap="small" dirty="0">
                <a:solidFill>
                  <a:srgbClr val="B6ADED"/>
                </a:solidFill>
                <a:effectLst/>
                <a:cs typeface="Tw Cen MT"/>
              </a:rPr>
              <a:t>The COVID Crisis—A Biblical Worldview</a:t>
            </a:r>
            <a:br>
              <a:rPr lang="en-US" sz="2800" cap="small" dirty="0">
                <a:solidFill>
                  <a:srgbClr val="B6ADED"/>
                </a:solidFill>
                <a:effectLst/>
                <a:cs typeface="Tw Cen MT"/>
              </a:rPr>
            </a:br>
            <a:r>
              <a:rPr lang="en-US" sz="2800" cap="small" dirty="0">
                <a:solidFill>
                  <a:srgbClr val="B6ADED"/>
                </a:solidFill>
                <a:effectLst/>
                <a:cs typeface="Tw Cen MT"/>
              </a:rPr>
              <a:t>12 Lies Inciting Fear &amp; Dividing Society </a:t>
            </a:r>
            <a:br>
              <a:rPr lang="en-US" sz="2800" cap="small" dirty="0">
                <a:solidFill>
                  <a:srgbClr val="B6ADED"/>
                </a:solidFill>
                <a:effectLst/>
                <a:cs typeface="Tw Cen MT"/>
              </a:rPr>
            </a:br>
            <a:endParaRPr lang="en-US" sz="2000" b="0" cap="small" dirty="0">
              <a:effectLst/>
              <a:cs typeface="Tw Cen MT"/>
            </a:endParaRPr>
          </a:p>
        </p:txBody>
      </p:sp>
      <p:sp>
        <p:nvSpPr>
          <p:cNvPr id="3018755" name="Rectangle 3"/>
          <p:cNvSpPr>
            <a:spLocks noGrp="1" noChangeArrowheads="1"/>
          </p:cNvSpPr>
          <p:nvPr>
            <p:ph type="subTitle" idx="1"/>
          </p:nvPr>
        </p:nvSpPr>
        <p:spPr>
          <a:xfrm>
            <a:off x="0" y="1504950"/>
            <a:ext cx="9039226" cy="3429000"/>
          </a:xfrm>
          <a:effectLst/>
        </p:spPr>
        <p:txBody>
          <a:bodyPr>
            <a:noAutofit/>
          </a:bodyPr>
          <a:lstStyle/>
          <a:p>
            <a:pPr eaLnBrk="1" hangingPunct="1">
              <a:lnSpc>
                <a:spcPct val="80000"/>
              </a:lnSpc>
              <a:defRPr/>
            </a:pPr>
            <a:r>
              <a:rPr lang="en-US" sz="1800" b="1" dirty="0">
                <a:solidFill>
                  <a:srgbClr val="FFFF99"/>
                </a:solidFill>
                <a:effectLst>
                  <a:outerShdw blurRad="50800" dist="38100" dir="5400000" algn="t" rotWithShape="0">
                    <a:prstClr val="black">
                      <a:alpha val="40000"/>
                    </a:prstClr>
                  </a:outerShdw>
                </a:effectLst>
                <a:cs typeface="Tw Cen MT"/>
              </a:rPr>
              <a:t>Timothy R. Jennings, MD, DFAPA</a:t>
            </a:r>
          </a:p>
          <a:p>
            <a:pPr eaLnBrk="1" hangingPunct="1">
              <a:lnSpc>
                <a:spcPct val="80000"/>
              </a:lnSpc>
              <a:defRPr/>
            </a:pPr>
            <a:r>
              <a:rPr lang="en-US" sz="1600" dirty="0">
                <a:solidFill>
                  <a:schemeClr val="bg1"/>
                </a:solidFill>
                <a:effectLst>
                  <a:outerShdw blurRad="50800" dist="38100" dir="5400000" algn="t" rotWithShape="0">
                    <a:prstClr val="black">
                      <a:alpha val="40000"/>
                    </a:prstClr>
                  </a:outerShdw>
                </a:effectLst>
                <a:cs typeface="Tw Cen MT"/>
              </a:rPr>
              <a:t>Past-President, TN Psychiatric Association</a:t>
            </a:r>
          </a:p>
          <a:p>
            <a:pPr eaLnBrk="1" hangingPunct="1">
              <a:lnSpc>
                <a:spcPct val="80000"/>
              </a:lnSpc>
              <a:defRPr/>
            </a:pPr>
            <a:r>
              <a:rPr lang="en-US" sz="1600" dirty="0">
                <a:solidFill>
                  <a:schemeClr val="bg1"/>
                </a:solidFill>
                <a:effectLst>
                  <a:outerShdw blurRad="50800" dist="38100" dir="5400000" algn="t" rotWithShape="0">
                    <a:prstClr val="black">
                      <a:alpha val="40000"/>
                    </a:prstClr>
                  </a:outerShdw>
                </a:effectLst>
                <a:cs typeface="Tw Cen MT"/>
              </a:rPr>
              <a:t>Past-President, Southern Psychiatric Association</a:t>
            </a:r>
          </a:p>
          <a:p>
            <a:pPr eaLnBrk="1" hangingPunct="1">
              <a:lnSpc>
                <a:spcPct val="80000"/>
              </a:lnSpc>
              <a:defRPr/>
            </a:pPr>
            <a:endParaRPr lang="en-US" sz="20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r>
              <a:rPr lang="en-US" sz="1600" dirty="0">
                <a:solidFill>
                  <a:schemeClr val="bg1"/>
                </a:solidFill>
                <a:effectLst>
                  <a:outerShdw blurRad="50800" dist="38100" dir="5400000" algn="t" rotWithShape="0">
                    <a:prstClr val="black">
                      <a:alpha val="40000"/>
                    </a:prstClr>
                  </a:outerShdw>
                </a:effectLst>
                <a:cs typeface="Tw Cen MT"/>
              </a:rPr>
              <a:t>Author: </a:t>
            </a:r>
            <a:r>
              <a:rPr lang="en-US" sz="1600" i="1" dirty="0">
                <a:solidFill>
                  <a:schemeClr val="bg1"/>
                </a:solidFill>
                <a:effectLst>
                  <a:outerShdw blurRad="50800" dist="38100" dir="5400000" algn="t" rotWithShape="0">
                    <a:prstClr val="black">
                      <a:alpha val="40000"/>
                    </a:prstClr>
                  </a:outerShdw>
                </a:effectLst>
                <a:cs typeface="Tw Cen MT"/>
              </a:rPr>
              <a:t>Could It Be This Simple? A Biblical Model for Healing the Mind </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God-Shaped Brain: How Changing Your View of God Transforms Your Life </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Remedy New Testament Expanded Paraphrase</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God-Shaped Heart: How Correctly Understanding God’s Love Transforms Us</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Aging Brain: Proven Steps to Prevent Dementia and Sharpen Your Mind</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Remedy of the Lord in Song: The Psalms</a:t>
            </a:r>
          </a:p>
          <a:p>
            <a:pPr eaLnBrk="1" hangingPunct="1">
              <a:lnSpc>
                <a:spcPct val="80000"/>
              </a:lnSpc>
              <a:defRPr/>
            </a:pPr>
            <a:endParaRPr lang="en-US" sz="20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r>
              <a:rPr lang="en-US" sz="2000" dirty="0">
                <a:solidFill>
                  <a:srgbClr val="FFFF99"/>
                </a:solidFill>
                <a:effectLst>
                  <a:outerShdw blurRad="50800" dist="38100" dir="5400000" algn="t" rotWithShape="0">
                    <a:prstClr val="black">
                      <a:alpha val="40000"/>
                    </a:prstClr>
                  </a:outerShdw>
                </a:effectLst>
                <a:cs typeface="Tw Cen MT"/>
              </a:rPr>
              <a:t>www.comeandreason.com</a:t>
            </a:r>
          </a:p>
          <a:p>
            <a:pPr eaLnBrk="1" hangingPunct="1">
              <a:lnSpc>
                <a:spcPct val="80000"/>
              </a:lnSpc>
              <a:defRPr/>
            </a:pPr>
            <a:fld id="{A0CE03D6-429D-4537-BADF-0A8DA4543290}" type="datetime4">
              <a:rPr lang="en-US" sz="1600" smtClean="0">
                <a:solidFill>
                  <a:schemeClr val="bg1"/>
                </a:solidFill>
                <a:effectLst>
                  <a:outerShdw blurRad="50800" dist="38100" dir="5400000" algn="t" rotWithShape="0">
                    <a:prstClr val="black">
                      <a:alpha val="40000"/>
                    </a:prstClr>
                  </a:outerShdw>
                </a:effectLst>
                <a:cs typeface="Tw Cen MT"/>
              </a:rPr>
              <a:pPr eaLnBrk="1" hangingPunct="1">
                <a:lnSpc>
                  <a:spcPct val="80000"/>
                </a:lnSpc>
                <a:defRPr/>
              </a:pPr>
              <a:t>October 21, 2021</a:t>
            </a:fld>
            <a:endParaRPr lang="en-US" sz="1600" dirty="0">
              <a:solidFill>
                <a:schemeClr val="bg1"/>
              </a:solidFill>
              <a:effectLst>
                <a:outerShdw blurRad="50800" dist="38100" dir="5400000" algn="t" rotWithShape="0">
                  <a:prstClr val="black">
                    <a:alpha val="40000"/>
                  </a:prstClr>
                </a:outerShdw>
              </a:effectLst>
              <a:latin typeface="Tw Cen MT"/>
              <a:cs typeface="Tw Cen MT"/>
            </a:endParaRPr>
          </a:p>
        </p:txBody>
      </p:sp>
    </p:spTree>
    <p:extLst>
      <p:ext uri="{BB962C8B-B14F-4D97-AF65-F5344CB8AC3E}">
        <p14:creationId xmlns:p14="http://schemas.microsoft.com/office/powerpoint/2010/main" val="89467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6BE-C68C-334F-9D3D-637CDE22F848}"/>
              </a:ext>
            </a:extLst>
          </p:cNvPr>
          <p:cNvSpPr>
            <a:spLocks noGrp="1"/>
          </p:cNvSpPr>
          <p:nvPr>
            <p:ph type="title"/>
          </p:nvPr>
        </p:nvSpPr>
        <p:spPr/>
        <p:txBody>
          <a:bodyPr>
            <a:normAutofit/>
          </a:bodyPr>
          <a:lstStyle/>
          <a:p>
            <a:r>
              <a:rPr lang="en-US" sz="2800" dirty="0">
                <a:effectLst/>
              </a:rPr>
              <a:t>12 Lies Inciting Fear</a:t>
            </a:r>
          </a:p>
        </p:txBody>
      </p:sp>
      <p:sp>
        <p:nvSpPr>
          <p:cNvPr id="3" name="Content Placeholder 2">
            <a:extLst>
              <a:ext uri="{FF2B5EF4-FFF2-40B4-BE49-F238E27FC236}">
                <a16:creationId xmlns:a16="http://schemas.microsoft.com/office/drawing/2014/main" id="{D2BC47E0-0E51-6542-AB69-DEAACCE45AB4}"/>
              </a:ext>
            </a:extLst>
          </p:cNvPr>
          <p:cNvSpPr>
            <a:spLocks noGrp="1"/>
          </p:cNvSpPr>
          <p:nvPr>
            <p:ph idx="1"/>
          </p:nvPr>
        </p:nvSpPr>
        <p:spPr>
          <a:xfrm>
            <a:off x="1143000" y="1200150"/>
            <a:ext cx="7543800" cy="3581399"/>
          </a:xfrm>
        </p:spPr>
        <p:txBody>
          <a:bodyPr>
            <a:normAutofit/>
          </a:bodyPr>
          <a:lstStyle/>
          <a:p>
            <a:pPr marL="514350" indent="-514350">
              <a:buFont typeface="+mj-lt"/>
              <a:buAutoNum type="arabicPeriod" startAt="5"/>
            </a:pPr>
            <a:r>
              <a:rPr lang="en-US" sz="2400" dirty="0">
                <a:effectLst/>
              </a:rPr>
              <a:t>Healthcare workers need to be vaccinated to protect patients</a:t>
            </a:r>
          </a:p>
          <a:p>
            <a:pPr marL="514350" indent="-514350">
              <a:buFont typeface="+mj-lt"/>
              <a:buAutoNum type="arabicPeriod" startAt="5"/>
            </a:pPr>
            <a:r>
              <a:rPr lang="en-US" sz="2400" dirty="0">
                <a:effectLst/>
              </a:rPr>
              <a:t>The COVID vaccines are safe</a:t>
            </a:r>
          </a:p>
          <a:p>
            <a:pPr marL="514350" indent="-514350">
              <a:buFont typeface="+mj-lt"/>
              <a:buAutoNum type="arabicPeriod" startAt="5"/>
            </a:pPr>
            <a:r>
              <a:rPr lang="en-US" sz="2400" dirty="0">
                <a:effectLst/>
              </a:rPr>
              <a:t>Pfizer vaccine is now FDA approved</a:t>
            </a:r>
          </a:p>
          <a:p>
            <a:pPr marL="514350" indent="-514350">
              <a:buFont typeface="+mj-lt"/>
              <a:buAutoNum type="arabicPeriod" startAt="5"/>
            </a:pPr>
            <a:r>
              <a:rPr lang="en-US" sz="2400" dirty="0">
                <a:effectLst/>
              </a:rPr>
              <a:t>We can eliminate COVID if enough people get vaccinated</a:t>
            </a:r>
          </a:p>
          <a:p>
            <a:endParaRPr lang="en-US" sz="2400" dirty="0">
              <a:effectLst/>
            </a:endParaRPr>
          </a:p>
        </p:txBody>
      </p:sp>
    </p:spTree>
    <p:extLst>
      <p:ext uri="{BB962C8B-B14F-4D97-AF65-F5344CB8AC3E}">
        <p14:creationId xmlns:p14="http://schemas.microsoft.com/office/powerpoint/2010/main" val="4441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6BE-C68C-334F-9D3D-637CDE22F848}"/>
              </a:ext>
            </a:extLst>
          </p:cNvPr>
          <p:cNvSpPr>
            <a:spLocks noGrp="1"/>
          </p:cNvSpPr>
          <p:nvPr>
            <p:ph type="title"/>
          </p:nvPr>
        </p:nvSpPr>
        <p:spPr/>
        <p:txBody>
          <a:bodyPr>
            <a:normAutofit/>
          </a:bodyPr>
          <a:lstStyle/>
          <a:p>
            <a:r>
              <a:rPr lang="en-US" sz="2800" dirty="0">
                <a:effectLst/>
              </a:rPr>
              <a:t>12 Lies Inciting Fear</a:t>
            </a:r>
          </a:p>
        </p:txBody>
      </p:sp>
      <p:sp>
        <p:nvSpPr>
          <p:cNvPr id="3" name="Content Placeholder 2">
            <a:extLst>
              <a:ext uri="{FF2B5EF4-FFF2-40B4-BE49-F238E27FC236}">
                <a16:creationId xmlns:a16="http://schemas.microsoft.com/office/drawing/2014/main" id="{D2BC47E0-0E51-6542-AB69-DEAACCE45AB4}"/>
              </a:ext>
            </a:extLst>
          </p:cNvPr>
          <p:cNvSpPr>
            <a:spLocks noGrp="1"/>
          </p:cNvSpPr>
          <p:nvPr>
            <p:ph idx="1"/>
          </p:nvPr>
        </p:nvSpPr>
        <p:spPr>
          <a:xfrm>
            <a:off x="1143000" y="1200150"/>
            <a:ext cx="7543800" cy="3581399"/>
          </a:xfrm>
        </p:spPr>
        <p:txBody>
          <a:bodyPr>
            <a:normAutofit/>
          </a:bodyPr>
          <a:lstStyle/>
          <a:p>
            <a:pPr marL="514350" indent="-514350">
              <a:buFont typeface="+mj-lt"/>
              <a:buAutoNum type="arabicPeriod" startAt="9"/>
            </a:pPr>
            <a:r>
              <a:rPr lang="en-US" sz="2400" dirty="0">
                <a:effectLst/>
              </a:rPr>
              <a:t>The Unvaccinated are a threat</a:t>
            </a:r>
          </a:p>
          <a:p>
            <a:pPr marL="514350" indent="-514350">
              <a:buFont typeface="+mj-lt"/>
              <a:buAutoNum type="arabicPeriod" startAt="9"/>
            </a:pPr>
            <a:r>
              <a:rPr lang="en-US" sz="2400" dirty="0">
                <a:effectLst/>
              </a:rPr>
              <a:t>Children are at risk and need vaccination</a:t>
            </a:r>
          </a:p>
          <a:p>
            <a:pPr marL="514350" indent="-514350">
              <a:buFont typeface="+mj-lt"/>
              <a:buAutoNum type="arabicPeriod" startAt="9"/>
            </a:pPr>
            <a:r>
              <a:rPr lang="en-US" sz="2400" dirty="0">
                <a:effectLst/>
              </a:rPr>
              <a:t>The government wants to stop COVID</a:t>
            </a:r>
          </a:p>
          <a:p>
            <a:pPr marL="514350" indent="-514350">
              <a:buFont typeface="+mj-lt"/>
              <a:buAutoNum type="arabicPeriod" startAt="9"/>
            </a:pPr>
            <a:r>
              <a:rPr lang="en-US" sz="2400" dirty="0">
                <a:effectLst/>
              </a:rPr>
              <a:t>SARS-COV2 is virulent</a:t>
            </a:r>
          </a:p>
          <a:p>
            <a:pPr marL="0" indent="0">
              <a:buNone/>
            </a:pPr>
            <a:endParaRPr lang="en-US" sz="2400" dirty="0">
              <a:effectLst/>
            </a:endParaRPr>
          </a:p>
        </p:txBody>
      </p:sp>
    </p:spTree>
    <p:extLst>
      <p:ext uri="{BB962C8B-B14F-4D97-AF65-F5344CB8AC3E}">
        <p14:creationId xmlns:p14="http://schemas.microsoft.com/office/powerpoint/2010/main" val="19053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4E7-E87F-2E45-B3E1-A4146443AB90}"/>
              </a:ext>
            </a:extLst>
          </p:cNvPr>
          <p:cNvSpPr>
            <a:spLocks noGrp="1"/>
          </p:cNvSpPr>
          <p:nvPr>
            <p:ph type="title"/>
          </p:nvPr>
        </p:nvSpPr>
        <p:spPr/>
        <p:txBody>
          <a:bodyPr>
            <a:normAutofit/>
          </a:bodyPr>
          <a:lstStyle/>
          <a:p>
            <a:r>
              <a:rPr lang="en-US" sz="2800" dirty="0">
                <a:effectLst/>
              </a:rPr>
              <a:t>Lie 1: Over 700,000 Have Died </a:t>
            </a:r>
            <a:r>
              <a:rPr lang="en-US" sz="2800" i="1" dirty="0">
                <a:solidFill>
                  <a:srgbClr val="FFFF00"/>
                </a:solidFill>
                <a:effectLst/>
              </a:rPr>
              <a:t>OF</a:t>
            </a:r>
            <a:r>
              <a:rPr lang="en-US" sz="2800" dirty="0">
                <a:effectLst/>
              </a:rPr>
              <a:t> COVID</a:t>
            </a:r>
          </a:p>
        </p:txBody>
      </p:sp>
      <p:sp>
        <p:nvSpPr>
          <p:cNvPr id="3" name="Content Placeholder 2">
            <a:extLst>
              <a:ext uri="{FF2B5EF4-FFF2-40B4-BE49-F238E27FC236}">
                <a16:creationId xmlns:a16="http://schemas.microsoft.com/office/drawing/2014/main" id="{A28F3B37-0CF6-C543-B3AB-27393D527B86}"/>
              </a:ext>
            </a:extLst>
          </p:cNvPr>
          <p:cNvSpPr>
            <a:spLocks noGrp="1"/>
          </p:cNvSpPr>
          <p:nvPr>
            <p:ph idx="1"/>
          </p:nvPr>
        </p:nvSpPr>
        <p:spPr>
          <a:xfrm>
            <a:off x="1143000" y="889000"/>
            <a:ext cx="7543800" cy="3130550"/>
          </a:xfrm>
        </p:spPr>
        <p:txBody>
          <a:bodyPr>
            <a:noAutofit/>
          </a:bodyPr>
          <a:lstStyle/>
          <a:p>
            <a:pPr>
              <a:lnSpc>
                <a:spcPts val="2400"/>
              </a:lnSpc>
            </a:pPr>
            <a:r>
              <a:rPr lang="en-US" sz="2400" dirty="0">
                <a:effectLst/>
              </a:rPr>
              <a:t>In reporting COVID deaths the government changed the reporting from dying </a:t>
            </a:r>
            <a:r>
              <a:rPr lang="en-US" sz="2400" dirty="0">
                <a:solidFill>
                  <a:srgbClr val="FFFF99"/>
                </a:solidFill>
                <a:effectLst/>
              </a:rPr>
              <a:t>OF</a:t>
            </a:r>
            <a:r>
              <a:rPr lang="en-US" sz="2400" dirty="0">
                <a:effectLst/>
              </a:rPr>
              <a:t> COVID to dying </a:t>
            </a:r>
            <a:r>
              <a:rPr lang="en-US" sz="2400" dirty="0">
                <a:solidFill>
                  <a:srgbClr val="FFFF99"/>
                </a:solidFill>
                <a:effectLst/>
              </a:rPr>
              <a:t>WITH</a:t>
            </a:r>
            <a:r>
              <a:rPr lang="en-US" sz="2400" dirty="0">
                <a:effectLst/>
              </a:rPr>
              <a:t> COVID</a:t>
            </a:r>
          </a:p>
          <a:p>
            <a:r>
              <a:rPr lang="en-US" sz="2400" dirty="0">
                <a:effectLst/>
              </a:rPr>
              <a:t>Then the government financially incentivized this accounting magnification by paying hospitals more for COVID hospitalizations and deaths and </a:t>
            </a:r>
          </a:p>
          <a:p>
            <a:pPr>
              <a:spcBef>
                <a:spcPts val="0"/>
              </a:spcBef>
            </a:pPr>
            <a:r>
              <a:rPr lang="en-US" sz="2400" dirty="0">
                <a:effectLst/>
              </a:rPr>
              <a:t>COVID can be listed as the cause of death as long as it was </a:t>
            </a:r>
            <a:r>
              <a:rPr lang="en-US" sz="2400" dirty="0">
                <a:solidFill>
                  <a:srgbClr val="FFFFCC"/>
                </a:solidFill>
                <a:effectLst/>
              </a:rPr>
              <a:t>suspected</a:t>
            </a:r>
            <a:r>
              <a:rPr lang="en-US" sz="2400" dirty="0">
                <a:effectLst/>
              </a:rPr>
              <a:t> even without a COVID test.</a:t>
            </a:r>
            <a:r>
              <a:rPr lang="en-US" sz="2400" baseline="30000" dirty="0">
                <a:effectLst/>
              </a:rPr>
              <a:t>1</a:t>
            </a:r>
            <a:r>
              <a:rPr lang="en-US" sz="2400" dirty="0">
                <a:effectLst/>
              </a:rPr>
              <a:t> </a:t>
            </a:r>
          </a:p>
        </p:txBody>
      </p:sp>
      <p:sp>
        <p:nvSpPr>
          <p:cNvPr id="4" name="TextBox 3">
            <a:extLst>
              <a:ext uri="{FF2B5EF4-FFF2-40B4-BE49-F238E27FC236}">
                <a16:creationId xmlns:a16="http://schemas.microsoft.com/office/drawing/2014/main" id="{7DA9E1AE-24FA-4B43-9919-53ED86137747}"/>
              </a:ext>
            </a:extLst>
          </p:cNvPr>
          <p:cNvSpPr txBox="1"/>
          <p:nvPr/>
        </p:nvSpPr>
        <p:spPr>
          <a:xfrm>
            <a:off x="1143000" y="4095750"/>
            <a:ext cx="5257800" cy="4385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50" b="0" i="0" u="none" strike="noStrike" kern="1200" cap="none" spc="0" normalizeH="0" baseline="0" noProof="0" dirty="0">
                <a:ln>
                  <a:noFill/>
                </a:ln>
                <a:solidFill>
                  <a:prstClr val="white"/>
                </a:solidFill>
                <a:effectLst/>
                <a:uLnTx/>
                <a:uFillTx/>
                <a:latin typeface="Calibri"/>
                <a:ea typeface="+mn-ea"/>
                <a:cs typeface="+mn-cs"/>
              </a:rPr>
              <a:t>(control-click to open links)</a:t>
            </a:r>
            <a:endParaRPr kumimoji="0" lang="en-US" sz="1050" b="0" i="0" u="none" strike="noStrike" kern="1200" cap="none" spc="0" normalizeH="0" baseline="0" noProof="0" dirty="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342900" indent="-3429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https://www.cdc.gov/nchs/data/nvss/vsrg/vsrg03-508.pdf</a:t>
            </a:r>
            <a:endParaRPr lang="en-US" sz="1200" dirty="0">
              <a:solidFill>
                <a:schemeClr val="bg1"/>
              </a:solidFill>
            </a:endParaRPr>
          </a:p>
        </p:txBody>
      </p:sp>
    </p:spTree>
    <p:extLst>
      <p:ext uri="{BB962C8B-B14F-4D97-AF65-F5344CB8AC3E}">
        <p14:creationId xmlns:p14="http://schemas.microsoft.com/office/powerpoint/2010/main" val="32236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6168-DD7C-384D-8F19-E061E8DCB61E}"/>
              </a:ext>
            </a:extLst>
          </p:cNvPr>
          <p:cNvSpPr>
            <a:spLocks noGrp="1"/>
          </p:cNvSpPr>
          <p:nvPr>
            <p:ph type="title"/>
          </p:nvPr>
        </p:nvSpPr>
        <p:spPr/>
        <p:txBody>
          <a:bodyPr>
            <a:normAutofit/>
          </a:bodyPr>
          <a:lstStyle/>
          <a:p>
            <a:r>
              <a:rPr lang="en-US" sz="2800" dirty="0"/>
              <a:t>Deaths from COVID</a:t>
            </a:r>
          </a:p>
        </p:txBody>
      </p:sp>
      <p:sp>
        <p:nvSpPr>
          <p:cNvPr id="3" name="Content Placeholder 2">
            <a:extLst>
              <a:ext uri="{FF2B5EF4-FFF2-40B4-BE49-F238E27FC236}">
                <a16:creationId xmlns:a16="http://schemas.microsoft.com/office/drawing/2014/main" id="{C2FD3289-58CE-CB45-9B8F-10CB3771FF99}"/>
              </a:ext>
            </a:extLst>
          </p:cNvPr>
          <p:cNvSpPr>
            <a:spLocks noGrp="1"/>
          </p:cNvSpPr>
          <p:nvPr>
            <p:ph idx="1"/>
          </p:nvPr>
        </p:nvSpPr>
        <p:spPr/>
        <p:txBody>
          <a:bodyPr>
            <a:normAutofit/>
          </a:bodyPr>
          <a:lstStyle/>
          <a:p>
            <a:r>
              <a:rPr lang="en-US" sz="2400" dirty="0"/>
              <a:t>CDC website only 6% of the 700,000 reported COVID deaths were due solely to COVID</a:t>
            </a:r>
          </a:p>
          <a:p>
            <a:pPr>
              <a:spcBef>
                <a:spcPts val="0"/>
              </a:spcBef>
            </a:pPr>
            <a:r>
              <a:rPr lang="en-US" sz="2400" dirty="0"/>
              <a:t>94% of the deaths could have been listed as from other causes but because they had a positive COVID test or were suspected of having COVID they were listed as being from COVID</a:t>
            </a:r>
            <a:r>
              <a:rPr lang="en-US" sz="2400" baseline="30000" dirty="0"/>
              <a:t>1</a:t>
            </a:r>
          </a:p>
        </p:txBody>
      </p:sp>
      <p:sp>
        <p:nvSpPr>
          <p:cNvPr id="4" name="TextBox 3">
            <a:extLst>
              <a:ext uri="{FF2B5EF4-FFF2-40B4-BE49-F238E27FC236}">
                <a16:creationId xmlns:a16="http://schemas.microsoft.com/office/drawing/2014/main" id="{35B12B0B-43DC-B34F-8F3A-06AC73964E76}"/>
              </a:ext>
            </a:extLst>
          </p:cNvPr>
          <p:cNvSpPr txBox="1"/>
          <p:nvPr/>
        </p:nvSpPr>
        <p:spPr>
          <a:xfrm>
            <a:off x="1143000" y="4248150"/>
            <a:ext cx="6019800" cy="276999"/>
          </a:xfrm>
          <a:prstGeom prst="rect">
            <a:avLst/>
          </a:prstGeom>
          <a:noFill/>
        </p:spPr>
        <p:txBody>
          <a:bodyPr wrap="square" rtlCol="0">
            <a:spAutoFit/>
          </a:bodyPr>
          <a:lstStyle/>
          <a:p>
            <a:pPr marL="228600" indent="-228600">
              <a:buFont typeface="+mj-lt"/>
              <a:buAutoNum type="arabicPeriod"/>
            </a:pPr>
            <a:r>
              <a:rPr lang="en-US" sz="1200" u="sng" dirty="0">
                <a:solidFill>
                  <a:schemeClr val="bg1"/>
                </a:solidFill>
                <a:hlinkClick r:id="rId2">
                  <a:extLst>
                    <a:ext uri="{A12FA001-AC4F-418D-AE19-62706E023703}">
                      <ahyp:hlinkClr xmlns:ahyp="http://schemas.microsoft.com/office/drawing/2018/hyperlinkcolor" val="tx"/>
                    </a:ext>
                  </a:extLst>
                </a:hlinkClick>
              </a:rPr>
              <a:t>https://www.sciencedirect.com/science/article/pii/S221475002100161X#</a:t>
            </a:r>
            <a:endParaRPr lang="en-US" sz="1200" dirty="0">
              <a:solidFill>
                <a:schemeClr val="bg1"/>
              </a:solidFill>
            </a:endParaRPr>
          </a:p>
        </p:txBody>
      </p:sp>
    </p:spTree>
    <p:extLst>
      <p:ext uri="{BB962C8B-B14F-4D97-AF65-F5344CB8AC3E}">
        <p14:creationId xmlns:p14="http://schemas.microsoft.com/office/powerpoint/2010/main" val="13843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4299-BD5E-774A-99CE-1B46F04D8E4C}"/>
              </a:ext>
            </a:extLst>
          </p:cNvPr>
          <p:cNvSpPr>
            <a:spLocks noGrp="1"/>
          </p:cNvSpPr>
          <p:nvPr>
            <p:ph type="title"/>
          </p:nvPr>
        </p:nvSpPr>
        <p:spPr/>
        <p:txBody>
          <a:bodyPr>
            <a:normAutofit/>
          </a:bodyPr>
          <a:lstStyle/>
          <a:p>
            <a:r>
              <a:rPr lang="en-US" sz="2800" dirty="0"/>
              <a:t>Government Magnified Deaths</a:t>
            </a:r>
          </a:p>
        </p:txBody>
      </p:sp>
      <p:sp>
        <p:nvSpPr>
          <p:cNvPr id="3" name="Content Placeholder 2">
            <a:extLst>
              <a:ext uri="{FF2B5EF4-FFF2-40B4-BE49-F238E27FC236}">
                <a16:creationId xmlns:a16="http://schemas.microsoft.com/office/drawing/2014/main" id="{AEFBD743-8421-0A4F-BB94-E41110D1AA24}"/>
              </a:ext>
            </a:extLst>
          </p:cNvPr>
          <p:cNvSpPr>
            <a:spLocks noGrp="1"/>
          </p:cNvSpPr>
          <p:nvPr>
            <p:ph idx="1"/>
          </p:nvPr>
        </p:nvSpPr>
        <p:spPr/>
        <p:txBody>
          <a:bodyPr/>
          <a:lstStyle/>
          <a:p>
            <a:r>
              <a:rPr lang="en-US" sz="2400" dirty="0">
                <a:effectLst/>
              </a:rPr>
              <a:t>CDC recommendations if someone tests COVID positive is to send them home without treatment until they have problems</a:t>
            </a:r>
            <a:r>
              <a:rPr lang="en-US" sz="2400" baseline="30000" dirty="0">
                <a:effectLst/>
              </a:rPr>
              <a:t>1</a:t>
            </a:r>
            <a:endParaRPr lang="en-US" sz="2400" dirty="0">
              <a:effectLst/>
            </a:endParaRPr>
          </a:p>
          <a:p>
            <a:pPr>
              <a:spcBef>
                <a:spcPts val="0"/>
              </a:spcBef>
            </a:pPr>
            <a:r>
              <a:rPr lang="en-US" sz="2400" dirty="0">
                <a:effectLst/>
              </a:rPr>
              <a:t>CDC hospital recommendations include Remdesivir which in its Ebola studies caused the highest rate of deaths and the study was cancelled</a:t>
            </a:r>
            <a:r>
              <a:rPr lang="en-US" sz="2400" baseline="30000" dirty="0">
                <a:effectLst/>
              </a:rPr>
              <a:t>2</a:t>
            </a:r>
            <a:endParaRPr lang="en-US" baseline="30000" dirty="0">
              <a:effectLst/>
            </a:endParaRPr>
          </a:p>
          <a:p>
            <a:endParaRPr lang="en-US" dirty="0">
              <a:effectLst/>
            </a:endParaRPr>
          </a:p>
        </p:txBody>
      </p:sp>
      <p:sp>
        <p:nvSpPr>
          <p:cNvPr id="4" name="TextBox 3">
            <a:extLst>
              <a:ext uri="{FF2B5EF4-FFF2-40B4-BE49-F238E27FC236}">
                <a16:creationId xmlns:a16="http://schemas.microsoft.com/office/drawing/2014/main" id="{0B939E10-CE03-9A4C-B04A-5626BC28554A}"/>
              </a:ext>
            </a:extLst>
          </p:cNvPr>
          <p:cNvSpPr txBox="1"/>
          <p:nvPr/>
        </p:nvSpPr>
        <p:spPr>
          <a:xfrm>
            <a:off x="1143000" y="4255563"/>
            <a:ext cx="6934200" cy="646331"/>
          </a:xfrm>
          <a:prstGeom prst="rect">
            <a:avLst/>
          </a:prstGeom>
          <a:noFill/>
        </p:spPr>
        <p:txBody>
          <a:bodyPr wrap="square" rtlCol="0">
            <a:spAutoFit/>
          </a:bodyPr>
          <a:lstStyle/>
          <a:p>
            <a:pPr marL="228600" indent="-228600">
              <a:buFont typeface="+mj-lt"/>
              <a:buAutoNum type="arabicPeriod"/>
            </a:pPr>
            <a:r>
              <a:rPr lang="en-US" sz="1200">
                <a:solidFill>
                  <a:schemeClr val="bg1"/>
                </a:solidFill>
                <a:hlinkClick r:id="rId2">
                  <a:extLst>
                    <a:ext uri="{A12FA001-AC4F-418D-AE19-62706E023703}">
                      <ahyp:hlinkClr xmlns:ahyp="http://schemas.microsoft.com/office/drawing/2018/hyperlinkcolor" val="tx"/>
                    </a:ext>
                  </a:extLst>
                </a:hlinkClick>
              </a:rPr>
              <a:t>https://www.covid19treatmentguidelines.nih.gov/management/clinical-management/hospitalized-adults--therapeutic-management/</a:t>
            </a:r>
            <a:endParaRPr lang="en-US" sz="1200">
              <a:solidFill>
                <a:schemeClr val="bg1"/>
              </a:solidFill>
            </a:endParaRPr>
          </a:p>
          <a:p>
            <a:pPr marL="228600" indent="-228600">
              <a:buFont typeface="+mj-lt"/>
              <a:buAutoNum type="arabicPeriod"/>
            </a:pPr>
            <a:r>
              <a:rPr lang="en-US" sz="1200">
                <a:solidFill>
                  <a:schemeClr val="bg1"/>
                </a:solidFill>
                <a:hlinkClick r:id="rId3">
                  <a:extLst>
                    <a:ext uri="{A12FA001-AC4F-418D-AE19-62706E023703}">
                      <ahyp:hlinkClr xmlns:ahyp="http://schemas.microsoft.com/office/drawing/2018/hyperlinkcolor" val="tx"/>
                    </a:ext>
                  </a:extLst>
                </a:hlinkClick>
              </a:rPr>
              <a:t>https://www.ncbi.nlm.nih.gov/pmc/articles/PMC7250494/</a:t>
            </a:r>
            <a:endParaRPr lang="en-US" sz="1200" dirty="0">
              <a:solidFill>
                <a:schemeClr val="bg1"/>
              </a:solidFill>
            </a:endParaRPr>
          </a:p>
        </p:txBody>
      </p:sp>
    </p:spTree>
    <p:extLst>
      <p:ext uri="{BB962C8B-B14F-4D97-AF65-F5344CB8AC3E}">
        <p14:creationId xmlns:p14="http://schemas.microsoft.com/office/powerpoint/2010/main" val="423093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4299-BD5E-774A-99CE-1B46F04D8E4C}"/>
              </a:ext>
            </a:extLst>
          </p:cNvPr>
          <p:cNvSpPr>
            <a:spLocks noGrp="1"/>
          </p:cNvSpPr>
          <p:nvPr>
            <p:ph type="title"/>
          </p:nvPr>
        </p:nvSpPr>
        <p:spPr/>
        <p:txBody>
          <a:bodyPr>
            <a:normAutofit/>
          </a:bodyPr>
          <a:lstStyle/>
          <a:p>
            <a:r>
              <a:rPr lang="en-US" sz="2800" dirty="0"/>
              <a:t>Government Magnified  Deaths</a:t>
            </a:r>
          </a:p>
        </p:txBody>
      </p:sp>
      <p:sp>
        <p:nvSpPr>
          <p:cNvPr id="3" name="Content Placeholder 2">
            <a:extLst>
              <a:ext uri="{FF2B5EF4-FFF2-40B4-BE49-F238E27FC236}">
                <a16:creationId xmlns:a16="http://schemas.microsoft.com/office/drawing/2014/main" id="{AEFBD743-8421-0A4F-BB94-E41110D1AA24}"/>
              </a:ext>
            </a:extLst>
          </p:cNvPr>
          <p:cNvSpPr>
            <a:spLocks noGrp="1"/>
          </p:cNvSpPr>
          <p:nvPr>
            <p:ph idx="1"/>
          </p:nvPr>
        </p:nvSpPr>
        <p:spPr>
          <a:xfrm>
            <a:off x="1143000" y="1200151"/>
            <a:ext cx="7543800" cy="2895599"/>
          </a:xfrm>
        </p:spPr>
        <p:txBody>
          <a:bodyPr>
            <a:normAutofit/>
          </a:bodyPr>
          <a:lstStyle/>
          <a:p>
            <a:pPr>
              <a:spcBef>
                <a:spcPts val="0"/>
              </a:spcBef>
              <a:defRPr/>
            </a:pPr>
            <a:r>
              <a:rPr lang="en-US" sz="2400" dirty="0">
                <a:effectLst/>
              </a:rPr>
              <a:t>CDC does not recommend Ivermectin or Hydroxychloroquine despite being two of the safest meds in history and hundreds of studies documenting up to 86% reduction in hospitalization and death when used early. </a:t>
            </a:r>
          </a:p>
        </p:txBody>
      </p:sp>
      <p:sp>
        <p:nvSpPr>
          <p:cNvPr id="5" name="TextBox 4">
            <a:extLst>
              <a:ext uri="{FF2B5EF4-FFF2-40B4-BE49-F238E27FC236}">
                <a16:creationId xmlns:a16="http://schemas.microsoft.com/office/drawing/2014/main" id="{92F8ED2F-E6AB-1C44-90F3-943D721EC611}"/>
              </a:ext>
            </a:extLst>
          </p:cNvPr>
          <p:cNvSpPr txBox="1"/>
          <p:nvPr/>
        </p:nvSpPr>
        <p:spPr>
          <a:xfrm>
            <a:off x="1143000" y="4255353"/>
            <a:ext cx="7200900" cy="830997"/>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https://journals.lww.com/americantherapeutics/fulltext/2021/08000/ivermectin_for_prevention_and_treatment_of.7.aspx</a:t>
            </a:r>
            <a:endParaRPr lang="en-US" sz="1200" dirty="0">
              <a:solidFill>
                <a:schemeClr val="bg1"/>
              </a:solidFill>
            </a:endParaRPr>
          </a:p>
          <a:p>
            <a:pPr marL="228600" indent="-2286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ivmmeta.com</a:t>
            </a:r>
            <a:r>
              <a:rPr lang="en-US" sz="1200" dirty="0">
                <a:solidFill>
                  <a:schemeClr val="bg1"/>
                </a:solidFill>
                <a:hlinkClick r:id="rId3">
                  <a:extLst>
                    <a:ext uri="{A12FA001-AC4F-418D-AE19-62706E023703}">
                      <ahyp:hlinkClr xmlns:ahyp="http://schemas.microsoft.com/office/drawing/2018/hyperlinkcolor" val="tx"/>
                    </a:ext>
                  </a:extLst>
                </a:hlinkClick>
              </a:rPr>
              <a:t>/</a:t>
            </a:r>
            <a:endParaRPr lang="en-US" sz="1200" dirty="0">
              <a:solidFill>
                <a:schemeClr val="bg1"/>
              </a:solidFill>
            </a:endParaRPr>
          </a:p>
          <a:p>
            <a:pPr marL="228600" indent="-228600">
              <a:buFont typeface="+mj-lt"/>
              <a:buAutoNum type="arabicPeriod"/>
            </a:pPr>
            <a:r>
              <a:rPr lang="en-US" sz="1200" dirty="0">
                <a:solidFill>
                  <a:schemeClr val="bg1"/>
                </a:solidFill>
                <a:hlinkClick r:id="rId4">
                  <a:extLst>
                    <a:ext uri="{A12FA001-AC4F-418D-AE19-62706E023703}">
                      <ahyp:hlinkClr xmlns:ahyp="http://schemas.microsoft.com/office/drawing/2018/hyperlinkcolor" val="tx"/>
                    </a:ext>
                  </a:extLst>
                </a:hlinkClick>
              </a:rPr>
              <a:t>https://</a:t>
            </a:r>
            <a:r>
              <a:rPr lang="en-US" sz="1200" dirty="0" err="1">
                <a:solidFill>
                  <a:schemeClr val="bg1"/>
                </a:solidFill>
                <a:hlinkClick r:id="rId4">
                  <a:extLst>
                    <a:ext uri="{A12FA001-AC4F-418D-AE19-62706E023703}">
                      <ahyp:hlinkClr xmlns:ahyp="http://schemas.microsoft.com/office/drawing/2018/hyperlinkcolor" val="tx"/>
                    </a:ext>
                  </a:extLst>
                </a:hlinkClick>
              </a:rPr>
              <a:t>www.sciencedirect.com</a:t>
            </a:r>
            <a:r>
              <a:rPr lang="en-US" sz="1200" dirty="0">
                <a:solidFill>
                  <a:schemeClr val="bg1"/>
                </a:solidFill>
                <a:hlinkClick r:id="rId4">
                  <a:extLst>
                    <a:ext uri="{A12FA001-AC4F-418D-AE19-62706E023703}">
                      <ahyp:hlinkClr xmlns:ahyp="http://schemas.microsoft.com/office/drawing/2018/hyperlinkcolor" val="tx"/>
                    </a:ext>
                  </a:extLst>
                </a:hlinkClick>
              </a:rPr>
              <a:t>/science/article/</a:t>
            </a:r>
            <a:r>
              <a:rPr lang="en-US" sz="1200" dirty="0" err="1">
                <a:solidFill>
                  <a:schemeClr val="bg1"/>
                </a:solidFill>
                <a:hlinkClick r:id="rId4">
                  <a:extLst>
                    <a:ext uri="{A12FA001-AC4F-418D-AE19-62706E023703}">
                      <ahyp:hlinkClr xmlns:ahyp="http://schemas.microsoft.com/office/drawing/2018/hyperlinkcolor" val="tx"/>
                    </a:ext>
                  </a:extLst>
                </a:hlinkClick>
              </a:rPr>
              <a:t>pii</a:t>
            </a:r>
            <a:r>
              <a:rPr lang="en-US" sz="1200" dirty="0">
                <a:solidFill>
                  <a:schemeClr val="bg1"/>
                </a:solidFill>
                <a:hlinkClick r:id="rId4">
                  <a:extLst>
                    <a:ext uri="{A12FA001-AC4F-418D-AE19-62706E023703}">
                      <ahyp:hlinkClr xmlns:ahyp="http://schemas.microsoft.com/office/drawing/2018/hyperlinkcolor" val="tx"/>
                    </a:ext>
                  </a:extLst>
                </a:hlinkClick>
              </a:rPr>
              <a:t>/S0924857920304258</a:t>
            </a:r>
            <a:endParaRPr lang="en-US" sz="1200" dirty="0">
              <a:solidFill>
                <a:schemeClr val="bg1"/>
              </a:solidFill>
            </a:endParaRPr>
          </a:p>
        </p:txBody>
      </p:sp>
    </p:spTree>
    <p:extLst>
      <p:ext uri="{BB962C8B-B14F-4D97-AF65-F5344CB8AC3E}">
        <p14:creationId xmlns:p14="http://schemas.microsoft.com/office/powerpoint/2010/main" val="15016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4E7-E87F-2E45-B3E1-A4146443AB90}"/>
              </a:ext>
            </a:extLst>
          </p:cNvPr>
          <p:cNvSpPr>
            <a:spLocks noGrp="1"/>
          </p:cNvSpPr>
          <p:nvPr>
            <p:ph type="title"/>
          </p:nvPr>
        </p:nvSpPr>
        <p:spPr/>
        <p:txBody>
          <a:bodyPr>
            <a:normAutofit/>
          </a:bodyPr>
          <a:lstStyle/>
          <a:p>
            <a:r>
              <a:rPr lang="en-US" sz="2800" dirty="0"/>
              <a:t>Cases of COVID—Do we have  a Pandemic?</a:t>
            </a:r>
          </a:p>
        </p:txBody>
      </p:sp>
      <p:sp>
        <p:nvSpPr>
          <p:cNvPr id="3" name="Content Placeholder 2">
            <a:extLst>
              <a:ext uri="{FF2B5EF4-FFF2-40B4-BE49-F238E27FC236}">
                <a16:creationId xmlns:a16="http://schemas.microsoft.com/office/drawing/2014/main" id="{A28F3B37-0CF6-C543-B3AB-27393D527B86}"/>
              </a:ext>
            </a:extLst>
          </p:cNvPr>
          <p:cNvSpPr>
            <a:spLocks noGrp="1"/>
          </p:cNvSpPr>
          <p:nvPr>
            <p:ph idx="1"/>
          </p:nvPr>
        </p:nvSpPr>
        <p:spPr>
          <a:xfrm>
            <a:off x="1143000" y="1200150"/>
            <a:ext cx="7543800" cy="3657600"/>
          </a:xfrm>
        </p:spPr>
        <p:txBody>
          <a:bodyPr>
            <a:normAutofit/>
          </a:bodyPr>
          <a:lstStyle/>
          <a:p>
            <a:r>
              <a:rPr lang="en-US" sz="2400" dirty="0">
                <a:effectLst/>
              </a:rPr>
              <a:t>The PCR test magnifies the number of reported COVID cases by false positives.</a:t>
            </a:r>
          </a:p>
          <a:p>
            <a:r>
              <a:rPr lang="en-US" sz="2400" dirty="0">
                <a:effectLst/>
              </a:rPr>
              <a:t>Increasing cycles increases false positives</a:t>
            </a:r>
          </a:p>
        </p:txBody>
      </p:sp>
    </p:spTree>
    <p:extLst>
      <p:ext uri="{BB962C8B-B14F-4D97-AF65-F5344CB8AC3E}">
        <p14:creationId xmlns:p14="http://schemas.microsoft.com/office/powerpoint/2010/main" val="15266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4E7-E87F-2E45-B3E1-A4146443AB90}"/>
              </a:ext>
            </a:extLst>
          </p:cNvPr>
          <p:cNvSpPr>
            <a:spLocks noGrp="1"/>
          </p:cNvSpPr>
          <p:nvPr>
            <p:ph type="title"/>
          </p:nvPr>
        </p:nvSpPr>
        <p:spPr/>
        <p:txBody>
          <a:bodyPr>
            <a:normAutofit/>
          </a:bodyPr>
          <a:lstStyle/>
          <a:p>
            <a:r>
              <a:rPr lang="en-US" sz="2800" dirty="0"/>
              <a:t>Cases of COVID—Do we have  a Pandemic?</a:t>
            </a:r>
          </a:p>
        </p:txBody>
      </p:sp>
      <p:sp>
        <p:nvSpPr>
          <p:cNvPr id="3" name="Content Placeholder 2">
            <a:extLst>
              <a:ext uri="{FF2B5EF4-FFF2-40B4-BE49-F238E27FC236}">
                <a16:creationId xmlns:a16="http://schemas.microsoft.com/office/drawing/2014/main" id="{A28F3B37-0CF6-C543-B3AB-27393D527B86}"/>
              </a:ext>
            </a:extLst>
          </p:cNvPr>
          <p:cNvSpPr>
            <a:spLocks noGrp="1"/>
          </p:cNvSpPr>
          <p:nvPr>
            <p:ph idx="1"/>
          </p:nvPr>
        </p:nvSpPr>
        <p:spPr>
          <a:xfrm>
            <a:off x="1143000" y="889000"/>
            <a:ext cx="7543800" cy="3968750"/>
          </a:xfrm>
        </p:spPr>
        <p:txBody>
          <a:bodyPr>
            <a:normAutofit/>
          </a:bodyPr>
          <a:lstStyle/>
          <a:p>
            <a:r>
              <a:rPr lang="en-US" sz="2400" dirty="0">
                <a:effectLst/>
              </a:rPr>
              <a:t>Actual prevalence of disease in the population impacts the predictive value of the test</a:t>
            </a:r>
          </a:p>
          <a:p>
            <a:r>
              <a:rPr lang="en-US" sz="2400" dirty="0">
                <a:effectLst/>
              </a:rPr>
              <a:t>Meaning, less disease in the actual population the greater the false positive rate</a:t>
            </a:r>
          </a:p>
        </p:txBody>
      </p:sp>
    </p:spTree>
    <p:extLst>
      <p:ext uri="{BB962C8B-B14F-4D97-AF65-F5344CB8AC3E}">
        <p14:creationId xmlns:p14="http://schemas.microsoft.com/office/powerpoint/2010/main" val="30348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91D4-19CF-6B40-BB50-E50D9E0D2F33}"/>
              </a:ext>
            </a:extLst>
          </p:cNvPr>
          <p:cNvSpPr>
            <a:spLocks noGrp="1"/>
          </p:cNvSpPr>
          <p:nvPr>
            <p:ph type="title"/>
          </p:nvPr>
        </p:nvSpPr>
        <p:spPr/>
        <p:txBody>
          <a:bodyPr>
            <a:normAutofit/>
          </a:bodyPr>
          <a:lstStyle/>
          <a:p>
            <a:r>
              <a:rPr lang="en-US" sz="2800" dirty="0"/>
              <a:t>According to the FDA</a:t>
            </a:r>
          </a:p>
        </p:txBody>
      </p:sp>
      <p:sp>
        <p:nvSpPr>
          <p:cNvPr id="7" name="Content Placeholder 6">
            <a:extLst>
              <a:ext uri="{FF2B5EF4-FFF2-40B4-BE49-F238E27FC236}">
                <a16:creationId xmlns:a16="http://schemas.microsoft.com/office/drawing/2014/main" id="{512DC838-52FC-014F-AC88-43D45BE46C51}"/>
              </a:ext>
            </a:extLst>
          </p:cNvPr>
          <p:cNvSpPr>
            <a:spLocks noGrp="1"/>
          </p:cNvSpPr>
          <p:nvPr>
            <p:ph idx="1"/>
          </p:nvPr>
        </p:nvSpPr>
        <p:spPr>
          <a:xfrm>
            <a:off x="1143000" y="889000"/>
            <a:ext cx="7543800" cy="3968750"/>
          </a:xfrm>
        </p:spPr>
        <p:txBody>
          <a:bodyPr>
            <a:noAutofit/>
          </a:bodyPr>
          <a:lstStyle/>
          <a:p>
            <a:pPr>
              <a:lnSpc>
                <a:spcPts val="2400"/>
              </a:lnSpc>
            </a:pPr>
            <a:r>
              <a:rPr lang="en-US" sz="2400" dirty="0">
                <a:effectLst/>
              </a:rPr>
              <a:t>A test with 98% specificity would have a PPV of just over 80% in a population with 10% prevalence, meaning 20 out of 100 positive results would be false positives.</a:t>
            </a:r>
          </a:p>
          <a:p>
            <a:pPr>
              <a:lnSpc>
                <a:spcPts val="2400"/>
              </a:lnSpc>
            </a:pPr>
            <a:r>
              <a:rPr lang="en-US" sz="2400" dirty="0">
                <a:effectLst/>
              </a:rPr>
              <a:t>In a population with 1% prevalence, the same test would only have a PPV of approximately 30%, meaning 70 out of 100 positive results would be false positives. </a:t>
            </a:r>
          </a:p>
          <a:p>
            <a:pPr>
              <a:lnSpc>
                <a:spcPts val="2400"/>
              </a:lnSpc>
            </a:pPr>
            <a:r>
              <a:rPr lang="en-US" sz="2400" dirty="0">
                <a:effectLst/>
              </a:rPr>
              <a:t>At 0.1% prevalence, the PPV would only be 4%, meaning that 96 out of 100 positive results would be false positives.</a:t>
            </a:r>
          </a:p>
        </p:txBody>
      </p:sp>
      <p:sp>
        <p:nvSpPr>
          <p:cNvPr id="8" name="TextBox 7">
            <a:extLst>
              <a:ext uri="{FF2B5EF4-FFF2-40B4-BE49-F238E27FC236}">
                <a16:creationId xmlns:a16="http://schemas.microsoft.com/office/drawing/2014/main" id="{64ECDCEF-B91D-734E-8EFD-67C50FD6F9E0}"/>
              </a:ext>
            </a:extLst>
          </p:cNvPr>
          <p:cNvSpPr txBox="1"/>
          <p:nvPr/>
        </p:nvSpPr>
        <p:spPr>
          <a:xfrm>
            <a:off x="1143000" y="4465419"/>
            <a:ext cx="7315200" cy="646331"/>
          </a:xfrm>
          <a:prstGeom prst="rect">
            <a:avLst/>
          </a:prstGeom>
          <a:noFill/>
        </p:spPr>
        <p:txBody>
          <a:bodyPr wrap="square" rtlCol="0">
            <a:spAutoFit/>
          </a:bodyPr>
          <a:lstStyle/>
          <a:p>
            <a:pPr marL="228600" indent="-228600">
              <a:buFont typeface="+mj-lt"/>
              <a:buAutoNum type="arabicPeriod"/>
            </a:pPr>
            <a:r>
              <a:rPr lang="en-US" sz="1200" u="sng" dirty="0">
                <a:solidFill>
                  <a:schemeClr val="bg1"/>
                </a:solidFill>
                <a:hlinkClick r:id="rId2">
                  <a:extLst>
                    <a:ext uri="{A12FA001-AC4F-418D-AE19-62706E023703}">
                      <ahyp:hlinkClr xmlns:ahyp="http://schemas.microsoft.com/office/drawing/2018/hyperlinkcolor" val="tx"/>
                    </a:ext>
                  </a:extLst>
                </a:hlinkClick>
              </a:rPr>
              <a:t>https://www.fda.gov/medical-devices/letters-health-care-providers/potential-false-positive-results-antigen-tests-rapid-detection-sars-cov-2-letter-clinical-laboratory</a:t>
            </a:r>
            <a:r>
              <a:rPr lang="en-US" sz="1200" dirty="0">
                <a:solidFill>
                  <a:schemeClr val="bg1"/>
                </a:solidFill>
              </a:rPr>
              <a:t> </a:t>
            </a:r>
          </a:p>
          <a:p>
            <a:pPr marL="228600" indent="-228600">
              <a:buFont typeface="+mj-lt"/>
              <a:buAutoNum type="arabicPeriod"/>
            </a:pPr>
            <a:endParaRPr lang="en-US" sz="1200" dirty="0">
              <a:solidFill>
                <a:schemeClr val="bg1"/>
              </a:solidFill>
            </a:endParaRPr>
          </a:p>
        </p:txBody>
      </p:sp>
    </p:spTree>
    <p:extLst>
      <p:ext uri="{BB962C8B-B14F-4D97-AF65-F5344CB8AC3E}">
        <p14:creationId xmlns:p14="http://schemas.microsoft.com/office/powerpoint/2010/main" val="292215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07AA-B54A-BF4D-B53C-A25211AF25CD}"/>
              </a:ext>
            </a:extLst>
          </p:cNvPr>
          <p:cNvSpPr>
            <a:spLocks noGrp="1"/>
          </p:cNvSpPr>
          <p:nvPr>
            <p:ph type="title"/>
          </p:nvPr>
        </p:nvSpPr>
        <p:spPr/>
        <p:txBody>
          <a:bodyPr>
            <a:normAutofit/>
          </a:bodyPr>
          <a:lstStyle/>
          <a:p>
            <a:r>
              <a:rPr lang="en-US" sz="2800" dirty="0"/>
              <a:t>Government Magnified Crisis</a:t>
            </a:r>
          </a:p>
        </p:txBody>
      </p:sp>
      <p:sp>
        <p:nvSpPr>
          <p:cNvPr id="3" name="Content Placeholder 2">
            <a:extLst>
              <a:ext uri="{FF2B5EF4-FFF2-40B4-BE49-F238E27FC236}">
                <a16:creationId xmlns:a16="http://schemas.microsoft.com/office/drawing/2014/main" id="{5F75FDD7-E7CB-D240-A2E1-13B98BF1071F}"/>
              </a:ext>
            </a:extLst>
          </p:cNvPr>
          <p:cNvSpPr>
            <a:spLocks noGrp="1"/>
          </p:cNvSpPr>
          <p:nvPr>
            <p:ph idx="1"/>
          </p:nvPr>
        </p:nvSpPr>
        <p:spPr/>
        <p:txBody>
          <a:bodyPr>
            <a:normAutofit/>
          </a:bodyPr>
          <a:lstStyle/>
          <a:p>
            <a:r>
              <a:rPr lang="en-US" sz="2400" dirty="0">
                <a:effectLst/>
              </a:rPr>
              <a:t>The government pays for free PCR COVID testing of asymptomatic people, instructs people to get drive through testing and creates up to a 96% false positive rate magnifying the sense of crisis.</a:t>
            </a:r>
          </a:p>
          <a:p>
            <a:r>
              <a:rPr lang="en-US" sz="2400" dirty="0">
                <a:effectLst/>
              </a:rPr>
              <a:t>The media then reports on the number of positive cases inciting a greater sense of fear</a:t>
            </a:r>
          </a:p>
        </p:txBody>
      </p:sp>
    </p:spTree>
    <p:extLst>
      <p:ext uri="{BB962C8B-B14F-4D97-AF65-F5344CB8AC3E}">
        <p14:creationId xmlns:p14="http://schemas.microsoft.com/office/powerpoint/2010/main" val="26359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a:effectLst/>
        </p:spPr>
        <p:txBody>
          <a:bodyPr>
            <a:noAutofit/>
          </a:bodyPr>
          <a:lstStyle/>
          <a:p>
            <a:r>
              <a:rPr lang="en-US" sz="2800" cap="small" dirty="0">
                <a:effectLst/>
              </a:rPr>
              <a:t>Overview of </a:t>
            </a:r>
            <a:br>
              <a:rPr lang="en-US" sz="2800" cap="small" dirty="0">
                <a:effectLst/>
              </a:rPr>
            </a:br>
            <a:r>
              <a:rPr lang="en-US" sz="2800" cap="small" dirty="0">
                <a:effectLst/>
              </a:rPr>
              <a:t>The Two Antagonistic Principles</a:t>
            </a:r>
          </a:p>
        </p:txBody>
      </p:sp>
      <p:sp>
        <p:nvSpPr>
          <p:cNvPr id="5" name="Text Placeholder 4">
            <a:extLst>
              <a:ext uri="{FF2B5EF4-FFF2-40B4-BE49-F238E27FC236}">
                <a16:creationId xmlns:a16="http://schemas.microsoft.com/office/drawing/2014/main" id="{3D62B971-D774-694C-925F-12357AB2F9FE}"/>
              </a:ext>
            </a:extLst>
          </p:cNvPr>
          <p:cNvSpPr>
            <a:spLocks noGrp="1"/>
          </p:cNvSpPr>
          <p:nvPr>
            <p:ph type="body" idx="1"/>
          </p:nvPr>
        </p:nvSpPr>
        <p:spPr>
          <a:effectLst/>
        </p:spPr>
        <p:txBody>
          <a:bodyPr/>
          <a:lstStyle/>
          <a:p>
            <a:r>
              <a:rPr lang="en-US" dirty="0">
                <a:effectLst/>
              </a:rPr>
              <a:t>God’s Kingdom</a:t>
            </a:r>
          </a:p>
        </p:txBody>
      </p:sp>
      <p:sp>
        <p:nvSpPr>
          <p:cNvPr id="6" name="Content Placeholder 5">
            <a:extLst>
              <a:ext uri="{FF2B5EF4-FFF2-40B4-BE49-F238E27FC236}">
                <a16:creationId xmlns:a16="http://schemas.microsoft.com/office/drawing/2014/main" id="{6D7D37C2-A739-A74A-932A-0A6CA4EA370C}"/>
              </a:ext>
            </a:extLst>
          </p:cNvPr>
          <p:cNvSpPr>
            <a:spLocks noGrp="1"/>
          </p:cNvSpPr>
          <p:nvPr>
            <p:ph sz="half" idx="2"/>
          </p:nvPr>
        </p:nvSpPr>
        <p:spPr>
          <a:xfrm>
            <a:off x="457200" y="1631155"/>
            <a:ext cx="4040188" cy="3409951"/>
          </a:xfrm>
          <a:effectLst/>
        </p:spPr>
        <p:txBody>
          <a:bodyPr>
            <a:normAutofit/>
          </a:bodyPr>
          <a:lstStyle/>
          <a:p>
            <a:r>
              <a:rPr lang="en-US" dirty="0">
                <a:effectLst/>
              </a:rPr>
              <a:t>Love</a:t>
            </a:r>
          </a:p>
          <a:p>
            <a:r>
              <a:rPr lang="en-US" dirty="0">
                <a:effectLst/>
              </a:rPr>
              <a:t>Truth</a:t>
            </a:r>
          </a:p>
          <a:p>
            <a:r>
              <a:rPr lang="en-US" dirty="0">
                <a:effectLst/>
              </a:rPr>
              <a:t>Evidence</a:t>
            </a:r>
          </a:p>
          <a:p>
            <a:r>
              <a:rPr lang="en-US" dirty="0">
                <a:effectLst/>
              </a:rPr>
              <a:t>Design Law</a:t>
            </a:r>
          </a:p>
          <a:p>
            <a:r>
              <a:rPr lang="en-US" dirty="0">
                <a:effectLst/>
              </a:rPr>
              <a:t>Freedom/Liberty</a:t>
            </a:r>
          </a:p>
          <a:p>
            <a:r>
              <a:rPr lang="en-US" dirty="0">
                <a:effectLst/>
              </a:rPr>
              <a:t>Character/motive</a:t>
            </a:r>
          </a:p>
        </p:txBody>
      </p:sp>
      <p:sp>
        <p:nvSpPr>
          <p:cNvPr id="7" name="Text Placeholder 6">
            <a:extLst>
              <a:ext uri="{FF2B5EF4-FFF2-40B4-BE49-F238E27FC236}">
                <a16:creationId xmlns:a16="http://schemas.microsoft.com/office/drawing/2014/main" id="{1809779F-B6EF-E046-9A7A-C2A4839023F8}"/>
              </a:ext>
            </a:extLst>
          </p:cNvPr>
          <p:cNvSpPr>
            <a:spLocks noGrp="1"/>
          </p:cNvSpPr>
          <p:nvPr>
            <p:ph type="body" sz="quarter" idx="3"/>
          </p:nvPr>
        </p:nvSpPr>
        <p:spPr>
          <a:effectLst/>
        </p:spPr>
        <p:txBody>
          <a:bodyPr/>
          <a:lstStyle/>
          <a:p>
            <a:r>
              <a:rPr lang="en-US" dirty="0">
                <a:effectLst/>
              </a:rPr>
              <a:t>Satan’s Kingdom</a:t>
            </a:r>
          </a:p>
        </p:txBody>
      </p:sp>
      <p:sp>
        <p:nvSpPr>
          <p:cNvPr id="8" name="Content Placeholder 7">
            <a:extLst>
              <a:ext uri="{FF2B5EF4-FFF2-40B4-BE49-F238E27FC236}">
                <a16:creationId xmlns:a16="http://schemas.microsoft.com/office/drawing/2014/main" id="{943C9639-BE8A-1E41-B1C5-FE585F9D9874}"/>
              </a:ext>
            </a:extLst>
          </p:cNvPr>
          <p:cNvSpPr>
            <a:spLocks noGrp="1"/>
          </p:cNvSpPr>
          <p:nvPr>
            <p:ph sz="quarter" idx="4"/>
          </p:nvPr>
        </p:nvSpPr>
        <p:spPr>
          <a:effectLst/>
        </p:spPr>
        <p:txBody>
          <a:bodyPr>
            <a:normAutofit/>
          </a:bodyPr>
          <a:lstStyle/>
          <a:p>
            <a:r>
              <a:rPr lang="en-US" dirty="0">
                <a:effectLst/>
              </a:rPr>
              <a:t>Fear and selfishness</a:t>
            </a:r>
          </a:p>
          <a:p>
            <a:r>
              <a:rPr lang="en-US" dirty="0">
                <a:effectLst/>
              </a:rPr>
              <a:t>Lies</a:t>
            </a:r>
          </a:p>
          <a:p>
            <a:r>
              <a:rPr lang="en-US" dirty="0">
                <a:effectLst/>
              </a:rPr>
              <a:t>Proclamation/Claims</a:t>
            </a:r>
          </a:p>
          <a:p>
            <a:r>
              <a:rPr lang="en-US" dirty="0">
                <a:effectLst/>
              </a:rPr>
              <a:t>Imposed Law</a:t>
            </a:r>
          </a:p>
          <a:p>
            <a:r>
              <a:rPr lang="en-US" dirty="0">
                <a:effectLst/>
              </a:rPr>
              <a:t>Coercion/Force</a:t>
            </a:r>
          </a:p>
          <a:p>
            <a:r>
              <a:rPr lang="en-US" dirty="0">
                <a:effectLst/>
              </a:rPr>
              <a:t>Behavior/deeds</a:t>
            </a:r>
          </a:p>
        </p:txBody>
      </p:sp>
      <p:sp>
        <p:nvSpPr>
          <p:cNvPr id="4" name="Footer Placeholder 3"/>
          <p:cNvSpPr>
            <a:spLocks noGrp="1"/>
          </p:cNvSpPr>
          <p:nvPr>
            <p:ph type="ftr" sz="quarter" idx="11"/>
          </p:nvPr>
        </p:nvSpPr>
        <p:spPr/>
        <p:txBody>
          <a:bodyPr/>
          <a:lstStyle/>
          <a:p>
            <a:pPr>
              <a:defRPr/>
            </a:pPr>
            <a:r>
              <a:rPr lang="en-US" dirty="0"/>
              <a:t>www.comeandreason.com</a:t>
            </a:r>
          </a:p>
        </p:txBody>
      </p:sp>
    </p:spTree>
    <p:extLst>
      <p:ext uri="{BB962C8B-B14F-4D97-AF65-F5344CB8AC3E}">
        <p14:creationId xmlns:p14="http://schemas.microsoft.com/office/powerpoint/2010/main" val="7096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AC6C-FF58-3B4D-810B-1B456F3E8E6C}"/>
              </a:ext>
            </a:extLst>
          </p:cNvPr>
          <p:cNvSpPr>
            <a:spLocks noGrp="1"/>
          </p:cNvSpPr>
          <p:nvPr>
            <p:ph type="title"/>
          </p:nvPr>
        </p:nvSpPr>
        <p:spPr/>
        <p:txBody>
          <a:bodyPr>
            <a:normAutofit/>
          </a:bodyPr>
          <a:lstStyle/>
          <a:p>
            <a:r>
              <a:rPr lang="en-US" sz="2800" dirty="0"/>
              <a:t>Another Magnification of Crisis</a:t>
            </a:r>
          </a:p>
        </p:txBody>
      </p:sp>
      <p:sp>
        <p:nvSpPr>
          <p:cNvPr id="3" name="Content Placeholder 2">
            <a:extLst>
              <a:ext uri="{FF2B5EF4-FFF2-40B4-BE49-F238E27FC236}">
                <a16:creationId xmlns:a16="http://schemas.microsoft.com/office/drawing/2014/main" id="{FFF19484-4282-604F-8D6D-FD9B9E00B8AF}"/>
              </a:ext>
            </a:extLst>
          </p:cNvPr>
          <p:cNvSpPr>
            <a:spLocks noGrp="1"/>
          </p:cNvSpPr>
          <p:nvPr>
            <p:ph idx="1"/>
          </p:nvPr>
        </p:nvSpPr>
        <p:spPr/>
        <p:txBody>
          <a:bodyPr>
            <a:normAutofit/>
          </a:bodyPr>
          <a:lstStyle/>
          <a:p>
            <a:r>
              <a:rPr lang="en-US" sz="2400" dirty="0">
                <a:effectLst/>
              </a:rPr>
              <a:t>All positive </a:t>
            </a:r>
            <a:r>
              <a:rPr lang="en-US" sz="2400" dirty="0">
                <a:solidFill>
                  <a:srgbClr val="FFFFCC"/>
                </a:solidFill>
                <a:effectLst/>
              </a:rPr>
              <a:t>tests</a:t>
            </a:r>
            <a:r>
              <a:rPr lang="en-US" sz="2400" dirty="0">
                <a:effectLst/>
              </a:rPr>
              <a:t> are counted as new </a:t>
            </a:r>
            <a:r>
              <a:rPr lang="en-US" sz="2400" dirty="0">
                <a:solidFill>
                  <a:srgbClr val="FFFFCC"/>
                </a:solidFill>
                <a:effectLst/>
              </a:rPr>
              <a:t>cases</a:t>
            </a:r>
          </a:p>
          <a:p>
            <a:r>
              <a:rPr lang="en-US" sz="2400" dirty="0">
                <a:effectLst/>
              </a:rPr>
              <a:t>Even if the same person was tested multiple times</a:t>
            </a:r>
          </a:p>
        </p:txBody>
      </p:sp>
    </p:spTree>
    <p:extLst>
      <p:ext uri="{BB962C8B-B14F-4D97-AF65-F5344CB8AC3E}">
        <p14:creationId xmlns:p14="http://schemas.microsoft.com/office/powerpoint/2010/main" val="208280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60AC-DF35-0D4B-ABB0-593562547F96}"/>
              </a:ext>
            </a:extLst>
          </p:cNvPr>
          <p:cNvSpPr>
            <a:spLocks noGrp="1"/>
          </p:cNvSpPr>
          <p:nvPr>
            <p:ph type="title"/>
          </p:nvPr>
        </p:nvSpPr>
        <p:spPr/>
        <p:txBody>
          <a:bodyPr>
            <a:normAutofit/>
          </a:bodyPr>
          <a:lstStyle/>
          <a:p>
            <a:r>
              <a:rPr lang="en-US" sz="2800" dirty="0"/>
              <a:t>FDA Class 1 Recall</a:t>
            </a:r>
          </a:p>
        </p:txBody>
      </p:sp>
      <p:sp>
        <p:nvSpPr>
          <p:cNvPr id="3" name="Content Placeholder 2">
            <a:extLst>
              <a:ext uri="{FF2B5EF4-FFF2-40B4-BE49-F238E27FC236}">
                <a16:creationId xmlns:a16="http://schemas.microsoft.com/office/drawing/2014/main" id="{730898C0-2B98-AF42-AB1D-6E53815EB13D}"/>
              </a:ext>
            </a:extLst>
          </p:cNvPr>
          <p:cNvSpPr>
            <a:spLocks noGrp="1"/>
          </p:cNvSpPr>
          <p:nvPr>
            <p:ph idx="1"/>
          </p:nvPr>
        </p:nvSpPr>
        <p:spPr>
          <a:xfrm>
            <a:off x="1143000" y="889000"/>
            <a:ext cx="7543800" cy="3816350"/>
          </a:xfrm>
        </p:spPr>
        <p:txBody>
          <a:bodyPr>
            <a:normAutofit/>
          </a:bodyPr>
          <a:lstStyle/>
          <a:p>
            <a:r>
              <a:rPr lang="en-US" sz="2400" dirty="0">
                <a:effectLst/>
              </a:rPr>
              <a:t>Spring of 2020 the FDA does a class 1 recall of the PCR test</a:t>
            </a:r>
          </a:p>
          <a:p>
            <a:r>
              <a:rPr lang="en-US" sz="2400" dirty="0">
                <a:effectLst/>
              </a:rPr>
              <a:t>But the historic number of cases that created a sense of pandemic crisis is never reduced</a:t>
            </a:r>
          </a:p>
          <a:p>
            <a:r>
              <a:rPr lang="en-US" sz="2400" dirty="0">
                <a:effectLst/>
              </a:rPr>
              <a:t>It is these numbers of positive cases that gives justification for the lockdowns, mask mandates, school closures, and vaccine mandates</a:t>
            </a:r>
          </a:p>
        </p:txBody>
      </p:sp>
    </p:spTree>
    <p:extLst>
      <p:ext uri="{BB962C8B-B14F-4D97-AF65-F5344CB8AC3E}">
        <p14:creationId xmlns:p14="http://schemas.microsoft.com/office/powerpoint/2010/main" val="21999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7D58-233C-F54A-A7DC-93A33493AC68}"/>
              </a:ext>
            </a:extLst>
          </p:cNvPr>
          <p:cNvSpPr>
            <a:spLocks noGrp="1"/>
          </p:cNvSpPr>
          <p:nvPr>
            <p:ph type="title"/>
          </p:nvPr>
        </p:nvSpPr>
        <p:spPr/>
        <p:txBody>
          <a:bodyPr>
            <a:noAutofit/>
          </a:bodyPr>
          <a:lstStyle/>
          <a:p>
            <a:r>
              <a:rPr lang="en-US" sz="2800" dirty="0"/>
              <a:t>Lie 2: Masks are Effective</a:t>
            </a:r>
            <a:br>
              <a:rPr lang="en-US" sz="2800" dirty="0"/>
            </a:br>
            <a:r>
              <a:rPr lang="en-US" sz="2800" dirty="0"/>
              <a:t>at Stopping Spread</a:t>
            </a:r>
          </a:p>
        </p:txBody>
      </p:sp>
      <p:sp>
        <p:nvSpPr>
          <p:cNvPr id="3" name="Content Placeholder 2">
            <a:extLst>
              <a:ext uri="{FF2B5EF4-FFF2-40B4-BE49-F238E27FC236}">
                <a16:creationId xmlns:a16="http://schemas.microsoft.com/office/drawing/2014/main" id="{B9D85C20-EF1C-E248-98CE-69712C6AB3C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5067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B5E44385-74E4-904A-961C-B9483FAE81A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4" name="TextBox 3">
            <a:extLst>
              <a:ext uri="{FF2B5EF4-FFF2-40B4-BE49-F238E27FC236}">
                <a16:creationId xmlns:a16="http://schemas.microsoft.com/office/drawing/2014/main" id="{BD4848EE-401F-4AE2-BD01-B4CCC4AB4E52}"/>
              </a:ext>
            </a:extLst>
          </p:cNvPr>
          <p:cNvSpPr txBox="1"/>
          <p:nvPr/>
        </p:nvSpPr>
        <p:spPr>
          <a:xfrm>
            <a:off x="3352800" y="12763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406253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D7172E-DA42-DB43-8600-931DA9DABE0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C6FC6221-602F-4B9B-9BDE-544C2106D2F5}"/>
              </a:ext>
            </a:extLst>
          </p:cNvPr>
          <p:cNvSpPr txBox="1"/>
          <p:nvPr/>
        </p:nvSpPr>
        <p:spPr>
          <a:xfrm>
            <a:off x="3581400" y="13525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259127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imeline&#10;&#10;Description automatically generated">
            <a:extLst>
              <a:ext uri="{FF2B5EF4-FFF2-40B4-BE49-F238E27FC236}">
                <a16:creationId xmlns:a16="http://schemas.microsoft.com/office/drawing/2014/main" id="{707233D6-BA78-6743-AD9E-86DBA478EAA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FF7E532F-1B86-47DA-AAAD-2D0CB991E281}"/>
              </a:ext>
            </a:extLst>
          </p:cNvPr>
          <p:cNvSpPr txBox="1"/>
          <p:nvPr/>
        </p:nvSpPr>
        <p:spPr>
          <a:xfrm>
            <a:off x="3657600" y="12763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257001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719850-1B53-244C-8DDB-D1DAF7DADEA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991470F5-EC6E-4250-89A6-1377879F3C22}"/>
              </a:ext>
            </a:extLst>
          </p:cNvPr>
          <p:cNvSpPr txBox="1"/>
          <p:nvPr/>
        </p:nvSpPr>
        <p:spPr>
          <a:xfrm>
            <a:off x="3276600" y="12763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3131742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3753B608-3BAF-8F41-8A06-5B374562A69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515A3A35-BFB0-4690-B3D9-EBA1E490615C}"/>
              </a:ext>
            </a:extLst>
          </p:cNvPr>
          <p:cNvSpPr txBox="1"/>
          <p:nvPr/>
        </p:nvSpPr>
        <p:spPr>
          <a:xfrm>
            <a:off x="3429000" y="12763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297518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imeline&#10;&#10;Description automatically generated">
            <a:extLst>
              <a:ext uri="{FF2B5EF4-FFF2-40B4-BE49-F238E27FC236}">
                <a16:creationId xmlns:a16="http://schemas.microsoft.com/office/drawing/2014/main" id="{E2AEFC85-401A-844E-A315-F8CF8C394D5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88CB5A8B-C962-4C9E-84FD-3BF85D1712A5}"/>
              </a:ext>
            </a:extLst>
          </p:cNvPr>
          <p:cNvSpPr txBox="1"/>
          <p:nvPr/>
        </p:nvSpPr>
        <p:spPr>
          <a:xfrm>
            <a:off x="3429000" y="13525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135041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983B99-19B3-2442-A363-D919942090F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2" b="-2"/>
          <a:stretch/>
        </p:blipFill>
        <p:spPr>
          <a:xfrm>
            <a:off x="20" y="961"/>
            <a:ext cx="9143980" cy="5142539"/>
          </a:xfrm>
          <a:prstGeom prst="rect">
            <a:avLst/>
          </a:prstGeom>
        </p:spPr>
      </p:pic>
      <p:sp>
        <p:nvSpPr>
          <p:cNvPr id="3" name="TextBox 2">
            <a:extLst>
              <a:ext uri="{FF2B5EF4-FFF2-40B4-BE49-F238E27FC236}">
                <a16:creationId xmlns:a16="http://schemas.microsoft.com/office/drawing/2014/main" id="{FCEB2B47-3582-4A4B-A79A-064B8AB7A2A3}"/>
              </a:ext>
            </a:extLst>
          </p:cNvPr>
          <p:cNvSpPr txBox="1"/>
          <p:nvPr/>
        </p:nvSpPr>
        <p:spPr>
          <a:xfrm>
            <a:off x="3352800" y="13525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75605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761B18-7D40-6046-9249-3689AD00A142}"/>
              </a:ext>
            </a:extLst>
          </p:cNvPr>
          <p:cNvSpPr>
            <a:spLocks noGrp="1"/>
          </p:cNvSpPr>
          <p:nvPr>
            <p:ph type="title"/>
          </p:nvPr>
        </p:nvSpPr>
        <p:spPr/>
        <p:txBody>
          <a:bodyPr>
            <a:normAutofit/>
          </a:bodyPr>
          <a:lstStyle/>
          <a:p>
            <a:r>
              <a:rPr lang="en-US" sz="2800" dirty="0">
                <a:effectLst/>
              </a:rPr>
              <a:t>How to Avoid Being Deceived</a:t>
            </a:r>
          </a:p>
        </p:txBody>
      </p:sp>
      <p:sp>
        <p:nvSpPr>
          <p:cNvPr id="8" name="Content Placeholder 7">
            <a:extLst>
              <a:ext uri="{FF2B5EF4-FFF2-40B4-BE49-F238E27FC236}">
                <a16:creationId xmlns:a16="http://schemas.microsoft.com/office/drawing/2014/main" id="{8708AA9E-858B-D341-BEE2-38C9CC9DBC90}"/>
              </a:ext>
            </a:extLst>
          </p:cNvPr>
          <p:cNvSpPr>
            <a:spLocks noGrp="1"/>
          </p:cNvSpPr>
          <p:nvPr>
            <p:ph idx="1"/>
          </p:nvPr>
        </p:nvSpPr>
        <p:spPr>
          <a:xfrm>
            <a:off x="1143000" y="889000"/>
            <a:ext cx="7543800" cy="3705623"/>
          </a:xfrm>
        </p:spPr>
        <p:txBody>
          <a:bodyPr>
            <a:noAutofit/>
          </a:bodyPr>
          <a:lstStyle/>
          <a:p>
            <a:pPr>
              <a:lnSpc>
                <a:spcPts val="2400"/>
              </a:lnSpc>
            </a:pPr>
            <a:r>
              <a:rPr lang="en-US" sz="2400" dirty="0">
                <a:effectLst/>
              </a:rPr>
              <a:t>Focus on the methods</a:t>
            </a:r>
          </a:p>
          <a:p>
            <a:pPr>
              <a:lnSpc>
                <a:spcPts val="2400"/>
              </a:lnSpc>
            </a:pPr>
            <a:r>
              <a:rPr lang="en-US" sz="2400" dirty="0">
                <a:effectLst/>
              </a:rPr>
              <a:t>If the data, facts, studies, reports, science is too confusing—step back and focus on the methods</a:t>
            </a:r>
          </a:p>
          <a:p>
            <a:pPr>
              <a:lnSpc>
                <a:spcPts val="2400"/>
              </a:lnSpc>
            </a:pPr>
            <a:r>
              <a:rPr lang="en-US" sz="2400" dirty="0">
                <a:effectLst/>
              </a:rPr>
              <a:t>Godly methods: truth, love, freedom</a:t>
            </a:r>
          </a:p>
          <a:p>
            <a:pPr lvl="1">
              <a:lnSpc>
                <a:spcPts val="2400"/>
              </a:lnSpc>
            </a:pPr>
            <a:r>
              <a:rPr lang="en-US" dirty="0">
                <a:effectLst/>
              </a:rPr>
              <a:t>Truth loses nothing by close investigation and questioning</a:t>
            </a:r>
          </a:p>
          <a:p>
            <a:pPr>
              <a:lnSpc>
                <a:spcPts val="2400"/>
              </a:lnSpc>
            </a:pPr>
            <a:r>
              <a:rPr lang="en-US" sz="2400" dirty="0">
                <a:effectLst/>
              </a:rPr>
              <a:t>Ungodly methods: lies, exploitation, restriction of freedom</a:t>
            </a:r>
          </a:p>
          <a:p>
            <a:pPr lvl="1">
              <a:lnSpc>
                <a:spcPts val="2400"/>
              </a:lnSpc>
            </a:pPr>
            <a:r>
              <a:rPr lang="en-US" dirty="0">
                <a:effectLst/>
              </a:rPr>
              <a:t>Don’t have truth so must censor, silence, accuse, deceive, coerce, demand, shout down, incite fear, control</a:t>
            </a:r>
          </a:p>
        </p:txBody>
      </p:sp>
    </p:spTree>
    <p:extLst>
      <p:ext uri="{BB962C8B-B14F-4D97-AF65-F5344CB8AC3E}">
        <p14:creationId xmlns:p14="http://schemas.microsoft.com/office/powerpoint/2010/main" val="24034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31849C"/>
                                      </p:to>
                                    </p:animClr>
                                  </p:sub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31849C"/>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4A459582-09D8-8F42-96E4-BD1153210F7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68CB4FBC-E86A-4938-826A-992A91824AA1}"/>
              </a:ext>
            </a:extLst>
          </p:cNvPr>
          <p:cNvSpPr txBox="1"/>
          <p:nvPr/>
        </p:nvSpPr>
        <p:spPr>
          <a:xfrm>
            <a:off x="2362200" y="12763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319885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AFDA87D9-F8B5-9146-B569-46C950AB961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D851C344-95B4-40D3-8C1F-AD44B4130771}"/>
              </a:ext>
            </a:extLst>
          </p:cNvPr>
          <p:cNvSpPr txBox="1"/>
          <p:nvPr/>
        </p:nvSpPr>
        <p:spPr>
          <a:xfrm>
            <a:off x="3581400" y="12001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363561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295C74FB-31BE-5448-9959-F2349DA2EFC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4FB5006D-2B8D-42FD-BA2C-463E262700B2}"/>
              </a:ext>
            </a:extLst>
          </p:cNvPr>
          <p:cNvSpPr txBox="1"/>
          <p:nvPr/>
        </p:nvSpPr>
        <p:spPr>
          <a:xfrm>
            <a:off x="3733800" y="12001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1403189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622FE299-6214-444F-A61D-3B9AA24CA38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961"/>
            <a:ext cx="9143980" cy="5142539"/>
          </a:xfrm>
          <a:prstGeom prst="rect">
            <a:avLst/>
          </a:prstGeom>
        </p:spPr>
      </p:pic>
      <p:sp>
        <p:nvSpPr>
          <p:cNvPr id="3" name="TextBox 2">
            <a:extLst>
              <a:ext uri="{FF2B5EF4-FFF2-40B4-BE49-F238E27FC236}">
                <a16:creationId xmlns:a16="http://schemas.microsoft.com/office/drawing/2014/main" id="{12ECD995-DE44-4306-B92F-571960CB3B40}"/>
              </a:ext>
            </a:extLst>
          </p:cNvPr>
          <p:cNvSpPr txBox="1"/>
          <p:nvPr/>
        </p:nvSpPr>
        <p:spPr>
          <a:xfrm>
            <a:off x="3657600" y="1276350"/>
            <a:ext cx="4572000" cy="215444"/>
          </a:xfrm>
          <a:prstGeom prst="rect">
            <a:avLst/>
          </a:prstGeom>
          <a:noFill/>
        </p:spPr>
        <p:txBody>
          <a:bodyPr wrap="square">
            <a:spAutoFit/>
          </a:bodyPr>
          <a:lstStyle/>
          <a:p>
            <a:r>
              <a:rPr lang="en-US" sz="800" dirty="0">
                <a:hlinkClick r:id="rId3"/>
              </a:rPr>
              <a:t>https://thefederalist.com/2020/10/29/these-12-graphs-show-mask-mandates-do-nothing-to-stop-covid/</a:t>
            </a:r>
            <a:endParaRPr lang="en-US" sz="800" dirty="0"/>
          </a:p>
        </p:txBody>
      </p:sp>
    </p:spTree>
    <p:extLst>
      <p:ext uri="{BB962C8B-B14F-4D97-AF65-F5344CB8AC3E}">
        <p14:creationId xmlns:p14="http://schemas.microsoft.com/office/powerpoint/2010/main" val="3597284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FEBE2A-6FDE-7B45-BA84-9B37D3FA30BE}"/>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EB8939-F84B-461D-9718-6CDFD7229511}"/>
              </a:ext>
            </a:extLst>
          </p:cNvPr>
          <p:cNvSpPr txBox="1"/>
          <p:nvPr/>
        </p:nvSpPr>
        <p:spPr>
          <a:xfrm>
            <a:off x="2362200" y="819150"/>
            <a:ext cx="4572000" cy="215444"/>
          </a:xfrm>
          <a:prstGeom prst="rect">
            <a:avLst/>
          </a:prstGeom>
          <a:noFill/>
        </p:spPr>
        <p:txBody>
          <a:bodyPr wrap="square">
            <a:spAutoFit/>
          </a:bodyPr>
          <a:lstStyle/>
          <a:p>
            <a:pPr algn="ctr"/>
            <a:r>
              <a:rPr lang="en-US" sz="800" dirty="0">
                <a:hlinkClick r:id="rId3"/>
              </a:rPr>
              <a:t>https://twitter.com/yinonw/status/1340320463944380418/photo/1</a:t>
            </a:r>
            <a:endParaRPr lang="en-US" sz="800" dirty="0"/>
          </a:p>
        </p:txBody>
      </p:sp>
    </p:spTree>
    <p:extLst>
      <p:ext uri="{BB962C8B-B14F-4D97-AF65-F5344CB8AC3E}">
        <p14:creationId xmlns:p14="http://schemas.microsoft.com/office/powerpoint/2010/main" val="1456177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BB1892-928A-EE47-81AE-9EF48AC61D6A}"/>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7F01AF-6365-42F2-873E-2F0807CD96C0}"/>
              </a:ext>
            </a:extLst>
          </p:cNvPr>
          <p:cNvSpPr txBox="1"/>
          <p:nvPr/>
        </p:nvSpPr>
        <p:spPr>
          <a:xfrm>
            <a:off x="2286000" y="666750"/>
            <a:ext cx="4572000" cy="215444"/>
          </a:xfrm>
          <a:prstGeom prst="rect">
            <a:avLst/>
          </a:prstGeom>
          <a:noFill/>
        </p:spPr>
        <p:txBody>
          <a:bodyPr wrap="square">
            <a:spAutoFit/>
          </a:bodyPr>
          <a:lstStyle/>
          <a:p>
            <a:pPr algn="ctr"/>
            <a:r>
              <a:rPr lang="en-US" sz="800" dirty="0">
                <a:hlinkClick r:id="rId3"/>
              </a:rPr>
              <a:t>https://twitter.com/yinonw/status/1366908358003986432/photo/1</a:t>
            </a:r>
            <a:endParaRPr lang="en-US" sz="800" dirty="0"/>
          </a:p>
        </p:txBody>
      </p:sp>
    </p:spTree>
    <p:extLst>
      <p:ext uri="{BB962C8B-B14F-4D97-AF65-F5344CB8AC3E}">
        <p14:creationId xmlns:p14="http://schemas.microsoft.com/office/powerpoint/2010/main" val="869925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EF93-7135-2C4D-B3FE-8F350B9DE3AC}"/>
              </a:ext>
            </a:extLst>
          </p:cNvPr>
          <p:cNvSpPr>
            <a:spLocks noGrp="1"/>
          </p:cNvSpPr>
          <p:nvPr>
            <p:ph type="title"/>
          </p:nvPr>
        </p:nvSpPr>
        <p:spPr/>
        <p:txBody>
          <a:bodyPr>
            <a:normAutofit/>
          </a:bodyPr>
          <a:lstStyle/>
          <a:p>
            <a:r>
              <a:rPr lang="en-US" sz="2800" dirty="0"/>
              <a:t>N95 versus Cloth Masks</a:t>
            </a:r>
          </a:p>
        </p:txBody>
      </p:sp>
      <p:pic>
        <p:nvPicPr>
          <p:cNvPr id="3074" name="Picture 2">
            <a:extLst>
              <a:ext uri="{FF2B5EF4-FFF2-40B4-BE49-F238E27FC236}">
                <a16:creationId xmlns:a16="http://schemas.microsoft.com/office/drawing/2014/main" id="{63097E98-4F87-8042-B681-CD5CDEDD2AF9}"/>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38200" y="742950"/>
            <a:ext cx="7315199" cy="412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7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C52E-BA5A-3C4C-9AD9-F2240374DD62}"/>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D63CA5DA-4217-DB47-AB1E-E33BCEF04E4F}"/>
              </a:ext>
            </a:extLst>
          </p:cNvPr>
          <p:cNvSpPr>
            <a:spLocks noGrp="1"/>
          </p:cNvSpPr>
          <p:nvPr>
            <p:ph idx="1"/>
          </p:nvPr>
        </p:nvSpPr>
        <p:spPr>
          <a:xfrm>
            <a:off x="1143000" y="1200150"/>
            <a:ext cx="7543800" cy="3657599"/>
          </a:xfrm>
        </p:spPr>
        <p:txBody>
          <a:bodyPr>
            <a:normAutofit/>
          </a:bodyPr>
          <a:lstStyle/>
          <a:p>
            <a:pPr>
              <a:lnSpc>
                <a:spcPts val="2400"/>
              </a:lnSpc>
            </a:pPr>
            <a:r>
              <a:rPr lang="en-US" sz="2400" dirty="0">
                <a:effectLst/>
              </a:rPr>
              <a:t>A May 2020 meta-study on pandemic influenza published by the US CDC found that face masks </a:t>
            </a:r>
            <a:r>
              <a:rPr lang="en-US" sz="2400" b="1" dirty="0">
                <a:solidFill>
                  <a:srgbClr val="FFFFCC"/>
                </a:solidFill>
                <a:effectLst/>
              </a:rPr>
              <a:t>had no effect </a:t>
            </a:r>
            <a:r>
              <a:rPr lang="en-US" sz="2400" dirty="0">
                <a:effectLst/>
              </a:rPr>
              <a:t>on transmissions.</a:t>
            </a:r>
            <a:r>
              <a:rPr lang="en-US" sz="2400" baseline="30000" dirty="0">
                <a:effectLst/>
              </a:rPr>
              <a:t>1</a:t>
            </a:r>
            <a:r>
              <a:rPr lang="en-US" sz="2400" dirty="0">
                <a:effectLst/>
              </a:rPr>
              <a:t> </a:t>
            </a:r>
          </a:p>
          <a:p>
            <a:pPr>
              <a:lnSpc>
                <a:spcPts val="2400"/>
              </a:lnSpc>
            </a:pPr>
            <a:r>
              <a:rPr lang="en-US" sz="2400" dirty="0">
                <a:effectLst/>
              </a:rPr>
              <a:t>A Danish randomized controlled trial with 6000 participants, published in the Annals of Internal Medicine in November 2020, found </a:t>
            </a:r>
            <a:r>
              <a:rPr lang="en-US" sz="2400" b="1" dirty="0">
                <a:solidFill>
                  <a:srgbClr val="FFFFCC"/>
                </a:solidFill>
                <a:effectLst/>
              </a:rPr>
              <a:t>no statistically significant effect of high-quality medical face masks against SARS-CoV-2</a:t>
            </a:r>
            <a:r>
              <a:rPr lang="en-US" sz="2400" b="1" dirty="0">
                <a:effectLst/>
              </a:rPr>
              <a:t> </a:t>
            </a:r>
            <a:r>
              <a:rPr lang="en-US" sz="2400" dirty="0">
                <a:effectLst/>
              </a:rPr>
              <a:t>infection in a community setting.</a:t>
            </a:r>
            <a:r>
              <a:rPr lang="en-US" sz="2400" baseline="30000" dirty="0">
                <a:effectLst/>
              </a:rPr>
              <a:t>2</a:t>
            </a:r>
            <a:r>
              <a:rPr lang="en-US" sz="2400" dirty="0">
                <a:effectLst/>
              </a:rPr>
              <a:t> </a:t>
            </a:r>
          </a:p>
        </p:txBody>
      </p:sp>
      <p:sp>
        <p:nvSpPr>
          <p:cNvPr id="4" name="TextBox 3">
            <a:extLst>
              <a:ext uri="{FF2B5EF4-FFF2-40B4-BE49-F238E27FC236}">
                <a16:creationId xmlns:a16="http://schemas.microsoft.com/office/drawing/2014/main" id="{48BACD15-8B6C-F547-B3E3-F1D5DC12236C}"/>
              </a:ext>
            </a:extLst>
          </p:cNvPr>
          <p:cNvSpPr txBox="1"/>
          <p:nvPr/>
        </p:nvSpPr>
        <p:spPr>
          <a:xfrm>
            <a:off x="1143000" y="4324350"/>
            <a:ext cx="6553200" cy="646331"/>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wwwnc.cdc.gov</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eid</a:t>
            </a:r>
            <a:r>
              <a:rPr lang="en-US" sz="1200" dirty="0">
                <a:solidFill>
                  <a:schemeClr val="bg1"/>
                </a:solidFill>
                <a:hlinkClick r:id="rId2">
                  <a:extLst>
                    <a:ext uri="{A12FA001-AC4F-418D-AE19-62706E023703}">
                      <ahyp:hlinkClr xmlns:ahyp="http://schemas.microsoft.com/office/drawing/2018/hyperlinkcolor" val="tx"/>
                    </a:ext>
                  </a:extLst>
                </a:hlinkClick>
              </a:rPr>
              <a:t>/article/26/5/19-0994_article</a:t>
            </a:r>
            <a:endParaRPr lang="en-US" sz="1200" dirty="0">
              <a:solidFill>
                <a:schemeClr val="bg1"/>
              </a:solidFill>
            </a:endParaRPr>
          </a:p>
          <a:p>
            <a:pPr marL="342900" indent="-3429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www.acpjournals.org</a:t>
            </a:r>
            <a:r>
              <a:rPr lang="en-US" sz="1200" dirty="0">
                <a:solidFill>
                  <a:schemeClr val="bg1"/>
                </a:solidFill>
                <a:hlinkClick r:id="rId3">
                  <a:extLst>
                    <a:ext uri="{A12FA001-AC4F-418D-AE19-62706E023703}">
                      <ahyp:hlinkClr xmlns:ahyp="http://schemas.microsoft.com/office/drawing/2018/hyperlinkcolor" val="tx"/>
                    </a:ext>
                  </a:extLst>
                </a:hlinkClick>
              </a:rPr>
              <a:t>/</a:t>
            </a:r>
            <a:r>
              <a:rPr lang="en-US" sz="1200" dirty="0" err="1">
                <a:solidFill>
                  <a:schemeClr val="bg1"/>
                </a:solidFill>
                <a:hlinkClick r:id="rId3">
                  <a:extLst>
                    <a:ext uri="{A12FA001-AC4F-418D-AE19-62706E023703}">
                      <ahyp:hlinkClr xmlns:ahyp="http://schemas.microsoft.com/office/drawing/2018/hyperlinkcolor" val="tx"/>
                    </a:ext>
                  </a:extLst>
                </a:hlinkClick>
              </a:rPr>
              <a:t>doi</a:t>
            </a:r>
            <a:r>
              <a:rPr lang="en-US" sz="1200" dirty="0">
                <a:solidFill>
                  <a:schemeClr val="bg1"/>
                </a:solidFill>
                <a:hlinkClick r:id="rId3">
                  <a:extLst>
                    <a:ext uri="{A12FA001-AC4F-418D-AE19-62706E023703}">
                      <ahyp:hlinkClr xmlns:ahyp="http://schemas.microsoft.com/office/drawing/2018/hyperlinkcolor" val="tx"/>
                    </a:ext>
                  </a:extLst>
                </a:hlinkClick>
              </a:rPr>
              <a:t>/10.7326/M20-6817</a:t>
            </a:r>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5505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sz="2400" dirty="0">
                <a:effectLst/>
              </a:rPr>
              <a:t>A large randomized controlled trial with close to 8000 participants, published in October 2020, found that face masks “</a:t>
            </a:r>
            <a:r>
              <a:rPr lang="en-US" sz="2400" b="1" dirty="0">
                <a:solidFill>
                  <a:srgbClr val="FFFFCC"/>
                </a:solidFill>
                <a:effectLst/>
              </a:rPr>
              <a:t>did not seem to be effective against laboratory-confirmed viral respiratory infections nor against clinical respiratory infection</a:t>
            </a:r>
            <a:r>
              <a:rPr lang="en-US" sz="2400" dirty="0">
                <a:effectLst/>
              </a:rPr>
              <a:t>.”</a:t>
            </a:r>
            <a:r>
              <a:rPr lang="en-US" sz="2400" baseline="30000" dirty="0">
                <a:effectLst/>
              </a:rPr>
              <a:t>1</a:t>
            </a:r>
            <a:endParaRPr lang="en-US" sz="1050" dirty="0">
              <a:solidFill>
                <a:srgbClr val="ACAEEE"/>
              </a:solidFill>
              <a:effectLst/>
            </a:endParaRPr>
          </a:p>
        </p:txBody>
      </p:sp>
      <p:sp>
        <p:nvSpPr>
          <p:cNvPr id="4" name="TextBox 3">
            <a:extLst>
              <a:ext uri="{FF2B5EF4-FFF2-40B4-BE49-F238E27FC236}">
                <a16:creationId xmlns:a16="http://schemas.microsoft.com/office/drawing/2014/main" id="{7D1672EA-2B65-E748-9BD6-FBBF8646AFCE}"/>
              </a:ext>
            </a:extLst>
          </p:cNvPr>
          <p:cNvSpPr txBox="1"/>
          <p:nvPr/>
        </p:nvSpPr>
        <p:spPr>
          <a:xfrm>
            <a:off x="1143000" y="4320410"/>
            <a:ext cx="53340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journals.plos.org</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plosone</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article?id</a:t>
            </a:r>
            <a:r>
              <a:rPr lang="en-US" sz="1200" dirty="0">
                <a:solidFill>
                  <a:schemeClr val="bg1"/>
                </a:solidFill>
                <a:hlinkClick r:id="rId2">
                  <a:extLst>
                    <a:ext uri="{A12FA001-AC4F-418D-AE19-62706E023703}">
                      <ahyp:hlinkClr xmlns:ahyp="http://schemas.microsoft.com/office/drawing/2018/hyperlinkcolor" val="tx"/>
                    </a:ext>
                  </a:extLst>
                </a:hlinkClick>
              </a:rPr>
              <a:t>=10.1371/journal.pone.0240287</a:t>
            </a:r>
            <a:endParaRPr lang="en-US" sz="1200" dirty="0">
              <a:solidFill>
                <a:schemeClr val="bg1"/>
              </a:solidFill>
            </a:endParaRPr>
          </a:p>
        </p:txBody>
      </p:sp>
    </p:spTree>
    <p:extLst>
      <p:ext uri="{BB962C8B-B14F-4D97-AF65-F5344CB8AC3E}">
        <p14:creationId xmlns:p14="http://schemas.microsoft.com/office/powerpoint/2010/main" val="63998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sz="2400" dirty="0">
                <a:effectLst/>
              </a:rPr>
              <a:t>A July 2020 review by the Oxford Centre for Evidence-Based Medicine found that there is </a:t>
            </a:r>
            <a:r>
              <a:rPr lang="en-US" sz="2400" b="1" dirty="0">
                <a:solidFill>
                  <a:srgbClr val="FFFFCC"/>
                </a:solidFill>
                <a:effectLst/>
              </a:rPr>
              <a:t>no evidence for the effectiveness of face masks against virus infection or transmission</a:t>
            </a:r>
            <a:r>
              <a:rPr lang="en-US" sz="2400" dirty="0">
                <a:effectLst/>
              </a:rPr>
              <a:t>.</a:t>
            </a:r>
            <a:r>
              <a:rPr lang="en-US" sz="2400" baseline="30000" dirty="0">
                <a:effectLst/>
              </a:rPr>
              <a:t>1</a:t>
            </a:r>
            <a:endParaRPr lang="en-US" sz="900" dirty="0">
              <a:solidFill>
                <a:srgbClr val="ACAEEE"/>
              </a:solidFill>
            </a:endParaRPr>
          </a:p>
        </p:txBody>
      </p:sp>
      <p:sp>
        <p:nvSpPr>
          <p:cNvPr id="4" name="TextBox 3">
            <a:extLst>
              <a:ext uri="{FF2B5EF4-FFF2-40B4-BE49-F238E27FC236}">
                <a16:creationId xmlns:a16="http://schemas.microsoft.com/office/drawing/2014/main" id="{CC5EB805-3F03-3A44-9325-2508DC35173B}"/>
              </a:ext>
            </a:extLst>
          </p:cNvPr>
          <p:cNvSpPr txBox="1"/>
          <p:nvPr/>
        </p:nvSpPr>
        <p:spPr>
          <a:xfrm>
            <a:off x="1143000" y="4317624"/>
            <a:ext cx="62484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www.cebm.net</a:t>
            </a:r>
            <a:r>
              <a:rPr lang="en-US" sz="1200" dirty="0">
                <a:solidFill>
                  <a:schemeClr val="bg1"/>
                </a:solidFill>
                <a:hlinkClick r:id="rId2">
                  <a:extLst>
                    <a:ext uri="{A12FA001-AC4F-418D-AE19-62706E023703}">
                      <ahyp:hlinkClr xmlns:ahyp="http://schemas.microsoft.com/office/drawing/2018/hyperlinkcolor" val="tx"/>
                    </a:ext>
                  </a:extLst>
                </a:hlinkClick>
              </a:rPr>
              <a:t>/covid-19/masking-lack-of-evidence-with-politics/</a:t>
            </a:r>
            <a:endParaRPr lang="en-US" sz="1200" dirty="0">
              <a:solidFill>
                <a:schemeClr val="bg1"/>
              </a:solidFill>
            </a:endParaRPr>
          </a:p>
        </p:txBody>
      </p:sp>
    </p:spTree>
    <p:extLst>
      <p:ext uri="{BB962C8B-B14F-4D97-AF65-F5344CB8AC3E}">
        <p14:creationId xmlns:p14="http://schemas.microsoft.com/office/powerpoint/2010/main" val="157800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41AA-6C8A-D748-8E10-AF07F03B824C}"/>
              </a:ext>
            </a:extLst>
          </p:cNvPr>
          <p:cNvSpPr>
            <a:spLocks noGrp="1"/>
          </p:cNvSpPr>
          <p:nvPr>
            <p:ph type="title"/>
          </p:nvPr>
        </p:nvSpPr>
        <p:spPr>
          <a:xfrm>
            <a:off x="457200" y="31750"/>
            <a:ext cx="8229600" cy="863600"/>
          </a:xfrm>
        </p:spPr>
        <p:txBody>
          <a:bodyPr>
            <a:normAutofit/>
          </a:bodyPr>
          <a:lstStyle/>
          <a:p>
            <a:r>
              <a:rPr lang="en-US" sz="2800" dirty="0">
                <a:effectLst/>
              </a:rPr>
              <a:t>What is the Basis of Your Beliefs?</a:t>
            </a:r>
          </a:p>
        </p:txBody>
      </p:sp>
      <p:sp>
        <p:nvSpPr>
          <p:cNvPr id="3" name="Content Placeholder 2">
            <a:extLst>
              <a:ext uri="{FF2B5EF4-FFF2-40B4-BE49-F238E27FC236}">
                <a16:creationId xmlns:a16="http://schemas.microsoft.com/office/drawing/2014/main" id="{D79B70FA-5AF1-884A-B060-20B868FB23B2}"/>
              </a:ext>
            </a:extLst>
          </p:cNvPr>
          <p:cNvSpPr>
            <a:spLocks noGrp="1"/>
          </p:cNvSpPr>
          <p:nvPr>
            <p:ph idx="1"/>
          </p:nvPr>
        </p:nvSpPr>
        <p:spPr>
          <a:xfrm>
            <a:off x="1143000" y="1352550"/>
            <a:ext cx="7543800" cy="3581400"/>
          </a:xfrm>
        </p:spPr>
        <p:txBody>
          <a:bodyPr>
            <a:normAutofit/>
          </a:bodyPr>
          <a:lstStyle/>
          <a:p>
            <a:pPr lvl="0"/>
            <a:r>
              <a:rPr lang="en-US" sz="2400" dirty="0">
                <a:effectLst/>
              </a:rPr>
              <a:t>Do investigate the evidence for yourself and come to your own conclusion? </a:t>
            </a:r>
          </a:p>
          <a:p>
            <a:r>
              <a:rPr lang="en-US" sz="2400" dirty="0">
                <a:effectLst/>
              </a:rPr>
              <a:t>Do you believe based on popular opinion—if most others think it, do you conclude it must be true? </a:t>
            </a:r>
          </a:p>
          <a:p>
            <a:pPr lvl="0"/>
            <a:r>
              <a:rPr lang="en-US" sz="2400" dirty="0">
                <a:effectLst/>
              </a:rPr>
              <a:t>Do you accept what someone in authority tells you—media, CDC, FDA, NIH, President?</a:t>
            </a:r>
          </a:p>
          <a:p>
            <a:pPr lvl="0"/>
            <a:endParaRPr lang="en-US" sz="2400" dirty="0">
              <a:effectLst/>
            </a:endParaRPr>
          </a:p>
          <a:p>
            <a:pPr marL="0" lvl="0" indent="0">
              <a:buNone/>
            </a:pPr>
            <a:endParaRPr lang="en-US" sz="2400" dirty="0">
              <a:effectLst/>
            </a:endParaRPr>
          </a:p>
        </p:txBody>
      </p:sp>
    </p:spTree>
    <p:extLst>
      <p:ext uri="{BB962C8B-B14F-4D97-AF65-F5344CB8AC3E}">
        <p14:creationId xmlns:p14="http://schemas.microsoft.com/office/powerpoint/2010/main" val="39553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sz="2400" dirty="0">
                <a:effectLst/>
              </a:rPr>
              <a:t>A November 2020 Cochrane review found that face masks </a:t>
            </a:r>
            <a:r>
              <a:rPr lang="en-US" sz="2400" b="1" dirty="0">
                <a:solidFill>
                  <a:srgbClr val="FFFFCC"/>
                </a:solidFill>
                <a:effectLst/>
              </a:rPr>
              <a:t>did not reduce influenza-like illness cases</a:t>
            </a:r>
            <a:r>
              <a:rPr lang="en-US" sz="2400" dirty="0">
                <a:effectLst/>
              </a:rPr>
              <a:t>, neither in the </a:t>
            </a:r>
            <a:r>
              <a:rPr lang="en-US" sz="2400" b="1" dirty="0">
                <a:solidFill>
                  <a:srgbClr val="FFFFCC"/>
                </a:solidFill>
                <a:effectLst/>
              </a:rPr>
              <a:t>general population nor in health care workers</a:t>
            </a:r>
            <a:r>
              <a:rPr lang="en-US" sz="2400" dirty="0">
                <a:effectLst/>
              </a:rPr>
              <a:t>.</a:t>
            </a:r>
            <a:r>
              <a:rPr lang="en-US" sz="2400" baseline="30000" dirty="0">
                <a:effectLst/>
              </a:rPr>
              <a:t>1</a:t>
            </a:r>
            <a:r>
              <a:rPr lang="en-US" sz="2400" dirty="0">
                <a:effectLst/>
              </a:rPr>
              <a:t> </a:t>
            </a:r>
            <a:endParaRPr lang="en-US" sz="900" dirty="0">
              <a:solidFill>
                <a:srgbClr val="ACAEEE"/>
              </a:solidFill>
            </a:endParaRPr>
          </a:p>
        </p:txBody>
      </p:sp>
      <p:sp>
        <p:nvSpPr>
          <p:cNvPr id="4" name="TextBox 3">
            <a:extLst>
              <a:ext uri="{FF2B5EF4-FFF2-40B4-BE49-F238E27FC236}">
                <a16:creationId xmlns:a16="http://schemas.microsoft.com/office/drawing/2014/main" id="{FEB0D71E-5CA0-D54E-B4EF-34DAD8D78549}"/>
              </a:ext>
            </a:extLst>
          </p:cNvPr>
          <p:cNvSpPr txBox="1"/>
          <p:nvPr/>
        </p:nvSpPr>
        <p:spPr>
          <a:xfrm>
            <a:off x="1143000" y="4324350"/>
            <a:ext cx="7391400" cy="461665"/>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www.cochrane.org</a:t>
            </a:r>
            <a:r>
              <a:rPr lang="en-US" sz="1200" dirty="0">
                <a:solidFill>
                  <a:schemeClr val="bg1"/>
                </a:solidFill>
                <a:hlinkClick r:id="rId2">
                  <a:extLst>
                    <a:ext uri="{A12FA001-AC4F-418D-AE19-62706E023703}">
                      <ahyp:hlinkClr xmlns:ahyp="http://schemas.microsoft.com/office/drawing/2018/hyperlinkcolor" val="tx"/>
                    </a:ext>
                  </a:extLst>
                </a:hlinkClick>
              </a:rPr>
              <a:t>/CD006207/ARI_do-physical-measures-such-hand-washing-or-wearing-masks-stop-or-slow-down-spread-respiratory-viruses</a:t>
            </a:r>
            <a:endParaRPr lang="en-US" sz="1200" dirty="0">
              <a:solidFill>
                <a:schemeClr val="bg1"/>
              </a:solidFill>
            </a:endParaRPr>
          </a:p>
        </p:txBody>
      </p:sp>
    </p:spTree>
    <p:extLst>
      <p:ext uri="{BB962C8B-B14F-4D97-AF65-F5344CB8AC3E}">
        <p14:creationId xmlns:p14="http://schemas.microsoft.com/office/powerpoint/2010/main" val="2952063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sz="2400" dirty="0">
                <a:effectLst/>
              </a:rPr>
              <a:t>An August 2021 study published in the</a:t>
            </a:r>
            <a:r>
              <a:rPr lang="en-US" sz="2400" b="1" dirty="0">
                <a:effectLst/>
              </a:rPr>
              <a:t> </a:t>
            </a:r>
            <a:r>
              <a:rPr lang="en-US" sz="2400" dirty="0">
                <a:effectLst/>
              </a:rPr>
              <a:t>Research Journal of Public Health found “</a:t>
            </a:r>
            <a:r>
              <a:rPr lang="en-US" sz="2400" b="1" dirty="0">
                <a:solidFill>
                  <a:srgbClr val="FFFFCC"/>
                </a:solidFill>
                <a:effectLst/>
              </a:rPr>
              <a:t>no association between mask mandates or use and reduced COVID-19 spread in US states</a:t>
            </a:r>
            <a:r>
              <a:rPr lang="en-US" sz="2400" dirty="0">
                <a:effectLst/>
              </a:rPr>
              <a:t>.”</a:t>
            </a:r>
            <a:r>
              <a:rPr lang="en-US" sz="2400" baseline="30000" dirty="0">
                <a:effectLst/>
              </a:rPr>
              <a:t>1</a:t>
            </a:r>
            <a:r>
              <a:rPr lang="en-US" sz="2400" dirty="0">
                <a:effectLst/>
              </a:rPr>
              <a:t> </a:t>
            </a:r>
            <a:endParaRPr lang="en-US" sz="900" dirty="0">
              <a:solidFill>
                <a:srgbClr val="ACAEEE"/>
              </a:solidFill>
            </a:endParaRPr>
          </a:p>
        </p:txBody>
      </p:sp>
      <p:sp>
        <p:nvSpPr>
          <p:cNvPr id="4" name="TextBox 3">
            <a:extLst>
              <a:ext uri="{FF2B5EF4-FFF2-40B4-BE49-F238E27FC236}">
                <a16:creationId xmlns:a16="http://schemas.microsoft.com/office/drawing/2014/main" id="{277576BA-4DF9-934C-B54F-11600AF87827}"/>
              </a:ext>
            </a:extLst>
          </p:cNvPr>
          <p:cNvSpPr txBox="1"/>
          <p:nvPr/>
        </p:nvSpPr>
        <p:spPr>
          <a:xfrm>
            <a:off x="1143000" y="4314533"/>
            <a:ext cx="53340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escipub.com</a:t>
            </a:r>
            <a:r>
              <a:rPr lang="en-US" sz="1200" dirty="0">
                <a:solidFill>
                  <a:schemeClr val="bg1"/>
                </a:solidFill>
                <a:hlinkClick r:id="rId2">
                  <a:extLst>
                    <a:ext uri="{A12FA001-AC4F-418D-AE19-62706E023703}">
                      <ahyp:hlinkClr xmlns:ahyp="http://schemas.microsoft.com/office/drawing/2018/hyperlinkcolor" val="tx"/>
                    </a:ext>
                  </a:extLst>
                </a:hlinkClick>
              </a:rPr>
              <a:t>/irjph-2021-08-1005/</a:t>
            </a:r>
            <a:endParaRPr lang="en-US" sz="1200" dirty="0">
              <a:solidFill>
                <a:schemeClr val="bg1"/>
              </a:solidFill>
            </a:endParaRPr>
          </a:p>
        </p:txBody>
      </p:sp>
    </p:spTree>
    <p:extLst>
      <p:ext uri="{BB962C8B-B14F-4D97-AF65-F5344CB8AC3E}">
        <p14:creationId xmlns:p14="http://schemas.microsoft.com/office/powerpoint/2010/main" val="3670115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sz="2400" dirty="0">
                <a:effectLst/>
              </a:rPr>
              <a:t>A July 2021 experimental study published by the American Institute of Physics found that face masks reduced indoor aerosols by at most 12%, </a:t>
            </a:r>
            <a:r>
              <a:rPr lang="en-US" sz="2400" b="1" dirty="0">
                <a:solidFill>
                  <a:srgbClr val="FFFFCC"/>
                </a:solidFill>
                <a:effectLst/>
              </a:rPr>
              <a:t>not enough to prevent infections</a:t>
            </a:r>
            <a:r>
              <a:rPr lang="en-US" sz="2400" dirty="0">
                <a:solidFill>
                  <a:srgbClr val="FFFFCC"/>
                </a:solidFill>
                <a:effectLst/>
              </a:rPr>
              <a:t>.</a:t>
            </a:r>
            <a:r>
              <a:rPr lang="en-US" sz="2400" baseline="30000" dirty="0">
                <a:solidFill>
                  <a:srgbClr val="FFFFCC"/>
                </a:solidFill>
                <a:effectLst/>
              </a:rPr>
              <a:t>1</a:t>
            </a:r>
            <a:r>
              <a:rPr lang="en-US" sz="2400" dirty="0">
                <a:effectLst/>
              </a:rPr>
              <a:t> </a:t>
            </a:r>
            <a:endParaRPr lang="en-US" sz="900" dirty="0">
              <a:solidFill>
                <a:srgbClr val="ACAEEE"/>
              </a:solidFill>
            </a:endParaRPr>
          </a:p>
        </p:txBody>
      </p:sp>
      <p:sp>
        <p:nvSpPr>
          <p:cNvPr id="4" name="TextBox 3">
            <a:extLst>
              <a:ext uri="{FF2B5EF4-FFF2-40B4-BE49-F238E27FC236}">
                <a16:creationId xmlns:a16="http://schemas.microsoft.com/office/drawing/2014/main" id="{150A3982-E24B-B54F-AC9E-11837AE3DED0}"/>
              </a:ext>
            </a:extLst>
          </p:cNvPr>
          <p:cNvSpPr txBox="1"/>
          <p:nvPr/>
        </p:nvSpPr>
        <p:spPr>
          <a:xfrm>
            <a:off x="1143000" y="4317624"/>
            <a:ext cx="44958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rPr>
              <a:t>ht</a:t>
            </a:r>
            <a:r>
              <a:rPr lang="en-US" sz="1200" dirty="0">
                <a:solidFill>
                  <a:schemeClr val="bg1"/>
                </a:solidFill>
                <a:hlinkClick r:id="rId2">
                  <a:extLst>
                    <a:ext uri="{A12FA001-AC4F-418D-AE19-62706E023703}">
                      <ahyp:hlinkClr xmlns:ahyp="http://schemas.microsoft.com/office/drawing/2018/hyperlinkcolor" val="tx"/>
                    </a:ext>
                  </a:extLst>
                </a:hlinkClick>
              </a:rPr>
              <a:t>tps://</a:t>
            </a:r>
            <a:r>
              <a:rPr lang="en-US" sz="1200" dirty="0" err="1">
                <a:solidFill>
                  <a:schemeClr val="bg1"/>
                </a:solidFill>
                <a:hlinkClick r:id="rId2">
                  <a:extLst>
                    <a:ext uri="{A12FA001-AC4F-418D-AE19-62706E023703}">
                      <ahyp:hlinkClr xmlns:ahyp="http://schemas.microsoft.com/office/drawing/2018/hyperlinkcolor" val="tx"/>
                    </a:ext>
                  </a:extLst>
                </a:hlinkClick>
              </a:rPr>
              <a:t>aip.scitation.org</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doi</a:t>
            </a:r>
            <a:r>
              <a:rPr lang="en-US" sz="1200" dirty="0">
                <a:solidFill>
                  <a:schemeClr val="bg1"/>
                </a:solidFill>
                <a:hlinkClick r:id="rId2">
                  <a:extLst>
                    <a:ext uri="{A12FA001-AC4F-418D-AE19-62706E023703}">
                      <ahyp:hlinkClr xmlns:ahyp="http://schemas.microsoft.com/office/drawing/2018/hyperlinkcolor" val="tx"/>
                    </a:ext>
                  </a:extLst>
                </a:hlinkClick>
              </a:rPr>
              <a:t>/10.1063/5.0057100</a:t>
            </a:r>
            <a:endParaRPr lang="en-US" sz="1200" dirty="0">
              <a:solidFill>
                <a:schemeClr val="bg1"/>
              </a:solidFill>
            </a:endParaRPr>
          </a:p>
        </p:txBody>
      </p:sp>
    </p:spTree>
    <p:extLst>
      <p:ext uri="{BB962C8B-B14F-4D97-AF65-F5344CB8AC3E}">
        <p14:creationId xmlns:p14="http://schemas.microsoft.com/office/powerpoint/2010/main" val="591173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dirty="0">
                <a:effectLst/>
              </a:rPr>
              <a:t>An April 2020 review concluded that face masks have </a:t>
            </a:r>
            <a:r>
              <a:rPr lang="en-US" b="1" dirty="0">
                <a:solidFill>
                  <a:srgbClr val="FFFFCC"/>
                </a:solidFill>
                <a:effectLst/>
              </a:rPr>
              <a:t>no effect in everyday life</a:t>
            </a:r>
            <a:r>
              <a:rPr lang="en-US" dirty="0">
                <a:effectLst/>
              </a:rPr>
              <a:t>, neither as self-protection nor to protect third parties.</a:t>
            </a:r>
            <a:r>
              <a:rPr lang="en-US" baseline="30000" dirty="0">
                <a:effectLst/>
              </a:rPr>
              <a:t>1</a:t>
            </a:r>
            <a:endParaRPr lang="en-US" sz="1000" dirty="0">
              <a:solidFill>
                <a:srgbClr val="ACAEEE"/>
              </a:solidFill>
            </a:endParaRPr>
          </a:p>
        </p:txBody>
      </p:sp>
      <p:sp>
        <p:nvSpPr>
          <p:cNvPr id="4" name="TextBox 3">
            <a:extLst>
              <a:ext uri="{FF2B5EF4-FFF2-40B4-BE49-F238E27FC236}">
                <a16:creationId xmlns:a16="http://schemas.microsoft.com/office/drawing/2014/main" id="{378534A8-B50F-D945-9750-5ABFC11AD36E}"/>
              </a:ext>
            </a:extLst>
          </p:cNvPr>
          <p:cNvSpPr txBox="1"/>
          <p:nvPr/>
        </p:nvSpPr>
        <p:spPr>
          <a:xfrm>
            <a:off x="1143000" y="4324350"/>
            <a:ext cx="6172200" cy="461665"/>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www.cidrap.umn.edu</a:t>
            </a:r>
            <a:r>
              <a:rPr lang="en-US" sz="1200" dirty="0">
                <a:solidFill>
                  <a:schemeClr val="bg1"/>
                </a:solidFill>
                <a:hlinkClick r:id="rId2">
                  <a:extLst>
                    <a:ext uri="{A12FA001-AC4F-418D-AE19-62706E023703}">
                      <ahyp:hlinkClr xmlns:ahyp="http://schemas.microsoft.com/office/drawing/2018/hyperlinkcolor" val="tx"/>
                    </a:ext>
                  </a:extLst>
                </a:hlinkClick>
              </a:rPr>
              <a:t>/news-perspective/2020/04/commentary-masks-all-covid-19-not-based-sound-data</a:t>
            </a:r>
            <a:endParaRPr lang="en-US" sz="1200" dirty="0">
              <a:solidFill>
                <a:schemeClr val="bg1"/>
              </a:solidFill>
            </a:endParaRPr>
          </a:p>
        </p:txBody>
      </p:sp>
    </p:spTree>
    <p:extLst>
      <p:ext uri="{BB962C8B-B14F-4D97-AF65-F5344CB8AC3E}">
        <p14:creationId xmlns:p14="http://schemas.microsoft.com/office/powerpoint/2010/main" val="315933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BA33-B38E-9849-8236-1B892334186E}"/>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F5662BB8-46B2-CA40-827E-97605CE363DF}"/>
              </a:ext>
            </a:extLst>
          </p:cNvPr>
          <p:cNvSpPr>
            <a:spLocks noGrp="1"/>
          </p:cNvSpPr>
          <p:nvPr>
            <p:ph idx="1"/>
          </p:nvPr>
        </p:nvSpPr>
        <p:spPr/>
        <p:txBody>
          <a:bodyPr>
            <a:normAutofit/>
          </a:bodyPr>
          <a:lstStyle/>
          <a:p>
            <a:r>
              <a:rPr lang="en-US" sz="2400" dirty="0">
                <a:effectLst/>
              </a:rPr>
              <a:t>An article in the New England Journal of Medicine from May 2020 concluded that </a:t>
            </a:r>
            <a:r>
              <a:rPr lang="en-US" sz="2400" b="1" dirty="0">
                <a:solidFill>
                  <a:srgbClr val="FFFFCC"/>
                </a:solidFill>
                <a:effectLst/>
              </a:rPr>
              <a:t>face masks offer little to no protection in everyday life</a:t>
            </a:r>
            <a:r>
              <a:rPr lang="en-US" sz="2400" dirty="0">
                <a:effectLst/>
              </a:rPr>
              <a:t>.</a:t>
            </a:r>
            <a:r>
              <a:rPr lang="en-US" sz="2400" baseline="30000" dirty="0">
                <a:effectLst/>
              </a:rPr>
              <a:t>1</a:t>
            </a:r>
            <a:endParaRPr lang="en-US" sz="900" dirty="0">
              <a:solidFill>
                <a:srgbClr val="ACAEEE"/>
              </a:solidFill>
            </a:endParaRPr>
          </a:p>
        </p:txBody>
      </p:sp>
      <p:sp>
        <p:nvSpPr>
          <p:cNvPr id="4" name="TextBox 3">
            <a:extLst>
              <a:ext uri="{FF2B5EF4-FFF2-40B4-BE49-F238E27FC236}">
                <a16:creationId xmlns:a16="http://schemas.microsoft.com/office/drawing/2014/main" id="{3E11790E-F275-8241-AE4F-F82B5964B14E}"/>
              </a:ext>
            </a:extLst>
          </p:cNvPr>
          <p:cNvSpPr txBox="1"/>
          <p:nvPr/>
        </p:nvSpPr>
        <p:spPr>
          <a:xfrm>
            <a:off x="1143000" y="4317624"/>
            <a:ext cx="50292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www.nejm.org</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doi</a:t>
            </a:r>
            <a:r>
              <a:rPr lang="en-US" sz="1200" dirty="0">
                <a:solidFill>
                  <a:schemeClr val="bg1"/>
                </a:solidFill>
                <a:hlinkClick r:id="rId2">
                  <a:extLst>
                    <a:ext uri="{A12FA001-AC4F-418D-AE19-62706E023703}">
                      <ahyp:hlinkClr xmlns:ahyp="http://schemas.microsoft.com/office/drawing/2018/hyperlinkcolor" val="tx"/>
                    </a:ext>
                  </a:extLst>
                </a:hlinkClick>
              </a:rPr>
              <a:t>/full/10.1056/NEJMp2006372</a:t>
            </a:r>
            <a:endParaRPr lang="en-US" sz="1200" dirty="0">
              <a:solidFill>
                <a:schemeClr val="bg1"/>
              </a:solidFill>
            </a:endParaRPr>
          </a:p>
        </p:txBody>
      </p:sp>
    </p:spTree>
    <p:extLst>
      <p:ext uri="{BB962C8B-B14F-4D97-AF65-F5344CB8AC3E}">
        <p14:creationId xmlns:p14="http://schemas.microsoft.com/office/powerpoint/2010/main" val="530461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718-798D-9144-BDE1-D7F8C690BA96}"/>
              </a:ext>
            </a:extLst>
          </p:cNvPr>
          <p:cNvSpPr>
            <a:spLocks noGrp="1"/>
          </p:cNvSpPr>
          <p:nvPr>
            <p:ph type="title"/>
          </p:nvPr>
        </p:nvSpPr>
        <p:spPr/>
        <p:txBody>
          <a:bodyPr>
            <a:normAutofit/>
          </a:bodyPr>
          <a:lstStyle/>
          <a:p>
            <a:r>
              <a:rPr lang="en-US" sz="2800" dirty="0"/>
              <a:t>Mask Effectiveness Studies</a:t>
            </a:r>
          </a:p>
        </p:txBody>
      </p:sp>
      <p:sp>
        <p:nvSpPr>
          <p:cNvPr id="3" name="Content Placeholder 2">
            <a:extLst>
              <a:ext uri="{FF2B5EF4-FFF2-40B4-BE49-F238E27FC236}">
                <a16:creationId xmlns:a16="http://schemas.microsoft.com/office/drawing/2014/main" id="{D29022EC-95D3-2947-84B4-77988394E2E9}"/>
              </a:ext>
            </a:extLst>
          </p:cNvPr>
          <p:cNvSpPr>
            <a:spLocks noGrp="1"/>
          </p:cNvSpPr>
          <p:nvPr>
            <p:ph idx="1"/>
          </p:nvPr>
        </p:nvSpPr>
        <p:spPr/>
        <p:txBody>
          <a:bodyPr>
            <a:normAutofit/>
          </a:bodyPr>
          <a:lstStyle/>
          <a:p>
            <a:r>
              <a:rPr lang="en-US" sz="2400" dirty="0">
                <a:effectLst/>
              </a:rPr>
              <a:t>A 2015 study in the British Medical Journal BMJ Open found that </a:t>
            </a:r>
            <a:r>
              <a:rPr lang="en-US" sz="2400" b="1" dirty="0">
                <a:solidFill>
                  <a:srgbClr val="FFFFCC"/>
                </a:solidFill>
                <a:effectLst/>
              </a:rPr>
              <a:t>cloth masks were penetrated by 97% of particles and may increase infection risk by retaining moisture or repeated use</a:t>
            </a:r>
            <a:r>
              <a:rPr lang="en-US" sz="2400" dirty="0">
                <a:effectLst/>
              </a:rPr>
              <a:t>.</a:t>
            </a:r>
            <a:r>
              <a:rPr lang="en-US" sz="2400" baseline="30000" dirty="0">
                <a:effectLst/>
              </a:rPr>
              <a:t>1</a:t>
            </a:r>
            <a:r>
              <a:rPr lang="en-US" sz="2400" dirty="0">
                <a:effectLst/>
              </a:rPr>
              <a:t> </a:t>
            </a:r>
            <a:endParaRPr lang="en-US" sz="900" dirty="0">
              <a:solidFill>
                <a:srgbClr val="ACAEEE"/>
              </a:solidFill>
            </a:endParaRPr>
          </a:p>
        </p:txBody>
      </p:sp>
      <p:sp>
        <p:nvSpPr>
          <p:cNvPr id="4" name="TextBox 3">
            <a:extLst>
              <a:ext uri="{FF2B5EF4-FFF2-40B4-BE49-F238E27FC236}">
                <a16:creationId xmlns:a16="http://schemas.microsoft.com/office/drawing/2014/main" id="{74C1D02D-DB67-7144-8F2B-2AA7D7613DAF}"/>
              </a:ext>
            </a:extLst>
          </p:cNvPr>
          <p:cNvSpPr txBox="1"/>
          <p:nvPr/>
        </p:nvSpPr>
        <p:spPr>
          <a:xfrm>
            <a:off x="1143000" y="4317624"/>
            <a:ext cx="47244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bmjopen.bmj.com</a:t>
            </a:r>
            <a:r>
              <a:rPr lang="en-US" sz="1200" dirty="0">
                <a:solidFill>
                  <a:schemeClr val="bg1"/>
                </a:solidFill>
                <a:hlinkClick r:id="rId2">
                  <a:extLst>
                    <a:ext uri="{A12FA001-AC4F-418D-AE19-62706E023703}">
                      <ahyp:hlinkClr xmlns:ahyp="http://schemas.microsoft.com/office/drawing/2018/hyperlinkcolor" val="tx"/>
                    </a:ext>
                  </a:extLst>
                </a:hlinkClick>
              </a:rPr>
              <a:t>/content/5/4/e006577</a:t>
            </a:r>
            <a:endParaRPr lang="en-US" sz="1200" dirty="0">
              <a:solidFill>
                <a:schemeClr val="bg1"/>
              </a:solidFill>
            </a:endParaRPr>
          </a:p>
        </p:txBody>
      </p:sp>
    </p:spTree>
    <p:extLst>
      <p:ext uri="{BB962C8B-B14F-4D97-AF65-F5344CB8AC3E}">
        <p14:creationId xmlns:p14="http://schemas.microsoft.com/office/powerpoint/2010/main" val="927000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916-7DCE-BB42-9DAD-D0D15B3FAD34}"/>
              </a:ext>
            </a:extLst>
          </p:cNvPr>
          <p:cNvSpPr>
            <a:spLocks noGrp="1"/>
          </p:cNvSpPr>
          <p:nvPr>
            <p:ph type="title"/>
          </p:nvPr>
        </p:nvSpPr>
        <p:spPr/>
        <p:txBody>
          <a:bodyPr>
            <a:noAutofit/>
          </a:bodyPr>
          <a:lstStyle/>
          <a:p>
            <a:r>
              <a:rPr lang="en-US" sz="2800" dirty="0"/>
              <a:t>If Masks Are Not Effective,</a:t>
            </a:r>
            <a:br>
              <a:rPr lang="en-US" sz="2800" dirty="0"/>
            </a:br>
            <a:r>
              <a:rPr lang="en-US" sz="2800" dirty="0"/>
              <a:t>Then Why The Mandates?</a:t>
            </a:r>
          </a:p>
        </p:txBody>
      </p:sp>
      <p:sp>
        <p:nvSpPr>
          <p:cNvPr id="3" name="Content Placeholder 2">
            <a:extLst>
              <a:ext uri="{FF2B5EF4-FFF2-40B4-BE49-F238E27FC236}">
                <a16:creationId xmlns:a16="http://schemas.microsoft.com/office/drawing/2014/main" id="{F691A7D7-631F-E448-8E5C-9F792069F9AB}"/>
              </a:ext>
            </a:extLst>
          </p:cNvPr>
          <p:cNvSpPr>
            <a:spLocks noGrp="1"/>
          </p:cNvSpPr>
          <p:nvPr>
            <p:ph idx="1"/>
          </p:nvPr>
        </p:nvSpPr>
        <p:spPr/>
        <p:txBody>
          <a:bodyPr>
            <a:normAutofit/>
          </a:bodyPr>
          <a:lstStyle/>
          <a:p>
            <a:r>
              <a:rPr lang="en-US" sz="2400" dirty="0">
                <a:effectLst/>
              </a:rPr>
              <a:t>To incite fear and divide society</a:t>
            </a:r>
          </a:p>
          <a:p>
            <a:r>
              <a:rPr lang="en-US" sz="2400" dirty="0">
                <a:effectLst/>
              </a:rPr>
              <a:t>To condition people to accept authoritarian rule</a:t>
            </a:r>
          </a:p>
          <a:p>
            <a:r>
              <a:rPr lang="en-US" sz="2400" dirty="0">
                <a:effectLst/>
              </a:rPr>
              <a:t>Accepting one needless rule makes people more likely to accept the next needless rule</a:t>
            </a:r>
          </a:p>
        </p:txBody>
      </p:sp>
    </p:spTree>
    <p:extLst>
      <p:ext uri="{BB962C8B-B14F-4D97-AF65-F5344CB8AC3E}">
        <p14:creationId xmlns:p14="http://schemas.microsoft.com/office/powerpoint/2010/main" val="344521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4CFC-1A39-CB4F-A3C9-333525E6931E}"/>
              </a:ext>
            </a:extLst>
          </p:cNvPr>
          <p:cNvSpPr>
            <a:spLocks noGrp="1"/>
          </p:cNvSpPr>
          <p:nvPr>
            <p:ph type="title"/>
          </p:nvPr>
        </p:nvSpPr>
        <p:spPr/>
        <p:txBody>
          <a:bodyPr>
            <a:noAutofit/>
          </a:bodyPr>
          <a:lstStyle/>
          <a:p>
            <a:r>
              <a:rPr lang="en-US" sz="2800" dirty="0"/>
              <a:t>Lie 3: Shutdowns are Necessary</a:t>
            </a:r>
            <a:br>
              <a:rPr lang="en-US" sz="2800" dirty="0"/>
            </a:br>
            <a:r>
              <a:rPr lang="en-US" sz="2800" dirty="0"/>
              <a:t>to Stop COVID Spread</a:t>
            </a:r>
          </a:p>
        </p:txBody>
      </p:sp>
      <p:sp>
        <p:nvSpPr>
          <p:cNvPr id="3" name="Content Placeholder 2">
            <a:extLst>
              <a:ext uri="{FF2B5EF4-FFF2-40B4-BE49-F238E27FC236}">
                <a16:creationId xmlns:a16="http://schemas.microsoft.com/office/drawing/2014/main" id="{12035451-2AA7-5248-A565-8567599C8396}"/>
              </a:ext>
            </a:extLst>
          </p:cNvPr>
          <p:cNvSpPr>
            <a:spLocks noGrp="1"/>
          </p:cNvSpPr>
          <p:nvPr>
            <p:ph idx="1"/>
          </p:nvPr>
        </p:nvSpPr>
        <p:spPr/>
        <p:txBody>
          <a:bodyPr>
            <a:normAutofit/>
          </a:bodyPr>
          <a:lstStyle/>
          <a:p>
            <a:r>
              <a:rPr lang="en-US" sz="2400" dirty="0">
                <a:effectLst/>
              </a:rPr>
              <a:t>Did Walmart, Home Depot, Lowes, Amazon, Apple, or any major corporation shut down?</a:t>
            </a:r>
          </a:p>
          <a:p>
            <a:r>
              <a:rPr lang="en-US" sz="2400" dirty="0">
                <a:effectLst/>
              </a:rPr>
              <a:t>Who did? </a:t>
            </a:r>
          </a:p>
          <a:p>
            <a:r>
              <a:rPr lang="en-US" sz="2400" dirty="0">
                <a:effectLst/>
              </a:rPr>
              <a:t>Small businesses lost money during the shut down</a:t>
            </a:r>
          </a:p>
          <a:p>
            <a:r>
              <a:rPr lang="en-US" sz="2400" dirty="0">
                <a:effectLst/>
              </a:rPr>
              <a:t>Big businesses all made money</a:t>
            </a:r>
          </a:p>
        </p:txBody>
      </p:sp>
    </p:spTree>
    <p:extLst>
      <p:ext uri="{BB962C8B-B14F-4D97-AF65-F5344CB8AC3E}">
        <p14:creationId xmlns:p14="http://schemas.microsoft.com/office/powerpoint/2010/main" val="41117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4CFC-1A39-CB4F-A3C9-333525E6931E}"/>
              </a:ext>
            </a:extLst>
          </p:cNvPr>
          <p:cNvSpPr>
            <a:spLocks noGrp="1"/>
          </p:cNvSpPr>
          <p:nvPr>
            <p:ph type="title"/>
          </p:nvPr>
        </p:nvSpPr>
        <p:spPr/>
        <p:txBody>
          <a:bodyPr>
            <a:noAutofit/>
          </a:bodyPr>
          <a:lstStyle/>
          <a:p>
            <a:r>
              <a:rPr lang="en-US" sz="2800" dirty="0"/>
              <a:t>Lie 3: Shutdowns are Necessary</a:t>
            </a:r>
            <a:br>
              <a:rPr lang="en-US" sz="2800" dirty="0"/>
            </a:br>
            <a:r>
              <a:rPr lang="en-US" sz="2800" dirty="0"/>
              <a:t>to Stop COVID Spread</a:t>
            </a:r>
          </a:p>
        </p:txBody>
      </p:sp>
      <p:sp>
        <p:nvSpPr>
          <p:cNvPr id="3" name="Content Placeholder 2">
            <a:extLst>
              <a:ext uri="{FF2B5EF4-FFF2-40B4-BE49-F238E27FC236}">
                <a16:creationId xmlns:a16="http://schemas.microsoft.com/office/drawing/2014/main" id="{12035451-2AA7-5248-A565-8567599C8396}"/>
              </a:ext>
            </a:extLst>
          </p:cNvPr>
          <p:cNvSpPr>
            <a:spLocks noGrp="1"/>
          </p:cNvSpPr>
          <p:nvPr>
            <p:ph idx="1"/>
          </p:nvPr>
        </p:nvSpPr>
        <p:spPr/>
        <p:txBody>
          <a:bodyPr>
            <a:normAutofit/>
          </a:bodyPr>
          <a:lstStyle/>
          <a:p>
            <a:r>
              <a:rPr lang="en-US" sz="2400" dirty="0">
                <a:effectLst/>
              </a:rPr>
              <a:t>Do you remember BLM protests and marches—without masks or social distancing? </a:t>
            </a:r>
          </a:p>
          <a:p>
            <a:r>
              <a:rPr lang="en-US" sz="2400" dirty="0">
                <a:effectLst/>
              </a:rPr>
              <a:t>Compare rates in states that shut down with states that didn’t. </a:t>
            </a:r>
          </a:p>
        </p:txBody>
      </p:sp>
    </p:spTree>
    <p:extLst>
      <p:ext uri="{BB962C8B-B14F-4D97-AF65-F5344CB8AC3E}">
        <p14:creationId xmlns:p14="http://schemas.microsoft.com/office/powerpoint/2010/main" val="316913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FEBE2A-6FDE-7B45-BA84-9B37D3FA30BE}"/>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E60FDB-45ED-420C-BDAB-E04ED3823FD5}"/>
              </a:ext>
            </a:extLst>
          </p:cNvPr>
          <p:cNvSpPr txBox="1"/>
          <p:nvPr/>
        </p:nvSpPr>
        <p:spPr>
          <a:xfrm>
            <a:off x="2286000" y="819150"/>
            <a:ext cx="4572000" cy="215444"/>
          </a:xfrm>
          <a:prstGeom prst="rect">
            <a:avLst/>
          </a:prstGeom>
          <a:noFill/>
        </p:spPr>
        <p:txBody>
          <a:bodyPr wrap="square">
            <a:spAutoFit/>
          </a:bodyPr>
          <a:lstStyle/>
          <a:p>
            <a:pPr algn="ctr"/>
            <a:r>
              <a:rPr lang="en-US" sz="800" dirty="0">
                <a:hlinkClick r:id="rId3"/>
              </a:rPr>
              <a:t>https://twitter.com/yinonw/status/1340320463944380418/photo/1</a:t>
            </a:r>
            <a:endParaRPr lang="en-US" sz="800" dirty="0"/>
          </a:p>
        </p:txBody>
      </p:sp>
    </p:spTree>
    <p:extLst>
      <p:ext uri="{BB962C8B-B14F-4D97-AF65-F5344CB8AC3E}">
        <p14:creationId xmlns:p14="http://schemas.microsoft.com/office/powerpoint/2010/main" val="214579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70FA-5AF1-884A-B060-20B868FB23B2}"/>
              </a:ext>
            </a:extLst>
          </p:cNvPr>
          <p:cNvSpPr>
            <a:spLocks noGrp="1"/>
          </p:cNvSpPr>
          <p:nvPr>
            <p:ph idx="1"/>
          </p:nvPr>
        </p:nvSpPr>
        <p:spPr>
          <a:xfrm>
            <a:off x="1143000" y="1276350"/>
            <a:ext cx="7543800" cy="3657600"/>
          </a:xfrm>
        </p:spPr>
        <p:txBody>
          <a:bodyPr>
            <a:normAutofit/>
          </a:bodyPr>
          <a:lstStyle/>
          <a:p>
            <a:pPr lvl="0"/>
            <a:r>
              <a:rPr lang="en-US" sz="2400" dirty="0">
                <a:effectLst/>
              </a:rPr>
              <a:t>Do you think your government and these agencies are trustworthy—or do they lie? </a:t>
            </a:r>
          </a:p>
          <a:p>
            <a:pPr lvl="0"/>
            <a:r>
              <a:rPr lang="en-US" sz="2400" dirty="0">
                <a:effectLst/>
              </a:rPr>
              <a:t>Do you trust your government more than your own ability to think, reason, and the evidence itself? </a:t>
            </a:r>
          </a:p>
        </p:txBody>
      </p:sp>
      <p:sp>
        <p:nvSpPr>
          <p:cNvPr id="9" name="Title 1">
            <a:extLst>
              <a:ext uri="{FF2B5EF4-FFF2-40B4-BE49-F238E27FC236}">
                <a16:creationId xmlns:a16="http://schemas.microsoft.com/office/drawing/2014/main" id="{5A676DC1-6A7F-B147-B94B-807AAED302B6}"/>
              </a:ext>
            </a:extLst>
          </p:cNvPr>
          <p:cNvSpPr txBox="1">
            <a:spLocks/>
          </p:cNvSpPr>
          <p:nvPr/>
        </p:nvSpPr>
        <p:spPr>
          <a:xfrm>
            <a:off x="457200" y="31750"/>
            <a:ext cx="8229600" cy="86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baseline="0">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z="2800" dirty="0"/>
              <a:t>What is the Basis of Your Beliefs?</a:t>
            </a:r>
          </a:p>
        </p:txBody>
      </p:sp>
    </p:spTree>
    <p:extLst>
      <p:ext uri="{BB962C8B-B14F-4D97-AF65-F5344CB8AC3E}">
        <p14:creationId xmlns:p14="http://schemas.microsoft.com/office/powerpoint/2010/main" val="39982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A2BF-1A83-A44B-A819-530B23C60BC0}"/>
              </a:ext>
            </a:extLst>
          </p:cNvPr>
          <p:cNvSpPr>
            <a:spLocks noGrp="1"/>
          </p:cNvSpPr>
          <p:nvPr>
            <p:ph type="title"/>
          </p:nvPr>
        </p:nvSpPr>
        <p:spPr>
          <a:xfrm>
            <a:off x="457200" y="31749"/>
            <a:ext cx="8229600" cy="863601"/>
          </a:xfrm>
        </p:spPr>
        <p:txBody>
          <a:bodyPr>
            <a:normAutofit/>
          </a:bodyPr>
          <a:lstStyle/>
          <a:p>
            <a:r>
              <a:rPr lang="en-US" sz="2800" dirty="0"/>
              <a:t>Lie 4: COVID Vaccines are Effective</a:t>
            </a:r>
          </a:p>
        </p:txBody>
      </p:sp>
      <p:sp>
        <p:nvSpPr>
          <p:cNvPr id="3" name="Content Placeholder 2">
            <a:extLst>
              <a:ext uri="{FF2B5EF4-FFF2-40B4-BE49-F238E27FC236}">
                <a16:creationId xmlns:a16="http://schemas.microsoft.com/office/drawing/2014/main" id="{87CC79C8-83E9-9D48-B59E-A09D1E82953B}"/>
              </a:ext>
            </a:extLst>
          </p:cNvPr>
          <p:cNvSpPr>
            <a:spLocks noGrp="1"/>
          </p:cNvSpPr>
          <p:nvPr>
            <p:ph idx="1"/>
          </p:nvPr>
        </p:nvSpPr>
        <p:spPr/>
        <p:txBody>
          <a:bodyPr>
            <a:normAutofit/>
          </a:bodyPr>
          <a:lstStyle/>
          <a:p>
            <a:r>
              <a:rPr lang="en-US" sz="2400" dirty="0">
                <a:effectLst/>
              </a:rPr>
              <a:t>Did you and everyone you know take the polio vaccine?</a:t>
            </a:r>
          </a:p>
          <a:p>
            <a:r>
              <a:rPr lang="en-US" sz="2400" dirty="0">
                <a:effectLst/>
              </a:rPr>
              <a:t>How many cases of breakthrough polio have you heard of? </a:t>
            </a:r>
          </a:p>
        </p:txBody>
      </p:sp>
    </p:spTree>
    <p:extLst>
      <p:ext uri="{BB962C8B-B14F-4D97-AF65-F5344CB8AC3E}">
        <p14:creationId xmlns:p14="http://schemas.microsoft.com/office/powerpoint/2010/main" val="4264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A2BF-1A83-A44B-A819-530B23C60BC0}"/>
              </a:ext>
            </a:extLst>
          </p:cNvPr>
          <p:cNvSpPr>
            <a:spLocks noGrp="1"/>
          </p:cNvSpPr>
          <p:nvPr>
            <p:ph type="title"/>
          </p:nvPr>
        </p:nvSpPr>
        <p:spPr>
          <a:xfrm>
            <a:off x="457200" y="31749"/>
            <a:ext cx="8229600" cy="863601"/>
          </a:xfrm>
        </p:spPr>
        <p:txBody>
          <a:bodyPr>
            <a:normAutofit/>
          </a:bodyPr>
          <a:lstStyle/>
          <a:p>
            <a:r>
              <a:rPr lang="en-US" sz="2800" dirty="0"/>
              <a:t>Lie 4: COVID Vaccines are Effective</a:t>
            </a:r>
          </a:p>
        </p:txBody>
      </p:sp>
      <p:sp>
        <p:nvSpPr>
          <p:cNvPr id="3" name="Content Placeholder 2">
            <a:extLst>
              <a:ext uri="{FF2B5EF4-FFF2-40B4-BE49-F238E27FC236}">
                <a16:creationId xmlns:a16="http://schemas.microsoft.com/office/drawing/2014/main" id="{87CC79C8-83E9-9D48-B59E-A09D1E82953B}"/>
              </a:ext>
            </a:extLst>
          </p:cNvPr>
          <p:cNvSpPr>
            <a:spLocks noGrp="1"/>
          </p:cNvSpPr>
          <p:nvPr>
            <p:ph idx="1"/>
          </p:nvPr>
        </p:nvSpPr>
        <p:spPr>
          <a:xfrm>
            <a:off x="1143000" y="1047750"/>
            <a:ext cx="7543800" cy="3775472"/>
          </a:xfrm>
        </p:spPr>
        <p:txBody>
          <a:bodyPr>
            <a:normAutofit/>
          </a:bodyPr>
          <a:lstStyle/>
          <a:p>
            <a:r>
              <a:rPr lang="en-US" sz="2400" dirty="0">
                <a:effectLst/>
              </a:rPr>
              <a:t>If you travel to a third world country you will get a battery of vaccines against the pathogens endemic in that country</a:t>
            </a:r>
          </a:p>
          <a:p>
            <a:r>
              <a:rPr lang="en-US" sz="2400" dirty="0">
                <a:effectLst/>
              </a:rPr>
              <a:t>Do you need to fear exposure to the pathogens once vaccinated? </a:t>
            </a:r>
          </a:p>
          <a:p>
            <a:r>
              <a:rPr lang="en-US" sz="2400" dirty="0">
                <a:effectLst/>
              </a:rPr>
              <a:t>Do you need to avoid those areas—or do you go into the areas endemic with the pathogen without fear? </a:t>
            </a:r>
          </a:p>
        </p:txBody>
      </p:sp>
    </p:spTree>
    <p:extLst>
      <p:ext uri="{BB962C8B-B14F-4D97-AF65-F5344CB8AC3E}">
        <p14:creationId xmlns:p14="http://schemas.microsoft.com/office/powerpoint/2010/main" val="22787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D343-3885-254A-A95F-B653FF0DE5D0}"/>
              </a:ext>
            </a:extLst>
          </p:cNvPr>
          <p:cNvSpPr>
            <a:spLocks noGrp="1"/>
          </p:cNvSpPr>
          <p:nvPr>
            <p:ph type="title"/>
          </p:nvPr>
        </p:nvSpPr>
        <p:spPr/>
        <p:txBody>
          <a:bodyPr>
            <a:normAutofit/>
          </a:bodyPr>
          <a:lstStyle/>
          <a:p>
            <a:r>
              <a:rPr lang="en-US" sz="2800" dirty="0">
                <a:effectLst/>
              </a:rPr>
              <a:t>The COVID Injection in NOT a Vaccine</a:t>
            </a:r>
          </a:p>
        </p:txBody>
      </p:sp>
      <p:sp>
        <p:nvSpPr>
          <p:cNvPr id="3" name="Content Placeholder 2">
            <a:extLst>
              <a:ext uri="{FF2B5EF4-FFF2-40B4-BE49-F238E27FC236}">
                <a16:creationId xmlns:a16="http://schemas.microsoft.com/office/drawing/2014/main" id="{F44F819D-B055-6148-83B4-B3B3D21E9E31}"/>
              </a:ext>
            </a:extLst>
          </p:cNvPr>
          <p:cNvSpPr>
            <a:spLocks noGrp="1"/>
          </p:cNvSpPr>
          <p:nvPr>
            <p:ph idx="1"/>
          </p:nvPr>
        </p:nvSpPr>
        <p:spPr>
          <a:xfrm>
            <a:off x="1143000" y="1200150"/>
            <a:ext cx="7543800" cy="3581399"/>
          </a:xfrm>
        </p:spPr>
        <p:txBody>
          <a:bodyPr>
            <a:normAutofit/>
          </a:bodyPr>
          <a:lstStyle/>
          <a:p>
            <a:r>
              <a:rPr lang="en-US" sz="2400" dirty="0">
                <a:effectLst/>
              </a:rPr>
              <a:t>It does NOT prevent infection</a:t>
            </a:r>
          </a:p>
          <a:p>
            <a:r>
              <a:rPr lang="en-US" sz="2400" dirty="0">
                <a:effectLst/>
              </a:rPr>
              <a:t>It does NOT prevent spread</a:t>
            </a:r>
          </a:p>
          <a:p>
            <a:r>
              <a:rPr lang="en-US" sz="2400" dirty="0">
                <a:effectLst/>
              </a:rPr>
              <a:t>It does NOT prevent reinfection</a:t>
            </a:r>
          </a:p>
          <a:p>
            <a:r>
              <a:rPr lang="en-US" sz="2400" dirty="0">
                <a:effectLst/>
              </a:rPr>
              <a:t>It does increase variants in the community</a:t>
            </a:r>
          </a:p>
          <a:p>
            <a:r>
              <a:rPr lang="en-US" sz="2400" dirty="0">
                <a:effectLst/>
              </a:rPr>
              <a:t>It does make one more suspectable to infection from the variants</a:t>
            </a:r>
          </a:p>
          <a:p>
            <a:r>
              <a:rPr lang="en-US" sz="2400" dirty="0">
                <a:effectLst/>
              </a:rPr>
              <a:t>It may lower your immunity </a:t>
            </a:r>
          </a:p>
        </p:txBody>
      </p:sp>
    </p:spTree>
    <p:extLst>
      <p:ext uri="{BB962C8B-B14F-4D97-AF65-F5344CB8AC3E}">
        <p14:creationId xmlns:p14="http://schemas.microsoft.com/office/powerpoint/2010/main" val="8043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31849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31849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BA5D-352A-D34E-9DB1-AE39797F9667}"/>
              </a:ext>
            </a:extLst>
          </p:cNvPr>
          <p:cNvSpPr>
            <a:spLocks noGrp="1"/>
          </p:cNvSpPr>
          <p:nvPr>
            <p:ph type="title"/>
          </p:nvPr>
        </p:nvSpPr>
        <p:spPr/>
        <p:txBody>
          <a:bodyPr>
            <a:normAutofit/>
          </a:bodyPr>
          <a:lstStyle/>
          <a:p>
            <a:r>
              <a:rPr lang="en-US" sz="2800" dirty="0">
                <a:effectLst/>
              </a:rPr>
              <a:t>BioNTech Application for </a:t>
            </a:r>
            <a:r>
              <a:rPr lang="en-US" sz="2800" dirty="0" err="1">
                <a:effectLst/>
              </a:rPr>
              <a:t>Comirnaty</a:t>
            </a:r>
            <a:endParaRPr lang="en-US" sz="2800" dirty="0">
              <a:effectLst/>
            </a:endParaRPr>
          </a:p>
        </p:txBody>
      </p:sp>
      <p:sp>
        <p:nvSpPr>
          <p:cNvPr id="3" name="Content Placeholder 2">
            <a:extLst>
              <a:ext uri="{FF2B5EF4-FFF2-40B4-BE49-F238E27FC236}">
                <a16:creationId xmlns:a16="http://schemas.microsoft.com/office/drawing/2014/main" id="{5C64AE0F-9EE9-1D4C-827D-226E683DB454}"/>
              </a:ext>
            </a:extLst>
          </p:cNvPr>
          <p:cNvSpPr>
            <a:spLocks noGrp="1"/>
          </p:cNvSpPr>
          <p:nvPr>
            <p:ph idx="1"/>
          </p:nvPr>
        </p:nvSpPr>
        <p:spPr>
          <a:xfrm>
            <a:off x="1143000" y="1200151"/>
            <a:ext cx="7543800" cy="2743199"/>
          </a:xfrm>
        </p:spPr>
        <p:txBody>
          <a:bodyPr>
            <a:normAutofit/>
          </a:bodyPr>
          <a:lstStyle/>
          <a:p>
            <a:r>
              <a:rPr lang="en-US" sz="2400" dirty="0">
                <a:effectLst/>
              </a:rPr>
              <a:t>“An additional analysis appears to indicate that incidence of COVID-19 generally increased in each group of study participants with increasing time post-Dose 2 at the start of the analysis period.”</a:t>
            </a:r>
            <a:r>
              <a:rPr lang="en-US" sz="2400" baseline="30000" dirty="0">
                <a:effectLst/>
              </a:rPr>
              <a:t>1</a:t>
            </a:r>
            <a:endParaRPr lang="en-US" sz="2400" dirty="0">
              <a:effectLst/>
            </a:endParaRPr>
          </a:p>
          <a:p>
            <a:pPr marL="0" indent="0">
              <a:buNone/>
            </a:pPr>
            <a:endParaRPr lang="en-US" sz="2400" dirty="0">
              <a:effectLst/>
            </a:endParaRPr>
          </a:p>
        </p:txBody>
      </p:sp>
      <p:sp>
        <p:nvSpPr>
          <p:cNvPr id="4" name="TextBox 3">
            <a:extLst>
              <a:ext uri="{FF2B5EF4-FFF2-40B4-BE49-F238E27FC236}">
                <a16:creationId xmlns:a16="http://schemas.microsoft.com/office/drawing/2014/main" id="{2C0DFF6C-ED46-EE42-852E-B817283E4CDF}"/>
              </a:ext>
            </a:extLst>
          </p:cNvPr>
          <p:cNvSpPr txBox="1"/>
          <p:nvPr/>
        </p:nvSpPr>
        <p:spPr>
          <a:xfrm>
            <a:off x="1143000" y="4324350"/>
            <a:ext cx="65532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https://www.fda.gov/media/152176/download</a:t>
            </a:r>
            <a:r>
              <a:rPr lang="en-US" sz="1200" dirty="0">
                <a:solidFill>
                  <a:schemeClr val="bg1"/>
                </a:solidFill>
              </a:rPr>
              <a:t>, page 22</a:t>
            </a:r>
          </a:p>
        </p:txBody>
      </p:sp>
    </p:spTree>
    <p:extLst>
      <p:ext uri="{BB962C8B-B14F-4D97-AF65-F5344CB8AC3E}">
        <p14:creationId xmlns:p14="http://schemas.microsoft.com/office/powerpoint/2010/main" val="1671250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A5FF-FE6E-244C-B990-02715A871C6C}"/>
              </a:ext>
            </a:extLst>
          </p:cNvPr>
          <p:cNvSpPr>
            <a:spLocks noGrp="1"/>
          </p:cNvSpPr>
          <p:nvPr>
            <p:ph type="title"/>
          </p:nvPr>
        </p:nvSpPr>
        <p:spPr/>
        <p:txBody>
          <a:bodyPr>
            <a:normAutofit/>
          </a:bodyPr>
          <a:lstStyle/>
          <a:p>
            <a:r>
              <a:rPr lang="en-US" sz="2800" dirty="0">
                <a:effectLst/>
              </a:rPr>
              <a:t>CDC Report –TX Prison Outbreak</a:t>
            </a:r>
            <a:r>
              <a:rPr lang="en-US" sz="2800" baseline="30000" dirty="0">
                <a:effectLst/>
              </a:rPr>
              <a:t>1</a:t>
            </a:r>
            <a:endParaRPr lang="en-US" sz="2800" dirty="0">
              <a:effectLst/>
            </a:endParaRPr>
          </a:p>
        </p:txBody>
      </p:sp>
      <p:sp>
        <p:nvSpPr>
          <p:cNvPr id="3" name="Content Placeholder 2">
            <a:extLst>
              <a:ext uri="{FF2B5EF4-FFF2-40B4-BE49-F238E27FC236}">
                <a16:creationId xmlns:a16="http://schemas.microsoft.com/office/drawing/2014/main" id="{F05C1E69-E680-B046-96B6-0D5E3A9ED518}"/>
              </a:ext>
            </a:extLst>
          </p:cNvPr>
          <p:cNvSpPr>
            <a:spLocks noGrp="1"/>
          </p:cNvSpPr>
          <p:nvPr>
            <p:ph idx="1"/>
          </p:nvPr>
        </p:nvSpPr>
        <p:spPr>
          <a:xfrm>
            <a:off x="1143000" y="889000"/>
            <a:ext cx="7543800" cy="3705623"/>
          </a:xfrm>
        </p:spPr>
        <p:txBody>
          <a:bodyPr>
            <a:normAutofit/>
          </a:bodyPr>
          <a:lstStyle/>
          <a:p>
            <a:r>
              <a:rPr lang="en-US" sz="2400" dirty="0">
                <a:effectLst/>
              </a:rPr>
              <a:t>185 of the 233 or 79% of the inmates were fully vaccinated </a:t>
            </a:r>
          </a:p>
          <a:p>
            <a:r>
              <a:rPr lang="en-US" sz="2400" dirty="0">
                <a:effectLst/>
              </a:rPr>
              <a:t>74% or 172 inmates contracted the virus </a:t>
            </a:r>
          </a:p>
          <a:p>
            <a:r>
              <a:rPr lang="en-US" sz="2400" dirty="0">
                <a:effectLst/>
              </a:rPr>
              <a:t>42 were unvaccinated</a:t>
            </a:r>
          </a:p>
          <a:p>
            <a:r>
              <a:rPr lang="en-US" sz="2400" dirty="0">
                <a:effectLst/>
              </a:rPr>
              <a:t>129 out of the 185 fully vaccinated individuals got infected. </a:t>
            </a:r>
            <a:endParaRPr lang="en-US" sz="2400" dirty="0"/>
          </a:p>
        </p:txBody>
      </p:sp>
      <p:sp>
        <p:nvSpPr>
          <p:cNvPr id="4" name="TextBox 3">
            <a:extLst>
              <a:ext uri="{FF2B5EF4-FFF2-40B4-BE49-F238E27FC236}">
                <a16:creationId xmlns:a16="http://schemas.microsoft.com/office/drawing/2014/main" id="{1BE65F10-A2E2-CD42-BB15-7BF4035457FE}"/>
              </a:ext>
            </a:extLst>
          </p:cNvPr>
          <p:cNvSpPr txBox="1"/>
          <p:nvPr/>
        </p:nvSpPr>
        <p:spPr>
          <a:xfrm>
            <a:off x="1143000" y="4317624"/>
            <a:ext cx="73152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www.cdc.gov</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mmwr</a:t>
            </a:r>
            <a:r>
              <a:rPr lang="en-US" sz="1200" dirty="0">
                <a:solidFill>
                  <a:schemeClr val="bg1"/>
                </a:solidFill>
                <a:hlinkClick r:id="rId2">
                  <a:extLst>
                    <a:ext uri="{A12FA001-AC4F-418D-AE19-62706E023703}">
                      <ahyp:hlinkClr xmlns:ahyp="http://schemas.microsoft.com/office/drawing/2018/hyperlinkcolor" val="tx"/>
                    </a:ext>
                  </a:extLst>
                </a:hlinkClick>
              </a:rPr>
              <a:t>/volumes/70/</a:t>
            </a:r>
            <a:r>
              <a:rPr lang="en-US" sz="1200" dirty="0" err="1">
                <a:solidFill>
                  <a:schemeClr val="bg1"/>
                </a:solidFill>
                <a:hlinkClick r:id="rId2">
                  <a:extLst>
                    <a:ext uri="{A12FA001-AC4F-418D-AE19-62706E023703}">
                      <ahyp:hlinkClr xmlns:ahyp="http://schemas.microsoft.com/office/drawing/2018/hyperlinkcolor" val="tx"/>
                    </a:ext>
                  </a:extLst>
                </a:hlinkClick>
              </a:rPr>
              <a:t>wr</a:t>
            </a:r>
            <a:r>
              <a:rPr lang="en-US" sz="1200" dirty="0">
                <a:solidFill>
                  <a:schemeClr val="bg1"/>
                </a:solidFill>
                <a:hlinkClick r:id="rId2">
                  <a:extLst>
                    <a:ext uri="{A12FA001-AC4F-418D-AE19-62706E023703}">
                      <ahyp:hlinkClr xmlns:ahyp="http://schemas.microsoft.com/office/drawing/2018/hyperlinkcolor" val="tx"/>
                    </a:ext>
                  </a:extLst>
                </a:hlinkClick>
              </a:rPr>
              <a:t>/mm7038e3.htm?s_cid=mm7038e3_w </a:t>
            </a:r>
            <a:endParaRPr lang="en-US" sz="1200" dirty="0">
              <a:solidFill>
                <a:schemeClr val="bg1"/>
              </a:solidFill>
            </a:endParaRPr>
          </a:p>
        </p:txBody>
      </p:sp>
    </p:spTree>
    <p:extLst>
      <p:ext uri="{BB962C8B-B14F-4D97-AF65-F5344CB8AC3E}">
        <p14:creationId xmlns:p14="http://schemas.microsoft.com/office/powerpoint/2010/main" val="18643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57CF-C196-1344-AB82-2341365C5F34}"/>
              </a:ext>
            </a:extLst>
          </p:cNvPr>
          <p:cNvSpPr>
            <a:spLocks noGrp="1"/>
          </p:cNvSpPr>
          <p:nvPr>
            <p:ph type="title"/>
          </p:nvPr>
        </p:nvSpPr>
        <p:spPr/>
        <p:txBody>
          <a:bodyPr>
            <a:normAutofit/>
          </a:bodyPr>
          <a:lstStyle/>
          <a:p>
            <a:r>
              <a:rPr lang="en-US" sz="2800" dirty="0">
                <a:effectLst/>
              </a:rPr>
              <a:t>Outbreak Provincetown Massachusetts</a:t>
            </a:r>
          </a:p>
        </p:txBody>
      </p:sp>
      <p:sp>
        <p:nvSpPr>
          <p:cNvPr id="3" name="Content Placeholder 2">
            <a:extLst>
              <a:ext uri="{FF2B5EF4-FFF2-40B4-BE49-F238E27FC236}">
                <a16:creationId xmlns:a16="http://schemas.microsoft.com/office/drawing/2014/main" id="{E0D13329-9E8B-AB45-90EB-3A6B4D199FFC}"/>
              </a:ext>
            </a:extLst>
          </p:cNvPr>
          <p:cNvSpPr>
            <a:spLocks noGrp="1"/>
          </p:cNvSpPr>
          <p:nvPr>
            <p:ph idx="1"/>
          </p:nvPr>
        </p:nvSpPr>
        <p:spPr>
          <a:xfrm>
            <a:off x="1143000" y="889000"/>
            <a:ext cx="7543800" cy="3705623"/>
          </a:xfrm>
        </p:spPr>
        <p:txBody>
          <a:bodyPr>
            <a:normAutofit/>
          </a:bodyPr>
          <a:lstStyle/>
          <a:p>
            <a:r>
              <a:rPr lang="en-US" sz="2400" dirty="0">
                <a:effectLst/>
              </a:rPr>
              <a:t>July 2021 74% of those infected were fully vaccinated</a:t>
            </a:r>
          </a:p>
          <a:p>
            <a:r>
              <a:rPr lang="en-US" sz="2400" dirty="0">
                <a:effectLst/>
              </a:rPr>
              <a:t>CDC director Rochelle </a:t>
            </a:r>
            <a:r>
              <a:rPr lang="en-US" sz="2400" dirty="0" err="1">
                <a:effectLst/>
              </a:rPr>
              <a:t>Walensky</a:t>
            </a:r>
            <a:r>
              <a:rPr lang="en-US" sz="2400" dirty="0">
                <a:effectLst/>
              </a:rPr>
              <a:t> acknowledges the “vaccines’’ were not designed to prevent infection or spread</a:t>
            </a:r>
            <a:r>
              <a:rPr lang="en-US" sz="2400" baseline="30000" dirty="0">
                <a:effectLst/>
              </a:rPr>
              <a:t>1</a:t>
            </a:r>
            <a:endParaRPr lang="en-US" sz="2400" dirty="0">
              <a:effectLst/>
            </a:endParaRPr>
          </a:p>
        </p:txBody>
      </p:sp>
      <p:sp>
        <p:nvSpPr>
          <p:cNvPr id="4" name="TextBox 3">
            <a:extLst>
              <a:ext uri="{FF2B5EF4-FFF2-40B4-BE49-F238E27FC236}">
                <a16:creationId xmlns:a16="http://schemas.microsoft.com/office/drawing/2014/main" id="{77C72546-6F85-274A-80EA-172F444D49EA}"/>
              </a:ext>
            </a:extLst>
          </p:cNvPr>
          <p:cNvSpPr txBox="1"/>
          <p:nvPr/>
        </p:nvSpPr>
        <p:spPr>
          <a:xfrm>
            <a:off x="1143000" y="4317624"/>
            <a:ext cx="67818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www.bbc.com</a:t>
            </a:r>
            <a:r>
              <a:rPr lang="en-US" sz="1200" dirty="0">
                <a:solidFill>
                  <a:schemeClr val="bg1"/>
                </a:solidFill>
                <a:hlinkClick r:id="rId2">
                  <a:extLst>
                    <a:ext uri="{A12FA001-AC4F-418D-AE19-62706E023703}">
                      <ahyp:hlinkClr xmlns:ahyp="http://schemas.microsoft.com/office/drawing/2018/hyperlinkcolor" val="tx"/>
                    </a:ext>
                  </a:extLst>
                </a:hlinkClick>
              </a:rPr>
              <a:t>/news/av/world-us-canada-58065854</a:t>
            </a:r>
            <a:endParaRPr lang="en-US" sz="1200" dirty="0">
              <a:solidFill>
                <a:schemeClr val="bg1"/>
              </a:solidFill>
            </a:endParaRPr>
          </a:p>
        </p:txBody>
      </p:sp>
    </p:spTree>
    <p:extLst>
      <p:ext uri="{BB962C8B-B14F-4D97-AF65-F5344CB8AC3E}">
        <p14:creationId xmlns:p14="http://schemas.microsoft.com/office/powerpoint/2010/main" val="16601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A68D-2A21-824B-8D96-4847B334DD5D}"/>
              </a:ext>
            </a:extLst>
          </p:cNvPr>
          <p:cNvSpPr>
            <a:spLocks noGrp="1"/>
          </p:cNvSpPr>
          <p:nvPr>
            <p:ph type="title"/>
          </p:nvPr>
        </p:nvSpPr>
        <p:spPr/>
        <p:txBody>
          <a:bodyPr>
            <a:normAutofit/>
          </a:bodyPr>
          <a:lstStyle/>
          <a:p>
            <a:r>
              <a:rPr lang="en-US" sz="2800" dirty="0">
                <a:effectLst/>
              </a:rPr>
              <a:t>England Public Health Study</a:t>
            </a:r>
          </a:p>
        </p:txBody>
      </p:sp>
      <p:pic>
        <p:nvPicPr>
          <p:cNvPr id="5" name="Content Placeholder 4" descr="Table&#10;&#10;Description automatically generated">
            <a:extLst>
              <a:ext uri="{FF2B5EF4-FFF2-40B4-BE49-F238E27FC236}">
                <a16:creationId xmlns:a16="http://schemas.microsoft.com/office/drawing/2014/main" id="{4B948EB3-E243-9A47-8BDE-5D354346E70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47800" y="711506"/>
            <a:ext cx="6248400" cy="4050061"/>
          </a:xfrm>
        </p:spPr>
      </p:pic>
      <p:sp>
        <p:nvSpPr>
          <p:cNvPr id="6" name="TextBox 5">
            <a:extLst>
              <a:ext uri="{FF2B5EF4-FFF2-40B4-BE49-F238E27FC236}">
                <a16:creationId xmlns:a16="http://schemas.microsoft.com/office/drawing/2014/main" id="{8093EBF9-BBC6-584F-9F8E-60B5E99D8302}"/>
              </a:ext>
            </a:extLst>
          </p:cNvPr>
          <p:cNvSpPr txBox="1"/>
          <p:nvPr/>
        </p:nvSpPr>
        <p:spPr>
          <a:xfrm>
            <a:off x="304800" y="4779394"/>
            <a:ext cx="8686799"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https://</a:t>
            </a:r>
            <a:r>
              <a:rPr lang="en-US" sz="1000" dirty="0" err="1">
                <a:solidFill>
                  <a:schemeClr val="bg1"/>
                </a:solidFill>
                <a:hlinkClick r:id="rId3">
                  <a:extLst>
                    <a:ext uri="{A12FA001-AC4F-418D-AE19-62706E023703}">
                      <ahyp:hlinkClr xmlns:ahyp="http://schemas.microsoft.com/office/drawing/2018/hyperlinkcolor" val="tx"/>
                    </a:ext>
                  </a:extLst>
                </a:hlinkClick>
              </a:rPr>
              <a:t>theconservativetreehouse.com</a:t>
            </a:r>
            <a:r>
              <a:rPr lang="en-US" sz="1000" dirty="0">
                <a:solidFill>
                  <a:schemeClr val="bg1"/>
                </a:solidFill>
                <a:hlinkClick r:id="rId3">
                  <a:extLst>
                    <a:ext uri="{A12FA001-AC4F-418D-AE19-62706E023703}">
                      <ahyp:hlinkClr xmlns:ahyp="http://schemas.microsoft.com/office/drawing/2018/hyperlinkcolor" val="tx"/>
                    </a:ext>
                  </a:extLst>
                </a:hlinkClick>
              </a:rPr>
              <a:t>/wp-content/uploads/2021/10/UK-Study-Public-Health-England-Vaccinated-Death-Rate-vs-Unvaccinated-V2-1024x825.jpg</a:t>
            </a:r>
            <a:endParaRPr lang="en-US" sz="1000" dirty="0">
              <a:solidFill>
                <a:schemeClr val="bg1"/>
              </a:solidFill>
            </a:endParaRPr>
          </a:p>
        </p:txBody>
      </p:sp>
    </p:spTree>
    <p:extLst>
      <p:ext uri="{BB962C8B-B14F-4D97-AF65-F5344CB8AC3E}">
        <p14:creationId xmlns:p14="http://schemas.microsoft.com/office/powerpoint/2010/main" val="2228527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C882-012C-7D4C-AD90-C0A2736F0D61}"/>
              </a:ext>
            </a:extLst>
          </p:cNvPr>
          <p:cNvSpPr>
            <a:spLocks noGrp="1"/>
          </p:cNvSpPr>
          <p:nvPr>
            <p:ph type="title"/>
          </p:nvPr>
        </p:nvSpPr>
        <p:spPr/>
        <p:txBody>
          <a:bodyPr>
            <a:normAutofit/>
          </a:bodyPr>
          <a:lstStyle/>
          <a:p>
            <a:r>
              <a:rPr lang="en-US" sz="2800" dirty="0">
                <a:effectLst/>
              </a:rPr>
              <a:t>Gibraltar </a:t>
            </a:r>
          </a:p>
        </p:txBody>
      </p:sp>
      <p:sp>
        <p:nvSpPr>
          <p:cNvPr id="3" name="Content Placeholder 2">
            <a:extLst>
              <a:ext uri="{FF2B5EF4-FFF2-40B4-BE49-F238E27FC236}">
                <a16:creationId xmlns:a16="http://schemas.microsoft.com/office/drawing/2014/main" id="{A4EE2E40-2E45-CE4B-BA7B-16E3C9A9EAAE}"/>
              </a:ext>
            </a:extLst>
          </p:cNvPr>
          <p:cNvSpPr>
            <a:spLocks noGrp="1"/>
          </p:cNvSpPr>
          <p:nvPr>
            <p:ph idx="1"/>
          </p:nvPr>
        </p:nvSpPr>
        <p:spPr/>
        <p:txBody>
          <a:bodyPr>
            <a:normAutofit/>
          </a:bodyPr>
          <a:lstStyle/>
          <a:p>
            <a:r>
              <a:rPr lang="en-US" sz="2400" dirty="0">
                <a:effectLst/>
              </a:rPr>
              <a:t>Administered enough vaccine to vaccinate 118% of their population twice</a:t>
            </a:r>
          </a:p>
          <a:p>
            <a:r>
              <a:rPr lang="en-US" sz="2400" dirty="0">
                <a:effectLst/>
              </a:rPr>
              <a:t>July 2021 had a COVID outbreak</a:t>
            </a:r>
            <a:r>
              <a:rPr lang="en-US" sz="2400" baseline="30000" dirty="0">
                <a:effectLst/>
              </a:rPr>
              <a:t>1</a:t>
            </a:r>
            <a:endParaRPr lang="en-US" sz="2400" dirty="0">
              <a:effectLst/>
            </a:endParaRPr>
          </a:p>
        </p:txBody>
      </p:sp>
      <p:sp>
        <p:nvSpPr>
          <p:cNvPr id="4" name="TextBox 3">
            <a:extLst>
              <a:ext uri="{FF2B5EF4-FFF2-40B4-BE49-F238E27FC236}">
                <a16:creationId xmlns:a16="http://schemas.microsoft.com/office/drawing/2014/main" id="{A62EC208-F429-6E49-A985-BA0B1956B03E}"/>
              </a:ext>
            </a:extLst>
          </p:cNvPr>
          <p:cNvSpPr txBox="1"/>
          <p:nvPr/>
        </p:nvSpPr>
        <p:spPr>
          <a:xfrm>
            <a:off x="1143000" y="4317624"/>
            <a:ext cx="7162800" cy="276999"/>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graphics.reuters.com</a:t>
            </a:r>
            <a:r>
              <a:rPr lang="en-US" sz="1200" dirty="0">
                <a:solidFill>
                  <a:schemeClr val="bg1"/>
                </a:solidFill>
                <a:hlinkClick r:id="rId2">
                  <a:extLst>
                    <a:ext uri="{A12FA001-AC4F-418D-AE19-62706E023703}">
                      <ahyp:hlinkClr xmlns:ahyp="http://schemas.microsoft.com/office/drawing/2018/hyperlinkcolor" val="tx"/>
                    </a:ext>
                  </a:extLst>
                </a:hlinkClick>
              </a:rPr>
              <a:t>/world-coronavirus-tracker-and-maps/countries-and-territories/</a:t>
            </a:r>
            <a:r>
              <a:rPr lang="en-US" sz="1200" dirty="0" err="1">
                <a:solidFill>
                  <a:schemeClr val="bg1"/>
                </a:solidFill>
                <a:hlinkClick r:id="rId2">
                  <a:extLst>
                    <a:ext uri="{A12FA001-AC4F-418D-AE19-62706E023703}">
                      <ahyp:hlinkClr xmlns:ahyp="http://schemas.microsoft.com/office/drawing/2018/hyperlinkcolor" val="tx"/>
                    </a:ext>
                  </a:extLst>
                </a:hlinkClick>
              </a:rPr>
              <a:t>gibraltar</a:t>
            </a:r>
            <a:r>
              <a:rPr lang="en-US" sz="1200" dirty="0">
                <a:solidFill>
                  <a:schemeClr val="bg1"/>
                </a:solidFill>
                <a:hlinkClick r:id="rId2">
                  <a:extLst>
                    <a:ext uri="{A12FA001-AC4F-418D-AE19-62706E023703}">
                      <ahyp:hlinkClr xmlns:ahyp="http://schemas.microsoft.com/office/drawing/2018/hyperlinkcolor" val="tx"/>
                    </a:ext>
                  </a:extLst>
                </a:hlinkClick>
              </a:rPr>
              <a:t>/</a:t>
            </a:r>
            <a:endParaRPr lang="en-US" sz="1200" dirty="0">
              <a:solidFill>
                <a:schemeClr val="bg1"/>
              </a:solidFill>
            </a:endParaRPr>
          </a:p>
        </p:txBody>
      </p:sp>
    </p:spTree>
    <p:extLst>
      <p:ext uri="{BB962C8B-B14F-4D97-AF65-F5344CB8AC3E}">
        <p14:creationId xmlns:p14="http://schemas.microsoft.com/office/powerpoint/2010/main" val="30591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DCF7-60CB-0549-95A3-C812A0806D04}"/>
              </a:ext>
            </a:extLst>
          </p:cNvPr>
          <p:cNvSpPr>
            <a:spLocks noGrp="1"/>
          </p:cNvSpPr>
          <p:nvPr>
            <p:ph type="title"/>
          </p:nvPr>
        </p:nvSpPr>
        <p:spPr/>
        <p:txBody>
          <a:bodyPr>
            <a:normAutofit/>
          </a:bodyPr>
          <a:lstStyle/>
          <a:p>
            <a:r>
              <a:rPr lang="en-US" sz="2800" dirty="0">
                <a:effectLst/>
              </a:rPr>
              <a:t>COVID “Vaccines” Drive Variants</a:t>
            </a:r>
          </a:p>
        </p:txBody>
      </p:sp>
      <p:sp>
        <p:nvSpPr>
          <p:cNvPr id="3" name="Content Placeholder 2">
            <a:extLst>
              <a:ext uri="{FF2B5EF4-FFF2-40B4-BE49-F238E27FC236}">
                <a16:creationId xmlns:a16="http://schemas.microsoft.com/office/drawing/2014/main" id="{98CA404F-7DBC-2041-B408-A741A7FAB249}"/>
              </a:ext>
            </a:extLst>
          </p:cNvPr>
          <p:cNvSpPr>
            <a:spLocks noGrp="1"/>
          </p:cNvSpPr>
          <p:nvPr>
            <p:ph idx="1"/>
          </p:nvPr>
        </p:nvSpPr>
        <p:spPr>
          <a:xfrm>
            <a:off x="1143000" y="833840"/>
            <a:ext cx="7543800" cy="4121150"/>
          </a:xfrm>
        </p:spPr>
        <p:txBody>
          <a:bodyPr>
            <a:noAutofit/>
          </a:bodyPr>
          <a:lstStyle/>
          <a:p>
            <a:pPr>
              <a:lnSpc>
                <a:spcPts val="2400"/>
              </a:lnSpc>
            </a:pPr>
            <a:r>
              <a:rPr lang="en-US" sz="2400" dirty="0">
                <a:effectLst/>
              </a:rPr>
              <a:t>Vaccinated make antibodies to the spike protein</a:t>
            </a:r>
          </a:p>
          <a:p>
            <a:pPr>
              <a:lnSpc>
                <a:spcPts val="2400"/>
              </a:lnSpc>
            </a:pPr>
            <a:r>
              <a:rPr lang="en-US" sz="2400" dirty="0">
                <a:effectLst/>
              </a:rPr>
              <a:t>Viruses naturally mutate—when the spike changes enough the antibodies of the vaccinated can no longer attack it</a:t>
            </a:r>
          </a:p>
          <a:p>
            <a:pPr>
              <a:lnSpc>
                <a:spcPts val="2400"/>
              </a:lnSpc>
            </a:pPr>
            <a:r>
              <a:rPr lang="en-US" sz="2400" dirty="0">
                <a:effectLst/>
              </a:rPr>
              <a:t>The vaccinated have no immunity toward such variants and variants increase</a:t>
            </a:r>
          </a:p>
          <a:p>
            <a:pPr>
              <a:lnSpc>
                <a:spcPts val="2400"/>
              </a:lnSpc>
            </a:pPr>
            <a:r>
              <a:rPr lang="en-US" sz="2400" dirty="0">
                <a:effectLst/>
              </a:rPr>
              <a:t>This creates a population that needs frequent boosters to every new variant—a perpetual money maker for big Pharma</a:t>
            </a:r>
          </a:p>
          <a:p>
            <a:pPr>
              <a:lnSpc>
                <a:spcPts val="2400"/>
              </a:lnSpc>
            </a:pPr>
            <a:r>
              <a:rPr lang="en-US" sz="2400" dirty="0">
                <a:effectLst/>
              </a:rPr>
              <a:t>The COVID recovered have broad immunity to all variants</a:t>
            </a:r>
            <a:r>
              <a:rPr lang="en-US" sz="2400" baseline="30000" dirty="0">
                <a:effectLst/>
              </a:rPr>
              <a:t>1</a:t>
            </a:r>
            <a:endParaRPr lang="en-US" sz="2400" dirty="0">
              <a:effectLst/>
            </a:endParaRPr>
          </a:p>
        </p:txBody>
      </p:sp>
      <p:sp>
        <p:nvSpPr>
          <p:cNvPr id="4" name="TextBox 3">
            <a:extLst>
              <a:ext uri="{FF2B5EF4-FFF2-40B4-BE49-F238E27FC236}">
                <a16:creationId xmlns:a16="http://schemas.microsoft.com/office/drawing/2014/main" id="{3B98AB65-9D9B-8E41-90AC-49A34249AFF7}"/>
              </a:ext>
            </a:extLst>
          </p:cNvPr>
          <p:cNvSpPr txBox="1"/>
          <p:nvPr/>
        </p:nvSpPr>
        <p:spPr>
          <a:xfrm>
            <a:off x="1143000" y="4499884"/>
            <a:ext cx="7467600" cy="646331"/>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jamanetwork.com</a:t>
            </a:r>
            <a:r>
              <a:rPr lang="en-US" sz="1200" dirty="0">
                <a:solidFill>
                  <a:schemeClr val="bg1"/>
                </a:solidFill>
                <a:hlinkClick r:id="rId2">
                  <a:extLst>
                    <a:ext uri="{A12FA001-AC4F-418D-AE19-62706E023703}">
                      <ahyp:hlinkClr xmlns:ahyp="http://schemas.microsoft.com/office/drawing/2018/hyperlinkcolor" val="tx"/>
                    </a:ext>
                  </a:extLst>
                </a:hlinkClick>
              </a:rPr>
              <a:t>/journals/</a:t>
            </a:r>
            <a:r>
              <a:rPr lang="en-US" sz="1200" dirty="0" err="1">
                <a:solidFill>
                  <a:schemeClr val="bg1"/>
                </a:solidFill>
                <a:hlinkClick r:id="rId2">
                  <a:extLst>
                    <a:ext uri="{A12FA001-AC4F-418D-AE19-62706E023703}">
                      <ahyp:hlinkClr xmlns:ahyp="http://schemas.microsoft.com/office/drawing/2018/hyperlinkcolor" val="tx"/>
                    </a:ext>
                  </a:extLst>
                </a:hlinkClick>
              </a:rPr>
              <a:t>jama</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fullarticle</a:t>
            </a:r>
            <a:r>
              <a:rPr lang="en-US" sz="1200" dirty="0">
                <a:solidFill>
                  <a:schemeClr val="bg1"/>
                </a:solidFill>
                <a:hlinkClick r:id="rId2">
                  <a:extLst>
                    <a:ext uri="{A12FA001-AC4F-418D-AE19-62706E023703}">
                      <ahyp:hlinkClr xmlns:ahyp="http://schemas.microsoft.com/office/drawing/2018/hyperlinkcolor" val="tx"/>
                    </a:ext>
                  </a:extLst>
                </a:hlinkClick>
              </a:rPr>
              <a:t>/2782673?guestAccessKey=f93a08a1-db6e-428d-86d7-3935e87bd31d&amp;utm_source=</a:t>
            </a:r>
            <a:r>
              <a:rPr lang="en-US" sz="1200" dirty="0" err="1">
                <a:solidFill>
                  <a:schemeClr val="bg1"/>
                </a:solidFill>
                <a:hlinkClick r:id="rId2">
                  <a:extLst>
                    <a:ext uri="{A12FA001-AC4F-418D-AE19-62706E023703}">
                      <ahyp:hlinkClr xmlns:ahyp="http://schemas.microsoft.com/office/drawing/2018/hyperlinkcolor" val="tx"/>
                    </a:ext>
                  </a:extLst>
                </a:hlinkClick>
              </a:rPr>
              <a:t>silverchair&amp;utm_campaign</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jama_network&amp;utm_content</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covid_weekly_highlights&amp;utm_medium</a:t>
            </a:r>
            <a:r>
              <a:rPr lang="en-US" sz="1200" dirty="0">
                <a:solidFill>
                  <a:schemeClr val="bg1"/>
                </a:solidFill>
                <a:hlinkClick r:id="rId2">
                  <a:extLst>
                    <a:ext uri="{A12FA001-AC4F-418D-AE19-62706E023703}">
                      <ahyp:hlinkClr xmlns:ahyp="http://schemas.microsoft.com/office/drawing/2018/hyperlinkcolor" val="tx"/>
                    </a:ext>
                  </a:extLst>
                </a:hlinkClick>
              </a:rPr>
              <a:t>=email</a:t>
            </a:r>
            <a:endParaRPr lang="en-US" sz="1200" dirty="0">
              <a:solidFill>
                <a:schemeClr val="bg1"/>
              </a:solidFill>
            </a:endParaRPr>
          </a:p>
        </p:txBody>
      </p:sp>
    </p:spTree>
    <p:extLst>
      <p:ext uri="{BB962C8B-B14F-4D97-AF65-F5344CB8AC3E}">
        <p14:creationId xmlns:p14="http://schemas.microsoft.com/office/powerpoint/2010/main" val="22916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31849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1EBF-5C97-6647-8327-56FDC5E578E9}"/>
              </a:ext>
            </a:extLst>
          </p:cNvPr>
          <p:cNvSpPr>
            <a:spLocks noGrp="1"/>
          </p:cNvSpPr>
          <p:nvPr>
            <p:ph type="title"/>
          </p:nvPr>
        </p:nvSpPr>
        <p:spPr>
          <a:xfrm>
            <a:off x="304800" y="31750"/>
            <a:ext cx="8534400" cy="1474074"/>
          </a:xfrm>
        </p:spPr>
        <p:txBody>
          <a:bodyPr>
            <a:normAutofit/>
          </a:bodyPr>
          <a:lstStyle/>
          <a:p>
            <a:r>
              <a:rPr lang="en-US" sz="2800" dirty="0">
                <a:effectLst/>
              </a:rPr>
              <a:t>Lie 5: Healthcare Works Need to be Vaccinated to Protect Patients from Exposure</a:t>
            </a:r>
          </a:p>
        </p:txBody>
      </p:sp>
      <p:sp>
        <p:nvSpPr>
          <p:cNvPr id="3" name="Content Placeholder 2">
            <a:extLst>
              <a:ext uri="{FF2B5EF4-FFF2-40B4-BE49-F238E27FC236}">
                <a16:creationId xmlns:a16="http://schemas.microsoft.com/office/drawing/2014/main" id="{71E697A5-C1A1-C44F-BBBF-747882CEC5D4}"/>
              </a:ext>
            </a:extLst>
          </p:cNvPr>
          <p:cNvSpPr>
            <a:spLocks noGrp="1"/>
          </p:cNvSpPr>
          <p:nvPr>
            <p:ph idx="1"/>
          </p:nvPr>
        </p:nvSpPr>
        <p:spPr>
          <a:xfrm>
            <a:off x="1143000" y="1733549"/>
            <a:ext cx="7543800" cy="3088798"/>
          </a:xfrm>
        </p:spPr>
        <p:txBody>
          <a:bodyPr>
            <a:normAutofit/>
          </a:bodyPr>
          <a:lstStyle/>
          <a:p>
            <a:r>
              <a:rPr lang="en-US" sz="2400" dirty="0">
                <a:effectLst/>
              </a:rPr>
              <a:t>2 week surveillance of hospital workers found 55 infected with SARS-COV2</a:t>
            </a:r>
            <a:r>
              <a:rPr lang="en-US" sz="2400" baseline="30000" dirty="0">
                <a:effectLst/>
              </a:rPr>
              <a:t>1</a:t>
            </a:r>
            <a:endParaRPr lang="en-US" sz="2400" dirty="0">
              <a:effectLst/>
            </a:endParaRPr>
          </a:p>
          <a:p>
            <a:r>
              <a:rPr lang="en-US" sz="2400" dirty="0">
                <a:effectLst/>
              </a:rPr>
              <a:t>21/55 fully vaccinated</a:t>
            </a:r>
          </a:p>
          <a:p>
            <a:r>
              <a:rPr lang="en-US" sz="2400" dirty="0">
                <a:effectLst/>
              </a:rPr>
              <a:t>Viral loads no different between the fully vaccinated and the unvaccinated</a:t>
            </a:r>
          </a:p>
          <a:p>
            <a:r>
              <a:rPr lang="en-US" sz="2400" dirty="0">
                <a:effectLst/>
              </a:rPr>
              <a:t>COVID recovered were not identified in the study</a:t>
            </a:r>
          </a:p>
        </p:txBody>
      </p:sp>
      <p:sp>
        <p:nvSpPr>
          <p:cNvPr id="4" name="TextBox 3">
            <a:extLst>
              <a:ext uri="{FF2B5EF4-FFF2-40B4-BE49-F238E27FC236}">
                <a16:creationId xmlns:a16="http://schemas.microsoft.com/office/drawing/2014/main" id="{B5B64FDD-B34F-4E4A-B2FE-ECB706CC5520}"/>
              </a:ext>
            </a:extLst>
          </p:cNvPr>
          <p:cNvSpPr txBox="1"/>
          <p:nvPr/>
        </p:nvSpPr>
        <p:spPr>
          <a:xfrm>
            <a:off x="1143000" y="4345171"/>
            <a:ext cx="54102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pubmed.ncbi.nlm.nih.gov</a:t>
            </a:r>
            <a:r>
              <a:rPr lang="en-US" sz="1200" dirty="0">
                <a:solidFill>
                  <a:schemeClr val="bg1"/>
                </a:solidFill>
                <a:hlinkClick r:id="rId2">
                  <a:extLst>
                    <a:ext uri="{A12FA001-AC4F-418D-AE19-62706E023703}">
                      <ahyp:hlinkClr xmlns:ahyp="http://schemas.microsoft.com/office/drawing/2018/hyperlinkcolor" val="tx"/>
                    </a:ext>
                  </a:extLst>
                </a:hlinkClick>
              </a:rPr>
              <a:t>/34176397/</a:t>
            </a:r>
            <a:endParaRPr lang="en-US" sz="1200" dirty="0">
              <a:solidFill>
                <a:schemeClr val="bg1"/>
              </a:solidFill>
            </a:endParaRPr>
          </a:p>
        </p:txBody>
      </p:sp>
    </p:spTree>
    <p:extLst>
      <p:ext uri="{BB962C8B-B14F-4D97-AF65-F5344CB8AC3E}">
        <p14:creationId xmlns:p14="http://schemas.microsoft.com/office/powerpoint/2010/main" val="6691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8792-95DD-CD4E-9535-CA2FEA53DF7A}"/>
              </a:ext>
            </a:extLst>
          </p:cNvPr>
          <p:cNvSpPr>
            <a:spLocks noGrp="1"/>
          </p:cNvSpPr>
          <p:nvPr>
            <p:ph type="title"/>
          </p:nvPr>
        </p:nvSpPr>
        <p:spPr/>
        <p:txBody>
          <a:bodyPr>
            <a:normAutofit/>
          </a:bodyPr>
          <a:lstStyle/>
          <a:p>
            <a:r>
              <a:rPr lang="en-US" sz="2800" dirty="0">
                <a:effectLst/>
              </a:rPr>
              <a:t>Biblical Method for Belief</a:t>
            </a:r>
          </a:p>
        </p:txBody>
      </p:sp>
      <p:sp>
        <p:nvSpPr>
          <p:cNvPr id="3" name="Content Placeholder 2">
            <a:extLst>
              <a:ext uri="{FF2B5EF4-FFF2-40B4-BE49-F238E27FC236}">
                <a16:creationId xmlns:a16="http://schemas.microsoft.com/office/drawing/2014/main" id="{0D38CDCC-561D-4043-88E4-401D6F3B6BB5}"/>
              </a:ext>
            </a:extLst>
          </p:cNvPr>
          <p:cNvSpPr>
            <a:spLocks noGrp="1"/>
          </p:cNvSpPr>
          <p:nvPr>
            <p:ph idx="1"/>
          </p:nvPr>
        </p:nvSpPr>
        <p:spPr/>
        <p:txBody>
          <a:bodyPr>
            <a:normAutofit/>
          </a:bodyPr>
          <a:lstStyle/>
          <a:p>
            <a:r>
              <a:rPr lang="en-US" sz="2400" dirty="0">
                <a:effectLst/>
              </a:rPr>
              <a:t>Every person must be fully persuaded in their own mind (Romans 14:5)</a:t>
            </a:r>
          </a:p>
          <a:p>
            <a:r>
              <a:rPr lang="en-US" sz="2400" dirty="0">
                <a:effectLst/>
              </a:rPr>
              <a:t>The mature are those who by practice have developed the ability to discern the right from the wrong (Hebrews 5:14)</a:t>
            </a:r>
          </a:p>
          <a:p>
            <a:r>
              <a:rPr lang="en-US" sz="2400" dirty="0">
                <a:effectLst/>
              </a:rPr>
              <a:t>We present truth, in love, and leave others free. </a:t>
            </a:r>
          </a:p>
        </p:txBody>
      </p:sp>
    </p:spTree>
    <p:extLst>
      <p:ext uri="{BB962C8B-B14F-4D97-AF65-F5344CB8AC3E}">
        <p14:creationId xmlns:p14="http://schemas.microsoft.com/office/powerpoint/2010/main" val="42888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2AE49-B8B4-794B-A190-236A5D57E24A}"/>
              </a:ext>
            </a:extLst>
          </p:cNvPr>
          <p:cNvSpPr>
            <a:spLocks noGrp="1"/>
          </p:cNvSpPr>
          <p:nvPr>
            <p:ph idx="1"/>
          </p:nvPr>
        </p:nvSpPr>
        <p:spPr>
          <a:xfrm>
            <a:off x="1143000" y="1733549"/>
            <a:ext cx="7543800" cy="2861073"/>
          </a:xfrm>
        </p:spPr>
        <p:txBody>
          <a:bodyPr>
            <a:normAutofit/>
          </a:bodyPr>
          <a:lstStyle/>
          <a:p>
            <a:r>
              <a:rPr lang="en-US" sz="2400" dirty="0">
                <a:effectLst>
                  <a:outerShdw blurRad="38100" dist="38100" dir="2700000" algn="tl">
                    <a:srgbClr val="000000">
                      <a:alpha val="43137"/>
                    </a:srgbClr>
                  </a:outerShdw>
                </a:effectLst>
              </a:rPr>
              <a:t>Cleveland Clinic Study</a:t>
            </a:r>
            <a:r>
              <a:rPr lang="en-US" sz="2400" baseline="30000" dirty="0">
                <a:effectLst>
                  <a:outerShdw blurRad="38100" dist="38100" dir="2700000" algn="tl">
                    <a:srgbClr val="000000">
                      <a:alpha val="43137"/>
                    </a:srgbClr>
                  </a:outerShdw>
                </a:effectLst>
              </a:rPr>
              <a:t>1</a:t>
            </a:r>
            <a:r>
              <a:rPr lang="en-US" sz="2400" dirty="0">
                <a:effectLst>
                  <a:outerShdw blurRad="38100" dist="38100" dir="2700000" algn="tl">
                    <a:srgbClr val="000000">
                      <a:alpha val="43137"/>
                    </a:srgbClr>
                  </a:outerShdw>
                </a:effectLst>
              </a:rPr>
              <a:t> found:</a:t>
            </a:r>
          </a:p>
          <a:p>
            <a:r>
              <a:rPr lang="en-US" sz="2400" dirty="0">
                <a:effectLst>
                  <a:outerShdw blurRad="38100" dist="38100" dir="2700000" algn="tl">
                    <a:srgbClr val="000000">
                      <a:alpha val="43137"/>
                    </a:srgbClr>
                  </a:outerShdw>
                </a:effectLst>
              </a:rPr>
              <a:t>“not one of the 1359 previously infected subjects who remained unvaccinated had a SARS-CoV-2 infection over the duration of the study.”</a:t>
            </a:r>
          </a:p>
        </p:txBody>
      </p:sp>
      <p:sp>
        <p:nvSpPr>
          <p:cNvPr id="4" name="TextBox 3">
            <a:extLst>
              <a:ext uri="{FF2B5EF4-FFF2-40B4-BE49-F238E27FC236}">
                <a16:creationId xmlns:a16="http://schemas.microsoft.com/office/drawing/2014/main" id="{CFD53F36-CBE3-2548-BC48-B54F3737DA9E}"/>
              </a:ext>
            </a:extLst>
          </p:cNvPr>
          <p:cNvSpPr txBox="1"/>
          <p:nvPr/>
        </p:nvSpPr>
        <p:spPr>
          <a:xfrm>
            <a:off x="1143000" y="4345171"/>
            <a:ext cx="6781800" cy="276999"/>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www.medrxiv.org</a:t>
            </a:r>
            <a:r>
              <a:rPr lang="en-US" sz="1200" dirty="0">
                <a:solidFill>
                  <a:schemeClr val="bg1"/>
                </a:solidFill>
                <a:hlinkClick r:id="rId2">
                  <a:extLst>
                    <a:ext uri="{A12FA001-AC4F-418D-AE19-62706E023703}">
                      <ahyp:hlinkClr xmlns:ahyp="http://schemas.microsoft.com/office/drawing/2018/hyperlinkcolor" val="tx"/>
                    </a:ext>
                  </a:extLst>
                </a:hlinkClick>
              </a:rPr>
              <a:t>/content/10.1101/2021.06.01.21258176v2</a:t>
            </a:r>
            <a:endParaRPr lang="en-US" sz="1200" dirty="0">
              <a:solidFill>
                <a:schemeClr val="bg1"/>
              </a:solidFill>
            </a:endParaRPr>
          </a:p>
        </p:txBody>
      </p:sp>
      <p:sp>
        <p:nvSpPr>
          <p:cNvPr id="5" name="Title 1">
            <a:extLst>
              <a:ext uri="{FF2B5EF4-FFF2-40B4-BE49-F238E27FC236}">
                <a16:creationId xmlns:a16="http://schemas.microsoft.com/office/drawing/2014/main" id="{2DB34F43-7466-C840-B61E-96EE0D8A49B8}"/>
              </a:ext>
            </a:extLst>
          </p:cNvPr>
          <p:cNvSpPr>
            <a:spLocks noGrp="1"/>
          </p:cNvSpPr>
          <p:nvPr>
            <p:ph type="title"/>
          </p:nvPr>
        </p:nvSpPr>
        <p:spPr>
          <a:xfrm>
            <a:off x="304799" y="31750"/>
            <a:ext cx="8534402" cy="1474074"/>
          </a:xfrm>
        </p:spPr>
        <p:txBody>
          <a:bodyPr>
            <a:normAutofit/>
          </a:bodyPr>
          <a:lstStyle/>
          <a:p>
            <a:r>
              <a:rPr lang="en-US" sz="2800" dirty="0">
                <a:effectLst/>
              </a:rPr>
              <a:t>Lie 5: Healthcare Works Need to be Vaccinated to Protect Patients from Exposure</a:t>
            </a:r>
          </a:p>
        </p:txBody>
      </p:sp>
    </p:spTree>
    <p:extLst>
      <p:ext uri="{BB962C8B-B14F-4D97-AF65-F5344CB8AC3E}">
        <p14:creationId xmlns:p14="http://schemas.microsoft.com/office/powerpoint/2010/main" val="11931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F170-4FC3-6E4B-937F-3CC539085F85}"/>
              </a:ext>
            </a:extLst>
          </p:cNvPr>
          <p:cNvSpPr>
            <a:spLocks noGrp="1"/>
          </p:cNvSpPr>
          <p:nvPr>
            <p:ph type="title"/>
          </p:nvPr>
        </p:nvSpPr>
        <p:spPr/>
        <p:txBody>
          <a:bodyPr>
            <a:normAutofit/>
          </a:bodyPr>
          <a:lstStyle/>
          <a:p>
            <a:r>
              <a:rPr lang="en-US" sz="2800" dirty="0">
                <a:effectLst/>
              </a:rPr>
              <a:t>COVID Recovered Have better Immunity</a:t>
            </a:r>
          </a:p>
        </p:txBody>
      </p:sp>
      <p:sp>
        <p:nvSpPr>
          <p:cNvPr id="3" name="Content Placeholder 2">
            <a:extLst>
              <a:ext uri="{FF2B5EF4-FFF2-40B4-BE49-F238E27FC236}">
                <a16:creationId xmlns:a16="http://schemas.microsoft.com/office/drawing/2014/main" id="{757FF617-6573-944B-BCF0-8A800208222D}"/>
              </a:ext>
            </a:extLst>
          </p:cNvPr>
          <p:cNvSpPr>
            <a:spLocks noGrp="1"/>
          </p:cNvSpPr>
          <p:nvPr>
            <p:ph idx="1"/>
          </p:nvPr>
        </p:nvSpPr>
        <p:spPr>
          <a:xfrm>
            <a:off x="1143000" y="947539"/>
            <a:ext cx="7543800" cy="3394472"/>
          </a:xfrm>
        </p:spPr>
        <p:txBody>
          <a:bodyPr>
            <a:normAutofit/>
          </a:bodyPr>
          <a:lstStyle/>
          <a:p>
            <a:r>
              <a:rPr lang="en-US" sz="2400" dirty="0">
                <a:effectLst/>
              </a:rPr>
              <a:t>COVID recovered have IgA antibodies at the mucous membranes—the site of active infection and viral reproduction</a:t>
            </a:r>
          </a:p>
          <a:p>
            <a:r>
              <a:rPr lang="en-US" sz="2400" dirty="0">
                <a:effectLst/>
              </a:rPr>
              <a:t>The vaccinated do not</a:t>
            </a:r>
          </a:p>
          <a:p>
            <a:r>
              <a:rPr lang="en-US" sz="2400" dirty="0">
                <a:effectLst/>
              </a:rPr>
              <a:t>The vaccinated have antibodies to </a:t>
            </a:r>
            <a:r>
              <a:rPr lang="en-US" sz="2400" b="1" dirty="0">
                <a:effectLst/>
              </a:rPr>
              <a:t>only</a:t>
            </a:r>
            <a:r>
              <a:rPr lang="en-US" sz="2400" dirty="0">
                <a:effectLst/>
              </a:rPr>
              <a:t> the spike protein </a:t>
            </a:r>
          </a:p>
          <a:p>
            <a:r>
              <a:rPr lang="en-US" sz="2400" dirty="0">
                <a:effectLst/>
              </a:rPr>
              <a:t>The recovered have antibodies to multiple sites on the virus that are ultra potent against all variants</a:t>
            </a:r>
          </a:p>
        </p:txBody>
      </p:sp>
      <p:sp>
        <p:nvSpPr>
          <p:cNvPr id="4" name="TextBox 3">
            <a:extLst>
              <a:ext uri="{FF2B5EF4-FFF2-40B4-BE49-F238E27FC236}">
                <a16:creationId xmlns:a16="http://schemas.microsoft.com/office/drawing/2014/main" id="{51046424-307D-E847-918E-F6BEBFC7C63E}"/>
              </a:ext>
            </a:extLst>
          </p:cNvPr>
          <p:cNvSpPr txBox="1"/>
          <p:nvPr/>
        </p:nvSpPr>
        <p:spPr>
          <a:xfrm>
            <a:off x="1143000" y="4342011"/>
            <a:ext cx="7467600" cy="646331"/>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jamanetwork.com</a:t>
            </a:r>
            <a:r>
              <a:rPr lang="en-US" sz="1200" dirty="0">
                <a:solidFill>
                  <a:schemeClr val="bg1"/>
                </a:solidFill>
                <a:hlinkClick r:id="rId2">
                  <a:extLst>
                    <a:ext uri="{A12FA001-AC4F-418D-AE19-62706E023703}">
                      <ahyp:hlinkClr xmlns:ahyp="http://schemas.microsoft.com/office/drawing/2018/hyperlinkcolor" val="tx"/>
                    </a:ext>
                  </a:extLst>
                </a:hlinkClick>
              </a:rPr>
              <a:t>/journals/</a:t>
            </a:r>
            <a:r>
              <a:rPr lang="en-US" sz="1200" dirty="0" err="1">
                <a:solidFill>
                  <a:schemeClr val="bg1"/>
                </a:solidFill>
                <a:hlinkClick r:id="rId2">
                  <a:extLst>
                    <a:ext uri="{A12FA001-AC4F-418D-AE19-62706E023703}">
                      <ahyp:hlinkClr xmlns:ahyp="http://schemas.microsoft.com/office/drawing/2018/hyperlinkcolor" val="tx"/>
                    </a:ext>
                  </a:extLst>
                </a:hlinkClick>
              </a:rPr>
              <a:t>jama</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fullarticle</a:t>
            </a:r>
            <a:r>
              <a:rPr lang="en-US" sz="1200" dirty="0">
                <a:solidFill>
                  <a:schemeClr val="bg1"/>
                </a:solidFill>
                <a:hlinkClick r:id="rId2">
                  <a:extLst>
                    <a:ext uri="{A12FA001-AC4F-418D-AE19-62706E023703}">
                      <ahyp:hlinkClr xmlns:ahyp="http://schemas.microsoft.com/office/drawing/2018/hyperlinkcolor" val="tx"/>
                    </a:ext>
                  </a:extLst>
                </a:hlinkClick>
              </a:rPr>
              <a:t>/2782673?guestAccessKey=f93a08a1-db6e-428d-86d7-3935e87bd31d&amp;utm_source=</a:t>
            </a:r>
            <a:r>
              <a:rPr lang="en-US" sz="1200" dirty="0" err="1">
                <a:solidFill>
                  <a:schemeClr val="bg1"/>
                </a:solidFill>
                <a:hlinkClick r:id="rId2">
                  <a:extLst>
                    <a:ext uri="{A12FA001-AC4F-418D-AE19-62706E023703}">
                      <ahyp:hlinkClr xmlns:ahyp="http://schemas.microsoft.com/office/drawing/2018/hyperlinkcolor" val="tx"/>
                    </a:ext>
                  </a:extLst>
                </a:hlinkClick>
              </a:rPr>
              <a:t>silverchair&amp;utm_campaign</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jama_network&amp;utm_content</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covid_weekly_highlights&amp;utm_medium</a:t>
            </a:r>
            <a:r>
              <a:rPr lang="en-US" sz="1200" dirty="0">
                <a:solidFill>
                  <a:schemeClr val="bg1"/>
                </a:solidFill>
                <a:hlinkClick r:id="rId2">
                  <a:extLst>
                    <a:ext uri="{A12FA001-AC4F-418D-AE19-62706E023703}">
                      <ahyp:hlinkClr xmlns:ahyp="http://schemas.microsoft.com/office/drawing/2018/hyperlinkcolor" val="tx"/>
                    </a:ext>
                  </a:extLst>
                </a:hlinkClick>
              </a:rPr>
              <a:t>=email</a:t>
            </a:r>
            <a:endParaRPr lang="en-US" sz="1200" dirty="0">
              <a:solidFill>
                <a:schemeClr val="bg1"/>
              </a:solidFill>
            </a:endParaRPr>
          </a:p>
        </p:txBody>
      </p:sp>
    </p:spTree>
    <p:extLst>
      <p:ext uri="{BB962C8B-B14F-4D97-AF65-F5344CB8AC3E}">
        <p14:creationId xmlns:p14="http://schemas.microsoft.com/office/powerpoint/2010/main" val="11122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F76C-D00C-B64D-AFB6-53FBEE3B8159}"/>
              </a:ext>
            </a:extLst>
          </p:cNvPr>
          <p:cNvSpPr>
            <a:spLocks noGrp="1"/>
          </p:cNvSpPr>
          <p:nvPr>
            <p:ph type="title"/>
          </p:nvPr>
        </p:nvSpPr>
        <p:spPr/>
        <p:txBody>
          <a:bodyPr>
            <a:normAutofit/>
          </a:bodyPr>
          <a:lstStyle/>
          <a:p>
            <a:r>
              <a:rPr lang="en-US" sz="2800" dirty="0">
                <a:effectLst/>
              </a:rPr>
              <a:t>Lie 6: COVID Vaccines are Safe</a:t>
            </a:r>
          </a:p>
        </p:txBody>
      </p:sp>
      <p:sp>
        <p:nvSpPr>
          <p:cNvPr id="3" name="Content Placeholder 2">
            <a:extLst>
              <a:ext uri="{FF2B5EF4-FFF2-40B4-BE49-F238E27FC236}">
                <a16:creationId xmlns:a16="http://schemas.microsoft.com/office/drawing/2014/main" id="{16A2F440-BE30-CC49-85C1-28A6C3CABEDA}"/>
              </a:ext>
            </a:extLst>
          </p:cNvPr>
          <p:cNvSpPr>
            <a:spLocks noGrp="1"/>
          </p:cNvSpPr>
          <p:nvPr>
            <p:ph idx="1"/>
          </p:nvPr>
        </p:nvSpPr>
        <p:spPr>
          <a:xfrm>
            <a:off x="1143000" y="1123950"/>
            <a:ext cx="7543800" cy="3470673"/>
          </a:xfrm>
        </p:spPr>
        <p:txBody>
          <a:bodyPr>
            <a:normAutofit/>
          </a:bodyPr>
          <a:lstStyle/>
          <a:p>
            <a:r>
              <a:rPr lang="en-US" sz="2400" dirty="0">
                <a:effectLst/>
              </a:rPr>
              <a:t>CMS data on Medicare pts (18% of population)</a:t>
            </a:r>
          </a:p>
          <a:p>
            <a:r>
              <a:rPr lang="en-US" sz="2400" dirty="0">
                <a:effectLst/>
              </a:rPr>
              <a:t>48,465 died within 14 days of receiving the COVID vaccine (19,400 &lt; 80; 28,065 &gt;80). </a:t>
            </a:r>
          </a:p>
          <a:p>
            <a:r>
              <a:rPr lang="en-US" sz="2400" dirty="0">
                <a:effectLst/>
              </a:rPr>
              <a:t>How many of these deaths the government counts as a vaccine death? </a:t>
            </a:r>
          </a:p>
          <a:p>
            <a:r>
              <a:rPr lang="en-US" sz="2400" dirty="0">
                <a:effectLst/>
              </a:rPr>
              <a:t>None—because according to the government you are not considered vaccinated until 14 days after the vaccine. </a:t>
            </a:r>
          </a:p>
          <a:p>
            <a:endParaRPr lang="en-US" sz="2400" dirty="0">
              <a:effectLst/>
            </a:endParaRPr>
          </a:p>
        </p:txBody>
      </p:sp>
      <p:sp>
        <p:nvSpPr>
          <p:cNvPr id="4" name="TextBox 3">
            <a:extLst>
              <a:ext uri="{FF2B5EF4-FFF2-40B4-BE49-F238E27FC236}">
                <a16:creationId xmlns:a16="http://schemas.microsoft.com/office/drawing/2014/main" id="{9B3C0217-8E8F-6844-99E6-FC897ACA5419}"/>
              </a:ext>
            </a:extLst>
          </p:cNvPr>
          <p:cNvSpPr txBox="1"/>
          <p:nvPr/>
        </p:nvSpPr>
        <p:spPr>
          <a:xfrm>
            <a:off x="1143000" y="4345290"/>
            <a:ext cx="6096000" cy="461665"/>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www.statista.com</a:t>
            </a:r>
            <a:r>
              <a:rPr lang="en-US" sz="1200" dirty="0">
                <a:solidFill>
                  <a:schemeClr val="bg1"/>
                </a:solidFill>
                <a:hlinkClick r:id="rId2">
                  <a:extLst>
                    <a:ext uri="{A12FA001-AC4F-418D-AE19-62706E023703}">
                      <ahyp:hlinkClr xmlns:ahyp="http://schemas.microsoft.com/office/drawing/2018/hyperlinkcolor" val="tx"/>
                    </a:ext>
                  </a:extLst>
                </a:hlinkClick>
              </a:rPr>
              <a:t>/topics/1167/</a:t>
            </a:r>
            <a:r>
              <a:rPr lang="en-US" sz="1200" dirty="0" err="1">
                <a:solidFill>
                  <a:schemeClr val="bg1"/>
                </a:solidFill>
                <a:hlinkClick r:id="rId2">
                  <a:extLst>
                    <a:ext uri="{A12FA001-AC4F-418D-AE19-62706E023703}">
                      <ahyp:hlinkClr xmlns:ahyp="http://schemas.microsoft.com/office/drawing/2018/hyperlinkcolor" val="tx"/>
                    </a:ext>
                  </a:extLst>
                </a:hlinkClick>
              </a:rPr>
              <a:t>medicare</a:t>
            </a:r>
            <a:r>
              <a:rPr lang="en-US" sz="1200" dirty="0">
                <a:solidFill>
                  <a:schemeClr val="bg1"/>
                </a:solidFill>
                <a:hlinkClick r:id="rId2">
                  <a:extLst>
                    <a:ext uri="{A12FA001-AC4F-418D-AE19-62706E023703}">
                      <ahyp:hlinkClr xmlns:ahyp="http://schemas.microsoft.com/office/drawing/2018/hyperlinkcolor" val="tx"/>
                    </a:ext>
                  </a:extLst>
                </a:hlinkClick>
              </a:rPr>
              <a:t>/</a:t>
            </a:r>
            <a:endParaRPr lang="en-US" sz="1200" dirty="0">
              <a:solidFill>
                <a:schemeClr val="bg1"/>
              </a:solidFill>
            </a:endParaRPr>
          </a:p>
          <a:p>
            <a:pPr marL="342900" indent="-3429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renz-law.com</a:t>
            </a:r>
            <a:r>
              <a:rPr lang="en-US" sz="1200" dirty="0">
                <a:solidFill>
                  <a:schemeClr val="bg1"/>
                </a:solidFill>
                <a:hlinkClick r:id="rId3">
                  <a:extLst>
                    <a:ext uri="{A12FA001-AC4F-418D-AE19-62706E023703}">
                      <ahyp:hlinkClr xmlns:ahyp="http://schemas.microsoft.com/office/drawing/2018/hyperlinkcolor" val="tx"/>
                    </a:ext>
                  </a:extLst>
                </a:hlinkClick>
              </a:rPr>
              <a:t>/covid-</a:t>
            </a:r>
            <a:r>
              <a:rPr lang="en-US" sz="1200" dirty="0" err="1">
                <a:solidFill>
                  <a:schemeClr val="bg1"/>
                </a:solidFill>
                <a:hlinkClick r:id="rId3">
                  <a:extLst>
                    <a:ext uri="{A12FA001-AC4F-418D-AE19-62706E023703}">
                      <ahyp:hlinkClr xmlns:ahyp="http://schemas.microsoft.com/office/drawing/2018/hyperlinkcolor" val="tx"/>
                    </a:ext>
                  </a:extLst>
                </a:hlinkClick>
              </a:rPr>
              <a:t>pfizer</a:t>
            </a:r>
            <a:r>
              <a:rPr lang="en-US" sz="1200" dirty="0">
                <a:solidFill>
                  <a:schemeClr val="bg1"/>
                </a:solidFill>
                <a:hlinkClick r:id="rId3">
                  <a:extLst>
                    <a:ext uri="{A12FA001-AC4F-418D-AE19-62706E023703}">
                      <ahyp:hlinkClr xmlns:ahyp="http://schemas.microsoft.com/office/drawing/2018/hyperlinkcolor" val="tx"/>
                    </a:ext>
                  </a:extLst>
                </a:hlinkClick>
              </a:rPr>
              <a:t>-whistleblower-data/</a:t>
            </a:r>
            <a:endParaRPr lang="en-US" sz="1200" dirty="0">
              <a:solidFill>
                <a:schemeClr val="bg1"/>
              </a:solidFill>
            </a:endParaRPr>
          </a:p>
        </p:txBody>
      </p:sp>
    </p:spTree>
    <p:extLst>
      <p:ext uri="{BB962C8B-B14F-4D97-AF65-F5344CB8AC3E}">
        <p14:creationId xmlns:p14="http://schemas.microsoft.com/office/powerpoint/2010/main" val="400293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358A-76D8-4141-BD5D-26D21079F870}"/>
              </a:ext>
            </a:extLst>
          </p:cNvPr>
          <p:cNvSpPr>
            <a:spLocks noGrp="1"/>
          </p:cNvSpPr>
          <p:nvPr>
            <p:ph type="title"/>
          </p:nvPr>
        </p:nvSpPr>
        <p:spPr/>
        <p:txBody>
          <a:bodyPr>
            <a:normAutofit/>
          </a:bodyPr>
          <a:lstStyle/>
          <a:p>
            <a:r>
              <a:rPr lang="en-US" sz="2800" dirty="0">
                <a:effectLst/>
              </a:rPr>
              <a:t>Vaccine Safety</a:t>
            </a:r>
          </a:p>
        </p:txBody>
      </p:sp>
      <p:sp>
        <p:nvSpPr>
          <p:cNvPr id="3" name="Content Placeholder 2">
            <a:extLst>
              <a:ext uri="{FF2B5EF4-FFF2-40B4-BE49-F238E27FC236}">
                <a16:creationId xmlns:a16="http://schemas.microsoft.com/office/drawing/2014/main" id="{8061A474-18E3-F24D-997C-3A07615D96E7}"/>
              </a:ext>
            </a:extLst>
          </p:cNvPr>
          <p:cNvSpPr>
            <a:spLocks noGrp="1"/>
          </p:cNvSpPr>
          <p:nvPr>
            <p:ph idx="1"/>
          </p:nvPr>
        </p:nvSpPr>
        <p:spPr>
          <a:xfrm>
            <a:off x="1143000" y="889000"/>
            <a:ext cx="7543800" cy="3705623"/>
          </a:xfrm>
        </p:spPr>
        <p:txBody>
          <a:bodyPr>
            <a:normAutofit/>
          </a:bodyPr>
          <a:lstStyle/>
          <a:p>
            <a:r>
              <a:rPr lang="en-US" sz="2400" dirty="0">
                <a:effectLst/>
              </a:rPr>
              <a:t>Researchers, examining the studies that got the vaccine EUA, discovered that the study populations did not represent the at risk from the virus population. </a:t>
            </a:r>
          </a:p>
          <a:p>
            <a:r>
              <a:rPr lang="en-US" sz="2400" dirty="0">
                <a:effectLst/>
              </a:rPr>
              <a:t>Only 4.4% were 75 y/o or older.</a:t>
            </a:r>
          </a:p>
          <a:p>
            <a:r>
              <a:rPr lang="en-US" sz="2400" dirty="0">
                <a:effectLst/>
              </a:rPr>
              <a:t>This younger population markedly decreased the potential risks and deaths from the vaccines in the studies. </a:t>
            </a:r>
          </a:p>
          <a:p>
            <a:endParaRPr lang="en-US" sz="2400" dirty="0"/>
          </a:p>
        </p:txBody>
      </p:sp>
      <p:sp>
        <p:nvSpPr>
          <p:cNvPr id="4" name="TextBox 3">
            <a:extLst>
              <a:ext uri="{FF2B5EF4-FFF2-40B4-BE49-F238E27FC236}">
                <a16:creationId xmlns:a16="http://schemas.microsoft.com/office/drawing/2014/main" id="{AD06E462-64EE-054D-8039-82E828E5CA60}"/>
              </a:ext>
            </a:extLst>
          </p:cNvPr>
          <p:cNvSpPr txBox="1"/>
          <p:nvPr/>
        </p:nvSpPr>
        <p:spPr>
          <a:xfrm>
            <a:off x="1143000" y="4342850"/>
            <a:ext cx="5715000" cy="461665"/>
          </a:xfrm>
          <a:prstGeom prst="rect">
            <a:avLst/>
          </a:prstGeom>
          <a:noFill/>
        </p:spPr>
        <p:txBody>
          <a:bodyPr wrap="square" rtlCol="0">
            <a:spAutoFit/>
          </a:bodyPr>
          <a:lstStyle/>
          <a:p>
            <a:pPr marL="228600" indent="-228600">
              <a:buFont typeface="+mj-lt"/>
              <a:buAutoNum type="arabicPeriod"/>
            </a:pPr>
            <a:r>
              <a:rPr lang="en-US" sz="1200" dirty="0">
                <a:solidFill>
                  <a:schemeClr val="bg1"/>
                </a:solidFill>
              </a:rPr>
              <a:t>Toxicology Reports Volume 8, 2021, Pages 1665-1684 </a:t>
            </a: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www.sciencedirect.com</a:t>
            </a:r>
            <a:r>
              <a:rPr lang="en-US" sz="1200" dirty="0">
                <a:solidFill>
                  <a:schemeClr val="bg1"/>
                </a:solidFill>
                <a:hlinkClick r:id="rId2">
                  <a:extLst>
                    <a:ext uri="{A12FA001-AC4F-418D-AE19-62706E023703}">
                      <ahyp:hlinkClr xmlns:ahyp="http://schemas.microsoft.com/office/drawing/2018/hyperlinkcolor" val="tx"/>
                    </a:ext>
                  </a:extLst>
                </a:hlinkClick>
              </a:rPr>
              <a:t>/science/article/</a:t>
            </a:r>
            <a:r>
              <a:rPr lang="en-US" sz="1200" dirty="0" err="1">
                <a:solidFill>
                  <a:schemeClr val="bg1"/>
                </a:solidFill>
                <a:hlinkClick r:id="rId2">
                  <a:extLst>
                    <a:ext uri="{A12FA001-AC4F-418D-AE19-62706E023703}">
                      <ahyp:hlinkClr xmlns:ahyp="http://schemas.microsoft.com/office/drawing/2018/hyperlinkcolor" val="tx"/>
                    </a:ext>
                  </a:extLst>
                </a:hlinkClick>
              </a:rPr>
              <a:t>pii</a:t>
            </a:r>
            <a:r>
              <a:rPr lang="en-US" sz="1200" dirty="0">
                <a:solidFill>
                  <a:schemeClr val="bg1"/>
                </a:solidFill>
                <a:hlinkClick r:id="rId2">
                  <a:extLst>
                    <a:ext uri="{A12FA001-AC4F-418D-AE19-62706E023703}">
                      <ahyp:hlinkClr xmlns:ahyp="http://schemas.microsoft.com/office/drawing/2018/hyperlinkcolor" val="tx"/>
                    </a:ext>
                  </a:extLst>
                </a:hlinkClick>
              </a:rPr>
              <a:t>/S221475002100161X#</a:t>
            </a:r>
            <a:endParaRPr lang="en-US" sz="1200" dirty="0">
              <a:solidFill>
                <a:schemeClr val="bg1"/>
              </a:solidFill>
            </a:endParaRPr>
          </a:p>
        </p:txBody>
      </p:sp>
    </p:spTree>
    <p:extLst>
      <p:ext uri="{BB962C8B-B14F-4D97-AF65-F5344CB8AC3E}">
        <p14:creationId xmlns:p14="http://schemas.microsoft.com/office/powerpoint/2010/main" val="5997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358A-76D8-4141-BD5D-26D21079F870}"/>
              </a:ext>
            </a:extLst>
          </p:cNvPr>
          <p:cNvSpPr>
            <a:spLocks noGrp="1"/>
          </p:cNvSpPr>
          <p:nvPr>
            <p:ph type="title"/>
          </p:nvPr>
        </p:nvSpPr>
        <p:spPr/>
        <p:txBody>
          <a:bodyPr>
            <a:normAutofit/>
          </a:bodyPr>
          <a:lstStyle/>
          <a:p>
            <a:r>
              <a:rPr lang="en-US" sz="2800" dirty="0">
                <a:effectLst/>
              </a:rPr>
              <a:t>Vaccine Safety</a:t>
            </a:r>
          </a:p>
        </p:txBody>
      </p:sp>
      <p:sp>
        <p:nvSpPr>
          <p:cNvPr id="3" name="Content Placeholder 2">
            <a:extLst>
              <a:ext uri="{FF2B5EF4-FFF2-40B4-BE49-F238E27FC236}">
                <a16:creationId xmlns:a16="http://schemas.microsoft.com/office/drawing/2014/main" id="{8061A474-18E3-F24D-997C-3A07615D96E7}"/>
              </a:ext>
            </a:extLst>
          </p:cNvPr>
          <p:cNvSpPr>
            <a:spLocks noGrp="1"/>
          </p:cNvSpPr>
          <p:nvPr>
            <p:ph idx="1"/>
          </p:nvPr>
        </p:nvSpPr>
        <p:spPr>
          <a:xfrm>
            <a:off x="1143000" y="889000"/>
            <a:ext cx="7543800" cy="3705623"/>
          </a:xfrm>
        </p:spPr>
        <p:txBody>
          <a:bodyPr>
            <a:normAutofit/>
          </a:bodyPr>
          <a:lstStyle/>
          <a:p>
            <a:r>
              <a:rPr lang="en-US" sz="2400" dirty="0">
                <a:effectLst/>
              </a:rPr>
              <a:t>These researchers concluded and I quote:</a:t>
            </a:r>
          </a:p>
          <a:p>
            <a:r>
              <a:rPr lang="en-US" sz="2400" dirty="0">
                <a:effectLst/>
              </a:rPr>
              <a:t>“A novel best-case scenario cost-benefit analysis showed very conservatively that there are </a:t>
            </a:r>
            <a:r>
              <a:rPr lang="en-US" sz="2400" dirty="0">
                <a:solidFill>
                  <a:srgbClr val="FFFFCC"/>
                </a:solidFill>
                <a:effectLst/>
              </a:rPr>
              <a:t>five times the number of deaths attributable to each inoculation</a:t>
            </a:r>
            <a:r>
              <a:rPr lang="en-US" sz="2400" dirty="0">
                <a:effectLst/>
              </a:rPr>
              <a:t> vs those attributable to COVID-19 in the most vulnerable 65+ demographic”</a:t>
            </a:r>
          </a:p>
        </p:txBody>
      </p:sp>
      <p:sp>
        <p:nvSpPr>
          <p:cNvPr id="4" name="TextBox 3">
            <a:extLst>
              <a:ext uri="{FF2B5EF4-FFF2-40B4-BE49-F238E27FC236}">
                <a16:creationId xmlns:a16="http://schemas.microsoft.com/office/drawing/2014/main" id="{996E7EB3-E441-7946-86A8-74E29BB9207F}"/>
              </a:ext>
            </a:extLst>
          </p:cNvPr>
          <p:cNvSpPr txBox="1"/>
          <p:nvPr/>
        </p:nvSpPr>
        <p:spPr>
          <a:xfrm>
            <a:off x="1143000" y="4342850"/>
            <a:ext cx="5715000" cy="461665"/>
          </a:xfrm>
          <a:prstGeom prst="rect">
            <a:avLst/>
          </a:prstGeom>
          <a:noFill/>
        </p:spPr>
        <p:txBody>
          <a:bodyPr wrap="square" rtlCol="0">
            <a:spAutoFit/>
          </a:bodyPr>
          <a:lstStyle/>
          <a:p>
            <a:pPr marL="228600" indent="-228600">
              <a:buFont typeface="+mj-lt"/>
              <a:buAutoNum type="arabicPeriod"/>
            </a:pPr>
            <a:r>
              <a:rPr lang="en-US" sz="1200" dirty="0">
                <a:solidFill>
                  <a:schemeClr val="bg1"/>
                </a:solidFill>
              </a:rPr>
              <a:t>Toxicology Reports Volume 8, 2021, Pages 1665-1684 </a:t>
            </a:r>
            <a:r>
              <a:rPr lang="en-US" sz="1200" dirty="0">
                <a:solidFill>
                  <a:schemeClr val="bg1"/>
                </a:solidFill>
                <a:hlinkClick r:id="rId2">
                  <a:extLst>
                    <a:ext uri="{A12FA001-AC4F-418D-AE19-62706E023703}">
                      <ahyp:hlinkClr xmlns:ahyp="http://schemas.microsoft.com/office/drawing/2018/hyperlinkcolor" val="tx"/>
                    </a:ext>
                  </a:extLst>
                </a:hlinkClick>
              </a:rPr>
              <a:t>https://www.sciencedirect.com/science/article/pii/S221475002100161X#</a:t>
            </a:r>
            <a:endParaRPr lang="en-US" sz="1200" dirty="0">
              <a:solidFill>
                <a:schemeClr val="bg1"/>
              </a:solidFill>
            </a:endParaRPr>
          </a:p>
        </p:txBody>
      </p:sp>
    </p:spTree>
    <p:extLst>
      <p:ext uri="{BB962C8B-B14F-4D97-AF65-F5344CB8AC3E}">
        <p14:creationId xmlns:p14="http://schemas.microsoft.com/office/powerpoint/2010/main" val="33834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F76C-D00C-B64D-AFB6-53FBEE3B8159}"/>
              </a:ext>
            </a:extLst>
          </p:cNvPr>
          <p:cNvSpPr>
            <a:spLocks noGrp="1"/>
          </p:cNvSpPr>
          <p:nvPr>
            <p:ph type="title"/>
          </p:nvPr>
        </p:nvSpPr>
        <p:spPr/>
        <p:txBody>
          <a:bodyPr>
            <a:normAutofit/>
          </a:bodyPr>
          <a:lstStyle/>
          <a:p>
            <a:r>
              <a:rPr lang="en-US" sz="2800" dirty="0">
                <a:effectLst/>
              </a:rPr>
              <a:t>Vaccine Safety?</a:t>
            </a:r>
          </a:p>
        </p:txBody>
      </p:sp>
      <p:sp>
        <p:nvSpPr>
          <p:cNvPr id="3" name="Content Placeholder 2">
            <a:extLst>
              <a:ext uri="{FF2B5EF4-FFF2-40B4-BE49-F238E27FC236}">
                <a16:creationId xmlns:a16="http://schemas.microsoft.com/office/drawing/2014/main" id="{16A2F440-BE30-CC49-85C1-28A6C3CABEDA}"/>
              </a:ext>
            </a:extLst>
          </p:cNvPr>
          <p:cNvSpPr>
            <a:spLocks noGrp="1"/>
          </p:cNvSpPr>
          <p:nvPr>
            <p:ph idx="1"/>
          </p:nvPr>
        </p:nvSpPr>
        <p:spPr>
          <a:xfrm>
            <a:off x="1143000" y="1352550"/>
            <a:ext cx="7543800" cy="2971800"/>
          </a:xfrm>
        </p:spPr>
        <p:txBody>
          <a:bodyPr>
            <a:normAutofit/>
          </a:bodyPr>
          <a:lstStyle/>
          <a:p>
            <a:r>
              <a:rPr lang="en-US" sz="2400" dirty="0"/>
              <a:t>There is zero long-term safety data</a:t>
            </a:r>
          </a:p>
          <a:p>
            <a:r>
              <a:rPr lang="en-US" sz="2400" dirty="0">
                <a:effectLst/>
              </a:rPr>
              <a:t>Over 1,600,000 adverse events have been reported to the VAERS database</a:t>
            </a:r>
            <a:r>
              <a:rPr lang="en-US" sz="2400" baseline="30000" dirty="0">
                <a:effectLst/>
              </a:rPr>
              <a:t>1</a:t>
            </a:r>
            <a:endParaRPr lang="en-US" sz="2400" dirty="0">
              <a:effectLst/>
            </a:endParaRPr>
          </a:p>
          <a:p>
            <a:r>
              <a:rPr lang="en-US" sz="2400" dirty="0">
                <a:effectLst/>
              </a:rPr>
              <a:t>Blood clots, myocarditis, various neurological problems, rashes and deaths</a:t>
            </a:r>
          </a:p>
        </p:txBody>
      </p:sp>
      <p:sp>
        <p:nvSpPr>
          <p:cNvPr id="4" name="TextBox 3">
            <a:extLst>
              <a:ext uri="{FF2B5EF4-FFF2-40B4-BE49-F238E27FC236}">
                <a16:creationId xmlns:a16="http://schemas.microsoft.com/office/drawing/2014/main" id="{596EF878-3F6C-364E-BB59-F1C6D9BC58C6}"/>
              </a:ext>
            </a:extLst>
          </p:cNvPr>
          <p:cNvSpPr txBox="1"/>
          <p:nvPr/>
        </p:nvSpPr>
        <p:spPr>
          <a:xfrm>
            <a:off x="1143000" y="4346599"/>
            <a:ext cx="45720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openvaers.com</a:t>
            </a:r>
            <a:r>
              <a:rPr lang="en-US" sz="1200" dirty="0">
                <a:solidFill>
                  <a:schemeClr val="bg1"/>
                </a:solidFill>
                <a:hlinkClick r:id="rId2">
                  <a:extLst>
                    <a:ext uri="{A12FA001-AC4F-418D-AE19-62706E023703}">
                      <ahyp:hlinkClr xmlns:ahyp="http://schemas.microsoft.com/office/drawing/2018/hyperlinkcolor" val="tx"/>
                    </a:ext>
                  </a:extLst>
                </a:hlinkClick>
              </a:rPr>
              <a:t>/</a:t>
            </a:r>
            <a:endParaRPr lang="en-US" sz="1200" dirty="0">
              <a:solidFill>
                <a:schemeClr val="bg1"/>
              </a:solidFill>
            </a:endParaRPr>
          </a:p>
        </p:txBody>
      </p:sp>
    </p:spTree>
    <p:extLst>
      <p:ext uri="{BB962C8B-B14F-4D97-AF65-F5344CB8AC3E}">
        <p14:creationId xmlns:p14="http://schemas.microsoft.com/office/powerpoint/2010/main" val="434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4218-ED5C-CD4B-9A85-0384D3547B8C}"/>
              </a:ext>
            </a:extLst>
          </p:cNvPr>
          <p:cNvSpPr>
            <a:spLocks noGrp="1"/>
          </p:cNvSpPr>
          <p:nvPr>
            <p:ph type="title"/>
          </p:nvPr>
        </p:nvSpPr>
        <p:spPr/>
        <p:txBody>
          <a:bodyPr>
            <a:normAutofit fontScale="90000"/>
          </a:bodyPr>
          <a:lstStyle/>
          <a:p>
            <a:r>
              <a:rPr lang="en-US" dirty="0">
                <a:effectLst/>
              </a:rPr>
              <a:t>Lie 7: Pfizer Vaccine is Now FDA Approved in the US</a:t>
            </a:r>
          </a:p>
        </p:txBody>
      </p:sp>
      <p:sp>
        <p:nvSpPr>
          <p:cNvPr id="3" name="Content Placeholder 2">
            <a:extLst>
              <a:ext uri="{FF2B5EF4-FFF2-40B4-BE49-F238E27FC236}">
                <a16:creationId xmlns:a16="http://schemas.microsoft.com/office/drawing/2014/main" id="{70096B93-FADF-904A-9BE2-6DA57A83C673}"/>
              </a:ext>
            </a:extLst>
          </p:cNvPr>
          <p:cNvSpPr>
            <a:spLocks noGrp="1"/>
          </p:cNvSpPr>
          <p:nvPr>
            <p:ph idx="1"/>
          </p:nvPr>
        </p:nvSpPr>
        <p:spPr>
          <a:xfrm>
            <a:off x="1142999" y="889000"/>
            <a:ext cx="7506237" cy="3892549"/>
          </a:xfrm>
        </p:spPr>
        <p:txBody>
          <a:bodyPr>
            <a:normAutofit/>
          </a:bodyPr>
          <a:lstStyle/>
          <a:p>
            <a:r>
              <a:rPr lang="en-US" sz="2400" dirty="0">
                <a:effectLst/>
              </a:rPr>
              <a:t>FDA approved BioNTech product </a:t>
            </a:r>
            <a:r>
              <a:rPr lang="en-US" sz="2400" dirty="0" err="1">
                <a:effectLst/>
              </a:rPr>
              <a:t>Comirnaty</a:t>
            </a:r>
            <a:endParaRPr lang="en-US" sz="2400" dirty="0">
              <a:effectLst/>
            </a:endParaRPr>
          </a:p>
          <a:p>
            <a:r>
              <a:rPr lang="en-US" sz="2400" dirty="0" err="1">
                <a:effectLst/>
              </a:rPr>
              <a:t>Comirnaty</a:t>
            </a:r>
            <a:r>
              <a:rPr lang="en-US" sz="2400" dirty="0">
                <a:effectLst/>
              </a:rPr>
              <a:t> is bio-identical to the Pfizer product</a:t>
            </a:r>
          </a:p>
          <a:p>
            <a:r>
              <a:rPr lang="en-US" sz="2400" dirty="0" err="1">
                <a:effectLst/>
              </a:rPr>
              <a:t>Comirnaty</a:t>
            </a:r>
            <a:r>
              <a:rPr lang="en-US" sz="2400" dirty="0">
                <a:effectLst/>
              </a:rPr>
              <a:t> is not available in the US</a:t>
            </a:r>
          </a:p>
          <a:p>
            <a:r>
              <a:rPr lang="en-US" sz="2400" dirty="0">
                <a:effectLst/>
              </a:rPr>
              <a:t>There  is NO approved COVID vaccine in the US</a:t>
            </a:r>
          </a:p>
          <a:p>
            <a:r>
              <a:rPr lang="en-US" sz="2400" dirty="0">
                <a:effectLst/>
              </a:rPr>
              <a:t>FDA letter authorized the Pfizer EUA product to be used in place of the approved </a:t>
            </a:r>
            <a:r>
              <a:rPr lang="en-US" sz="2400" dirty="0" err="1">
                <a:effectLst/>
              </a:rPr>
              <a:t>Comirnaty</a:t>
            </a:r>
            <a:endParaRPr lang="en-US" sz="2400" dirty="0">
              <a:effectLst/>
            </a:endParaRPr>
          </a:p>
          <a:p>
            <a:r>
              <a:rPr lang="en-US" sz="2400" dirty="0">
                <a:effectLst/>
              </a:rPr>
              <a:t>These have distinct different legal standing. ALL current injections in the US remain EXPERIMENTAL and under EUA</a:t>
            </a:r>
          </a:p>
        </p:txBody>
      </p:sp>
      <p:sp>
        <p:nvSpPr>
          <p:cNvPr id="4" name="TextBox 3">
            <a:extLst>
              <a:ext uri="{FF2B5EF4-FFF2-40B4-BE49-F238E27FC236}">
                <a16:creationId xmlns:a16="http://schemas.microsoft.com/office/drawing/2014/main" id="{C64F9AA5-8EC5-3A40-B031-5E804DFE57FF}"/>
              </a:ext>
            </a:extLst>
          </p:cNvPr>
          <p:cNvSpPr txBox="1"/>
          <p:nvPr/>
        </p:nvSpPr>
        <p:spPr>
          <a:xfrm>
            <a:off x="1142999" y="4550716"/>
            <a:ext cx="6819363" cy="461665"/>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lc.org</a:t>
            </a:r>
            <a:r>
              <a:rPr lang="en-US" sz="1200" dirty="0">
                <a:solidFill>
                  <a:schemeClr val="bg1"/>
                </a:solidFill>
                <a:hlinkClick r:id="rId2">
                  <a:extLst>
                    <a:ext uri="{A12FA001-AC4F-418D-AE19-62706E023703}">
                      <ahyp:hlinkClr xmlns:ahyp="http://schemas.microsoft.com/office/drawing/2018/hyperlinkcolor" val="tx"/>
                    </a:ext>
                  </a:extLst>
                </a:hlinkClick>
              </a:rPr>
              <a:t>/newsroom/details/100821-no-fdaapproved-covid19-shots-available</a:t>
            </a:r>
            <a:endParaRPr lang="en-US" sz="1200" dirty="0">
              <a:solidFill>
                <a:schemeClr val="bg1"/>
              </a:solidFill>
            </a:endParaRPr>
          </a:p>
          <a:p>
            <a:pPr marL="228600" indent="-2286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www.fda.gov</a:t>
            </a:r>
            <a:r>
              <a:rPr lang="en-US" sz="1200" dirty="0">
                <a:solidFill>
                  <a:schemeClr val="bg1"/>
                </a:solidFill>
                <a:hlinkClick r:id="rId3">
                  <a:extLst>
                    <a:ext uri="{A12FA001-AC4F-418D-AE19-62706E023703}">
                      <ahyp:hlinkClr xmlns:ahyp="http://schemas.microsoft.com/office/drawing/2018/hyperlinkcolor" val="tx"/>
                    </a:ext>
                  </a:extLst>
                </a:hlinkClick>
              </a:rPr>
              <a:t>/media/152176/download</a:t>
            </a:r>
            <a:endParaRPr lang="en-US" sz="1200" dirty="0">
              <a:solidFill>
                <a:schemeClr val="bg1"/>
              </a:solidFill>
            </a:endParaRPr>
          </a:p>
        </p:txBody>
      </p:sp>
    </p:spTree>
    <p:extLst>
      <p:ext uri="{BB962C8B-B14F-4D97-AF65-F5344CB8AC3E}">
        <p14:creationId xmlns:p14="http://schemas.microsoft.com/office/powerpoint/2010/main" val="12135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31849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31849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F188-6139-CF4B-BD7A-C072C1EEB3A7}"/>
              </a:ext>
            </a:extLst>
          </p:cNvPr>
          <p:cNvSpPr>
            <a:spLocks noGrp="1"/>
          </p:cNvSpPr>
          <p:nvPr>
            <p:ph type="title"/>
          </p:nvPr>
        </p:nvSpPr>
        <p:spPr/>
        <p:txBody>
          <a:bodyPr>
            <a:normAutofit fontScale="90000"/>
          </a:bodyPr>
          <a:lstStyle/>
          <a:p>
            <a:r>
              <a:rPr lang="en-US" dirty="0">
                <a:effectLst/>
              </a:rPr>
              <a:t>Lie 8: We Can Eliminate COVID if Enough People Get Vaccinated</a:t>
            </a:r>
          </a:p>
        </p:txBody>
      </p:sp>
      <p:sp>
        <p:nvSpPr>
          <p:cNvPr id="3" name="Content Placeholder 2">
            <a:extLst>
              <a:ext uri="{FF2B5EF4-FFF2-40B4-BE49-F238E27FC236}">
                <a16:creationId xmlns:a16="http://schemas.microsoft.com/office/drawing/2014/main" id="{1429EC69-35D0-D442-BCFB-9F47FCADF89A}"/>
              </a:ext>
            </a:extLst>
          </p:cNvPr>
          <p:cNvSpPr>
            <a:spLocks noGrp="1"/>
          </p:cNvSpPr>
          <p:nvPr>
            <p:ph idx="1"/>
          </p:nvPr>
        </p:nvSpPr>
        <p:spPr>
          <a:xfrm>
            <a:off x="1143000" y="1047750"/>
            <a:ext cx="7543800" cy="3733799"/>
          </a:xfrm>
        </p:spPr>
        <p:txBody>
          <a:bodyPr>
            <a:normAutofit/>
          </a:bodyPr>
          <a:lstStyle/>
          <a:p>
            <a:r>
              <a:rPr lang="en-US" sz="2400" dirty="0">
                <a:effectLst/>
              </a:rPr>
              <a:t>This has already been proven untrue</a:t>
            </a:r>
          </a:p>
          <a:p>
            <a:r>
              <a:rPr lang="en-US" sz="2400" dirty="0">
                <a:effectLst/>
              </a:rPr>
              <a:t>The virus keeps mutating and will not be eliminated by a vaccine</a:t>
            </a:r>
          </a:p>
          <a:p>
            <a:r>
              <a:rPr lang="en-US" sz="2400" dirty="0">
                <a:effectLst/>
              </a:rPr>
              <a:t>But Uttar Pradesh a state in India with 241 million people announced 33 of its provinces are COVID free and of those who did get COVID they had a 98.7% recovery rate—how?</a:t>
            </a:r>
            <a:r>
              <a:rPr lang="en-US" sz="2400" baseline="30000" dirty="0">
                <a:effectLst/>
              </a:rPr>
              <a:t>1</a:t>
            </a:r>
            <a:endParaRPr lang="en-US" sz="2400" dirty="0">
              <a:effectLst/>
            </a:endParaRPr>
          </a:p>
          <a:p>
            <a:r>
              <a:rPr lang="en-US" sz="2400" dirty="0">
                <a:effectLst/>
              </a:rPr>
              <a:t>Ivermectin prophylaxis to their entire population</a:t>
            </a:r>
            <a:r>
              <a:rPr lang="en-US" sz="2400" baseline="30000" dirty="0">
                <a:effectLst/>
              </a:rPr>
              <a:t>2</a:t>
            </a:r>
            <a:endParaRPr lang="en-US" sz="2400" dirty="0">
              <a:effectLst/>
            </a:endParaRPr>
          </a:p>
        </p:txBody>
      </p:sp>
      <p:sp>
        <p:nvSpPr>
          <p:cNvPr id="4" name="TextBox 3">
            <a:extLst>
              <a:ext uri="{FF2B5EF4-FFF2-40B4-BE49-F238E27FC236}">
                <a16:creationId xmlns:a16="http://schemas.microsoft.com/office/drawing/2014/main" id="{7291F894-0FAC-9A42-9149-FC0474C62578}"/>
              </a:ext>
            </a:extLst>
          </p:cNvPr>
          <p:cNvSpPr txBox="1"/>
          <p:nvPr/>
        </p:nvSpPr>
        <p:spPr>
          <a:xfrm>
            <a:off x="1143000" y="4431584"/>
            <a:ext cx="7467600" cy="646331"/>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www.hindustantimes.com</a:t>
            </a:r>
            <a:r>
              <a:rPr lang="en-US" sz="1200" dirty="0">
                <a:solidFill>
                  <a:schemeClr val="bg1"/>
                </a:solidFill>
                <a:hlinkClick r:id="rId2">
                  <a:extLst>
                    <a:ext uri="{A12FA001-AC4F-418D-AE19-62706E023703}">
                      <ahyp:hlinkClr xmlns:ahyp="http://schemas.microsoft.com/office/drawing/2018/hyperlinkcolor" val="tx"/>
                    </a:ext>
                  </a:extLst>
                </a:hlinkClick>
              </a:rPr>
              <a:t>/cities/</a:t>
            </a:r>
            <a:r>
              <a:rPr lang="en-US" sz="1200" dirty="0" err="1">
                <a:solidFill>
                  <a:schemeClr val="bg1"/>
                </a:solidFill>
                <a:hlinkClick r:id="rId2">
                  <a:extLst>
                    <a:ext uri="{A12FA001-AC4F-418D-AE19-62706E023703}">
                      <ahyp:hlinkClr xmlns:ahyp="http://schemas.microsoft.com/office/drawing/2018/hyperlinkcolor" val="tx"/>
                    </a:ext>
                  </a:extLst>
                </a:hlinkClick>
              </a:rPr>
              <a:t>lucknow</a:t>
            </a:r>
            <a:r>
              <a:rPr lang="en-US" sz="1200" dirty="0">
                <a:solidFill>
                  <a:schemeClr val="bg1"/>
                </a:solidFill>
                <a:hlinkClick r:id="rId2">
                  <a:extLst>
                    <a:ext uri="{A12FA001-AC4F-418D-AE19-62706E023703}">
                      <ahyp:hlinkClr xmlns:ahyp="http://schemas.microsoft.com/office/drawing/2018/hyperlinkcolor" val="tx"/>
                    </a:ext>
                  </a:extLst>
                </a:hlinkClick>
              </a:rPr>
              <a:t>-news/33-districts-in-uttar-pradesh-are-now-covid-free-state-govt-101631267966925.html</a:t>
            </a:r>
            <a:endParaRPr lang="en-US" sz="1200" dirty="0">
              <a:solidFill>
                <a:schemeClr val="bg1"/>
              </a:solidFill>
            </a:endParaRPr>
          </a:p>
          <a:p>
            <a:pPr marL="228600" indent="-2286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https://principia-</a:t>
            </a:r>
            <a:r>
              <a:rPr lang="en-US" sz="1200" dirty="0" err="1">
                <a:solidFill>
                  <a:schemeClr val="bg1"/>
                </a:solidFill>
                <a:hlinkClick r:id="rId3">
                  <a:extLst>
                    <a:ext uri="{A12FA001-AC4F-418D-AE19-62706E023703}">
                      <ahyp:hlinkClr xmlns:ahyp="http://schemas.microsoft.com/office/drawing/2018/hyperlinkcolor" val="tx"/>
                    </a:ext>
                  </a:extLst>
                </a:hlinkClick>
              </a:rPr>
              <a:t>scientific.com</a:t>
            </a:r>
            <a:r>
              <a:rPr lang="en-US" sz="1200" dirty="0">
                <a:solidFill>
                  <a:schemeClr val="bg1"/>
                </a:solidFill>
                <a:hlinkClick r:id="rId3">
                  <a:extLst>
                    <a:ext uri="{A12FA001-AC4F-418D-AE19-62706E023703}">
                      <ahyp:hlinkClr xmlns:ahyp="http://schemas.microsoft.com/office/drawing/2018/hyperlinkcolor" val="tx"/>
                    </a:ext>
                  </a:extLst>
                </a:hlinkClick>
              </a:rPr>
              <a:t>/india-is-now-covid-19-free-by-using-ivermectin/</a:t>
            </a:r>
            <a:endParaRPr lang="en-US" sz="1200" dirty="0">
              <a:solidFill>
                <a:schemeClr val="bg1"/>
              </a:solidFill>
            </a:endParaRPr>
          </a:p>
        </p:txBody>
      </p:sp>
    </p:spTree>
    <p:extLst>
      <p:ext uri="{BB962C8B-B14F-4D97-AF65-F5344CB8AC3E}">
        <p14:creationId xmlns:p14="http://schemas.microsoft.com/office/powerpoint/2010/main" val="17605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9C02-8106-CC45-957E-6A3C14648D2B}"/>
              </a:ext>
            </a:extLst>
          </p:cNvPr>
          <p:cNvSpPr>
            <a:spLocks noGrp="1"/>
          </p:cNvSpPr>
          <p:nvPr>
            <p:ph type="title"/>
          </p:nvPr>
        </p:nvSpPr>
        <p:spPr/>
        <p:txBody>
          <a:bodyPr>
            <a:normAutofit/>
          </a:bodyPr>
          <a:lstStyle/>
          <a:p>
            <a:r>
              <a:rPr lang="en-US" sz="2800" dirty="0">
                <a:effectLst/>
              </a:rPr>
              <a:t>Lie 9: The Unvaccinated are a Threat</a:t>
            </a:r>
          </a:p>
        </p:txBody>
      </p:sp>
      <p:sp>
        <p:nvSpPr>
          <p:cNvPr id="3" name="Content Placeholder 2">
            <a:extLst>
              <a:ext uri="{FF2B5EF4-FFF2-40B4-BE49-F238E27FC236}">
                <a16:creationId xmlns:a16="http://schemas.microsoft.com/office/drawing/2014/main" id="{3B691DEA-6518-994B-A94D-B55BF68A7B47}"/>
              </a:ext>
            </a:extLst>
          </p:cNvPr>
          <p:cNvSpPr>
            <a:spLocks noGrp="1"/>
          </p:cNvSpPr>
          <p:nvPr>
            <p:ph idx="1"/>
          </p:nvPr>
        </p:nvSpPr>
        <p:spPr>
          <a:xfrm>
            <a:off x="1143000" y="1200151"/>
            <a:ext cx="7543800" cy="1981199"/>
          </a:xfrm>
        </p:spPr>
        <p:txBody>
          <a:bodyPr>
            <a:normAutofit/>
          </a:bodyPr>
          <a:lstStyle/>
          <a:p>
            <a:r>
              <a:rPr lang="en-US" sz="2400" dirty="0">
                <a:effectLst/>
              </a:rPr>
              <a:t>COVID recovered have broader, more robust, longer lasting immunity against all variants and are 7 times less likely to get reinfected than the vaccinated.</a:t>
            </a:r>
          </a:p>
        </p:txBody>
      </p:sp>
      <p:sp>
        <p:nvSpPr>
          <p:cNvPr id="4" name="TextBox 3">
            <a:extLst>
              <a:ext uri="{FF2B5EF4-FFF2-40B4-BE49-F238E27FC236}">
                <a16:creationId xmlns:a16="http://schemas.microsoft.com/office/drawing/2014/main" id="{9207A413-9751-9146-9251-1B23800C678E}"/>
              </a:ext>
            </a:extLst>
          </p:cNvPr>
          <p:cNvSpPr txBox="1"/>
          <p:nvPr/>
        </p:nvSpPr>
        <p:spPr>
          <a:xfrm>
            <a:off x="1143000" y="3884125"/>
            <a:ext cx="7239000" cy="1200329"/>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jamanetwork.com</a:t>
            </a:r>
            <a:r>
              <a:rPr lang="en-US" sz="1200" dirty="0">
                <a:solidFill>
                  <a:schemeClr val="bg1"/>
                </a:solidFill>
                <a:hlinkClick r:id="rId2">
                  <a:extLst>
                    <a:ext uri="{A12FA001-AC4F-418D-AE19-62706E023703}">
                      <ahyp:hlinkClr xmlns:ahyp="http://schemas.microsoft.com/office/drawing/2018/hyperlinkcolor" val="tx"/>
                    </a:ext>
                  </a:extLst>
                </a:hlinkClick>
              </a:rPr>
              <a:t>/journals/</a:t>
            </a:r>
            <a:r>
              <a:rPr lang="en-US" sz="1200" dirty="0" err="1">
                <a:solidFill>
                  <a:schemeClr val="bg1"/>
                </a:solidFill>
                <a:hlinkClick r:id="rId2">
                  <a:extLst>
                    <a:ext uri="{A12FA001-AC4F-418D-AE19-62706E023703}">
                      <ahyp:hlinkClr xmlns:ahyp="http://schemas.microsoft.com/office/drawing/2018/hyperlinkcolor" val="tx"/>
                    </a:ext>
                  </a:extLst>
                </a:hlinkClick>
              </a:rPr>
              <a:t>jama</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fullarticle</a:t>
            </a:r>
            <a:r>
              <a:rPr lang="en-US" sz="1200" dirty="0">
                <a:solidFill>
                  <a:schemeClr val="bg1"/>
                </a:solidFill>
                <a:hlinkClick r:id="rId2">
                  <a:extLst>
                    <a:ext uri="{A12FA001-AC4F-418D-AE19-62706E023703}">
                      <ahyp:hlinkClr xmlns:ahyp="http://schemas.microsoft.com/office/drawing/2018/hyperlinkcolor" val="tx"/>
                    </a:ext>
                  </a:extLst>
                </a:hlinkClick>
              </a:rPr>
              <a:t>/2782673?guestAccessKey=f93a08a1-db6e-428d-86d7-3935e87bd31d&amp;utm_source=</a:t>
            </a:r>
            <a:r>
              <a:rPr lang="en-US" sz="1200" dirty="0" err="1">
                <a:solidFill>
                  <a:schemeClr val="bg1"/>
                </a:solidFill>
                <a:hlinkClick r:id="rId2">
                  <a:extLst>
                    <a:ext uri="{A12FA001-AC4F-418D-AE19-62706E023703}">
                      <ahyp:hlinkClr xmlns:ahyp="http://schemas.microsoft.com/office/drawing/2018/hyperlinkcolor" val="tx"/>
                    </a:ext>
                  </a:extLst>
                </a:hlinkClick>
              </a:rPr>
              <a:t>silverchair&amp;utm_campaign</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jama_network&amp;utm_content</a:t>
            </a:r>
            <a:r>
              <a:rPr lang="en-US" sz="1200" dirty="0">
                <a:solidFill>
                  <a:schemeClr val="bg1"/>
                </a:solidFill>
                <a:hlinkClick r:id="rId2">
                  <a:extLst>
                    <a:ext uri="{A12FA001-AC4F-418D-AE19-62706E023703}">
                      <ahyp:hlinkClr xmlns:ahyp="http://schemas.microsoft.com/office/drawing/2018/hyperlinkcolor" val="tx"/>
                    </a:ext>
                  </a:extLst>
                </a:hlinkClick>
              </a:rPr>
              <a:t>=</a:t>
            </a:r>
            <a:r>
              <a:rPr lang="en-US" sz="1200" dirty="0" err="1">
                <a:solidFill>
                  <a:schemeClr val="bg1"/>
                </a:solidFill>
                <a:hlinkClick r:id="rId2">
                  <a:extLst>
                    <a:ext uri="{A12FA001-AC4F-418D-AE19-62706E023703}">
                      <ahyp:hlinkClr xmlns:ahyp="http://schemas.microsoft.com/office/drawing/2018/hyperlinkcolor" val="tx"/>
                    </a:ext>
                  </a:extLst>
                </a:hlinkClick>
              </a:rPr>
              <a:t>covid_weekly_highlights&amp;utm_medium</a:t>
            </a:r>
            <a:r>
              <a:rPr lang="en-US" sz="1200" dirty="0">
                <a:solidFill>
                  <a:schemeClr val="bg1"/>
                </a:solidFill>
                <a:hlinkClick r:id="rId2">
                  <a:extLst>
                    <a:ext uri="{A12FA001-AC4F-418D-AE19-62706E023703}">
                      <ahyp:hlinkClr xmlns:ahyp="http://schemas.microsoft.com/office/drawing/2018/hyperlinkcolor" val="tx"/>
                    </a:ext>
                  </a:extLst>
                </a:hlinkClick>
              </a:rPr>
              <a:t>=email</a:t>
            </a:r>
            <a:endParaRPr lang="en-US" sz="1200" dirty="0">
              <a:solidFill>
                <a:schemeClr val="bg1"/>
              </a:solidFill>
            </a:endParaRPr>
          </a:p>
          <a:p>
            <a:pPr marL="228600" indent="-2286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www.medrxiv.org</a:t>
            </a:r>
            <a:r>
              <a:rPr lang="en-US" sz="1200" dirty="0">
                <a:solidFill>
                  <a:schemeClr val="bg1"/>
                </a:solidFill>
                <a:hlinkClick r:id="rId3">
                  <a:extLst>
                    <a:ext uri="{A12FA001-AC4F-418D-AE19-62706E023703}">
                      <ahyp:hlinkClr xmlns:ahyp="http://schemas.microsoft.com/office/drawing/2018/hyperlinkcolor" val="tx"/>
                    </a:ext>
                  </a:extLst>
                </a:hlinkClick>
              </a:rPr>
              <a:t>/content/10.1101/2021.08.24.21262415v1</a:t>
            </a:r>
            <a:endParaRPr lang="en-US" sz="1200" dirty="0">
              <a:solidFill>
                <a:schemeClr val="bg1"/>
              </a:solidFill>
            </a:endParaRPr>
          </a:p>
          <a:p>
            <a:pPr marL="228600" indent="-228600">
              <a:buFont typeface="+mj-lt"/>
              <a:buAutoNum type="arabicPeriod"/>
            </a:pPr>
            <a:r>
              <a:rPr lang="en-US" sz="1200" dirty="0">
                <a:solidFill>
                  <a:schemeClr val="bg1"/>
                </a:solidFill>
                <a:hlinkClick r:id="rId4">
                  <a:extLst>
                    <a:ext uri="{A12FA001-AC4F-418D-AE19-62706E023703}">
                      <ahyp:hlinkClr xmlns:ahyp="http://schemas.microsoft.com/office/drawing/2018/hyperlinkcolor" val="tx"/>
                    </a:ext>
                  </a:extLst>
                </a:hlinkClick>
              </a:rPr>
              <a:t>https://</a:t>
            </a:r>
            <a:r>
              <a:rPr lang="en-US" sz="1200" dirty="0" err="1">
                <a:solidFill>
                  <a:schemeClr val="bg1"/>
                </a:solidFill>
                <a:hlinkClick r:id="rId4">
                  <a:extLst>
                    <a:ext uri="{A12FA001-AC4F-418D-AE19-62706E023703}">
                      <ahyp:hlinkClr xmlns:ahyp="http://schemas.microsoft.com/office/drawing/2018/hyperlinkcolor" val="tx"/>
                    </a:ext>
                  </a:extLst>
                </a:hlinkClick>
              </a:rPr>
              <a:t>pubmed.ncbi.nlm.nih.gov</a:t>
            </a:r>
            <a:r>
              <a:rPr lang="en-US" sz="1200" dirty="0">
                <a:solidFill>
                  <a:schemeClr val="bg1"/>
                </a:solidFill>
                <a:hlinkClick r:id="rId4">
                  <a:extLst>
                    <a:ext uri="{A12FA001-AC4F-418D-AE19-62706E023703}">
                      <ahyp:hlinkClr xmlns:ahyp="http://schemas.microsoft.com/office/drawing/2018/hyperlinkcolor" val="tx"/>
                    </a:ext>
                  </a:extLst>
                </a:hlinkClick>
              </a:rPr>
              <a:t>/34030176/</a:t>
            </a:r>
            <a:endParaRPr lang="en-US" sz="1200" dirty="0">
              <a:solidFill>
                <a:schemeClr val="bg1"/>
              </a:solidFill>
            </a:endParaRPr>
          </a:p>
          <a:p>
            <a:pPr marL="228600" indent="-228600">
              <a:buFont typeface="+mj-lt"/>
              <a:buAutoNum type="arabicPeriod"/>
            </a:pPr>
            <a:r>
              <a:rPr lang="en-US" sz="1200" dirty="0">
                <a:solidFill>
                  <a:schemeClr val="bg1"/>
                </a:solidFill>
                <a:hlinkClick r:id="rId5">
                  <a:extLst>
                    <a:ext uri="{A12FA001-AC4F-418D-AE19-62706E023703}">
                      <ahyp:hlinkClr xmlns:ahyp="http://schemas.microsoft.com/office/drawing/2018/hyperlinkcolor" val="tx"/>
                    </a:ext>
                  </a:extLst>
                </a:hlinkClick>
              </a:rPr>
              <a:t>https://</a:t>
            </a:r>
            <a:r>
              <a:rPr lang="en-US" sz="1200" dirty="0" err="1">
                <a:solidFill>
                  <a:schemeClr val="bg1"/>
                </a:solidFill>
                <a:hlinkClick r:id="rId5">
                  <a:extLst>
                    <a:ext uri="{A12FA001-AC4F-418D-AE19-62706E023703}">
                      <ahyp:hlinkClr xmlns:ahyp="http://schemas.microsoft.com/office/drawing/2018/hyperlinkcolor" val="tx"/>
                    </a:ext>
                  </a:extLst>
                </a:hlinkClick>
              </a:rPr>
              <a:t>www.cell.com</a:t>
            </a:r>
            <a:r>
              <a:rPr lang="en-US" sz="1200" dirty="0">
                <a:solidFill>
                  <a:schemeClr val="bg1"/>
                </a:solidFill>
                <a:hlinkClick r:id="rId5">
                  <a:extLst>
                    <a:ext uri="{A12FA001-AC4F-418D-AE19-62706E023703}">
                      <ahyp:hlinkClr xmlns:ahyp="http://schemas.microsoft.com/office/drawing/2018/hyperlinkcolor" val="tx"/>
                    </a:ext>
                  </a:extLst>
                </a:hlinkClick>
              </a:rPr>
              <a:t>/cell-reports-medicine/</a:t>
            </a:r>
            <a:r>
              <a:rPr lang="en-US" sz="1200" dirty="0" err="1">
                <a:solidFill>
                  <a:schemeClr val="bg1"/>
                </a:solidFill>
                <a:hlinkClick r:id="rId5">
                  <a:extLst>
                    <a:ext uri="{A12FA001-AC4F-418D-AE19-62706E023703}">
                      <ahyp:hlinkClr xmlns:ahyp="http://schemas.microsoft.com/office/drawing/2018/hyperlinkcolor" val="tx"/>
                    </a:ext>
                  </a:extLst>
                </a:hlinkClick>
              </a:rPr>
              <a:t>fulltext</a:t>
            </a:r>
            <a:r>
              <a:rPr lang="en-US" sz="1200" dirty="0">
                <a:solidFill>
                  <a:schemeClr val="bg1"/>
                </a:solidFill>
                <a:hlinkClick r:id="rId5">
                  <a:extLst>
                    <a:ext uri="{A12FA001-AC4F-418D-AE19-62706E023703}">
                      <ahyp:hlinkClr xmlns:ahyp="http://schemas.microsoft.com/office/drawing/2018/hyperlinkcolor" val="tx"/>
                    </a:ext>
                  </a:extLst>
                </a:hlinkClick>
              </a:rPr>
              <a:t>/S2666-3791(21)00203-2</a:t>
            </a:r>
            <a:endParaRPr lang="en-US" sz="1200" dirty="0">
              <a:solidFill>
                <a:schemeClr val="bg1"/>
              </a:solidFill>
            </a:endParaRPr>
          </a:p>
        </p:txBody>
      </p:sp>
    </p:spTree>
    <p:extLst>
      <p:ext uri="{BB962C8B-B14F-4D97-AF65-F5344CB8AC3E}">
        <p14:creationId xmlns:p14="http://schemas.microsoft.com/office/powerpoint/2010/main" val="6023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8892-A3F8-B846-B7A6-9C2E4B7ED4FC}"/>
              </a:ext>
            </a:extLst>
          </p:cNvPr>
          <p:cNvSpPr>
            <a:spLocks noGrp="1"/>
          </p:cNvSpPr>
          <p:nvPr>
            <p:ph type="title"/>
          </p:nvPr>
        </p:nvSpPr>
        <p:spPr/>
        <p:txBody>
          <a:bodyPr/>
          <a:lstStyle/>
          <a:p>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0866A032-D545-A541-ADAD-EF8B916CBF4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16873" y="-12519"/>
            <a:ext cx="8269927" cy="4565469"/>
          </a:xfrm>
        </p:spPr>
      </p:pic>
      <p:sp>
        <p:nvSpPr>
          <p:cNvPr id="6" name="TextBox 5">
            <a:extLst>
              <a:ext uri="{FF2B5EF4-FFF2-40B4-BE49-F238E27FC236}">
                <a16:creationId xmlns:a16="http://schemas.microsoft.com/office/drawing/2014/main" id="{ED5E9B4F-B858-0C41-A732-DFE09CB7C44B}"/>
              </a:ext>
            </a:extLst>
          </p:cNvPr>
          <p:cNvSpPr txBox="1"/>
          <p:nvPr/>
        </p:nvSpPr>
        <p:spPr>
          <a:xfrm>
            <a:off x="1104900" y="4705350"/>
            <a:ext cx="6934200" cy="276999"/>
          </a:xfrm>
          <a:prstGeom prst="rect">
            <a:avLst/>
          </a:prstGeom>
          <a:noFill/>
        </p:spPr>
        <p:txBody>
          <a:bodyPr wrap="square" rtlCol="0">
            <a:spAutoFit/>
          </a:bodyPr>
          <a:lstStyle/>
          <a:p>
            <a:pPr algn="ct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www.cell.com</a:t>
            </a:r>
            <a:r>
              <a:rPr lang="en-US" sz="1200" dirty="0">
                <a:solidFill>
                  <a:schemeClr val="bg1"/>
                </a:solidFill>
                <a:hlinkClick r:id="rId3">
                  <a:extLst>
                    <a:ext uri="{A12FA001-AC4F-418D-AE19-62706E023703}">
                      <ahyp:hlinkClr xmlns:ahyp="http://schemas.microsoft.com/office/drawing/2018/hyperlinkcolor" val="tx"/>
                    </a:ext>
                  </a:extLst>
                </a:hlinkClick>
              </a:rPr>
              <a:t>/cell-reports-medicine/</a:t>
            </a:r>
            <a:r>
              <a:rPr lang="en-US" sz="1200" dirty="0" err="1">
                <a:solidFill>
                  <a:schemeClr val="bg1"/>
                </a:solidFill>
                <a:hlinkClick r:id="rId3">
                  <a:extLst>
                    <a:ext uri="{A12FA001-AC4F-418D-AE19-62706E023703}">
                      <ahyp:hlinkClr xmlns:ahyp="http://schemas.microsoft.com/office/drawing/2018/hyperlinkcolor" val="tx"/>
                    </a:ext>
                  </a:extLst>
                </a:hlinkClick>
              </a:rPr>
              <a:t>fulltext</a:t>
            </a:r>
            <a:r>
              <a:rPr lang="en-US" sz="1200" dirty="0">
                <a:solidFill>
                  <a:schemeClr val="bg1"/>
                </a:solidFill>
                <a:hlinkClick r:id="rId3">
                  <a:extLst>
                    <a:ext uri="{A12FA001-AC4F-418D-AE19-62706E023703}">
                      <ahyp:hlinkClr xmlns:ahyp="http://schemas.microsoft.com/office/drawing/2018/hyperlinkcolor" val="tx"/>
                    </a:ext>
                  </a:extLst>
                </a:hlinkClick>
              </a:rPr>
              <a:t>/S2666-3791(21)00203-2</a:t>
            </a:r>
            <a:endParaRPr lang="en-US" sz="1200" dirty="0">
              <a:solidFill>
                <a:schemeClr val="bg1"/>
              </a:solidFill>
            </a:endParaRPr>
          </a:p>
        </p:txBody>
      </p:sp>
    </p:spTree>
    <p:extLst>
      <p:ext uri="{BB962C8B-B14F-4D97-AF65-F5344CB8AC3E}">
        <p14:creationId xmlns:p14="http://schemas.microsoft.com/office/powerpoint/2010/main" val="385007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202-DB80-ED49-9A61-8E010582F83F}"/>
              </a:ext>
            </a:extLst>
          </p:cNvPr>
          <p:cNvSpPr>
            <a:spLocks noGrp="1"/>
          </p:cNvSpPr>
          <p:nvPr>
            <p:ph type="title"/>
          </p:nvPr>
        </p:nvSpPr>
        <p:spPr/>
        <p:txBody>
          <a:bodyPr>
            <a:normAutofit/>
          </a:bodyPr>
          <a:lstStyle/>
          <a:p>
            <a:r>
              <a:rPr lang="en-US" sz="2800" dirty="0">
                <a:effectLst/>
              </a:rPr>
              <a:t>Everyone Wants to be Healthy</a:t>
            </a:r>
          </a:p>
        </p:txBody>
      </p:sp>
      <p:sp>
        <p:nvSpPr>
          <p:cNvPr id="3" name="Content Placeholder 2">
            <a:extLst>
              <a:ext uri="{FF2B5EF4-FFF2-40B4-BE49-F238E27FC236}">
                <a16:creationId xmlns:a16="http://schemas.microsoft.com/office/drawing/2014/main" id="{8E47CFD1-E7C8-904E-AAE8-BAFB5D0AA2A8}"/>
              </a:ext>
            </a:extLst>
          </p:cNvPr>
          <p:cNvSpPr>
            <a:spLocks noGrp="1"/>
          </p:cNvSpPr>
          <p:nvPr>
            <p:ph idx="1"/>
          </p:nvPr>
        </p:nvSpPr>
        <p:spPr>
          <a:xfrm>
            <a:off x="1143000" y="889000"/>
            <a:ext cx="7543800" cy="3705623"/>
          </a:xfrm>
        </p:spPr>
        <p:txBody>
          <a:bodyPr>
            <a:noAutofit/>
          </a:bodyPr>
          <a:lstStyle/>
          <a:p>
            <a:r>
              <a:rPr lang="en-US" sz="2400" dirty="0">
                <a:effectLst/>
              </a:rPr>
              <a:t>We must recognize the truth that EVERYONE wants to be healthy.</a:t>
            </a:r>
          </a:p>
          <a:p>
            <a:r>
              <a:rPr lang="en-US" sz="2400" dirty="0">
                <a:effectLst/>
              </a:rPr>
              <a:t>Reject the lie that those who don’t agree with your preferred method of pursuing health want to get sick and die or want others to get sick and die. This is a lie designed to divide.</a:t>
            </a:r>
          </a:p>
          <a:p>
            <a:r>
              <a:rPr lang="en-US" sz="2400" dirty="0">
                <a:effectLst/>
              </a:rPr>
              <a:t>Those sending such messages are manipulating us with fear.</a:t>
            </a:r>
          </a:p>
        </p:txBody>
      </p:sp>
    </p:spTree>
    <p:extLst>
      <p:ext uri="{BB962C8B-B14F-4D97-AF65-F5344CB8AC3E}">
        <p14:creationId xmlns:p14="http://schemas.microsoft.com/office/powerpoint/2010/main" val="4140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88D0-5B12-264B-8F50-CB2F3EA88817}"/>
              </a:ext>
            </a:extLst>
          </p:cNvPr>
          <p:cNvSpPr>
            <a:spLocks noGrp="1"/>
          </p:cNvSpPr>
          <p:nvPr>
            <p:ph type="title"/>
          </p:nvPr>
        </p:nvSpPr>
        <p:spPr/>
        <p:txBody>
          <a:bodyPr/>
          <a:lstStyle/>
          <a:p>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78C850C1-FDC9-634F-B691-E2C397CEDFA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1638" y="31750"/>
            <a:ext cx="8930999" cy="4562475"/>
          </a:xfrm>
        </p:spPr>
      </p:pic>
      <p:sp>
        <p:nvSpPr>
          <p:cNvPr id="6" name="TextBox 5">
            <a:extLst>
              <a:ext uri="{FF2B5EF4-FFF2-40B4-BE49-F238E27FC236}">
                <a16:creationId xmlns:a16="http://schemas.microsoft.com/office/drawing/2014/main" id="{77BA8A19-DD58-4491-A522-71805E2922F1}"/>
              </a:ext>
            </a:extLst>
          </p:cNvPr>
          <p:cNvSpPr txBox="1"/>
          <p:nvPr/>
        </p:nvSpPr>
        <p:spPr>
          <a:xfrm>
            <a:off x="2286000" y="4705350"/>
            <a:ext cx="4572000" cy="276999"/>
          </a:xfrm>
          <a:prstGeom prst="rect">
            <a:avLst/>
          </a:prstGeom>
          <a:noFill/>
        </p:spPr>
        <p:txBody>
          <a:bodyPr wrap="square">
            <a:spAutoFit/>
          </a:bodyPr>
          <a:lstStyle/>
          <a:p>
            <a:pPr algn="ctr"/>
            <a:r>
              <a:rPr lang="en-US" sz="1200" dirty="0">
                <a:solidFill>
                  <a:schemeClr val="bg1"/>
                </a:solidFill>
                <a:hlinkClick r:id="rId3">
                  <a:extLst>
                    <a:ext uri="{A12FA001-AC4F-418D-AE19-62706E023703}">
                      <ahyp:hlinkClr xmlns:ahyp="http://schemas.microsoft.com/office/drawing/2018/hyperlinkcolor" val="tx"/>
                    </a:ext>
                  </a:extLst>
                </a:hlinkClick>
              </a:rPr>
              <a:t>https://doi.org/10.1016/j.xcrm.2021.100354</a:t>
            </a:r>
            <a:endParaRPr lang="en-US" sz="1200" dirty="0">
              <a:solidFill>
                <a:schemeClr val="bg1"/>
              </a:solidFill>
            </a:endParaRPr>
          </a:p>
        </p:txBody>
      </p:sp>
    </p:spTree>
    <p:extLst>
      <p:ext uri="{BB962C8B-B14F-4D97-AF65-F5344CB8AC3E}">
        <p14:creationId xmlns:p14="http://schemas.microsoft.com/office/powerpoint/2010/main" val="318205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7244-7916-EE42-9CE0-B1A72AFC5DF3}"/>
              </a:ext>
            </a:extLst>
          </p:cNvPr>
          <p:cNvSpPr>
            <a:spLocks noGrp="1"/>
          </p:cNvSpPr>
          <p:nvPr>
            <p:ph type="title"/>
          </p:nvPr>
        </p:nvSpPr>
        <p:spPr/>
        <p:txBody>
          <a:bodyPr/>
          <a:lstStyle/>
          <a:p>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ED5E782C-8DC5-B041-9919-4D3C5AC7D9E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10290" y="9253"/>
            <a:ext cx="8523419" cy="4543697"/>
          </a:xfrm>
        </p:spPr>
      </p:pic>
      <p:sp>
        <p:nvSpPr>
          <p:cNvPr id="6" name="TextBox 5">
            <a:extLst>
              <a:ext uri="{FF2B5EF4-FFF2-40B4-BE49-F238E27FC236}">
                <a16:creationId xmlns:a16="http://schemas.microsoft.com/office/drawing/2014/main" id="{FD528C4F-E249-574C-B98E-07DAFB0F620F}"/>
              </a:ext>
            </a:extLst>
          </p:cNvPr>
          <p:cNvSpPr txBox="1"/>
          <p:nvPr/>
        </p:nvSpPr>
        <p:spPr>
          <a:xfrm>
            <a:off x="647699" y="4725822"/>
            <a:ext cx="7848601" cy="253916"/>
          </a:xfrm>
          <a:prstGeom prst="rect">
            <a:avLst/>
          </a:prstGeom>
          <a:noFill/>
        </p:spPr>
        <p:txBody>
          <a:bodyPr wrap="square" rtlCol="0">
            <a:spAutoFit/>
          </a:bodyPr>
          <a:lstStyle/>
          <a:p>
            <a:pPr algn="ctr"/>
            <a:r>
              <a:rPr lang="en-US" sz="1050" dirty="0">
                <a:solidFill>
                  <a:schemeClr val="bg1"/>
                </a:solidFill>
                <a:hlinkClick r:id="rId3">
                  <a:extLst>
                    <a:ext uri="{A12FA001-AC4F-418D-AE19-62706E023703}">
                      <ahyp:hlinkClr xmlns:ahyp="http://schemas.microsoft.com/office/drawing/2018/hyperlinkcolor" val="tx"/>
                    </a:ext>
                  </a:extLst>
                </a:hlinkClick>
              </a:rPr>
              <a:t>https://</a:t>
            </a:r>
            <a:r>
              <a:rPr lang="en-US" sz="1050" dirty="0" err="1">
                <a:solidFill>
                  <a:schemeClr val="bg1"/>
                </a:solidFill>
                <a:hlinkClick r:id="rId3">
                  <a:extLst>
                    <a:ext uri="{A12FA001-AC4F-418D-AE19-62706E023703}">
                      <ahyp:hlinkClr xmlns:ahyp="http://schemas.microsoft.com/office/drawing/2018/hyperlinkcolor" val="tx"/>
                    </a:ext>
                  </a:extLst>
                </a:hlinkClick>
              </a:rPr>
              <a:t>www.medscape.com</a:t>
            </a:r>
            <a:r>
              <a:rPr lang="en-US" sz="1050" dirty="0">
                <a:solidFill>
                  <a:schemeClr val="bg1"/>
                </a:solidFill>
                <a:hlinkClick r:id="rId3">
                  <a:extLst>
                    <a:ext uri="{A12FA001-AC4F-418D-AE19-62706E023703}">
                      <ahyp:hlinkClr xmlns:ahyp="http://schemas.microsoft.com/office/drawing/2018/hyperlinkcolor" val="tx"/>
                    </a:ext>
                  </a:extLst>
                </a:hlinkClick>
              </a:rPr>
              <a:t>/</a:t>
            </a:r>
            <a:r>
              <a:rPr lang="en-US" sz="1050" dirty="0" err="1">
                <a:solidFill>
                  <a:schemeClr val="bg1"/>
                </a:solidFill>
                <a:hlinkClick r:id="rId3">
                  <a:extLst>
                    <a:ext uri="{A12FA001-AC4F-418D-AE19-62706E023703}">
                      <ahyp:hlinkClr xmlns:ahyp="http://schemas.microsoft.com/office/drawing/2018/hyperlinkcolor" val="tx"/>
                    </a:ext>
                  </a:extLst>
                </a:hlinkClick>
              </a:rPr>
              <a:t>viewarticle</a:t>
            </a:r>
            <a:r>
              <a:rPr lang="en-US" sz="1050" dirty="0">
                <a:solidFill>
                  <a:schemeClr val="bg1"/>
                </a:solidFill>
                <a:hlinkClick r:id="rId3">
                  <a:extLst>
                    <a:ext uri="{A12FA001-AC4F-418D-AE19-62706E023703}">
                      <ahyp:hlinkClr xmlns:ahyp="http://schemas.microsoft.com/office/drawing/2018/hyperlinkcolor" val="tx"/>
                    </a:ext>
                  </a:extLst>
                </a:hlinkClick>
              </a:rPr>
              <a:t>/960214?uac=43919SV&amp;ecd=wnl_eveningnews_211010_mdedge_9am&amp;sso=true</a:t>
            </a:r>
            <a:endParaRPr lang="en-US" sz="1050" dirty="0">
              <a:solidFill>
                <a:schemeClr val="bg1"/>
              </a:solidFill>
            </a:endParaRPr>
          </a:p>
        </p:txBody>
      </p:sp>
    </p:spTree>
    <p:extLst>
      <p:ext uri="{BB962C8B-B14F-4D97-AF65-F5344CB8AC3E}">
        <p14:creationId xmlns:p14="http://schemas.microsoft.com/office/powerpoint/2010/main" val="3419914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1235-D5DB-5B4E-A046-694F8A16925B}"/>
              </a:ext>
            </a:extLst>
          </p:cNvPr>
          <p:cNvSpPr>
            <a:spLocks noGrp="1"/>
          </p:cNvSpPr>
          <p:nvPr>
            <p:ph type="title"/>
          </p:nvPr>
        </p:nvSpPr>
        <p:spPr/>
        <p:txBody>
          <a:bodyPr>
            <a:normAutofit fontScale="90000"/>
          </a:bodyPr>
          <a:lstStyle/>
          <a:p>
            <a:r>
              <a:rPr lang="en-US" dirty="0">
                <a:effectLst/>
              </a:rPr>
              <a:t>Lie 10: Children are At Risk and Need Vaccination</a:t>
            </a:r>
          </a:p>
        </p:txBody>
      </p:sp>
      <p:sp>
        <p:nvSpPr>
          <p:cNvPr id="3" name="Content Placeholder 2">
            <a:extLst>
              <a:ext uri="{FF2B5EF4-FFF2-40B4-BE49-F238E27FC236}">
                <a16:creationId xmlns:a16="http://schemas.microsoft.com/office/drawing/2014/main" id="{EDF5C287-0915-F043-8D2B-2F7C9E3A7AEA}"/>
              </a:ext>
            </a:extLst>
          </p:cNvPr>
          <p:cNvSpPr>
            <a:spLocks noGrp="1"/>
          </p:cNvSpPr>
          <p:nvPr>
            <p:ph idx="1"/>
          </p:nvPr>
        </p:nvSpPr>
        <p:spPr>
          <a:xfrm>
            <a:off x="1130300" y="1276350"/>
            <a:ext cx="7543800" cy="2988072"/>
          </a:xfrm>
        </p:spPr>
        <p:txBody>
          <a:bodyPr>
            <a:normAutofit/>
          </a:bodyPr>
          <a:lstStyle/>
          <a:p>
            <a:r>
              <a:rPr lang="en-US" sz="2400" dirty="0">
                <a:effectLst/>
              </a:rPr>
              <a:t>81 million people under age 18 in US (July 2020)</a:t>
            </a:r>
            <a:r>
              <a:rPr lang="en-US" sz="2400" baseline="30000" dirty="0">
                <a:effectLst/>
              </a:rPr>
              <a:t>1</a:t>
            </a:r>
            <a:endParaRPr lang="en-US" sz="2400" dirty="0">
              <a:effectLst/>
            </a:endParaRPr>
          </a:p>
          <a:p>
            <a:r>
              <a:rPr lang="en-US" sz="2400" dirty="0">
                <a:effectLst/>
              </a:rPr>
              <a:t>Approximately 499 have died </a:t>
            </a:r>
            <a:r>
              <a:rPr lang="en-US" sz="2400" dirty="0">
                <a:solidFill>
                  <a:srgbClr val="FFFFCC"/>
                </a:solidFill>
                <a:effectLst/>
              </a:rPr>
              <a:t>with</a:t>
            </a:r>
            <a:r>
              <a:rPr lang="en-US" sz="2400" dirty="0">
                <a:effectLst/>
              </a:rPr>
              <a:t> COVID January 2020-October 2021</a:t>
            </a:r>
            <a:r>
              <a:rPr lang="en-US" sz="2400" baseline="30000" dirty="0">
                <a:effectLst/>
              </a:rPr>
              <a:t>2</a:t>
            </a:r>
            <a:r>
              <a:rPr lang="en-US" sz="2400" dirty="0">
                <a:effectLst/>
              </a:rPr>
              <a:t> </a:t>
            </a:r>
            <a:r>
              <a:rPr lang="en-US" sz="2400" dirty="0">
                <a:solidFill>
                  <a:srgbClr val="FFFFCC"/>
                </a:solidFill>
                <a:effectLst/>
              </a:rPr>
              <a:t>22/month</a:t>
            </a:r>
          </a:p>
          <a:p>
            <a:r>
              <a:rPr lang="en-US" sz="2400" dirty="0">
                <a:effectLst/>
              </a:rPr>
              <a:t>Influenza: 372 died in 2018-2019</a:t>
            </a:r>
            <a:r>
              <a:rPr lang="en-US" sz="2400" baseline="30000" dirty="0">
                <a:effectLst/>
              </a:rPr>
              <a:t>3</a:t>
            </a:r>
            <a:r>
              <a:rPr lang="en-US" sz="2400" dirty="0">
                <a:effectLst/>
              </a:rPr>
              <a:t> </a:t>
            </a:r>
            <a:r>
              <a:rPr lang="en-US" sz="2400" dirty="0">
                <a:solidFill>
                  <a:srgbClr val="FFFFCC"/>
                </a:solidFill>
                <a:effectLst/>
              </a:rPr>
              <a:t>31/month</a:t>
            </a:r>
          </a:p>
          <a:p>
            <a:r>
              <a:rPr lang="en-US" sz="2400" dirty="0">
                <a:effectLst/>
              </a:rPr>
              <a:t>Suicide in 2019: 2,756 </a:t>
            </a:r>
            <a:r>
              <a:rPr lang="en-US" sz="2400" baseline="30000" dirty="0">
                <a:effectLst/>
              </a:rPr>
              <a:t>4</a:t>
            </a:r>
            <a:r>
              <a:rPr lang="en-US" sz="2400" dirty="0">
                <a:effectLst/>
              </a:rPr>
              <a:t> </a:t>
            </a:r>
            <a:r>
              <a:rPr lang="en-US" sz="2400" dirty="0">
                <a:solidFill>
                  <a:srgbClr val="FFFFCC"/>
                </a:solidFill>
                <a:effectLst/>
              </a:rPr>
              <a:t>230/month</a:t>
            </a:r>
          </a:p>
        </p:txBody>
      </p:sp>
      <p:sp>
        <p:nvSpPr>
          <p:cNvPr id="4" name="TextBox 3">
            <a:extLst>
              <a:ext uri="{FF2B5EF4-FFF2-40B4-BE49-F238E27FC236}">
                <a16:creationId xmlns:a16="http://schemas.microsoft.com/office/drawing/2014/main" id="{A7A56C8B-A6A7-D04B-8D28-BC64809A1A0B}"/>
              </a:ext>
            </a:extLst>
          </p:cNvPr>
          <p:cNvSpPr txBox="1"/>
          <p:nvPr/>
        </p:nvSpPr>
        <p:spPr>
          <a:xfrm>
            <a:off x="1130300" y="4171950"/>
            <a:ext cx="6464300" cy="830997"/>
          </a:xfrm>
          <a:prstGeom prst="rect">
            <a:avLst/>
          </a:prstGeom>
          <a:noFill/>
        </p:spPr>
        <p:txBody>
          <a:bodyPr wrap="square" rtlCol="0">
            <a:spAutoFit/>
          </a:bodyPr>
          <a:lstStyle/>
          <a:p>
            <a:pPr marL="228600" indent="-2286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www.statista.com</a:t>
            </a:r>
            <a:r>
              <a:rPr lang="en-US" sz="1200" dirty="0">
                <a:solidFill>
                  <a:schemeClr val="bg1"/>
                </a:solidFill>
                <a:hlinkClick r:id="rId2">
                  <a:extLst>
                    <a:ext uri="{A12FA001-AC4F-418D-AE19-62706E023703}">
                      <ahyp:hlinkClr xmlns:ahyp="http://schemas.microsoft.com/office/drawing/2018/hyperlinkcolor" val="tx"/>
                    </a:ext>
                  </a:extLst>
                </a:hlinkClick>
              </a:rPr>
              <a:t>/statistics/241488/population-of-the-us-by-sex-and-age/</a:t>
            </a:r>
            <a:endParaRPr lang="en-US" sz="1200" dirty="0">
              <a:solidFill>
                <a:schemeClr val="bg1"/>
              </a:solidFill>
            </a:endParaRPr>
          </a:p>
          <a:p>
            <a:pPr marL="228600" indent="-228600">
              <a:buFont typeface="+mj-lt"/>
              <a:buAutoNum type="arabicPeriod"/>
            </a:pPr>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www.statista.com</a:t>
            </a:r>
            <a:r>
              <a:rPr lang="en-US" sz="1200" dirty="0">
                <a:solidFill>
                  <a:schemeClr val="bg1"/>
                </a:solidFill>
                <a:hlinkClick r:id="rId3">
                  <a:extLst>
                    <a:ext uri="{A12FA001-AC4F-418D-AE19-62706E023703}">
                      <ahyp:hlinkClr xmlns:ahyp="http://schemas.microsoft.com/office/drawing/2018/hyperlinkcolor" val="tx"/>
                    </a:ext>
                  </a:extLst>
                </a:hlinkClick>
              </a:rPr>
              <a:t>/statistics/1191568/reported-deaths-from-covid-by-age-us/</a:t>
            </a:r>
            <a:endParaRPr lang="en-US" sz="1200" dirty="0">
              <a:solidFill>
                <a:schemeClr val="bg1"/>
              </a:solidFill>
            </a:endParaRPr>
          </a:p>
          <a:p>
            <a:pPr marL="228600" indent="-228600">
              <a:buFont typeface="+mj-lt"/>
              <a:buAutoNum type="arabicPeriod"/>
            </a:pPr>
            <a:r>
              <a:rPr lang="en-US" sz="1200" dirty="0">
                <a:solidFill>
                  <a:schemeClr val="bg1"/>
                </a:solidFill>
                <a:hlinkClick r:id="rId4">
                  <a:extLst>
                    <a:ext uri="{A12FA001-AC4F-418D-AE19-62706E023703}">
                      <ahyp:hlinkClr xmlns:ahyp="http://schemas.microsoft.com/office/drawing/2018/hyperlinkcolor" val="tx"/>
                    </a:ext>
                  </a:extLst>
                </a:hlinkClick>
              </a:rPr>
              <a:t>https://</a:t>
            </a:r>
            <a:r>
              <a:rPr lang="en-US" sz="1200" dirty="0" err="1">
                <a:solidFill>
                  <a:schemeClr val="bg1"/>
                </a:solidFill>
                <a:hlinkClick r:id="rId4">
                  <a:extLst>
                    <a:ext uri="{A12FA001-AC4F-418D-AE19-62706E023703}">
                      <ahyp:hlinkClr xmlns:ahyp="http://schemas.microsoft.com/office/drawing/2018/hyperlinkcolor" val="tx"/>
                    </a:ext>
                  </a:extLst>
                </a:hlinkClick>
              </a:rPr>
              <a:t>www.cdc.gov</a:t>
            </a:r>
            <a:r>
              <a:rPr lang="en-US" sz="1200" dirty="0">
                <a:solidFill>
                  <a:schemeClr val="bg1"/>
                </a:solidFill>
                <a:hlinkClick r:id="rId4">
                  <a:extLst>
                    <a:ext uri="{A12FA001-AC4F-418D-AE19-62706E023703}">
                      <ahyp:hlinkClr xmlns:ahyp="http://schemas.microsoft.com/office/drawing/2018/hyperlinkcolor" val="tx"/>
                    </a:ext>
                  </a:extLst>
                </a:hlinkClick>
              </a:rPr>
              <a:t>/flu/about/burden/2018-2019.html</a:t>
            </a:r>
            <a:r>
              <a:rPr lang="en-US" sz="1200" dirty="0">
                <a:solidFill>
                  <a:schemeClr val="bg1"/>
                </a:solidFill>
              </a:rPr>
              <a:t> </a:t>
            </a:r>
          </a:p>
          <a:p>
            <a:pPr marL="228600" indent="-228600">
              <a:buFont typeface="+mj-lt"/>
              <a:buAutoNum type="arabicPeriod"/>
            </a:pPr>
            <a:r>
              <a:rPr lang="en-US" sz="1200" dirty="0">
                <a:solidFill>
                  <a:schemeClr val="bg1"/>
                </a:solidFill>
                <a:hlinkClick r:id="rId5">
                  <a:extLst>
                    <a:ext uri="{A12FA001-AC4F-418D-AE19-62706E023703}">
                      <ahyp:hlinkClr xmlns:ahyp="http://schemas.microsoft.com/office/drawing/2018/hyperlinkcolor" val="tx"/>
                    </a:ext>
                  </a:extLst>
                </a:hlinkClick>
              </a:rPr>
              <a:t>Kids Data Link</a:t>
            </a:r>
            <a:endParaRPr lang="en-US" sz="1200" dirty="0">
              <a:solidFill>
                <a:schemeClr val="bg1"/>
              </a:solidFill>
            </a:endParaRPr>
          </a:p>
        </p:txBody>
      </p:sp>
    </p:spTree>
    <p:extLst>
      <p:ext uri="{BB962C8B-B14F-4D97-AF65-F5344CB8AC3E}">
        <p14:creationId xmlns:p14="http://schemas.microsoft.com/office/powerpoint/2010/main" val="2703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7D431-5A1B-D840-B185-2F0B45D4A7C9}"/>
              </a:ext>
            </a:extLst>
          </p:cNvPr>
          <p:cNvSpPr>
            <a:spLocks noGrp="1"/>
          </p:cNvSpPr>
          <p:nvPr>
            <p:ph idx="1"/>
          </p:nvPr>
        </p:nvSpPr>
        <p:spPr>
          <a:xfrm>
            <a:off x="1129352" y="1276350"/>
            <a:ext cx="7315200" cy="3352800"/>
          </a:xfrm>
        </p:spPr>
        <p:txBody>
          <a:bodyPr>
            <a:noAutofit/>
          </a:bodyPr>
          <a:lstStyle/>
          <a:p>
            <a:r>
              <a:rPr lang="en-US" sz="2400" dirty="0">
                <a:effectLst/>
              </a:rPr>
              <a:t>Active daily governmental transport and distribution of COVID infected illegal immigrants to communities across the US</a:t>
            </a:r>
          </a:p>
          <a:p>
            <a:r>
              <a:rPr lang="en-US" sz="2400" dirty="0">
                <a:effectLst/>
              </a:rPr>
              <a:t>CDC guidelines and recommendations against Ivermectin and Hydroxychloroquine </a:t>
            </a:r>
          </a:p>
          <a:p>
            <a:r>
              <a:rPr lang="en-US" sz="2400" dirty="0">
                <a:effectLst/>
              </a:rPr>
              <a:t>Media propaganda against these meds</a:t>
            </a:r>
          </a:p>
          <a:p>
            <a:r>
              <a:rPr lang="en-US" sz="2400" dirty="0">
                <a:effectLst/>
              </a:rPr>
              <a:t>Censorship of opposing views regardless of evidence, credentials, or facts</a:t>
            </a:r>
          </a:p>
        </p:txBody>
      </p:sp>
      <p:sp>
        <p:nvSpPr>
          <p:cNvPr id="6" name="Title 1">
            <a:extLst>
              <a:ext uri="{FF2B5EF4-FFF2-40B4-BE49-F238E27FC236}">
                <a16:creationId xmlns:a16="http://schemas.microsoft.com/office/drawing/2014/main" id="{8BDD6B5A-0292-5249-92FE-CB635A6C8632}"/>
              </a:ext>
            </a:extLst>
          </p:cNvPr>
          <p:cNvSpPr txBox="1">
            <a:spLocks/>
          </p:cNvSpPr>
          <p:nvPr/>
        </p:nvSpPr>
        <p:spPr>
          <a:xfrm>
            <a:off x="533400" y="38100"/>
            <a:ext cx="8229600" cy="85725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200" b="1" i="0" kern="1200" cap="small" baseline="0">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dirty="0">
                <a:effectLst/>
              </a:rPr>
              <a:t>Lie 11: The Government is Interested in Stopping COVID</a:t>
            </a:r>
          </a:p>
        </p:txBody>
      </p:sp>
    </p:spTree>
    <p:extLst>
      <p:ext uri="{BB962C8B-B14F-4D97-AF65-F5344CB8AC3E}">
        <p14:creationId xmlns:p14="http://schemas.microsoft.com/office/powerpoint/2010/main" val="28086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7D431-5A1B-D840-B185-2F0B45D4A7C9}"/>
              </a:ext>
            </a:extLst>
          </p:cNvPr>
          <p:cNvSpPr>
            <a:spLocks noGrp="1"/>
          </p:cNvSpPr>
          <p:nvPr>
            <p:ph idx="1"/>
          </p:nvPr>
        </p:nvSpPr>
        <p:spPr>
          <a:xfrm>
            <a:off x="1129352" y="1276350"/>
            <a:ext cx="7315200" cy="3352800"/>
          </a:xfrm>
        </p:spPr>
        <p:txBody>
          <a:bodyPr>
            <a:noAutofit/>
          </a:bodyPr>
          <a:lstStyle/>
          <a:p>
            <a:pPr>
              <a:spcBef>
                <a:spcPts val="0"/>
              </a:spcBef>
            </a:pPr>
            <a:r>
              <a:rPr lang="en-US" sz="2400" dirty="0">
                <a:effectLst/>
              </a:rPr>
              <a:t>Governmental interference in the practice of medicine</a:t>
            </a:r>
          </a:p>
          <a:p>
            <a:pPr>
              <a:spcBef>
                <a:spcPts val="0"/>
              </a:spcBef>
            </a:pPr>
            <a:r>
              <a:rPr lang="en-US" sz="2400" dirty="0">
                <a:effectLst/>
              </a:rPr>
              <a:t>Governmental accounting tricks to maximize the reported numbers of cases and deaths and minimize the risks associated with the vaccines</a:t>
            </a:r>
          </a:p>
          <a:p>
            <a:r>
              <a:rPr lang="en-US" sz="2400" dirty="0">
                <a:effectLst/>
              </a:rPr>
              <a:t>CDC recommendations against early treatment protocols </a:t>
            </a:r>
          </a:p>
          <a:p>
            <a:r>
              <a:rPr lang="en-US" sz="2400" dirty="0">
                <a:effectLst/>
              </a:rPr>
              <a:t>CDC recommendations for </a:t>
            </a:r>
            <a:r>
              <a:rPr lang="en-US" sz="2400" dirty="0" err="1">
                <a:effectLst/>
              </a:rPr>
              <a:t>Remdesivir</a:t>
            </a:r>
            <a:endParaRPr lang="en-US" sz="2400" dirty="0">
              <a:effectLst/>
            </a:endParaRPr>
          </a:p>
        </p:txBody>
      </p:sp>
      <p:sp>
        <p:nvSpPr>
          <p:cNvPr id="6" name="Title 1">
            <a:extLst>
              <a:ext uri="{FF2B5EF4-FFF2-40B4-BE49-F238E27FC236}">
                <a16:creationId xmlns:a16="http://schemas.microsoft.com/office/drawing/2014/main" id="{F52AE051-6A67-0848-B47B-E67DBD1A6C07}"/>
              </a:ext>
            </a:extLst>
          </p:cNvPr>
          <p:cNvSpPr txBox="1">
            <a:spLocks/>
          </p:cNvSpPr>
          <p:nvPr/>
        </p:nvSpPr>
        <p:spPr>
          <a:xfrm>
            <a:off x="533400" y="38953"/>
            <a:ext cx="8229600" cy="85725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200" b="1" i="0" kern="1200" cap="small" baseline="0">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dirty="0">
                <a:effectLst/>
              </a:rPr>
              <a:t>Lie 11: The Government is Interested in Stopping COVID</a:t>
            </a:r>
          </a:p>
        </p:txBody>
      </p:sp>
    </p:spTree>
    <p:extLst>
      <p:ext uri="{BB962C8B-B14F-4D97-AF65-F5344CB8AC3E}">
        <p14:creationId xmlns:p14="http://schemas.microsoft.com/office/powerpoint/2010/main" val="355635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7D431-5A1B-D840-B185-2F0B45D4A7C9}"/>
              </a:ext>
            </a:extLst>
          </p:cNvPr>
          <p:cNvSpPr>
            <a:spLocks noGrp="1"/>
          </p:cNvSpPr>
          <p:nvPr>
            <p:ph idx="1"/>
          </p:nvPr>
        </p:nvSpPr>
        <p:spPr>
          <a:xfrm>
            <a:off x="1129352" y="1276350"/>
            <a:ext cx="7786048" cy="3759200"/>
          </a:xfrm>
        </p:spPr>
        <p:txBody>
          <a:bodyPr>
            <a:noAutofit/>
          </a:bodyPr>
          <a:lstStyle/>
          <a:p>
            <a:r>
              <a:rPr lang="en-US" sz="2400" dirty="0">
                <a:effectLst/>
              </a:rPr>
              <a:t>Policies like the following: “Following updated guidance from the Centers for Disease Control and Prevention (CDC), fully vaccinated guests can now visit without wearing a mask or physically distancing.”</a:t>
            </a:r>
          </a:p>
          <a:p>
            <a:r>
              <a:rPr lang="en-US" sz="2400" dirty="0">
                <a:effectLst/>
              </a:rPr>
              <a:t>Yet masks and vaccination don’t prevent spread, infection, reinfection or transmission—natural immunity does!</a:t>
            </a:r>
          </a:p>
          <a:p>
            <a:r>
              <a:rPr lang="en-US" sz="2400" dirty="0">
                <a:effectLst/>
              </a:rPr>
              <a:t>The government’s position is not about actual health status, it is about injection status. </a:t>
            </a:r>
          </a:p>
          <a:p>
            <a:endParaRPr lang="en-US" sz="2400" dirty="0">
              <a:effectLst/>
            </a:endParaRPr>
          </a:p>
        </p:txBody>
      </p:sp>
      <p:sp>
        <p:nvSpPr>
          <p:cNvPr id="6" name="Title 1">
            <a:extLst>
              <a:ext uri="{FF2B5EF4-FFF2-40B4-BE49-F238E27FC236}">
                <a16:creationId xmlns:a16="http://schemas.microsoft.com/office/drawing/2014/main" id="{38403377-7AE2-AF42-986F-690E140A5F32}"/>
              </a:ext>
            </a:extLst>
          </p:cNvPr>
          <p:cNvSpPr txBox="1">
            <a:spLocks/>
          </p:cNvSpPr>
          <p:nvPr/>
        </p:nvSpPr>
        <p:spPr>
          <a:xfrm>
            <a:off x="533400" y="38100"/>
            <a:ext cx="8229600" cy="85725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200" b="1" i="0" kern="1200" cap="small" baseline="0">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dirty="0">
                <a:effectLst/>
              </a:rPr>
              <a:t>Lie 11: The Government is Interested in Stopping COVID</a:t>
            </a:r>
          </a:p>
        </p:txBody>
      </p:sp>
    </p:spTree>
    <p:extLst>
      <p:ext uri="{BB962C8B-B14F-4D97-AF65-F5344CB8AC3E}">
        <p14:creationId xmlns:p14="http://schemas.microsoft.com/office/powerpoint/2010/main" val="104570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E58D-D594-3644-9FDE-534A87B212C4}"/>
              </a:ext>
            </a:extLst>
          </p:cNvPr>
          <p:cNvSpPr>
            <a:spLocks noGrp="1"/>
          </p:cNvSpPr>
          <p:nvPr>
            <p:ph type="title"/>
          </p:nvPr>
        </p:nvSpPr>
        <p:spPr/>
        <p:txBody>
          <a:bodyPr>
            <a:normAutofit/>
          </a:bodyPr>
          <a:lstStyle/>
          <a:p>
            <a:r>
              <a:rPr lang="en-US" sz="2800" dirty="0">
                <a:effectLst/>
              </a:rPr>
              <a:t>Lie 12: SARS-COV2 Virulent</a:t>
            </a:r>
          </a:p>
        </p:txBody>
      </p:sp>
      <p:sp>
        <p:nvSpPr>
          <p:cNvPr id="3" name="Content Placeholder 2">
            <a:extLst>
              <a:ext uri="{FF2B5EF4-FFF2-40B4-BE49-F238E27FC236}">
                <a16:creationId xmlns:a16="http://schemas.microsoft.com/office/drawing/2014/main" id="{B9C5E4FB-FD7B-0B4A-85D4-B2EEC18C3C5B}"/>
              </a:ext>
            </a:extLst>
          </p:cNvPr>
          <p:cNvSpPr>
            <a:spLocks noGrp="1"/>
          </p:cNvSpPr>
          <p:nvPr>
            <p:ph idx="1"/>
          </p:nvPr>
        </p:nvSpPr>
        <p:spPr>
          <a:xfrm>
            <a:off x="1143000" y="1200150"/>
            <a:ext cx="7543800" cy="3394472"/>
          </a:xfrm>
        </p:spPr>
        <p:txBody>
          <a:bodyPr>
            <a:normAutofit/>
          </a:bodyPr>
          <a:lstStyle/>
          <a:p>
            <a:r>
              <a:rPr lang="en-US" sz="2400" dirty="0">
                <a:effectLst/>
              </a:rPr>
              <a:t>SARS-COV2 is contagious—it is NOT virulent</a:t>
            </a:r>
          </a:p>
          <a:p>
            <a:r>
              <a:rPr lang="en-US" sz="2400" dirty="0">
                <a:effectLst/>
              </a:rPr>
              <a:t>What do you believe the lethality of COVID is—less than the flu, same as the flu, greater than the flu?</a:t>
            </a:r>
          </a:p>
          <a:p>
            <a:r>
              <a:rPr lang="en-US" sz="2400" dirty="0">
                <a:effectLst/>
              </a:rPr>
              <a:t>In the general population the death rate is 0.1-0.35% which is the same as moderate seasonal flu year such as 1936, 1957, 1968 and less than the Spanish flu of 1918 which was 2.3%.</a:t>
            </a:r>
            <a:r>
              <a:rPr lang="en-US" sz="2400" baseline="30000" dirty="0">
                <a:effectLst/>
              </a:rPr>
              <a:t>1</a:t>
            </a:r>
            <a:endParaRPr lang="en-US" sz="900" dirty="0">
              <a:solidFill>
                <a:srgbClr val="ACAEEE"/>
              </a:solidFill>
              <a:effectLst/>
            </a:endParaRPr>
          </a:p>
        </p:txBody>
      </p:sp>
      <p:sp>
        <p:nvSpPr>
          <p:cNvPr id="4" name="TextBox 3">
            <a:extLst>
              <a:ext uri="{FF2B5EF4-FFF2-40B4-BE49-F238E27FC236}">
                <a16:creationId xmlns:a16="http://schemas.microsoft.com/office/drawing/2014/main" id="{CEC11A38-6CA7-7845-9AE8-CA3FBFF956A0}"/>
              </a:ext>
            </a:extLst>
          </p:cNvPr>
          <p:cNvSpPr txBox="1"/>
          <p:nvPr/>
        </p:nvSpPr>
        <p:spPr>
          <a:xfrm>
            <a:off x="1143000" y="4456123"/>
            <a:ext cx="6248400"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swprs.org</a:t>
            </a:r>
            <a:r>
              <a:rPr lang="en-US" sz="1200" dirty="0">
                <a:solidFill>
                  <a:schemeClr val="bg1"/>
                </a:solidFill>
                <a:hlinkClick r:id="rId2">
                  <a:extLst>
                    <a:ext uri="{A12FA001-AC4F-418D-AE19-62706E023703}">
                      <ahyp:hlinkClr xmlns:ahyp="http://schemas.microsoft.com/office/drawing/2018/hyperlinkcolor" val="tx"/>
                    </a:ext>
                  </a:extLst>
                </a:hlinkClick>
              </a:rPr>
              <a:t>/studies-on-covid-19-lethality/#age</a:t>
            </a:r>
            <a:endParaRPr lang="en-US" sz="1200" dirty="0">
              <a:solidFill>
                <a:schemeClr val="bg1"/>
              </a:solidFill>
            </a:endParaRPr>
          </a:p>
        </p:txBody>
      </p:sp>
    </p:spTree>
    <p:extLst>
      <p:ext uri="{BB962C8B-B14F-4D97-AF65-F5344CB8AC3E}">
        <p14:creationId xmlns:p14="http://schemas.microsoft.com/office/powerpoint/2010/main" val="36699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F076-93B1-EB49-8803-5303C7F64437}"/>
              </a:ext>
            </a:extLst>
          </p:cNvPr>
          <p:cNvSpPr>
            <a:spLocks noGrp="1"/>
          </p:cNvSpPr>
          <p:nvPr>
            <p:ph type="title"/>
          </p:nvPr>
        </p:nvSpPr>
        <p:spPr/>
        <p:txBody>
          <a:bodyPr>
            <a:normAutofit fontScale="90000"/>
          </a:bodyPr>
          <a:lstStyle/>
          <a:p>
            <a:r>
              <a:rPr lang="en-US" dirty="0">
                <a:effectLst/>
              </a:rPr>
              <a:t>Were Your Parents and Grandparents Unloving? </a:t>
            </a:r>
          </a:p>
        </p:txBody>
      </p:sp>
      <p:sp>
        <p:nvSpPr>
          <p:cNvPr id="3" name="Content Placeholder 2">
            <a:extLst>
              <a:ext uri="{FF2B5EF4-FFF2-40B4-BE49-F238E27FC236}">
                <a16:creationId xmlns:a16="http://schemas.microsoft.com/office/drawing/2014/main" id="{D859F4FC-A442-7940-B4E4-70C1BCD0BFD0}"/>
              </a:ext>
            </a:extLst>
          </p:cNvPr>
          <p:cNvSpPr>
            <a:spLocks noGrp="1"/>
          </p:cNvSpPr>
          <p:nvPr>
            <p:ph idx="1"/>
          </p:nvPr>
        </p:nvSpPr>
        <p:spPr/>
        <p:txBody>
          <a:bodyPr>
            <a:normAutofit/>
          </a:bodyPr>
          <a:lstStyle/>
          <a:p>
            <a:r>
              <a:rPr lang="en-US" sz="2400" dirty="0">
                <a:effectLst/>
              </a:rPr>
              <a:t>Were the people who lived through the moderate flu pandemics of 1936, 1957, 1968 unloving because they did not:</a:t>
            </a:r>
          </a:p>
          <a:p>
            <a:pPr lvl="1"/>
            <a:r>
              <a:rPr lang="en-US" dirty="0">
                <a:effectLst/>
              </a:rPr>
              <a:t>Shut down schools, businesses, or churches?</a:t>
            </a:r>
          </a:p>
          <a:p>
            <a:pPr lvl="1"/>
            <a:r>
              <a:rPr lang="en-US" dirty="0">
                <a:effectLst/>
              </a:rPr>
              <a:t>Mandate masks?</a:t>
            </a:r>
          </a:p>
          <a:p>
            <a:pPr lvl="1"/>
            <a:r>
              <a:rPr lang="en-US" dirty="0">
                <a:effectLst/>
              </a:rPr>
              <a:t>Mandate vaccines? </a:t>
            </a:r>
          </a:p>
          <a:p>
            <a:endParaRPr lang="en-US" sz="2400" dirty="0">
              <a:effectLst/>
            </a:endParaRPr>
          </a:p>
        </p:txBody>
      </p:sp>
    </p:spTree>
    <p:extLst>
      <p:ext uri="{BB962C8B-B14F-4D97-AF65-F5344CB8AC3E}">
        <p14:creationId xmlns:p14="http://schemas.microsoft.com/office/powerpoint/2010/main" val="2943502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9210-E40C-C24D-A060-111AB19FEC5A}"/>
              </a:ext>
            </a:extLst>
          </p:cNvPr>
          <p:cNvSpPr>
            <a:spLocks noGrp="1"/>
          </p:cNvSpPr>
          <p:nvPr>
            <p:ph type="title"/>
          </p:nvPr>
        </p:nvSpPr>
        <p:spPr/>
        <p:txBody>
          <a:bodyPr>
            <a:normAutofit/>
          </a:bodyPr>
          <a:lstStyle/>
          <a:p>
            <a:r>
              <a:rPr lang="en-US" sz="2800" dirty="0">
                <a:effectLst/>
              </a:rPr>
              <a:t>Why So Many Doctors Are Wrong</a:t>
            </a:r>
          </a:p>
        </p:txBody>
      </p:sp>
      <p:sp>
        <p:nvSpPr>
          <p:cNvPr id="3" name="Content Placeholder 2">
            <a:extLst>
              <a:ext uri="{FF2B5EF4-FFF2-40B4-BE49-F238E27FC236}">
                <a16:creationId xmlns:a16="http://schemas.microsoft.com/office/drawing/2014/main" id="{A7E28F59-A1C4-EB45-8D4C-CB31159371DD}"/>
              </a:ext>
            </a:extLst>
          </p:cNvPr>
          <p:cNvSpPr>
            <a:spLocks noGrp="1"/>
          </p:cNvSpPr>
          <p:nvPr>
            <p:ph idx="1"/>
          </p:nvPr>
        </p:nvSpPr>
        <p:spPr>
          <a:xfrm>
            <a:off x="1143000" y="1200151"/>
            <a:ext cx="7620000" cy="3394472"/>
          </a:xfrm>
        </p:spPr>
        <p:txBody>
          <a:bodyPr>
            <a:noAutofit/>
          </a:bodyPr>
          <a:lstStyle/>
          <a:p>
            <a:pPr>
              <a:lnSpc>
                <a:spcPts val="2200"/>
              </a:lnSpc>
            </a:pPr>
            <a:r>
              <a:rPr lang="en-US" sz="2400" dirty="0">
                <a:effectLst/>
              </a:rPr>
              <a:t>Loss of autonomy:</a:t>
            </a:r>
          </a:p>
          <a:p>
            <a:pPr lvl="1">
              <a:lnSpc>
                <a:spcPts val="2200"/>
              </a:lnSpc>
            </a:pPr>
            <a:r>
              <a:rPr lang="en-US" dirty="0">
                <a:effectLst/>
              </a:rPr>
              <a:t>1988 72% of doctors were independent </a:t>
            </a:r>
          </a:p>
          <a:p>
            <a:pPr lvl="1">
              <a:lnSpc>
                <a:spcPts val="2200"/>
              </a:lnSpc>
            </a:pPr>
            <a:r>
              <a:rPr lang="en-US" dirty="0">
                <a:effectLst/>
              </a:rPr>
              <a:t>2018 employed doctors (47.4%) &gt; independent (45.9%)</a:t>
            </a:r>
            <a:r>
              <a:rPr lang="en-US" baseline="30000" dirty="0">
                <a:effectLst/>
              </a:rPr>
              <a:t>1</a:t>
            </a:r>
            <a:endParaRPr lang="en-US" dirty="0">
              <a:effectLst/>
            </a:endParaRPr>
          </a:p>
          <a:p>
            <a:pPr>
              <a:lnSpc>
                <a:spcPts val="2200"/>
              </a:lnSpc>
            </a:pPr>
            <a:r>
              <a:rPr lang="en-US" sz="2400" dirty="0">
                <a:effectLst/>
              </a:rPr>
              <a:t>3</a:t>
            </a:r>
            <a:r>
              <a:rPr lang="en-US" sz="2400" baseline="30000" dirty="0">
                <a:effectLst/>
              </a:rPr>
              <a:t>rd</a:t>
            </a:r>
            <a:r>
              <a:rPr lang="en-US" sz="2400" dirty="0">
                <a:effectLst/>
              </a:rPr>
              <a:t> party payers, professional societies, CME industry</a:t>
            </a:r>
          </a:p>
          <a:p>
            <a:pPr>
              <a:lnSpc>
                <a:spcPts val="2200"/>
              </a:lnSpc>
            </a:pPr>
            <a:r>
              <a:rPr lang="en-US" sz="2400" dirty="0">
                <a:effectLst/>
              </a:rPr>
              <a:t>Busyness and sub-specialty </a:t>
            </a:r>
          </a:p>
          <a:p>
            <a:pPr>
              <a:lnSpc>
                <a:spcPts val="2200"/>
              </a:lnSpc>
            </a:pPr>
            <a:r>
              <a:rPr lang="en-US" sz="2400" dirty="0">
                <a:effectLst/>
              </a:rPr>
              <a:t>Trusting the ”authorities”</a:t>
            </a:r>
          </a:p>
          <a:p>
            <a:pPr>
              <a:lnSpc>
                <a:spcPts val="2200"/>
              </a:lnSpc>
            </a:pPr>
            <a:r>
              <a:rPr lang="en-US" sz="2400" dirty="0">
                <a:effectLst/>
              </a:rPr>
              <a:t>Strong emotions</a:t>
            </a:r>
          </a:p>
          <a:p>
            <a:pPr>
              <a:lnSpc>
                <a:spcPts val="2200"/>
              </a:lnSpc>
            </a:pPr>
            <a:r>
              <a:rPr lang="en-US" sz="2400" dirty="0">
                <a:effectLst/>
              </a:rPr>
              <a:t>Personal participation coupled with virtuous self-image</a:t>
            </a:r>
          </a:p>
        </p:txBody>
      </p:sp>
      <p:sp>
        <p:nvSpPr>
          <p:cNvPr id="4" name="TextBox 3">
            <a:extLst>
              <a:ext uri="{FF2B5EF4-FFF2-40B4-BE49-F238E27FC236}">
                <a16:creationId xmlns:a16="http://schemas.microsoft.com/office/drawing/2014/main" id="{16B270DD-C0E2-884C-8213-39A2A8C31241}"/>
              </a:ext>
            </a:extLst>
          </p:cNvPr>
          <p:cNvSpPr txBox="1"/>
          <p:nvPr/>
        </p:nvSpPr>
        <p:spPr>
          <a:xfrm>
            <a:off x="1143000" y="4594623"/>
            <a:ext cx="7532255" cy="276999"/>
          </a:xfrm>
          <a:prstGeom prst="rect">
            <a:avLst/>
          </a:prstGeom>
          <a:noFill/>
        </p:spPr>
        <p:txBody>
          <a:bodyPr wrap="square" rtlCol="0">
            <a:spAutoFit/>
          </a:bodyPr>
          <a:lstStyle/>
          <a:p>
            <a:pPr marL="342900" indent="-342900">
              <a:buFont typeface="+mj-lt"/>
              <a:buAutoNum type="arabicPeriod"/>
            </a:pPr>
            <a:r>
              <a:rPr lang="en-US" sz="1200" dirty="0">
                <a:solidFill>
                  <a:schemeClr val="bg1"/>
                </a:solidFill>
                <a:hlinkClick r:id="rId2">
                  <a:extLst>
                    <a:ext uri="{A12FA001-AC4F-418D-AE19-62706E023703}">
                      <ahyp:hlinkClr xmlns:ahyp="http://schemas.microsoft.com/office/drawing/2018/hyperlinkcolor" val="tx"/>
                    </a:ext>
                  </a:extLst>
                </a:hlinkClick>
              </a:rPr>
              <a:t>https://</a:t>
            </a:r>
            <a:r>
              <a:rPr lang="en-US" sz="1200" dirty="0" err="1">
                <a:solidFill>
                  <a:schemeClr val="bg1"/>
                </a:solidFill>
                <a:hlinkClick r:id="rId2">
                  <a:extLst>
                    <a:ext uri="{A12FA001-AC4F-418D-AE19-62706E023703}">
                      <ahyp:hlinkClr xmlns:ahyp="http://schemas.microsoft.com/office/drawing/2018/hyperlinkcolor" val="tx"/>
                    </a:ext>
                  </a:extLst>
                </a:hlinkClick>
              </a:rPr>
              <a:t>www.ama-assn.org</a:t>
            </a:r>
            <a:r>
              <a:rPr lang="en-US" sz="1200" dirty="0">
                <a:solidFill>
                  <a:schemeClr val="bg1"/>
                </a:solidFill>
                <a:hlinkClick r:id="rId2">
                  <a:extLst>
                    <a:ext uri="{A12FA001-AC4F-418D-AE19-62706E023703}">
                      <ahyp:hlinkClr xmlns:ahyp="http://schemas.microsoft.com/office/drawing/2018/hyperlinkcolor" val="tx"/>
                    </a:ext>
                  </a:extLst>
                </a:hlinkClick>
              </a:rPr>
              <a:t>/about/research/employed-physicians-now-exceed-those-who-own-their-practices</a:t>
            </a:r>
            <a:endParaRPr lang="en-US" sz="1200" dirty="0">
              <a:solidFill>
                <a:schemeClr val="bg1"/>
              </a:solidFill>
            </a:endParaRPr>
          </a:p>
        </p:txBody>
      </p:sp>
    </p:spTree>
    <p:extLst>
      <p:ext uri="{BB962C8B-B14F-4D97-AF65-F5344CB8AC3E}">
        <p14:creationId xmlns:p14="http://schemas.microsoft.com/office/powerpoint/2010/main" val="9114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31849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31849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31849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FEC0-489B-4D42-BF32-FE3963C6863C}"/>
              </a:ext>
            </a:extLst>
          </p:cNvPr>
          <p:cNvSpPr>
            <a:spLocks noGrp="1"/>
          </p:cNvSpPr>
          <p:nvPr>
            <p:ph type="title"/>
          </p:nvPr>
        </p:nvSpPr>
        <p:spPr/>
        <p:txBody>
          <a:bodyPr>
            <a:normAutofit/>
          </a:bodyPr>
          <a:lstStyle/>
          <a:p>
            <a:r>
              <a:rPr lang="en-US" sz="2800" dirty="0">
                <a:effectLst/>
              </a:rPr>
              <a:t>Summary</a:t>
            </a:r>
          </a:p>
        </p:txBody>
      </p:sp>
      <p:sp>
        <p:nvSpPr>
          <p:cNvPr id="3" name="Content Placeholder 2">
            <a:extLst>
              <a:ext uri="{FF2B5EF4-FFF2-40B4-BE49-F238E27FC236}">
                <a16:creationId xmlns:a16="http://schemas.microsoft.com/office/drawing/2014/main" id="{888C2088-2B7F-A34B-9B78-E32B0C929E50}"/>
              </a:ext>
            </a:extLst>
          </p:cNvPr>
          <p:cNvSpPr>
            <a:spLocks noGrp="1"/>
          </p:cNvSpPr>
          <p:nvPr>
            <p:ph idx="1"/>
          </p:nvPr>
        </p:nvSpPr>
        <p:spPr>
          <a:xfrm>
            <a:off x="1143000" y="1123950"/>
            <a:ext cx="7543800" cy="3470673"/>
          </a:xfrm>
        </p:spPr>
        <p:txBody>
          <a:bodyPr>
            <a:normAutofit/>
          </a:bodyPr>
          <a:lstStyle/>
          <a:p>
            <a:r>
              <a:rPr lang="en-US" sz="2400" dirty="0">
                <a:effectLst/>
              </a:rPr>
              <a:t>SARS-COV2 is a real virus, which causes a spectrum of illness severity and from which some people die</a:t>
            </a:r>
          </a:p>
          <a:p>
            <a:r>
              <a:rPr lang="en-US" sz="2400" dirty="0">
                <a:effectLst/>
              </a:rPr>
              <a:t>What is happening in the world is not about stopping SARS-COV2</a:t>
            </a:r>
          </a:p>
          <a:p>
            <a:r>
              <a:rPr lang="en-US" sz="2400" dirty="0">
                <a:effectLst/>
              </a:rPr>
              <a:t>The virus is a tool to incite fear in order to advance an agenda that would otherwise be resisted</a:t>
            </a:r>
          </a:p>
          <a:p>
            <a:endParaRPr lang="en-US" sz="2400" dirty="0">
              <a:effectLst/>
            </a:endParaRPr>
          </a:p>
        </p:txBody>
      </p:sp>
    </p:spTree>
    <p:extLst>
      <p:ext uri="{BB962C8B-B14F-4D97-AF65-F5344CB8AC3E}">
        <p14:creationId xmlns:p14="http://schemas.microsoft.com/office/powerpoint/2010/main" val="31158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C6E92-5304-8640-BFD2-2AB050F1030C}"/>
              </a:ext>
            </a:extLst>
          </p:cNvPr>
          <p:cNvSpPr>
            <a:spLocks noGrp="1"/>
          </p:cNvSpPr>
          <p:nvPr>
            <p:ph type="title"/>
          </p:nvPr>
        </p:nvSpPr>
        <p:spPr/>
        <p:txBody>
          <a:bodyPr>
            <a:normAutofit/>
          </a:bodyPr>
          <a:lstStyle/>
          <a:p>
            <a:r>
              <a:rPr lang="en-US" sz="2800" dirty="0">
                <a:effectLst/>
              </a:rPr>
              <a:t>Fear Messaging</a:t>
            </a:r>
          </a:p>
        </p:txBody>
      </p:sp>
      <p:sp>
        <p:nvSpPr>
          <p:cNvPr id="8" name="Content Placeholder 7">
            <a:extLst>
              <a:ext uri="{FF2B5EF4-FFF2-40B4-BE49-F238E27FC236}">
                <a16:creationId xmlns:a16="http://schemas.microsoft.com/office/drawing/2014/main" id="{5A00CCF9-DEA1-F946-B639-61F89B723B77}"/>
              </a:ext>
            </a:extLst>
          </p:cNvPr>
          <p:cNvSpPr>
            <a:spLocks noGrp="1"/>
          </p:cNvSpPr>
          <p:nvPr>
            <p:ph idx="1"/>
          </p:nvPr>
        </p:nvSpPr>
        <p:spPr>
          <a:xfrm>
            <a:off x="1143000" y="1200150"/>
            <a:ext cx="7543800" cy="3581399"/>
          </a:xfrm>
        </p:spPr>
        <p:txBody>
          <a:bodyPr>
            <a:normAutofit/>
          </a:bodyPr>
          <a:lstStyle/>
          <a:p>
            <a:r>
              <a:rPr lang="en-US" sz="2400" dirty="0">
                <a:effectLst/>
              </a:rPr>
              <a:t>Fear impairs thinking obstructing truth, triggers the survival drives and people will:</a:t>
            </a:r>
          </a:p>
          <a:p>
            <a:pPr lvl="1"/>
            <a:r>
              <a:rPr lang="en-US" dirty="0">
                <a:effectLst/>
              </a:rPr>
              <a:t>Freeze</a:t>
            </a:r>
          </a:p>
          <a:p>
            <a:pPr lvl="1"/>
            <a:r>
              <a:rPr lang="en-US" dirty="0">
                <a:effectLst/>
              </a:rPr>
              <a:t>Flee</a:t>
            </a:r>
          </a:p>
          <a:p>
            <a:pPr lvl="1"/>
            <a:r>
              <a:rPr lang="en-US" dirty="0">
                <a:effectLst/>
              </a:rPr>
              <a:t>Fight—including seeking to control others through law and force to make themselves feel safe</a:t>
            </a:r>
          </a:p>
        </p:txBody>
      </p:sp>
    </p:spTree>
    <p:extLst>
      <p:ext uri="{BB962C8B-B14F-4D97-AF65-F5344CB8AC3E}">
        <p14:creationId xmlns:p14="http://schemas.microsoft.com/office/powerpoint/2010/main" val="3468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563540"/>
          </a:xfrm>
        </p:spPr>
        <p:txBody>
          <a:bodyPr>
            <a:normAutofit/>
          </a:bodyPr>
          <a:lstStyle/>
          <a:p>
            <a:pPr marL="0" indent="0">
              <a:lnSpc>
                <a:spcPct val="85000"/>
              </a:lnSpc>
              <a:buNone/>
              <a:defRPr/>
            </a:pPr>
            <a:r>
              <a:rPr lang="en-US" sz="2400" dirty="0">
                <a:effectLst/>
              </a:rPr>
              <a:t>In a war between love versus fear/selfishness: </a:t>
            </a:r>
          </a:p>
        </p:txBody>
      </p:sp>
    </p:spTree>
    <p:extLst>
      <p:ext uri="{BB962C8B-B14F-4D97-AF65-F5344CB8AC3E}">
        <p14:creationId xmlns:p14="http://schemas.microsoft.com/office/powerpoint/2010/main" val="2589361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563540"/>
          </a:xfrm>
        </p:spPr>
        <p:txBody>
          <a:bodyPr>
            <a:normAutofit/>
          </a:bodyPr>
          <a:lstStyle/>
          <a:p>
            <a:pPr marL="0" indent="0">
              <a:lnSpc>
                <a:spcPct val="85000"/>
              </a:lnSpc>
              <a:buNone/>
              <a:defRPr/>
            </a:pPr>
            <a:r>
              <a:rPr lang="en-US" sz="2400" dirty="0">
                <a:solidFill>
                  <a:srgbClr val="31859C"/>
                </a:solidFill>
                <a:effectLst/>
              </a:rPr>
              <a:t>In a war between love versus fear/selfishness: </a:t>
            </a:r>
          </a:p>
          <a:p>
            <a:pPr marL="514350" indent="-514350">
              <a:lnSpc>
                <a:spcPct val="85000"/>
              </a:lnSpc>
              <a:buFont typeface="+mj-lt"/>
              <a:buAutoNum type="arabicPeriod"/>
              <a:defRPr/>
            </a:pPr>
            <a:r>
              <a:rPr lang="en-US" sz="2400" dirty="0">
                <a:effectLst/>
              </a:rPr>
              <a:t>Satan’s kingdom of fear (lion roars)—which increases survival drives, which causes people to pass more laws, compel, coerce and take away liberty.</a:t>
            </a:r>
          </a:p>
        </p:txBody>
      </p:sp>
    </p:spTree>
    <p:extLst>
      <p:ext uri="{BB962C8B-B14F-4D97-AF65-F5344CB8AC3E}">
        <p14:creationId xmlns:p14="http://schemas.microsoft.com/office/powerpoint/2010/main" val="3422055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20000" cy="3011090"/>
          </a:xfrm>
        </p:spPr>
        <p:txBody>
          <a:bodyPr>
            <a:normAutofit/>
          </a:bodyPr>
          <a:lstStyle/>
          <a:p>
            <a:pPr marL="0" indent="0">
              <a:lnSpc>
                <a:spcPct val="85000"/>
              </a:lnSpc>
              <a:buNone/>
              <a:defRPr/>
            </a:pPr>
            <a:r>
              <a:rPr lang="en-US" sz="2400" dirty="0">
                <a:solidFill>
                  <a:srgbClr val="31859C"/>
                </a:solidFill>
                <a:effectLst/>
              </a:rPr>
              <a:t>In a war between love versus fear/selfishness: </a:t>
            </a:r>
          </a:p>
          <a:p>
            <a:pPr marL="514350" indent="-514350">
              <a:lnSpc>
                <a:spcPct val="85000"/>
              </a:lnSpc>
              <a:buFont typeface="+mj-lt"/>
              <a:buAutoNum type="arabicPeriod"/>
              <a:defRPr/>
            </a:pPr>
            <a:r>
              <a:rPr lang="en-US" sz="2400" dirty="0">
                <a:solidFill>
                  <a:srgbClr val="31859C"/>
                </a:solidFill>
                <a:effectLst/>
              </a:rPr>
              <a:t>Satan’s kingdom of fear (lion roars)—which increases survival drives, which causes people to pass more laws, compel, coerce and take away liberty.</a:t>
            </a:r>
          </a:p>
          <a:p>
            <a:pPr marL="514350" indent="-514350">
              <a:lnSpc>
                <a:spcPct val="85000"/>
              </a:lnSpc>
              <a:buFont typeface="+mj-lt"/>
              <a:buAutoNum type="arabicPeriod"/>
              <a:defRPr/>
            </a:pPr>
            <a:r>
              <a:rPr lang="en-US" sz="2400" dirty="0">
                <a:effectLst/>
              </a:rPr>
              <a:t>God’s kingdom of truth, love and freedom.</a:t>
            </a:r>
          </a:p>
        </p:txBody>
      </p:sp>
    </p:spTree>
    <p:extLst>
      <p:ext uri="{BB962C8B-B14F-4D97-AF65-F5344CB8AC3E}">
        <p14:creationId xmlns:p14="http://schemas.microsoft.com/office/powerpoint/2010/main" val="3019739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4135040"/>
          </a:xfrm>
        </p:spPr>
        <p:txBody>
          <a:bodyPr>
            <a:normAutofit/>
          </a:bodyPr>
          <a:lstStyle/>
          <a:p>
            <a:pPr marL="0" indent="0">
              <a:lnSpc>
                <a:spcPct val="85000"/>
              </a:lnSpc>
              <a:buNone/>
              <a:defRPr/>
            </a:pPr>
            <a:r>
              <a:rPr lang="en-US" sz="2400" dirty="0">
                <a:solidFill>
                  <a:srgbClr val="31859C"/>
                </a:solidFill>
                <a:effectLst/>
              </a:rPr>
              <a:t>In a war between love versus fear/selfishness: </a:t>
            </a:r>
          </a:p>
          <a:p>
            <a:pPr marL="514350" indent="-514350">
              <a:lnSpc>
                <a:spcPct val="85000"/>
              </a:lnSpc>
              <a:buFont typeface="+mj-lt"/>
              <a:buAutoNum type="arabicPeriod"/>
              <a:defRPr/>
            </a:pPr>
            <a:r>
              <a:rPr lang="en-US" sz="2400" dirty="0">
                <a:solidFill>
                  <a:srgbClr val="31859C"/>
                </a:solidFill>
                <a:effectLst/>
              </a:rPr>
              <a:t>Satan’s kingdom of fear (lion roars)—which increases survival drives, which causes people to pass more laws, compel, coerce and take away liberty.</a:t>
            </a:r>
          </a:p>
          <a:p>
            <a:pPr marL="514350" indent="-514350">
              <a:lnSpc>
                <a:spcPct val="85000"/>
              </a:lnSpc>
              <a:buFont typeface="+mj-lt"/>
              <a:buAutoNum type="arabicPeriod"/>
              <a:defRPr/>
            </a:pPr>
            <a:r>
              <a:rPr lang="en-US" sz="2400" dirty="0">
                <a:solidFill>
                  <a:srgbClr val="31859C"/>
                </a:solidFill>
                <a:effectLst/>
              </a:rPr>
              <a:t>God’s kingdom of truth, love and freedom.</a:t>
            </a:r>
          </a:p>
          <a:p>
            <a:pPr marL="514350" indent="-514350">
              <a:lnSpc>
                <a:spcPct val="85000"/>
              </a:lnSpc>
              <a:buFont typeface="+mj-lt"/>
              <a:buAutoNum type="arabicPeriod"/>
              <a:defRPr/>
            </a:pPr>
            <a:r>
              <a:rPr lang="en-US" sz="2400" dirty="0">
                <a:effectLst/>
              </a:rPr>
              <a:t>Every person is deciding what kingdom they belong to by what law they live in how they treat others!</a:t>
            </a:r>
          </a:p>
        </p:txBody>
      </p:sp>
    </p:spTree>
    <p:extLst>
      <p:ext uri="{BB962C8B-B14F-4D97-AF65-F5344CB8AC3E}">
        <p14:creationId xmlns:p14="http://schemas.microsoft.com/office/powerpoint/2010/main" val="432464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563540"/>
          </a:xfrm>
        </p:spPr>
        <p:txBody>
          <a:bodyPr>
            <a:normAutofit/>
          </a:bodyPr>
          <a:lstStyle/>
          <a:p>
            <a:pPr>
              <a:defRPr/>
            </a:pPr>
            <a:r>
              <a:rPr lang="en-US" sz="2400" dirty="0">
                <a:effectLst/>
              </a:rPr>
              <a:t>People are settling into one of the two views</a:t>
            </a:r>
          </a:p>
        </p:txBody>
      </p:sp>
    </p:spTree>
    <p:extLst>
      <p:ext uri="{BB962C8B-B14F-4D97-AF65-F5344CB8AC3E}">
        <p14:creationId xmlns:p14="http://schemas.microsoft.com/office/powerpoint/2010/main" val="39713406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563540"/>
          </a:xfrm>
        </p:spPr>
        <p:txBody>
          <a:bodyPr>
            <a:normAutofit/>
          </a:bodyPr>
          <a:lstStyle/>
          <a:p>
            <a:pPr>
              <a:defRPr/>
            </a:pPr>
            <a:r>
              <a:rPr lang="en-US" sz="2400" dirty="0">
                <a:solidFill>
                  <a:srgbClr val="31859C"/>
                </a:solidFill>
                <a:effectLst/>
              </a:rPr>
              <a:t>People are settling into one of the two views</a:t>
            </a:r>
          </a:p>
          <a:p>
            <a:pPr>
              <a:defRPr/>
            </a:pPr>
            <a:r>
              <a:rPr lang="en-US" sz="2400" dirty="0">
                <a:effectLst/>
              </a:rPr>
              <a:t>Those who love God and others more than self – such that they would give their lives for others</a:t>
            </a:r>
          </a:p>
        </p:txBody>
      </p:sp>
    </p:spTree>
    <p:extLst>
      <p:ext uri="{BB962C8B-B14F-4D97-AF65-F5344CB8AC3E}">
        <p14:creationId xmlns:p14="http://schemas.microsoft.com/office/powerpoint/2010/main" val="2476879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563540"/>
          </a:xfrm>
        </p:spPr>
        <p:txBody>
          <a:bodyPr>
            <a:normAutofit/>
          </a:bodyPr>
          <a:lstStyle/>
          <a:p>
            <a:pPr>
              <a:defRPr/>
            </a:pPr>
            <a:r>
              <a:rPr lang="en-US" sz="2400" dirty="0">
                <a:solidFill>
                  <a:srgbClr val="31859C"/>
                </a:solidFill>
                <a:effectLst/>
              </a:rPr>
              <a:t>People are settling into one of the two views</a:t>
            </a:r>
          </a:p>
          <a:p>
            <a:pPr>
              <a:defRPr/>
            </a:pPr>
            <a:r>
              <a:rPr lang="en-US" sz="2400" dirty="0">
                <a:effectLst/>
              </a:rPr>
              <a:t>Those who love God and others more than self – such that they would give their lives for others</a:t>
            </a:r>
          </a:p>
          <a:p>
            <a:pPr lvl="1">
              <a:defRPr/>
            </a:pPr>
            <a:r>
              <a:rPr lang="en-US" dirty="0">
                <a:effectLst/>
              </a:rPr>
              <a:t>These are they who do not love their lives so much as to shrink from death. </a:t>
            </a:r>
            <a:r>
              <a:rPr lang="en-US" sz="1600" dirty="0">
                <a:solidFill>
                  <a:schemeClr val="tx2">
                    <a:lumMod val="40000"/>
                    <a:lumOff val="60000"/>
                  </a:schemeClr>
                </a:solidFill>
                <a:effectLst/>
              </a:rPr>
              <a:t>Revelation 12:11</a:t>
            </a:r>
            <a:r>
              <a:rPr lang="en-US" dirty="0">
                <a:effectLst/>
              </a:rPr>
              <a:t> </a:t>
            </a:r>
          </a:p>
        </p:txBody>
      </p:sp>
    </p:spTree>
    <p:extLst>
      <p:ext uri="{BB962C8B-B14F-4D97-AF65-F5344CB8AC3E}">
        <p14:creationId xmlns:p14="http://schemas.microsoft.com/office/powerpoint/2010/main" val="5003206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563540"/>
          </a:xfrm>
        </p:spPr>
        <p:txBody>
          <a:bodyPr>
            <a:normAutofit/>
          </a:bodyPr>
          <a:lstStyle/>
          <a:p>
            <a:pPr>
              <a:defRPr/>
            </a:pPr>
            <a:r>
              <a:rPr lang="en-US" sz="2400" dirty="0">
                <a:solidFill>
                  <a:srgbClr val="31859C"/>
                </a:solidFill>
                <a:effectLst/>
              </a:rPr>
              <a:t>People are settling into one of the two views</a:t>
            </a:r>
          </a:p>
          <a:p>
            <a:pPr>
              <a:defRPr/>
            </a:pPr>
            <a:r>
              <a:rPr lang="en-US" sz="2400" dirty="0">
                <a:effectLst/>
              </a:rPr>
              <a:t>Those who love God and others more than self – such that they would give their lives for others</a:t>
            </a:r>
          </a:p>
          <a:p>
            <a:pPr lvl="1">
              <a:defRPr/>
            </a:pPr>
            <a:r>
              <a:rPr lang="en-US" dirty="0">
                <a:effectLst/>
              </a:rPr>
              <a:t>These are they who do not love their lives so much as to shrink from death. </a:t>
            </a:r>
            <a:r>
              <a:rPr lang="en-US" sz="1600" dirty="0">
                <a:effectLst/>
              </a:rPr>
              <a:t>Revelation 12:11</a:t>
            </a:r>
            <a:r>
              <a:rPr lang="en-US" dirty="0">
                <a:effectLst/>
              </a:rPr>
              <a:t> </a:t>
            </a:r>
          </a:p>
          <a:p>
            <a:pPr lvl="1">
              <a:defRPr/>
            </a:pPr>
            <a:r>
              <a:rPr lang="en-US" dirty="0">
                <a:effectLst/>
              </a:rPr>
              <a:t>The Sealed of God</a:t>
            </a:r>
          </a:p>
        </p:txBody>
      </p:sp>
    </p:spTree>
    <p:extLst>
      <p:ext uri="{BB962C8B-B14F-4D97-AF65-F5344CB8AC3E}">
        <p14:creationId xmlns:p14="http://schemas.microsoft.com/office/powerpoint/2010/main" val="2167922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59"/>
            <a:ext cx="7696200" cy="3758803"/>
          </a:xfrm>
        </p:spPr>
        <p:txBody>
          <a:bodyPr>
            <a:noAutofit/>
          </a:bodyPr>
          <a:lstStyle/>
          <a:p>
            <a:pPr>
              <a:defRPr/>
            </a:pPr>
            <a:r>
              <a:rPr lang="en-US" sz="2400" dirty="0">
                <a:solidFill>
                  <a:srgbClr val="31859C"/>
                </a:solidFill>
                <a:effectLst/>
              </a:rPr>
              <a:t>People are settling into one of the two views</a:t>
            </a:r>
          </a:p>
          <a:p>
            <a:pPr>
              <a:defRPr/>
            </a:pPr>
            <a:r>
              <a:rPr lang="en-US" sz="2400" dirty="0">
                <a:effectLst/>
              </a:rPr>
              <a:t>Those who love God and others more than self – such that they would give their lives for others</a:t>
            </a:r>
          </a:p>
          <a:p>
            <a:pPr lvl="1">
              <a:defRPr/>
            </a:pPr>
            <a:r>
              <a:rPr lang="en-US" dirty="0">
                <a:effectLst/>
              </a:rPr>
              <a:t>These are they who do not love their lives so much as to shrink from death. </a:t>
            </a:r>
            <a:r>
              <a:rPr lang="en-US" sz="1600" dirty="0">
                <a:effectLst/>
              </a:rPr>
              <a:t>Revelation 12:11</a:t>
            </a:r>
            <a:r>
              <a:rPr lang="en-US" dirty="0">
                <a:effectLst/>
              </a:rPr>
              <a:t> </a:t>
            </a:r>
          </a:p>
          <a:p>
            <a:pPr lvl="1">
              <a:defRPr/>
            </a:pPr>
            <a:r>
              <a:rPr lang="en-US" dirty="0">
                <a:effectLst/>
              </a:rPr>
              <a:t>The Sealed of God</a:t>
            </a:r>
          </a:p>
          <a:p>
            <a:pPr lvl="1">
              <a:defRPr/>
            </a:pPr>
            <a:r>
              <a:rPr lang="en-US" dirty="0">
                <a:effectLst/>
              </a:rPr>
              <a:t>It is when faced with the threat, the temptation, the fear and we choose to cling to Jesus, to trust Him that we are freed, healed and sealed. </a:t>
            </a:r>
          </a:p>
        </p:txBody>
      </p:sp>
    </p:spTree>
    <p:extLst>
      <p:ext uri="{BB962C8B-B14F-4D97-AF65-F5344CB8AC3E}">
        <p14:creationId xmlns:p14="http://schemas.microsoft.com/office/powerpoint/2010/main" val="28108843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773090"/>
          </a:xfrm>
        </p:spPr>
        <p:txBody>
          <a:bodyPr>
            <a:normAutofit/>
          </a:bodyPr>
          <a:lstStyle/>
          <a:p>
            <a:pPr>
              <a:defRPr/>
            </a:pPr>
            <a:r>
              <a:rPr lang="en-US" sz="2400" dirty="0">
                <a:effectLst/>
              </a:rPr>
              <a:t>Or those who solidify in selfishness:</a:t>
            </a:r>
          </a:p>
          <a:p>
            <a:pPr lvl="1">
              <a:defRPr/>
            </a:pPr>
            <a:r>
              <a:rPr lang="en-US" dirty="0">
                <a:effectLst/>
              </a:rPr>
              <a:t>either believing in the beastly methods of coercion – thus marked in their foreheads, or </a:t>
            </a:r>
          </a:p>
          <a:p>
            <a:pPr>
              <a:defRPr/>
            </a:pPr>
            <a:endParaRPr lang="en-US" sz="2400" dirty="0">
              <a:solidFill>
                <a:srgbClr val="8EB4E3"/>
              </a:solidFill>
              <a:effectLst/>
            </a:endParaRPr>
          </a:p>
        </p:txBody>
      </p:sp>
    </p:spTree>
    <p:extLst>
      <p:ext uri="{BB962C8B-B14F-4D97-AF65-F5344CB8AC3E}">
        <p14:creationId xmlns:p14="http://schemas.microsoft.com/office/powerpoint/2010/main" val="406226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6BE-C68C-334F-9D3D-637CDE22F848}"/>
              </a:ext>
            </a:extLst>
          </p:cNvPr>
          <p:cNvSpPr>
            <a:spLocks noGrp="1"/>
          </p:cNvSpPr>
          <p:nvPr>
            <p:ph type="title"/>
          </p:nvPr>
        </p:nvSpPr>
        <p:spPr/>
        <p:txBody>
          <a:bodyPr>
            <a:normAutofit/>
          </a:bodyPr>
          <a:lstStyle/>
          <a:p>
            <a:r>
              <a:rPr lang="en-US" sz="2800" dirty="0">
                <a:effectLst/>
              </a:rPr>
              <a:t>12 Lies Inciting Fear</a:t>
            </a:r>
          </a:p>
        </p:txBody>
      </p:sp>
      <p:sp>
        <p:nvSpPr>
          <p:cNvPr id="3" name="Content Placeholder 2">
            <a:extLst>
              <a:ext uri="{FF2B5EF4-FFF2-40B4-BE49-F238E27FC236}">
                <a16:creationId xmlns:a16="http://schemas.microsoft.com/office/drawing/2014/main" id="{D2BC47E0-0E51-6542-AB69-DEAACCE45AB4}"/>
              </a:ext>
            </a:extLst>
          </p:cNvPr>
          <p:cNvSpPr>
            <a:spLocks noGrp="1"/>
          </p:cNvSpPr>
          <p:nvPr>
            <p:ph idx="1"/>
          </p:nvPr>
        </p:nvSpPr>
        <p:spPr/>
        <p:txBody>
          <a:bodyPr>
            <a:normAutofit/>
          </a:bodyPr>
          <a:lstStyle/>
          <a:p>
            <a:pPr marL="514350" indent="-514350">
              <a:buFont typeface="+mj-lt"/>
              <a:buAutoNum type="arabicPeriod"/>
            </a:pPr>
            <a:r>
              <a:rPr lang="en-US" sz="2400" dirty="0">
                <a:effectLst/>
              </a:rPr>
              <a:t>COVID is deadly–over 700,000 Americans have died of COVID </a:t>
            </a:r>
          </a:p>
          <a:p>
            <a:pPr marL="514350" indent="-514350">
              <a:buFont typeface="+mj-lt"/>
              <a:buAutoNum type="arabicPeriod"/>
            </a:pPr>
            <a:r>
              <a:rPr lang="en-US" sz="2400" dirty="0">
                <a:effectLst/>
              </a:rPr>
              <a:t>Masks are effective and necessary</a:t>
            </a:r>
          </a:p>
          <a:p>
            <a:pPr marL="514350" indent="-514350">
              <a:buFont typeface="+mj-lt"/>
              <a:buAutoNum type="arabicPeriod"/>
            </a:pPr>
            <a:r>
              <a:rPr lang="en-US" sz="2400" dirty="0">
                <a:effectLst/>
              </a:rPr>
              <a:t>Shutdowns are necessary to stop the spread</a:t>
            </a:r>
          </a:p>
          <a:p>
            <a:pPr marL="514350" indent="-514350">
              <a:buFont typeface="+mj-lt"/>
              <a:buAutoNum type="arabicPeriod"/>
            </a:pPr>
            <a:r>
              <a:rPr lang="en-US" sz="2400" dirty="0">
                <a:effectLst/>
              </a:rPr>
              <a:t>COVID vaccines are effective</a:t>
            </a:r>
          </a:p>
          <a:p>
            <a:endParaRPr lang="en-US" sz="2400" dirty="0">
              <a:effectLst/>
            </a:endParaRPr>
          </a:p>
        </p:txBody>
      </p:sp>
    </p:spTree>
    <p:extLst>
      <p:ext uri="{BB962C8B-B14F-4D97-AF65-F5344CB8AC3E}">
        <p14:creationId xmlns:p14="http://schemas.microsoft.com/office/powerpoint/2010/main" val="34952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31849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31849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31849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209550"/>
            <a:ext cx="8666162" cy="610791"/>
          </a:xfrm>
        </p:spPr>
        <p:txBody>
          <a:bodyPr>
            <a:normAutofit/>
          </a:bodyPr>
          <a:lstStyle/>
          <a:p>
            <a:pPr>
              <a:defRPr/>
            </a:pPr>
            <a:r>
              <a:rPr lang="en-US" sz="2800" cap="small" dirty="0">
                <a:effectLst/>
              </a:rPr>
              <a:t>Where Do We Find Ourselves Now?</a:t>
            </a:r>
          </a:p>
        </p:txBody>
      </p:sp>
      <p:sp>
        <p:nvSpPr>
          <p:cNvPr id="3" name="Content Placeholder 2"/>
          <p:cNvSpPr>
            <a:spLocks noGrp="1"/>
          </p:cNvSpPr>
          <p:nvPr>
            <p:ph idx="1"/>
          </p:nvPr>
        </p:nvSpPr>
        <p:spPr>
          <a:xfrm>
            <a:off x="990600" y="1008460"/>
            <a:ext cx="7696200" cy="3773090"/>
          </a:xfrm>
        </p:spPr>
        <p:txBody>
          <a:bodyPr>
            <a:normAutofit/>
          </a:bodyPr>
          <a:lstStyle/>
          <a:p>
            <a:pPr>
              <a:defRPr/>
            </a:pPr>
            <a:r>
              <a:rPr lang="en-US" sz="2400" dirty="0">
                <a:effectLst/>
              </a:rPr>
              <a:t>Or those who solidify in selfishness:</a:t>
            </a:r>
          </a:p>
          <a:p>
            <a:pPr lvl="1">
              <a:defRPr/>
            </a:pPr>
            <a:r>
              <a:rPr lang="en-US" dirty="0">
                <a:effectLst/>
              </a:rPr>
              <a:t>either believing in the beastly methods of coercion – thus marked in their foreheads, or </a:t>
            </a:r>
          </a:p>
          <a:p>
            <a:pPr lvl="1">
              <a:defRPr/>
            </a:pPr>
            <a:r>
              <a:rPr lang="en-US" dirty="0">
                <a:effectLst/>
              </a:rPr>
              <a:t>practicing the beastly methods of coercion – thus marked in their hands.</a:t>
            </a:r>
          </a:p>
          <a:p>
            <a:pPr>
              <a:defRPr/>
            </a:pPr>
            <a:endParaRPr lang="en-US" sz="2400" dirty="0">
              <a:solidFill>
                <a:srgbClr val="8EB4E3"/>
              </a:solidFill>
              <a:effectLst/>
            </a:endParaRPr>
          </a:p>
        </p:txBody>
      </p:sp>
    </p:spTree>
    <p:extLst>
      <p:ext uri="{BB962C8B-B14F-4D97-AF65-F5344CB8AC3E}">
        <p14:creationId xmlns:p14="http://schemas.microsoft.com/office/powerpoint/2010/main" val="982111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67941"/>
            <a:ext cx="7467600" cy="3961209"/>
          </a:xfrm>
          <a:effectLst/>
        </p:spPr>
        <p:txBody>
          <a:bodyPr>
            <a:normAutofit lnSpcReduction="10000"/>
          </a:bodyPr>
          <a:lstStyle/>
          <a:p>
            <a:pPr marL="0" indent="0" algn="ctr">
              <a:buNone/>
              <a:defRPr/>
            </a:pPr>
            <a:r>
              <a:rPr kumimoji="0" lang="en-US" sz="3200" b="1" i="0" u="none" strike="noStrike" kern="1200" cap="small" spc="0" normalizeH="0" baseline="0" noProof="0" dirty="0">
                <a:ln>
                  <a:noFill/>
                </a:ln>
                <a:solidFill>
                  <a:srgbClr val="FFFFCC"/>
                </a:solidFill>
                <a:effectLst/>
                <a:uLnTx/>
                <a:uFillTx/>
                <a:latin typeface="Tahoma"/>
                <a:ea typeface="+mj-ea"/>
                <a:cs typeface="+mj-cs"/>
              </a:rPr>
              <a:t>More Resources At</a:t>
            </a:r>
          </a:p>
          <a:p>
            <a:pPr marL="0" indent="0" algn="ctr">
              <a:buNone/>
              <a:defRPr/>
            </a:pPr>
            <a:endParaRPr lang="en-US" dirty="0">
              <a:effectLst/>
            </a:endParaRPr>
          </a:p>
          <a:p>
            <a:pPr marL="0" indent="0" algn="ctr">
              <a:buNone/>
              <a:defRPr/>
            </a:pPr>
            <a:endParaRPr lang="en-US" dirty="0">
              <a:effectLst/>
            </a:endParaRPr>
          </a:p>
          <a:p>
            <a:pPr marL="0" indent="0" algn="ctr">
              <a:buNone/>
              <a:defRPr/>
            </a:pPr>
            <a:endParaRPr lang="en-US" dirty="0">
              <a:effectLst/>
            </a:endParaRPr>
          </a:p>
          <a:p>
            <a:pPr marL="0" indent="0" algn="ctr">
              <a:buNone/>
              <a:defRPr/>
            </a:pPr>
            <a:endParaRPr lang="en-US" dirty="0">
              <a:effectLst/>
            </a:endParaRPr>
          </a:p>
          <a:p>
            <a:pPr marL="0" indent="0" algn="ctr">
              <a:buNone/>
              <a:defRPr/>
            </a:pPr>
            <a:endParaRPr lang="en-US" dirty="0">
              <a:effectLst/>
            </a:endParaRPr>
          </a:p>
          <a:p>
            <a:pPr marL="0" indent="0" algn="ctr">
              <a:buNone/>
              <a:defRPr/>
            </a:pPr>
            <a:endParaRPr lang="en-US" dirty="0">
              <a:effectLst/>
            </a:endParaRPr>
          </a:p>
          <a:p>
            <a:pPr marL="0" indent="0" algn="ctr">
              <a:buNone/>
              <a:defRPr/>
            </a:pPr>
            <a:r>
              <a:rPr lang="en-US" dirty="0">
                <a:effectLst/>
              </a:rPr>
              <a:t>ComeAndReason.com</a:t>
            </a:r>
          </a:p>
          <a:p>
            <a:pPr marL="0" indent="0" algn="ctr">
              <a:buNone/>
              <a:defRPr/>
            </a:pPr>
            <a:endParaRPr lang="en-US" sz="1700" dirty="0">
              <a:solidFill>
                <a:srgbClr val="8EB4E3"/>
              </a:solidFill>
              <a:effectLst/>
            </a:endParaRPr>
          </a:p>
        </p:txBody>
      </p:sp>
      <p:pic>
        <p:nvPicPr>
          <p:cNvPr id="8" name="Picture 7" descr="Logo&#10;&#10;Description automatically generated">
            <a:extLst>
              <a:ext uri="{FF2B5EF4-FFF2-40B4-BE49-F238E27FC236}">
                <a16:creationId xmlns:a16="http://schemas.microsoft.com/office/drawing/2014/main" id="{43771797-F9C4-4944-8BE4-1FA6C25CDB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7289" y="1371434"/>
            <a:ext cx="2554222" cy="2554222"/>
          </a:xfrm>
          <a:prstGeom prst="rect">
            <a:avLst/>
          </a:prstGeom>
        </p:spPr>
      </p:pic>
    </p:spTree>
    <p:extLst>
      <p:ext uri="{BB962C8B-B14F-4D97-AF65-F5344CB8AC3E}">
        <p14:creationId xmlns:p14="http://schemas.microsoft.com/office/powerpoint/2010/main" val="1364989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65050</TotalTime>
  <Words>4357</Words>
  <Application>Microsoft Office PowerPoint</Application>
  <PresentationFormat>On-screen Show (16:9)</PresentationFormat>
  <Paragraphs>370</Paragraphs>
  <Slides>91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Tahoma</vt:lpstr>
      <vt:lpstr>Tw Cen MT</vt:lpstr>
      <vt:lpstr>Office Theme</vt:lpstr>
      <vt:lpstr>The COVID Crisis—A Biblical Worldview 12 Lies Inciting Fear &amp; Dividing Society  </vt:lpstr>
      <vt:lpstr>Overview of  The Two Antagonistic Principles</vt:lpstr>
      <vt:lpstr>How to Avoid Being Deceived</vt:lpstr>
      <vt:lpstr>What is the Basis of Your Beliefs?</vt:lpstr>
      <vt:lpstr>PowerPoint Presentation</vt:lpstr>
      <vt:lpstr>Biblical Method for Belief</vt:lpstr>
      <vt:lpstr>Everyone Wants to be Healthy</vt:lpstr>
      <vt:lpstr>Fear Messaging</vt:lpstr>
      <vt:lpstr>12 Lies Inciting Fear</vt:lpstr>
      <vt:lpstr>12 Lies Inciting Fear</vt:lpstr>
      <vt:lpstr>12 Lies Inciting Fear</vt:lpstr>
      <vt:lpstr>Lie 1: Over 700,000 Have Died OF COVID</vt:lpstr>
      <vt:lpstr>Deaths from COVID</vt:lpstr>
      <vt:lpstr>Government Magnified Deaths</vt:lpstr>
      <vt:lpstr>Government Magnified  Deaths</vt:lpstr>
      <vt:lpstr>Cases of COVID—Do we have  a Pandemic?</vt:lpstr>
      <vt:lpstr>Cases of COVID—Do we have  a Pandemic?</vt:lpstr>
      <vt:lpstr>According to the FDA</vt:lpstr>
      <vt:lpstr>Government Magnified Crisis</vt:lpstr>
      <vt:lpstr>Another Magnification of Crisis</vt:lpstr>
      <vt:lpstr>FDA Class 1 Recall</vt:lpstr>
      <vt:lpstr>Lie 2: Masks are Effective at Stopping Spread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N95 versus Cloth Masks</vt:lpstr>
      <vt:lpstr>Mask Effectiveness Studies</vt:lpstr>
      <vt:lpstr>Mask Effectiveness Studies</vt:lpstr>
      <vt:lpstr>Mask Effectiveness Studies</vt:lpstr>
      <vt:lpstr>Mask Effectiveness Studies</vt:lpstr>
      <vt:lpstr>Mask Effectiveness Studies</vt:lpstr>
      <vt:lpstr>Mask Effectiveness Studies</vt:lpstr>
      <vt:lpstr>Mask Effectiveness Studies</vt:lpstr>
      <vt:lpstr>Mask Effectiveness Studies</vt:lpstr>
      <vt:lpstr>Mask Effectiveness Studies</vt:lpstr>
      <vt:lpstr>If Masks Are Not Effective, Then Why The Mandates?</vt:lpstr>
      <vt:lpstr>Lie 3: Shutdowns are Necessary to Stop COVID Spread</vt:lpstr>
      <vt:lpstr>Lie 3: Shutdowns are Necessary to Stop COVID Spread</vt:lpstr>
      <vt:lpstr>PowerPoint Presentation</vt:lpstr>
      <vt:lpstr>Lie 4: COVID Vaccines are Effective</vt:lpstr>
      <vt:lpstr>Lie 4: COVID Vaccines are Effective</vt:lpstr>
      <vt:lpstr>The COVID Injection in NOT a Vaccine</vt:lpstr>
      <vt:lpstr>BioNTech Application for Comirnaty</vt:lpstr>
      <vt:lpstr>CDC Report –TX Prison Outbreak1</vt:lpstr>
      <vt:lpstr>Outbreak Provincetown Massachusetts</vt:lpstr>
      <vt:lpstr>England Public Health Study</vt:lpstr>
      <vt:lpstr>Gibraltar </vt:lpstr>
      <vt:lpstr>COVID “Vaccines” Drive Variants</vt:lpstr>
      <vt:lpstr>Lie 5: Healthcare Works Need to be Vaccinated to Protect Patients from Exposure</vt:lpstr>
      <vt:lpstr>Lie 5: Healthcare Works Need to be Vaccinated to Protect Patients from Exposure</vt:lpstr>
      <vt:lpstr>COVID Recovered Have better Immunity</vt:lpstr>
      <vt:lpstr>Lie 6: COVID Vaccines are Safe</vt:lpstr>
      <vt:lpstr>Vaccine Safety</vt:lpstr>
      <vt:lpstr>Vaccine Safety</vt:lpstr>
      <vt:lpstr>Vaccine Safety?</vt:lpstr>
      <vt:lpstr>Lie 7: Pfizer Vaccine is Now FDA Approved in the US</vt:lpstr>
      <vt:lpstr>Lie 8: We Can Eliminate COVID if Enough People Get Vaccinated</vt:lpstr>
      <vt:lpstr>Lie 9: The Unvaccinated are a Threat</vt:lpstr>
      <vt:lpstr>PowerPoint Presentation</vt:lpstr>
      <vt:lpstr>PowerPoint Presentation</vt:lpstr>
      <vt:lpstr>PowerPoint Presentation</vt:lpstr>
      <vt:lpstr>Lie 10: Children are At Risk and Need Vaccination</vt:lpstr>
      <vt:lpstr>PowerPoint Presentation</vt:lpstr>
      <vt:lpstr>PowerPoint Presentation</vt:lpstr>
      <vt:lpstr>PowerPoint Presentation</vt:lpstr>
      <vt:lpstr>Lie 12: SARS-COV2 Virulent</vt:lpstr>
      <vt:lpstr>Were Your Parents and Grandparents Unloving? </vt:lpstr>
      <vt:lpstr>Why So Many Doctors Are Wrong</vt:lpstr>
      <vt:lpstr>Summary</vt:lpstr>
      <vt:lpstr>Where Do We Find Ourselves Now?</vt:lpstr>
      <vt:lpstr>Where Do We Find Ourselves Now?</vt:lpstr>
      <vt:lpstr>Where Do We Find Ourselves Now?</vt:lpstr>
      <vt:lpstr>Where Do We Find Ourselves Now?</vt:lpstr>
      <vt:lpstr>Where Do We Find Ourselves Now?</vt:lpstr>
      <vt:lpstr>Where Do We Find Ourselves Now?</vt:lpstr>
      <vt:lpstr>Where Do We Find Ourselves Now?</vt:lpstr>
      <vt:lpstr>Where Do We Find Ourselves Now?</vt:lpstr>
      <vt:lpstr>Where Do We Find Ourselves Now?</vt:lpstr>
      <vt:lpstr>Where Do We Find Ourselves Now?</vt:lpstr>
      <vt:lpstr>Where Do We Find Ourselves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dc:creator>
  <cp:lastModifiedBy>Dean Scott</cp:lastModifiedBy>
  <cp:revision>751</cp:revision>
  <cp:lastPrinted>2021-10-13T10:59:15Z</cp:lastPrinted>
  <dcterms:created xsi:type="dcterms:W3CDTF">2013-09-25T21:31:48Z</dcterms:created>
  <dcterms:modified xsi:type="dcterms:W3CDTF">2021-10-21T16:57:47Z</dcterms:modified>
</cp:coreProperties>
</file>