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4"/>
  </p:notesMasterIdLst>
  <p:sldIdLst>
    <p:sldId id="1864" r:id="rId2"/>
    <p:sldId id="1559" r:id="rId3"/>
    <p:sldId id="1560" r:id="rId4"/>
    <p:sldId id="1561" r:id="rId5"/>
    <p:sldId id="1562" r:id="rId6"/>
    <p:sldId id="1862" r:id="rId7"/>
    <p:sldId id="1863" r:id="rId8"/>
    <p:sldId id="1563" r:id="rId9"/>
    <p:sldId id="1838" r:id="rId10"/>
    <p:sldId id="1564" r:id="rId11"/>
    <p:sldId id="1565" r:id="rId12"/>
    <p:sldId id="1566" r:id="rId13"/>
    <p:sldId id="1567" r:id="rId14"/>
    <p:sldId id="1568" r:id="rId15"/>
    <p:sldId id="1569" r:id="rId16"/>
    <p:sldId id="1570" r:id="rId17"/>
    <p:sldId id="1571" r:id="rId18"/>
    <p:sldId id="1572" r:id="rId19"/>
    <p:sldId id="1573" r:id="rId20"/>
    <p:sldId id="1574" r:id="rId21"/>
    <p:sldId id="1575" r:id="rId22"/>
    <p:sldId id="1802" r:id="rId23"/>
    <p:sldId id="1577" r:id="rId24"/>
    <p:sldId id="1578" r:id="rId25"/>
    <p:sldId id="1579" r:id="rId26"/>
    <p:sldId id="1580" r:id="rId27"/>
    <p:sldId id="1581" r:id="rId28"/>
    <p:sldId id="1582" r:id="rId29"/>
    <p:sldId id="1583" r:id="rId30"/>
    <p:sldId id="1584" r:id="rId31"/>
    <p:sldId id="1585" r:id="rId32"/>
    <p:sldId id="1586" r:id="rId33"/>
    <p:sldId id="1587" r:id="rId34"/>
    <p:sldId id="1588" r:id="rId35"/>
    <p:sldId id="1589" r:id="rId36"/>
    <p:sldId id="1590" r:id="rId37"/>
    <p:sldId id="1591" r:id="rId38"/>
    <p:sldId id="1592" r:id="rId39"/>
    <p:sldId id="1593" r:id="rId40"/>
    <p:sldId id="1594" r:id="rId41"/>
    <p:sldId id="1595" r:id="rId42"/>
    <p:sldId id="1596" r:id="rId43"/>
    <p:sldId id="1597" r:id="rId44"/>
    <p:sldId id="1598" r:id="rId45"/>
    <p:sldId id="1599" r:id="rId46"/>
    <p:sldId id="1600" r:id="rId47"/>
    <p:sldId id="1601" r:id="rId48"/>
    <p:sldId id="1602" r:id="rId49"/>
    <p:sldId id="1603" r:id="rId50"/>
    <p:sldId id="1604" r:id="rId51"/>
    <p:sldId id="1605" r:id="rId52"/>
    <p:sldId id="1606" r:id="rId53"/>
    <p:sldId id="1607" r:id="rId54"/>
    <p:sldId id="1608" r:id="rId55"/>
    <p:sldId id="1609" r:id="rId56"/>
    <p:sldId id="1610" r:id="rId57"/>
    <p:sldId id="1611" r:id="rId58"/>
    <p:sldId id="1612" r:id="rId59"/>
    <p:sldId id="1613" r:id="rId60"/>
    <p:sldId id="1614" r:id="rId61"/>
    <p:sldId id="1615" r:id="rId62"/>
    <p:sldId id="1619" r:id="rId63"/>
    <p:sldId id="1803" r:id="rId64"/>
    <p:sldId id="1804" r:id="rId65"/>
    <p:sldId id="1805" r:id="rId66"/>
    <p:sldId id="1620" r:id="rId67"/>
    <p:sldId id="1807" r:id="rId68"/>
    <p:sldId id="1808" r:id="rId69"/>
    <p:sldId id="1809" r:id="rId70"/>
    <p:sldId id="1626" r:id="rId71"/>
    <p:sldId id="1810" r:id="rId72"/>
    <p:sldId id="1811" r:id="rId73"/>
    <p:sldId id="1817" r:id="rId74"/>
    <p:sldId id="1818" r:id="rId75"/>
    <p:sldId id="1819" r:id="rId76"/>
    <p:sldId id="1820" r:id="rId77"/>
    <p:sldId id="1816" r:id="rId78"/>
    <p:sldId id="1812" r:id="rId79"/>
    <p:sldId id="1813" r:id="rId80"/>
    <p:sldId id="1814" r:id="rId81"/>
    <p:sldId id="1635" r:id="rId82"/>
    <p:sldId id="1636" r:id="rId83"/>
    <p:sldId id="1637" r:id="rId84"/>
    <p:sldId id="1638" r:id="rId85"/>
    <p:sldId id="1639" r:id="rId86"/>
    <p:sldId id="1837" r:id="rId87"/>
    <p:sldId id="1640" r:id="rId88"/>
    <p:sldId id="1641" r:id="rId89"/>
    <p:sldId id="1821" r:id="rId90"/>
    <p:sldId id="1643" r:id="rId91"/>
    <p:sldId id="1644" r:id="rId92"/>
    <p:sldId id="1645" r:id="rId93"/>
    <p:sldId id="1646" r:id="rId94"/>
    <p:sldId id="1647" r:id="rId95"/>
    <p:sldId id="1649" r:id="rId96"/>
    <p:sldId id="1839" r:id="rId97"/>
    <p:sldId id="1840" r:id="rId98"/>
    <p:sldId id="1650" r:id="rId99"/>
    <p:sldId id="1651" r:id="rId100"/>
    <p:sldId id="1652" r:id="rId101"/>
    <p:sldId id="1653" r:id="rId102"/>
    <p:sldId id="1654" r:id="rId103"/>
    <p:sldId id="1655" r:id="rId104"/>
    <p:sldId id="1656" r:id="rId105"/>
    <p:sldId id="1662" r:id="rId106"/>
    <p:sldId id="1824" r:id="rId107"/>
    <p:sldId id="1825" r:id="rId108"/>
    <p:sldId id="1826" r:id="rId109"/>
    <p:sldId id="1827" r:id="rId110"/>
    <p:sldId id="1828" r:id="rId111"/>
    <p:sldId id="1665" r:id="rId112"/>
    <p:sldId id="1822" r:id="rId113"/>
    <p:sldId id="1823" r:id="rId114"/>
    <p:sldId id="1672" r:id="rId115"/>
    <p:sldId id="1829" r:id="rId116"/>
    <p:sldId id="1830" r:id="rId117"/>
    <p:sldId id="1831" r:id="rId118"/>
    <p:sldId id="1832" r:id="rId119"/>
    <p:sldId id="1833" r:id="rId120"/>
    <p:sldId id="1834" r:id="rId121"/>
    <p:sldId id="1673" r:id="rId122"/>
    <p:sldId id="1674" r:id="rId123"/>
    <p:sldId id="1675" r:id="rId124"/>
    <p:sldId id="1676" r:id="rId125"/>
    <p:sldId id="1677" r:id="rId126"/>
    <p:sldId id="1678" r:id="rId127"/>
    <p:sldId id="1679" r:id="rId128"/>
    <p:sldId id="1680" r:id="rId129"/>
    <p:sldId id="1681" r:id="rId130"/>
    <p:sldId id="1682" r:id="rId131"/>
    <p:sldId id="1683" r:id="rId132"/>
    <p:sldId id="1684" r:id="rId133"/>
    <p:sldId id="1685" r:id="rId134"/>
    <p:sldId id="1686" r:id="rId135"/>
    <p:sldId id="1687" r:id="rId136"/>
    <p:sldId id="1688" r:id="rId137"/>
    <p:sldId id="1689" r:id="rId138"/>
    <p:sldId id="1690" r:id="rId139"/>
    <p:sldId id="1691" r:id="rId140"/>
    <p:sldId id="1692" r:id="rId141"/>
    <p:sldId id="1693" r:id="rId142"/>
    <p:sldId id="1835" r:id="rId143"/>
    <p:sldId id="1696" r:id="rId144"/>
    <p:sldId id="1860" r:id="rId145"/>
    <p:sldId id="1697" r:id="rId146"/>
    <p:sldId id="1698" r:id="rId147"/>
    <p:sldId id="1859" r:id="rId148"/>
    <p:sldId id="1700" r:id="rId149"/>
    <p:sldId id="1701" r:id="rId150"/>
    <p:sldId id="1702" r:id="rId151"/>
    <p:sldId id="1703" r:id="rId152"/>
    <p:sldId id="1704" r:id="rId153"/>
    <p:sldId id="1705" r:id="rId154"/>
    <p:sldId id="1836" r:id="rId155"/>
    <p:sldId id="1707" r:id="rId156"/>
    <p:sldId id="1708" r:id="rId157"/>
    <p:sldId id="1709" r:id="rId158"/>
    <p:sldId id="1714" r:id="rId159"/>
    <p:sldId id="1841" r:id="rId160"/>
    <p:sldId id="1842" r:id="rId161"/>
    <p:sldId id="1843" r:id="rId162"/>
    <p:sldId id="1844" r:id="rId163"/>
    <p:sldId id="1715" r:id="rId164"/>
    <p:sldId id="1716" r:id="rId165"/>
    <p:sldId id="1718" r:id="rId166"/>
    <p:sldId id="1845" r:id="rId167"/>
    <p:sldId id="1719" r:id="rId168"/>
    <p:sldId id="1720" r:id="rId169"/>
    <p:sldId id="1721" r:id="rId170"/>
    <p:sldId id="1726" r:id="rId171"/>
    <p:sldId id="1846" r:id="rId172"/>
    <p:sldId id="1847" r:id="rId173"/>
    <p:sldId id="1848" r:id="rId174"/>
    <p:sldId id="1727" r:id="rId175"/>
    <p:sldId id="1865" r:id="rId176"/>
    <p:sldId id="1728" r:id="rId177"/>
    <p:sldId id="1729" r:id="rId178"/>
    <p:sldId id="1730" r:id="rId179"/>
    <p:sldId id="1731" r:id="rId180"/>
    <p:sldId id="1732" r:id="rId181"/>
    <p:sldId id="1733" r:id="rId182"/>
    <p:sldId id="1734" r:id="rId183"/>
    <p:sldId id="1735" r:id="rId184"/>
    <p:sldId id="1736" r:id="rId185"/>
    <p:sldId id="1852" r:id="rId186"/>
    <p:sldId id="1854" r:id="rId187"/>
    <p:sldId id="1855" r:id="rId188"/>
    <p:sldId id="1856" r:id="rId189"/>
    <p:sldId id="1857" r:id="rId190"/>
    <p:sldId id="1858" r:id="rId191"/>
    <p:sldId id="1866" r:id="rId192"/>
    <p:sldId id="1867" r:id="rId19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756">
          <p15:clr>
            <a:srgbClr val="A4A3A4"/>
          </p15:clr>
        </p15:guide>
        <p15:guide id="2" pos="432">
          <p15:clr>
            <a:srgbClr val="A4A3A4"/>
          </p15:clr>
        </p15:guide>
        <p15:guide id="3"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ACAEEE"/>
    <a:srgbClr val="8D9EE5"/>
    <a:srgbClr val="C2E2DC"/>
    <a:srgbClr val="83F4D5"/>
    <a:srgbClr val="7BDBCA"/>
    <a:srgbClr val="91FFED"/>
    <a:srgbClr val="568C7E"/>
    <a:srgbClr val="C8B13C"/>
    <a:srgbClr val="54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481"/>
    <p:restoredTop sz="94463" autoAdjust="0"/>
  </p:normalViewPr>
  <p:slideViewPr>
    <p:cSldViewPr>
      <p:cViewPr>
        <p:scale>
          <a:sx n="125" d="100"/>
          <a:sy n="125" d="100"/>
        </p:scale>
        <p:origin x="-396" y="-282"/>
      </p:cViewPr>
      <p:guideLst>
        <p:guide orient="horz" pos="756"/>
        <p:guide pos="432"/>
        <p:guide pos="3168"/>
      </p:guideLst>
    </p:cSldViewPr>
  </p:slideViewPr>
  <p:notesTextViewPr>
    <p:cViewPr>
      <p:scale>
        <a:sx n="1" d="1"/>
        <a:sy n="1" d="1"/>
      </p:scale>
      <p:origin x="0" y="0"/>
    </p:cViewPr>
  </p:notesTextViewPr>
  <p:sorterViewPr>
    <p:cViewPr>
      <p:scale>
        <a:sx n="150" d="100"/>
        <a:sy n="150" d="100"/>
      </p:scale>
      <p:origin x="0" y="0"/>
    </p:cViewPr>
  </p:sorterViewPr>
  <p:gridSpacing cx="228600" cy="2286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A8CE88-BFAA-524F-ACD8-42D9C3BE511A}" type="datetimeFigureOut">
              <a:rPr lang="en-US" smtClean="0"/>
              <a:t>5/13/2018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145E35-2D49-8E4D-961C-1EFC91D6A348}" type="slidenum">
              <a:rPr lang="en-US" smtClean="0"/>
              <a:t>‹#›</a:t>
            </a:fld>
            <a:endParaRPr lang="en-US"/>
          </a:p>
        </p:txBody>
      </p:sp>
    </p:spTree>
    <p:extLst>
      <p:ext uri="{BB962C8B-B14F-4D97-AF65-F5344CB8AC3E}">
        <p14:creationId xmlns:p14="http://schemas.microsoft.com/office/powerpoint/2010/main" val="404381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Eternal</a:t>
            </a:r>
            <a:r>
              <a:rPr lang="en-US" baseline="0"/>
              <a:t> Life </a:t>
            </a:r>
            <a:r>
              <a:rPr lang="en-US"/>
              <a:t>is </a:t>
            </a:r>
            <a:r>
              <a:rPr lang="en-US" dirty="0"/>
              <a:t>when you take mass at church twice</a:t>
            </a:r>
          </a:p>
        </p:txBody>
      </p:sp>
      <p:sp>
        <p:nvSpPr>
          <p:cNvPr id="4" name="Slide Number Placeholder 3"/>
          <p:cNvSpPr>
            <a:spLocks noGrp="1"/>
          </p:cNvSpPr>
          <p:nvPr>
            <p:ph type="sldNum" sz="quarter" idx="10"/>
          </p:nvPr>
        </p:nvSpPr>
        <p:spPr/>
        <p:txBody>
          <a:bodyPr/>
          <a:lstStyle/>
          <a:p>
            <a:fld id="{E7145E35-2D49-8E4D-961C-1EFC91D6A348}" type="slidenum">
              <a:rPr lang="en-US" smtClean="0"/>
              <a:t>13</a:t>
            </a:fld>
            <a:endParaRPr lang="en-US"/>
          </a:p>
        </p:txBody>
      </p:sp>
    </p:spTree>
    <p:extLst>
      <p:ext uri="{BB962C8B-B14F-4D97-AF65-F5344CB8AC3E}">
        <p14:creationId xmlns:p14="http://schemas.microsoft.com/office/powerpoint/2010/main" val="207461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89</a:t>
            </a:fld>
            <a:endParaRPr lang="en-US"/>
          </a:p>
        </p:txBody>
      </p:sp>
    </p:spTree>
    <p:extLst>
      <p:ext uri="{BB962C8B-B14F-4D97-AF65-F5344CB8AC3E}">
        <p14:creationId xmlns:p14="http://schemas.microsoft.com/office/powerpoint/2010/main" val="2253109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101</a:t>
            </a:fld>
            <a:endParaRPr lang="en-US"/>
          </a:p>
        </p:txBody>
      </p:sp>
    </p:spTree>
    <p:extLst>
      <p:ext uri="{BB962C8B-B14F-4D97-AF65-F5344CB8AC3E}">
        <p14:creationId xmlns:p14="http://schemas.microsoft.com/office/powerpoint/2010/main" val="3277703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102</a:t>
            </a:fld>
            <a:endParaRPr lang="en-US"/>
          </a:p>
        </p:txBody>
      </p:sp>
    </p:spTree>
    <p:extLst>
      <p:ext uri="{BB962C8B-B14F-4D97-AF65-F5344CB8AC3E}">
        <p14:creationId xmlns:p14="http://schemas.microsoft.com/office/powerpoint/2010/main" val="3277703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103</a:t>
            </a:fld>
            <a:endParaRPr lang="en-US"/>
          </a:p>
        </p:txBody>
      </p:sp>
    </p:spTree>
    <p:extLst>
      <p:ext uri="{BB962C8B-B14F-4D97-AF65-F5344CB8AC3E}">
        <p14:creationId xmlns:p14="http://schemas.microsoft.com/office/powerpoint/2010/main" val="3277703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104</a:t>
            </a:fld>
            <a:endParaRPr lang="en-US"/>
          </a:p>
        </p:txBody>
      </p:sp>
    </p:spTree>
    <p:extLst>
      <p:ext uri="{BB962C8B-B14F-4D97-AF65-F5344CB8AC3E}">
        <p14:creationId xmlns:p14="http://schemas.microsoft.com/office/powerpoint/2010/main" val="3277703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145E35-2D49-8E4D-961C-1EFC91D6A348}" type="slidenum">
              <a:rPr lang="en-US" smtClean="0"/>
              <a:t>143</a:t>
            </a:fld>
            <a:endParaRPr lang="en-US"/>
          </a:p>
        </p:txBody>
      </p:sp>
    </p:spTree>
    <p:extLst>
      <p:ext uri="{BB962C8B-B14F-4D97-AF65-F5344CB8AC3E}">
        <p14:creationId xmlns:p14="http://schemas.microsoft.com/office/powerpoint/2010/main" val="1751222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145E35-2D49-8E4D-961C-1EFC91D6A348}" type="slidenum">
              <a:rPr lang="en-US" smtClean="0"/>
              <a:t>192</a:t>
            </a:fld>
            <a:endParaRPr lang="en-US"/>
          </a:p>
        </p:txBody>
      </p:sp>
    </p:spTree>
    <p:extLst>
      <p:ext uri="{BB962C8B-B14F-4D97-AF65-F5344CB8AC3E}">
        <p14:creationId xmlns:p14="http://schemas.microsoft.com/office/powerpoint/2010/main" val="331202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81</a:t>
            </a:fld>
            <a:endParaRPr lang="en-US"/>
          </a:p>
        </p:txBody>
      </p:sp>
    </p:spTree>
    <p:extLst>
      <p:ext uri="{BB962C8B-B14F-4D97-AF65-F5344CB8AC3E}">
        <p14:creationId xmlns:p14="http://schemas.microsoft.com/office/powerpoint/2010/main" val="225310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82</a:t>
            </a:fld>
            <a:endParaRPr lang="en-US"/>
          </a:p>
        </p:txBody>
      </p:sp>
    </p:spTree>
    <p:extLst>
      <p:ext uri="{BB962C8B-B14F-4D97-AF65-F5344CB8AC3E}">
        <p14:creationId xmlns:p14="http://schemas.microsoft.com/office/powerpoint/2010/main" val="225310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83</a:t>
            </a:fld>
            <a:endParaRPr lang="en-US"/>
          </a:p>
        </p:txBody>
      </p:sp>
    </p:spTree>
    <p:extLst>
      <p:ext uri="{BB962C8B-B14F-4D97-AF65-F5344CB8AC3E}">
        <p14:creationId xmlns:p14="http://schemas.microsoft.com/office/powerpoint/2010/main" val="225310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84</a:t>
            </a:fld>
            <a:endParaRPr lang="en-US"/>
          </a:p>
        </p:txBody>
      </p:sp>
    </p:spTree>
    <p:extLst>
      <p:ext uri="{BB962C8B-B14F-4D97-AF65-F5344CB8AC3E}">
        <p14:creationId xmlns:p14="http://schemas.microsoft.com/office/powerpoint/2010/main" val="225310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85</a:t>
            </a:fld>
            <a:endParaRPr lang="en-US"/>
          </a:p>
        </p:txBody>
      </p:sp>
    </p:spTree>
    <p:extLst>
      <p:ext uri="{BB962C8B-B14F-4D97-AF65-F5344CB8AC3E}">
        <p14:creationId xmlns:p14="http://schemas.microsoft.com/office/powerpoint/2010/main" val="225310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86</a:t>
            </a:fld>
            <a:endParaRPr lang="en-US"/>
          </a:p>
        </p:txBody>
      </p:sp>
    </p:spTree>
    <p:extLst>
      <p:ext uri="{BB962C8B-B14F-4D97-AF65-F5344CB8AC3E}">
        <p14:creationId xmlns:p14="http://schemas.microsoft.com/office/powerpoint/2010/main" val="2253109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87</a:t>
            </a:fld>
            <a:endParaRPr lang="en-US"/>
          </a:p>
        </p:txBody>
      </p:sp>
    </p:spTree>
    <p:extLst>
      <p:ext uri="{BB962C8B-B14F-4D97-AF65-F5344CB8AC3E}">
        <p14:creationId xmlns:p14="http://schemas.microsoft.com/office/powerpoint/2010/main" val="2253109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inner fat of the sacrificial animal, the fat </a:t>
            </a:r>
            <a:r>
              <a:rPr lang="en-US" sz="1200" i="1" kern="1200" dirty="0">
                <a:solidFill>
                  <a:schemeClr val="tx1"/>
                </a:solidFill>
                <a:effectLst/>
                <a:latin typeface="+mn-lt"/>
                <a:ea typeface="+mn-ea"/>
                <a:cs typeface="+mn-cs"/>
              </a:rPr>
              <a:t>hidden within</a:t>
            </a:r>
            <a:r>
              <a:rPr lang="en-US" sz="1200" kern="1200" dirty="0">
                <a:solidFill>
                  <a:schemeClr val="tx1"/>
                </a:solidFill>
                <a:effectLst/>
                <a:latin typeface="+mn-lt"/>
                <a:ea typeface="+mn-ea"/>
                <a:cs typeface="+mn-cs"/>
              </a:rPr>
              <a:t> the animal around the organs, was removed and burned on the brazen altar. This represents the work of Christ in taking our sinful condition upon Himself and destroying the infection of fear and selfishness at the Cross. He did this when he was tempted to save self, but didn’t give in to those temptations. Christ was tempted in every way just as we are, yet without sin. (</a:t>
            </a:r>
            <a:r>
              <a:rPr lang="en-US" sz="1200" kern="1200" dirty="0" err="1">
                <a:solidFill>
                  <a:schemeClr val="tx1"/>
                </a:solidFill>
                <a:effectLst/>
                <a:latin typeface="+mn-lt"/>
                <a:ea typeface="+mn-ea"/>
                <a:cs typeface="+mn-cs"/>
              </a:rPr>
              <a:t>Heb</a:t>
            </a:r>
            <a:r>
              <a:rPr lang="en-US" sz="1200" kern="1200" dirty="0">
                <a:solidFill>
                  <a:schemeClr val="tx1"/>
                </a:solidFill>
                <a:effectLst/>
                <a:latin typeface="+mn-lt"/>
                <a:ea typeface="+mn-ea"/>
                <a:cs typeface="+mn-cs"/>
              </a:rPr>
              <a:t> 4:15). And we are tempted by our own evil desires (James 1:14). In other words, we have temptations that come from within. And Jesus was tempted like us. In Gethsemane he experienced powerful human emotions to act to save self—but Jesus instead of giving in to such selfish temptation, instead gave self in love. “No one takes my life away from me. I give it up of my own free will.” (</a:t>
            </a:r>
            <a:r>
              <a:rPr lang="en-US" sz="1200" kern="1200" dirty="0" err="1">
                <a:solidFill>
                  <a:schemeClr val="tx1"/>
                </a:solidFill>
                <a:effectLst/>
                <a:latin typeface="+mn-lt"/>
                <a:ea typeface="+mn-ea"/>
                <a:cs typeface="+mn-cs"/>
              </a:rPr>
              <a:t>Jn</a:t>
            </a:r>
            <a:r>
              <a:rPr lang="en-US" sz="1200" kern="1200" dirty="0">
                <a:solidFill>
                  <a:schemeClr val="tx1"/>
                </a:solidFill>
                <a:effectLst/>
                <a:latin typeface="+mn-lt"/>
                <a:ea typeface="+mn-ea"/>
                <a:cs typeface="+mn-cs"/>
              </a:rPr>
              <a:t> 10:18 GNT) By this choice to love, with his human brain, despite the temptation to act in self-interest, Jesus destroyed the infection of fear and selfishness and restored God’s law of love into humanity. This is symbolized by the cutting away and burning the fat of the inner organs.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Scripture the burning of the fat is described as a “pleasing aroma” to the Lord. (Lev 4:31, 17:6, </a:t>
            </a:r>
            <a:r>
              <a:rPr lang="en-US" sz="1200" kern="1200" dirty="0" err="1">
                <a:solidFill>
                  <a:schemeClr val="tx1"/>
                </a:solidFill>
                <a:effectLst/>
                <a:latin typeface="+mn-lt"/>
                <a:ea typeface="+mn-ea"/>
                <a:cs typeface="+mn-cs"/>
              </a:rPr>
              <a:t>Num</a:t>
            </a:r>
            <a:r>
              <a:rPr lang="en-US" sz="1200" kern="1200" dirty="0">
                <a:solidFill>
                  <a:schemeClr val="tx1"/>
                </a:solidFill>
                <a:effectLst/>
                <a:latin typeface="+mn-lt"/>
                <a:ea typeface="+mn-ea"/>
                <a:cs typeface="+mn-cs"/>
              </a:rPr>
              <a:t> 18:17) Now we can understand why. It is symbolic of the burning away of the carnal nature, the selfish desires, the infection of sin within God’s children. If your child was dying of leukemia and was given chemotherapy and the chemo burned away the cancer cells saving your child, would you be pleased? God is immensely pleased when sinfulness is burned out of the hearts, minds and characters of his earthly children!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horns of the brazen altar represent the power of sin in our lives, the defects of character that are in need of removal and transformation by the work of God through Christ in our lives—represented by the application of the blood to the horns. “To the arrogant I say, `Boast no more,' and to the wicked, `Do not lift up your horns. Do not lift your horns against heaven; do not speak with outstretched neck.' " (Ps 75:4,5)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fire in the altar represents God the Holy Spirit. Before the blood was applied to the altar the fire represented the working of Holy Spirit to bring conviction and draw sinners to conversion. And after the blood was applied, the fire represented the Holy Spirit working in the new convert to bring transformation, consume the desires and motives of carnal nature and regenerate to a </a:t>
            </a:r>
            <a:r>
              <a:rPr lang="en-US" sz="1200" kern="1200" dirty="0" err="1">
                <a:solidFill>
                  <a:schemeClr val="tx1"/>
                </a:solidFill>
                <a:effectLst/>
                <a:latin typeface="+mn-lt"/>
                <a:ea typeface="+mn-ea"/>
                <a:cs typeface="+mn-cs"/>
              </a:rPr>
              <a:t>Christlike</a:t>
            </a:r>
            <a:r>
              <a:rPr lang="en-US" sz="1200" kern="1200" dirty="0">
                <a:solidFill>
                  <a:schemeClr val="tx1"/>
                </a:solidFill>
                <a:effectLst/>
                <a:latin typeface="+mn-lt"/>
                <a:ea typeface="+mn-ea"/>
                <a:cs typeface="+mn-cs"/>
              </a:rPr>
              <a:t> heart.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God said immediately after Adam and Eve sinned, “And I will put enmity between you and the woman, and between your offspring and hers.” (Gen 3:15) The Holy Spirit began working in the hearts and minds of sinners to convict of sin and draw us back to himself. And when the truth is presented the Holy Spirit is there to enlighten and sink it home in the heart: "Were not our hearts burning within us while he talked with us on the road and opened the Scriptures to us?" (Luke 24:32) And when we respond to the truth and open the heart in truth, the Holy Spirit is there to burn out defects of character and create God-shaped hearts of love: “They saw what seemed to be tongues of fire that separated and came to rest on each of them. All of them were filled with the Holy Spirit and began to speak in other tongues as the Spirit enabled them.” (Acts 2:3,4)</a:t>
            </a:r>
          </a:p>
          <a:p>
            <a:endParaRPr lang="en-US" dirty="0"/>
          </a:p>
        </p:txBody>
      </p:sp>
      <p:sp>
        <p:nvSpPr>
          <p:cNvPr id="4" name="Slide Number Placeholder 3"/>
          <p:cNvSpPr>
            <a:spLocks noGrp="1"/>
          </p:cNvSpPr>
          <p:nvPr>
            <p:ph type="sldNum" sz="quarter" idx="10"/>
          </p:nvPr>
        </p:nvSpPr>
        <p:spPr/>
        <p:txBody>
          <a:bodyPr/>
          <a:lstStyle/>
          <a:p>
            <a:fld id="{E7145E35-2D49-8E4D-961C-1EFC91D6A348}" type="slidenum">
              <a:rPr lang="en-US" smtClean="0"/>
              <a:t>88</a:t>
            </a:fld>
            <a:endParaRPr lang="en-US"/>
          </a:p>
        </p:txBody>
      </p:sp>
    </p:spTree>
    <p:extLst>
      <p:ext uri="{BB962C8B-B14F-4D97-AF65-F5344CB8AC3E}">
        <p14:creationId xmlns:p14="http://schemas.microsoft.com/office/powerpoint/2010/main" val="2253109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06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BB71C1-D9F0-4A37-A4F6-BDCB58C21A3B}"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3607404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BB71C1-D9F0-4A37-A4F6-BDCB58C21A3B}"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75688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BB71C1-D9F0-4A37-A4F6-BDCB58C21A3B}"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09097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BB71C1-D9F0-4A37-A4F6-BDCB58C21A3B}"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323255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BB71C1-D9F0-4A37-A4F6-BDCB58C21A3B}" type="datetimeFigureOut">
              <a:rPr lang="en-US" smtClean="0"/>
              <a:t>5/13/2018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72287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BB71C1-D9F0-4A37-A4F6-BDCB58C21A3B}"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77928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BB71C1-D9F0-4A37-A4F6-BDCB58C21A3B}" type="datetimeFigureOut">
              <a:rPr lang="en-US" smtClean="0"/>
              <a:t>5/13/2018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1182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BB71C1-D9F0-4A37-A4F6-BDCB58C21A3B}" type="datetimeFigureOut">
              <a:rPr lang="en-US" smtClean="0"/>
              <a:t>5/13/2018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96585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BB71C1-D9F0-4A37-A4F6-BDCB58C21A3B}" type="datetimeFigureOut">
              <a:rPr lang="en-US" smtClean="0"/>
              <a:t>5/13/2018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36373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503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BB71C1-D9F0-4A37-A4F6-BDCB58C21A3B}"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904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74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BB71C1-D9F0-4A37-A4F6-BDCB58C21A3B}" type="datetimeFigureOut">
              <a:rPr lang="en-US" smtClean="0"/>
              <a:t>5/13/2018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3790267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175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1200151"/>
            <a:ext cx="75438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algn="t" rotWithShape="0">
                    <a:prstClr val="black">
                      <a:alpha val="40000"/>
                    </a:prstClr>
                  </a:outerShdw>
                </a:effectLst>
              </a:defRPr>
            </a:lvl1pPr>
          </a:lstStyle>
          <a:p>
            <a:fld id="{34BB71C1-D9F0-4A37-A4F6-BDCB58C21A3B}" type="datetimeFigureOut">
              <a:rPr lang="en-US" smtClean="0"/>
              <a:pPr/>
              <a:t>5/13/2018</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rgbClr val="B6ADED"/>
                </a:solidFill>
                <a:effectLst>
                  <a:outerShdw blurRad="50800" dist="38100" dir="5400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algn="t" rotWithShape="0">
                    <a:prstClr val="black">
                      <a:alpha val="40000"/>
                    </a:prstClr>
                  </a:outerShdw>
                </a:effectLst>
              </a:defRPr>
            </a:lvl1pPr>
          </a:lstStyle>
          <a:p>
            <a:fld id="{26454EFD-86D6-4F47-85FB-7205DE7B8782}" type="slidenum">
              <a:rPr lang="en-US" smtClean="0"/>
              <a:pPr/>
              <a:t>‹#›</a:t>
            </a:fld>
            <a:endParaRPr lang="en-US"/>
          </a:p>
        </p:txBody>
      </p:sp>
    </p:spTree>
    <p:extLst>
      <p:ext uri="{BB962C8B-B14F-4D97-AF65-F5344CB8AC3E}">
        <p14:creationId xmlns:p14="http://schemas.microsoft.com/office/powerpoint/2010/main" val="365361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b="1" i="0" kern="1200" cap="small" baseline="0">
          <a:solidFill>
            <a:srgbClr val="FFFFCC"/>
          </a:solidFill>
          <a:effectLst>
            <a:outerShdw blurRad="50800" dist="38100" dir="5400000" algn="t" rotWithShape="0">
              <a:prstClr val="black">
                <a:alpha val="40000"/>
              </a:prstClr>
            </a:outerShdw>
          </a:effectLst>
          <a:latin typeface="Tahoma"/>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bg1"/>
          </a:solidFill>
          <a:effectLst>
            <a:outerShdw blurRad="50800" dist="38100" dir="5400000" algn="t" rotWithShape="0">
              <a:prstClr val="black">
                <a:alpha val="40000"/>
              </a:prstClr>
            </a:outerShdw>
          </a:effectLst>
          <a:latin typeface="Tahoma"/>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FFFF99"/>
          </a:solidFill>
          <a:effectLst>
            <a:outerShdw blurRad="50800" dist="38100" dir="5400000" algn="t" rotWithShape="0">
              <a:prstClr val="black">
                <a:alpha val="40000"/>
              </a:prstClr>
            </a:outerShdw>
          </a:effectLst>
          <a:latin typeface="Tahoma"/>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5400000" algn="t" rotWithShape="0">
              <a:prstClr val="black">
                <a:alpha val="40000"/>
              </a:prstClr>
            </a:outerShdw>
          </a:effectLst>
          <a:latin typeface="Tahoma"/>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FFFF99"/>
          </a:solidFill>
          <a:effectLst>
            <a:outerShdw blurRad="50800" dist="38100" dir="5400000" algn="t" rotWithShape="0">
              <a:prstClr val="black">
                <a:alpha val="40000"/>
              </a:prstClr>
            </a:outerShdw>
          </a:effectLst>
          <a:latin typeface="Tahoma"/>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5400000" algn="t" rotWithShape="0">
              <a:prstClr val="black">
                <a:alpha val="40000"/>
              </a:prstClr>
            </a:outerShdw>
          </a:effectLst>
          <a:latin typeface="Tahoma"/>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AC8DE30B-8F01-FB46-B523-60D9E689C98D}"/>
              </a:ext>
            </a:extLst>
          </p:cNvPr>
          <p:cNvPicPr>
            <a:picLocks noGrp="1" noChangeAspect="1"/>
          </p:cNvPicPr>
          <p:nvPr>
            <p:ph idx="1"/>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864443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2800350"/>
            <a:ext cx="8724900" cy="1200150"/>
          </a:xfrm>
        </p:spPr>
        <p:txBody>
          <a:bodyPr>
            <a:normAutofit/>
          </a:bodyPr>
          <a:lstStyle/>
          <a:p>
            <a:pPr marL="0" indent="0" algn="ctr">
              <a:buNone/>
            </a:pPr>
            <a:r>
              <a:rPr lang="en-US" dirty="0">
                <a:effectLst>
                  <a:outerShdw blurRad="50800" dist="38100" dir="5400000" algn="t" rotWithShape="0">
                    <a:prstClr val="black">
                      <a:alpha val="40000"/>
                    </a:prstClr>
                  </a:outerShdw>
                </a:effectLst>
              </a:rPr>
              <a:t>Energy = Mass times the Speed of Light squared</a:t>
            </a:r>
          </a:p>
        </p:txBody>
      </p:sp>
      <p:sp>
        <p:nvSpPr>
          <p:cNvPr id="6" name="Title 1"/>
          <p:cNvSpPr>
            <a:spLocks noGrp="1"/>
          </p:cNvSpPr>
          <p:nvPr>
            <p:ph type="title"/>
          </p:nvPr>
        </p:nvSpPr>
        <p:spPr>
          <a:xfrm>
            <a:off x="457200" y="742949"/>
            <a:ext cx="8229600" cy="1828801"/>
          </a:xfrm>
        </p:spPr>
        <p:txBody>
          <a:bodyPr>
            <a:normAutofit/>
          </a:bodyPr>
          <a:lstStyle/>
          <a:p>
            <a:r>
              <a:rPr lang="en-US" sz="9600" i="1" dirty="0"/>
              <a:t>E = </a:t>
            </a:r>
            <a:r>
              <a:rPr lang="en-US" sz="9600" i="1" cap="none" dirty="0"/>
              <a:t>mc</a:t>
            </a:r>
            <a:r>
              <a:rPr lang="en-US" sz="9600" i="1" dirty="0" smtClean="0"/>
              <a:t> </a:t>
            </a:r>
            <a:r>
              <a:rPr lang="en-US" sz="9600" b="0" i="1" baseline="60000" dirty="0"/>
              <a:t>2</a:t>
            </a:r>
            <a:endParaRPr lang="en-US" sz="6600" b="0" i="1" cap="small" baseline="60000" dirty="0"/>
          </a:p>
        </p:txBody>
      </p:sp>
      <p:sp>
        <p:nvSpPr>
          <p:cNvPr id="7" name="Rectangle 6"/>
          <p:cNvSpPr/>
          <p:nvPr/>
        </p:nvSpPr>
        <p:spPr>
          <a:xfrm>
            <a:off x="3657600" y="1885950"/>
            <a:ext cx="1977238" cy="3154710"/>
          </a:xfrm>
          <a:prstGeom prst="rect">
            <a:avLst/>
          </a:prstGeom>
        </p:spPr>
        <p:txBody>
          <a:bodyPr wrap="square">
            <a:spAutoFit/>
          </a:bodyPr>
          <a:lstStyle/>
          <a:p>
            <a:r>
              <a:rPr lang="en-US" sz="19900" b="1" dirty="0">
                <a:solidFill>
                  <a:schemeClr val="bg1">
                    <a:alpha val="18000"/>
                  </a:schemeClr>
                </a:solidFill>
                <a:effectLst>
                  <a:outerShdw blurRad="50800" dist="38100" dir="5400000" algn="t" rotWithShape="0">
                    <a:prstClr val="black">
                      <a:alpha val="40000"/>
                    </a:prstClr>
                  </a:outerShdw>
                </a:effectLst>
              </a:rPr>
              <a:t>?</a:t>
            </a:r>
            <a:endParaRPr lang="en-US" sz="19900" b="1" dirty="0">
              <a:solidFill>
                <a:schemeClr val="bg1">
                  <a:alpha val="18000"/>
                </a:schemeClr>
              </a:solidFill>
            </a:endParaRPr>
          </a:p>
        </p:txBody>
      </p:sp>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403247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Daily Priests</a:t>
            </a:r>
          </a:p>
        </p:txBody>
      </p:sp>
      <p:sp>
        <p:nvSpPr>
          <p:cNvPr id="3" name="Content Placeholder 2"/>
          <p:cNvSpPr>
            <a:spLocks noGrp="1"/>
          </p:cNvSpPr>
          <p:nvPr>
            <p:ph sz="half" idx="1"/>
          </p:nvPr>
        </p:nvSpPr>
        <p:spPr>
          <a:xfrm>
            <a:off x="685800" y="1200150"/>
            <a:ext cx="4343400" cy="2474121"/>
          </a:xfrm>
        </p:spPr>
        <p:txBody>
          <a:bodyPr>
            <a:normAutofit/>
          </a:bodyPr>
          <a:lstStyle/>
          <a:p>
            <a:r>
              <a:rPr lang="en-US" sz="2400" dirty="0">
                <a:solidFill>
                  <a:srgbClr val="568C7E"/>
                </a:solidFill>
              </a:rPr>
              <a:t>In white robes</a:t>
            </a:r>
          </a:p>
          <a:p>
            <a:r>
              <a:rPr lang="en-US" sz="2400" dirty="0"/>
              <a:t>Priesthood of believers with characters like Jesus</a:t>
            </a:r>
          </a:p>
        </p:txBody>
      </p:sp>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pic>
        <p:nvPicPr>
          <p:cNvPr id="9" name="Content Placeholder 6" descr="065_Court_Yard.tif"/>
          <p:cNvPicPr>
            <a:picLocks noChangeAspect="1"/>
          </p:cNvPicPr>
          <p:nvPr/>
        </p:nvPicPr>
        <p:blipFill rotWithShape="1">
          <a:blip r:embed="rId2" cstate="print">
            <a:extLst>
              <a:ext uri="{28A0092B-C50C-407E-A947-70E740481C1C}">
                <a14:useLocalDpi xmlns:a14="http://schemas.microsoft.com/office/drawing/2010/main" val="0"/>
              </a:ext>
            </a:extLst>
          </a:blip>
          <a:srcRect l="46574" t="38455" r="20354" b="17324"/>
          <a:stretch/>
        </p:blipFill>
        <p:spPr>
          <a:xfrm>
            <a:off x="5029199" y="1200151"/>
            <a:ext cx="3840480" cy="3042143"/>
          </a:xfrm>
          <a:prstGeom prst="rect">
            <a:avLst/>
          </a:prstGeom>
        </p:spPr>
      </p:pic>
    </p:spTree>
    <p:extLst>
      <p:ext uri="{BB962C8B-B14F-4D97-AF65-F5344CB8AC3E}">
        <p14:creationId xmlns:p14="http://schemas.microsoft.com/office/powerpoint/2010/main" val="29508047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Holy Place</a:t>
            </a:r>
          </a:p>
        </p:txBody>
      </p:sp>
      <p:sp>
        <p:nvSpPr>
          <p:cNvPr id="3" name="Content Placeholder 2"/>
          <p:cNvSpPr>
            <a:spLocks noGrp="1"/>
          </p:cNvSpPr>
          <p:nvPr>
            <p:ph sz="half" idx="1"/>
          </p:nvPr>
        </p:nvSpPr>
        <p:spPr>
          <a:xfrm>
            <a:off x="457200" y="900114"/>
            <a:ext cx="4038600" cy="2757487"/>
          </a:xfrm>
        </p:spPr>
        <p:txBody>
          <a:bodyPr>
            <a:normAutofit/>
          </a:bodyPr>
          <a:lstStyle/>
          <a:p>
            <a:endParaRPr lang="en-US" sz="2400" dirty="0"/>
          </a:p>
        </p:txBody>
      </p:sp>
      <p:pic>
        <p:nvPicPr>
          <p:cNvPr id="5" name="Content Placeholder 4" descr="066_Holy_Place.tif"/>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8684" r="8684" b="17663"/>
          <a:stretch/>
        </p:blipFill>
        <p:spPr>
          <a:xfrm>
            <a:off x="1030183" y="742950"/>
            <a:ext cx="7199417" cy="4400550"/>
          </a:xfr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7799262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Holy Place</a:t>
            </a:r>
          </a:p>
        </p:txBody>
      </p:sp>
      <p:sp>
        <p:nvSpPr>
          <p:cNvPr id="3" name="Content Placeholder 2"/>
          <p:cNvSpPr>
            <a:spLocks noGrp="1"/>
          </p:cNvSpPr>
          <p:nvPr>
            <p:ph sz="half" idx="1"/>
          </p:nvPr>
        </p:nvSpPr>
        <p:spPr>
          <a:xfrm>
            <a:off x="685800" y="1200150"/>
            <a:ext cx="4343400" cy="2686051"/>
          </a:xfrm>
        </p:spPr>
        <p:txBody>
          <a:bodyPr>
            <a:normAutofit/>
          </a:bodyPr>
          <a:lstStyle/>
          <a:p>
            <a:r>
              <a:rPr lang="en-US" sz="2400" dirty="0"/>
              <a:t>Church golden in the love of Christ</a:t>
            </a:r>
          </a:p>
        </p:txBody>
      </p:sp>
      <p:pic>
        <p:nvPicPr>
          <p:cNvPr id="6" name="Content Placeholder 4" descr="066_Holy_Place.tif"/>
          <p:cNvPicPr>
            <a:picLocks noChangeAspect="1"/>
          </p:cNvPicPr>
          <p:nvPr/>
        </p:nvPicPr>
        <p:blipFill rotWithShape="1">
          <a:blip r:embed="rId3"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1336260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Holy Place</a:t>
            </a:r>
          </a:p>
        </p:txBody>
      </p:sp>
      <p:sp>
        <p:nvSpPr>
          <p:cNvPr id="3" name="Content Placeholder 2"/>
          <p:cNvSpPr>
            <a:spLocks noGrp="1"/>
          </p:cNvSpPr>
          <p:nvPr>
            <p:ph sz="half" idx="1"/>
          </p:nvPr>
        </p:nvSpPr>
        <p:spPr>
          <a:xfrm>
            <a:off x="685800" y="1200150"/>
            <a:ext cx="4343400" cy="2686051"/>
          </a:xfrm>
        </p:spPr>
        <p:txBody>
          <a:bodyPr>
            <a:normAutofit/>
          </a:bodyPr>
          <a:lstStyle/>
          <a:p>
            <a:r>
              <a:rPr lang="en-US" sz="2400" dirty="0">
                <a:solidFill>
                  <a:srgbClr val="568C7E"/>
                </a:solidFill>
              </a:rPr>
              <a:t>Church golden in the love of Christ</a:t>
            </a:r>
          </a:p>
          <a:p>
            <a:r>
              <a:rPr lang="en-US" sz="2400" dirty="0"/>
              <a:t>Door—Christ our way to the Father</a:t>
            </a:r>
          </a:p>
        </p:txBody>
      </p:sp>
      <p:pic>
        <p:nvPicPr>
          <p:cNvPr id="6" name="Content Placeholder 4" descr="066_Holy_Place.tif"/>
          <p:cNvPicPr>
            <a:picLocks noChangeAspect="1"/>
          </p:cNvPicPr>
          <p:nvPr/>
        </p:nvPicPr>
        <p:blipFill rotWithShape="1">
          <a:blip r:embed="rId3"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0545666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Holy Place</a:t>
            </a:r>
          </a:p>
        </p:txBody>
      </p:sp>
      <p:sp>
        <p:nvSpPr>
          <p:cNvPr id="3" name="Content Placeholder 2"/>
          <p:cNvSpPr>
            <a:spLocks noGrp="1"/>
          </p:cNvSpPr>
          <p:nvPr>
            <p:ph sz="half" idx="1"/>
          </p:nvPr>
        </p:nvSpPr>
        <p:spPr>
          <a:xfrm>
            <a:off x="685800" y="1200150"/>
            <a:ext cx="4343400" cy="2686051"/>
          </a:xfrm>
        </p:spPr>
        <p:txBody>
          <a:bodyPr>
            <a:noAutofit/>
          </a:bodyPr>
          <a:lstStyle/>
          <a:p>
            <a:r>
              <a:rPr lang="en-US" sz="2400" dirty="0">
                <a:solidFill>
                  <a:srgbClr val="568C7E"/>
                </a:solidFill>
              </a:rPr>
              <a:t>Church golden in the love of Christ</a:t>
            </a:r>
          </a:p>
          <a:p>
            <a:r>
              <a:rPr lang="en-US" sz="2400" dirty="0">
                <a:solidFill>
                  <a:srgbClr val="568C7E"/>
                </a:solidFill>
              </a:rPr>
              <a:t>Door—Christ our way to the Father</a:t>
            </a:r>
          </a:p>
          <a:p>
            <a:r>
              <a:rPr lang="en-US" sz="2400" dirty="0"/>
              <a:t>Through door light of the lamp shone into the courtyard—through Christ the light of God shines into the world</a:t>
            </a:r>
          </a:p>
        </p:txBody>
      </p:sp>
      <p:pic>
        <p:nvPicPr>
          <p:cNvPr id="6" name="Content Placeholder 4" descr="066_Holy_Place.tif"/>
          <p:cNvPicPr>
            <a:picLocks noChangeAspect="1"/>
          </p:cNvPicPr>
          <p:nvPr/>
        </p:nvPicPr>
        <p:blipFill rotWithShape="1">
          <a:blip r:embed="rId3"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37843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457200" y="900114"/>
            <a:ext cx="4038600" cy="3214687"/>
          </a:xfrm>
        </p:spPr>
        <p:txBody>
          <a:bodyPr>
            <a:noAutofit/>
          </a:bodyPr>
          <a:lstStyle/>
          <a:p>
            <a:pPr marL="0" indent="0">
              <a:lnSpc>
                <a:spcPct val="90000"/>
              </a:lnSpc>
              <a:buNone/>
            </a:pPr>
            <a:endParaRPr lang="en-US" sz="2600" dirty="0"/>
          </a:p>
        </p:txBody>
      </p:sp>
      <p:sp>
        <p:nvSpPr>
          <p:cNvPr id="4" name="Content Placeholder 3"/>
          <p:cNvSpPr>
            <a:spLocks noGrp="1"/>
          </p:cNvSpPr>
          <p:nvPr>
            <p:ph sz="half" idx="2"/>
          </p:nvPr>
        </p:nvSpPr>
        <p:spPr/>
        <p:txBody>
          <a:bodyPr/>
          <a:lstStyle/>
          <a:p>
            <a:endParaRPr lang="en-US"/>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1616024" y="742950"/>
            <a:ext cx="5927776" cy="4400550"/>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3787546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685800" y="1200150"/>
            <a:ext cx="4343400" cy="3143251"/>
          </a:xfrm>
        </p:spPr>
        <p:txBody>
          <a:bodyPr>
            <a:noAutofit/>
          </a:bodyPr>
          <a:lstStyle/>
          <a:p>
            <a:pPr>
              <a:lnSpc>
                <a:spcPct val="90000"/>
              </a:lnSpc>
            </a:pPr>
            <a:r>
              <a:rPr lang="en-US" sz="2400" dirty="0">
                <a:solidFill>
                  <a:srgbClr val="FFFFFF"/>
                </a:solidFill>
              </a:rPr>
              <a:t>Word of God—living and written</a:t>
            </a:r>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5029199" y="1200150"/>
            <a:ext cx="3840480" cy="285102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808134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685800" y="1200150"/>
            <a:ext cx="4343400" cy="3143251"/>
          </a:xfrm>
        </p:spPr>
        <p:txBody>
          <a:bodyPr>
            <a:noAutofit/>
          </a:bodyPr>
          <a:lstStyle/>
          <a:p>
            <a:pPr>
              <a:lnSpc>
                <a:spcPct val="90000"/>
              </a:lnSpc>
            </a:pPr>
            <a:r>
              <a:rPr lang="en-US" sz="2400" dirty="0">
                <a:solidFill>
                  <a:srgbClr val="568C7E"/>
                </a:solidFill>
              </a:rPr>
              <a:t>Word of God—living and written</a:t>
            </a:r>
          </a:p>
          <a:p>
            <a:pPr>
              <a:lnSpc>
                <a:spcPct val="90000"/>
              </a:lnSpc>
            </a:pPr>
            <a:r>
              <a:rPr lang="en-US" sz="2400" dirty="0">
                <a:solidFill>
                  <a:srgbClr val="FFFFFF"/>
                </a:solidFill>
              </a:rPr>
              <a:t>Central stand—Christ</a:t>
            </a:r>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5029199" y="1200150"/>
            <a:ext cx="3840480" cy="285102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071478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685800" y="1200150"/>
            <a:ext cx="4343400" cy="3143251"/>
          </a:xfrm>
        </p:spPr>
        <p:txBody>
          <a:bodyPr>
            <a:noAutofit/>
          </a:bodyPr>
          <a:lstStyle/>
          <a:p>
            <a:pPr>
              <a:lnSpc>
                <a:spcPct val="90000"/>
              </a:lnSpc>
            </a:pPr>
            <a:r>
              <a:rPr lang="en-US" sz="2400" dirty="0">
                <a:solidFill>
                  <a:srgbClr val="568C7E"/>
                </a:solidFill>
              </a:rPr>
              <a:t>Word of God—living and written</a:t>
            </a:r>
          </a:p>
          <a:p>
            <a:pPr>
              <a:lnSpc>
                <a:spcPct val="90000"/>
              </a:lnSpc>
            </a:pPr>
            <a:r>
              <a:rPr lang="en-US" sz="2400" dirty="0">
                <a:solidFill>
                  <a:srgbClr val="568C7E"/>
                </a:solidFill>
              </a:rPr>
              <a:t>Central stand—Christ</a:t>
            </a:r>
          </a:p>
          <a:p>
            <a:pPr>
              <a:lnSpc>
                <a:spcPct val="90000"/>
              </a:lnSpc>
            </a:pPr>
            <a:r>
              <a:rPr lang="en-US" sz="2400" dirty="0">
                <a:solidFill>
                  <a:srgbClr val="FFFFFF"/>
                </a:solidFill>
              </a:rPr>
              <a:t>Six branches mankind</a:t>
            </a:r>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5029199" y="1200150"/>
            <a:ext cx="3840480" cy="285102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997445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685800" y="1200150"/>
            <a:ext cx="4343400" cy="3143251"/>
          </a:xfrm>
        </p:spPr>
        <p:txBody>
          <a:bodyPr>
            <a:noAutofit/>
          </a:bodyPr>
          <a:lstStyle/>
          <a:p>
            <a:pPr>
              <a:lnSpc>
                <a:spcPct val="90000"/>
              </a:lnSpc>
            </a:pPr>
            <a:r>
              <a:rPr lang="en-US" sz="2400" dirty="0">
                <a:solidFill>
                  <a:srgbClr val="568C7E"/>
                </a:solidFill>
              </a:rPr>
              <a:t>Word of God—living and written</a:t>
            </a:r>
          </a:p>
          <a:p>
            <a:pPr>
              <a:lnSpc>
                <a:spcPct val="90000"/>
              </a:lnSpc>
            </a:pPr>
            <a:r>
              <a:rPr lang="en-US" sz="2400" dirty="0">
                <a:solidFill>
                  <a:srgbClr val="568C7E"/>
                </a:solidFill>
              </a:rPr>
              <a:t>Central stand—Christ</a:t>
            </a:r>
          </a:p>
          <a:p>
            <a:pPr>
              <a:lnSpc>
                <a:spcPct val="90000"/>
              </a:lnSpc>
            </a:pPr>
            <a:r>
              <a:rPr lang="en-US" sz="2400" dirty="0">
                <a:solidFill>
                  <a:srgbClr val="568C7E"/>
                </a:solidFill>
              </a:rPr>
              <a:t>Six branches mankind</a:t>
            </a:r>
          </a:p>
          <a:p>
            <a:pPr>
              <a:lnSpc>
                <a:spcPct val="90000"/>
              </a:lnSpc>
            </a:pPr>
            <a:r>
              <a:rPr lang="en-US" sz="2400" dirty="0">
                <a:solidFill>
                  <a:srgbClr val="FFFFFF"/>
                </a:solidFill>
              </a:rPr>
              <a:t>Connected with Christ=7 perfection</a:t>
            </a:r>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5029199" y="1200150"/>
            <a:ext cx="3840480" cy="285102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652915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800350"/>
            <a:ext cx="7924800" cy="1200150"/>
          </a:xfrm>
        </p:spPr>
        <p:txBody>
          <a:bodyPr>
            <a:normAutofit/>
          </a:bodyPr>
          <a:lstStyle/>
          <a:p>
            <a:pPr marL="0" indent="0" algn="ctr">
              <a:buNone/>
            </a:pPr>
            <a:r>
              <a:rPr lang="en-US" dirty="0">
                <a:effectLst>
                  <a:outerShdw blurRad="50800" dist="38100" dir="5400000" algn="t" rotWithShape="0">
                    <a:prstClr val="black">
                      <a:alpha val="40000"/>
                    </a:prstClr>
                  </a:outerShdw>
                </a:effectLst>
              </a:rPr>
              <a:t>If you don’t understand the symbols,</a:t>
            </a:r>
          </a:p>
          <a:p>
            <a:pPr marL="0" indent="0" algn="ctr">
              <a:buNone/>
            </a:pPr>
            <a:r>
              <a:rPr lang="en-US" dirty="0">
                <a:effectLst>
                  <a:outerShdw blurRad="50800" dist="38100" dir="5400000" algn="t" rotWithShape="0">
                    <a:prstClr val="black">
                      <a:alpha val="40000"/>
                    </a:prstClr>
                  </a:outerShdw>
                </a:effectLst>
              </a:rPr>
              <a:t>then the equation is meaningless!</a:t>
            </a:r>
          </a:p>
        </p:txBody>
      </p:sp>
      <p:sp>
        <p:nvSpPr>
          <p:cNvPr id="6" name="Title 1"/>
          <p:cNvSpPr>
            <a:spLocks noGrp="1"/>
          </p:cNvSpPr>
          <p:nvPr>
            <p:ph type="title"/>
          </p:nvPr>
        </p:nvSpPr>
        <p:spPr>
          <a:xfrm>
            <a:off x="457200" y="742949"/>
            <a:ext cx="8229600" cy="1828801"/>
          </a:xfrm>
        </p:spPr>
        <p:txBody>
          <a:bodyPr>
            <a:normAutofit/>
          </a:bodyPr>
          <a:lstStyle/>
          <a:p>
            <a:r>
              <a:rPr lang="en-US" sz="9600" i="1" dirty="0"/>
              <a:t>E = </a:t>
            </a:r>
            <a:r>
              <a:rPr lang="en-US" sz="9600" i="1" cap="none" dirty="0"/>
              <a:t>mc</a:t>
            </a:r>
            <a:r>
              <a:rPr lang="en-US" sz="9600" i="1" dirty="0" smtClean="0"/>
              <a:t> </a:t>
            </a:r>
            <a:r>
              <a:rPr lang="en-US" sz="9600" b="0" i="1" baseline="60000" dirty="0"/>
              <a:t>2</a:t>
            </a:r>
            <a:endParaRPr lang="en-US" sz="6600" b="0" i="1" cap="small" baseline="60000" dirty="0"/>
          </a:p>
        </p:txBody>
      </p:sp>
      <p:sp>
        <p:nvSpPr>
          <p:cNvPr id="7" name="Rectangle 6"/>
          <p:cNvSpPr/>
          <p:nvPr/>
        </p:nvSpPr>
        <p:spPr>
          <a:xfrm>
            <a:off x="3657600" y="1885950"/>
            <a:ext cx="1977238" cy="3154710"/>
          </a:xfrm>
          <a:prstGeom prst="rect">
            <a:avLst/>
          </a:prstGeom>
        </p:spPr>
        <p:txBody>
          <a:bodyPr wrap="square">
            <a:spAutoFit/>
          </a:bodyPr>
          <a:lstStyle/>
          <a:p>
            <a:r>
              <a:rPr lang="en-US" sz="19900" b="1" dirty="0">
                <a:solidFill>
                  <a:schemeClr val="bg1">
                    <a:alpha val="18000"/>
                  </a:schemeClr>
                </a:solidFill>
                <a:effectLst>
                  <a:outerShdw blurRad="50800" dist="38100" dir="5400000" algn="t" rotWithShape="0">
                    <a:prstClr val="black">
                      <a:alpha val="40000"/>
                    </a:prstClr>
                  </a:outerShdw>
                </a:effectLst>
              </a:rPr>
              <a:t>?</a:t>
            </a:r>
            <a:endParaRPr lang="en-US" sz="19900" b="1" dirty="0">
              <a:solidFill>
                <a:schemeClr val="bg1">
                  <a:alpha val="18000"/>
                </a:schemeClr>
              </a:solidFill>
            </a:endParaRPr>
          </a:p>
        </p:txBody>
      </p:sp>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196657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685800" y="1200150"/>
            <a:ext cx="4343400" cy="4114800"/>
          </a:xfrm>
        </p:spPr>
        <p:txBody>
          <a:bodyPr>
            <a:noAutofit/>
          </a:bodyPr>
          <a:lstStyle/>
          <a:p>
            <a:pPr>
              <a:lnSpc>
                <a:spcPct val="90000"/>
              </a:lnSpc>
            </a:pPr>
            <a:r>
              <a:rPr lang="en-US" sz="2400" dirty="0">
                <a:solidFill>
                  <a:srgbClr val="568C7E"/>
                </a:solidFill>
              </a:rPr>
              <a:t>Word of God—living and written</a:t>
            </a:r>
          </a:p>
          <a:p>
            <a:pPr>
              <a:lnSpc>
                <a:spcPct val="90000"/>
              </a:lnSpc>
            </a:pPr>
            <a:r>
              <a:rPr lang="en-US" sz="2400" dirty="0">
                <a:solidFill>
                  <a:srgbClr val="568C7E"/>
                </a:solidFill>
              </a:rPr>
              <a:t>Central stand—Christ</a:t>
            </a:r>
          </a:p>
          <a:p>
            <a:pPr>
              <a:lnSpc>
                <a:spcPct val="90000"/>
              </a:lnSpc>
            </a:pPr>
            <a:r>
              <a:rPr lang="en-US" sz="2400" dirty="0">
                <a:solidFill>
                  <a:srgbClr val="568C7E"/>
                </a:solidFill>
              </a:rPr>
              <a:t>Six branches mankind</a:t>
            </a:r>
          </a:p>
          <a:p>
            <a:pPr>
              <a:lnSpc>
                <a:spcPct val="90000"/>
              </a:lnSpc>
            </a:pPr>
            <a:r>
              <a:rPr lang="en-US" sz="2400" dirty="0">
                <a:solidFill>
                  <a:srgbClr val="568C7E"/>
                </a:solidFill>
              </a:rPr>
              <a:t>Connected with Christ=7 perfection</a:t>
            </a:r>
          </a:p>
          <a:p>
            <a:pPr>
              <a:lnSpc>
                <a:spcPct val="90000"/>
              </a:lnSpc>
            </a:pPr>
            <a:r>
              <a:rPr lang="en-US" sz="2400" dirty="0"/>
              <a:t>We are healed and able to shine light only as we are connected with Christ</a:t>
            </a:r>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5029199" y="1200150"/>
            <a:ext cx="3840480" cy="285102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067224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685800" y="1200150"/>
            <a:ext cx="4343400" cy="3143251"/>
          </a:xfrm>
        </p:spPr>
        <p:txBody>
          <a:bodyPr>
            <a:noAutofit/>
          </a:bodyPr>
          <a:lstStyle/>
          <a:p>
            <a:pPr>
              <a:lnSpc>
                <a:spcPct val="90000"/>
              </a:lnSpc>
            </a:pPr>
            <a:r>
              <a:rPr lang="en-US" sz="2400" dirty="0">
                <a:solidFill>
                  <a:srgbClr val="FFFFFF"/>
                </a:solidFill>
              </a:rPr>
              <a:t>Oil represents the HS </a:t>
            </a:r>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5029199" y="1200150"/>
            <a:ext cx="3840480" cy="285102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7259878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685800" y="1200150"/>
            <a:ext cx="4343400" cy="3143251"/>
          </a:xfrm>
        </p:spPr>
        <p:txBody>
          <a:bodyPr>
            <a:noAutofit/>
          </a:bodyPr>
          <a:lstStyle/>
          <a:p>
            <a:pPr>
              <a:lnSpc>
                <a:spcPct val="90000"/>
              </a:lnSpc>
            </a:pPr>
            <a:r>
              <a:rPr lang="en-US" sz="2400" dirty="0">
                <a:solidFill>
                  <a:srgbClr val="568C7E"/>
                </a:solidFill>
              </a:rPr>
              <a:t>Oil represents the HS </a:t>
            </a:r>
          </a:p>
          <a:p>
            <a:pPr>
              <a:lnSpc>
                <a:spcPct val="90000"/>
              </a:lnSpc>
            </a:pPr>
            <a:r>
              <a:rPr lang="en-US" sz="2400" dirty="0"/>
              <a:t>The bowls represent our hearts, where the word, enlightened by the Spirit, burns within</a:t>
            </a:r>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5029199" y="1200150"/>
            <a:ext cx="3840480" cy="285102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3226351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Lampstand</a:t>
            </a:r>
          </a:p>
        </p:txBody>
      </p:sp>
      <p:sp>
        <p:nvSpPr>
          <p:cNvPr id="3" name="Content Placeholder 2"/>
          <p:cNvSpPr>
            <a:spLocks noGrp="1"/>
          </p:cNvSpPr>
          <p:nvPr>
            <p:ph sz="half" idx="1"/>
          </p:nvPr>
        </p:nvSpPr>
        <p:spPr>
          <a:xfrm>
            <a:off x="685800" y="1200150"/>
            <a:ext cx="4343400" cy="4171950"/>
          </a:xfrm>
        </p:spPr>
        <p:txBody>
          <a:bodyPr>
            <a:noAutofit/>
          </a:bodyPr>
          <a:lstStyle/>
          <a:p>
            <a:pPr>
              <a:lnSpc>
                <a:spcPct val="90000"/>
              </a:lnSpc>
            </a:pPr>
            <a:r>
              <a:rPr lang="en-US" sz="2400" dirty="0">
                <a:solidFill>
                  <a:srgbClr val="568C7E"/>
                </a:solidFill>
              </a:rPr>
              <a:t>Oil represents the HS </a:t>
            </a:r>
          </a:p>
          <a:p>
            <a:pPr>
              <a:lnSpc>
                <a:spcPct val="90000"/>
              </a:lnSpc>
            </a:pPr>
            <a:r>
              <a:rPr lang="en-US" sz="2400" dirty="0">
                <a:solidFill>
                  <a:srgbClr val="568C7E"/>
                </a:solidFill>
              </a:rPr>
              <a:t>The bowls represent our hearts, where the word, enlightened by the Spirit, burns within</a:t>
            </a:r>
          </a:p>
          <a:p>
            <a:pPr>
              <a:lnSpc>
                <a:spcPct val="90000"/>
              </a:lnSpc>
            </a:pPr>
            <a:r>
              <a:rPr lang="en-US" sz="2400" dirty="0"/>
              <a:t>Only High Priest trimmed the wicks, evening and morning—Christ working in us to perfect us to shine more brightly</a:t>
            </a:r>
          </a:p>
        </p:txBody>
      </p:sp>
      <p:pic>
        <p:nvPicPr>
          <p:cNvPr id="6" name="Content Placeholder 4" descr="GoldenLampstand_01.jpg"/>
          <p:cNvPicPr>
            <a:picLocks noChangeAspect="1"/>
          </p:cNvPicPr>
          <p:nvPr/>
        </p:nvPicPr>
        <p:blipFill>
          <a:blip r:embed="rId2">
            <a:extLst>
              <a:ext uri="{28A0092B-C50C-407E-A947-70E740481C1C}">
                <a14:useLocalDpi xmlns:a14="http://schemas.microsoft.com/office/drawing/2010/main" val="0"/>
              </a:ext>
            </a:extLst>
          </a:blip>
          <a:srcRect l="5379" r="5379"/>
          <a:stretch>
            <a:fillRect/>
          </a:stretch>
        </p:blipFill>
        <p:spPr>
          <a:xfrm>
            <a:off x="5029199" y="1200150"/>
            <a:ext cx="3840480" cy="285102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970404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Table</a:t>
            </a:r>
          </a:p>
        </p:txBody>
      </p:sp>
      <p:sp>
        <p:nvSpPr>
          <p:cNvPr id="3" name="Content Placeholder 2"/>
          <p:cNvSpPr>
            <a:spLocks noGrp="1"/>
          </p:cNvSpPr>
          <p:nvPr>
            <p:ph sz="half" idx="1"/>
          </p:nvPr>
        </p:nvSpPr>
        <p:spPr>
          <a:xfrm>
            <a:off x="457200" y="590550"/>
            <a:ext cx="4114800" cy="3271837"/>
          </a:xfrm>
        </p:spPr>
        <p:txBody>
          <a:bodyPr>
            <a:normAutofit/>
          </a:bodyPr>
          <a:lstStyle/>
          <a:p>
            <a:endParaRPr lang="en-US" sz="2400" dirty="0">
              <a:solidFill>
                <a:srgbClr val="31859C"/>
              </a:solidFill>
            </a:endParaRPr>
          </a:p>
        </p:txBody>
      </p:sp>
      <p:sp>
        <p:nvSpPr>
          <p:cNvPr id="4" name="Content Placeholder 3"/>
          <p:cNvSpPr>
            <a:spLocks noGrp="1"/>
          </p:cNvSpPr>
          <p:nvPr>
            <p:ph sz="half" idx="2"/>
          </p:nvPr>
        </p:nvSpPr>
        <p:spPr/>
        <p:txBody>
          <a:bodyPr/>
          <a:lstStyle/>
          <a:p>
            <a:endParaRPr lang="en-US"/>
          </a:p>
        </p:txBody>
      </p:sp>
      <p:pic>
        <p:nvPicPr>
          <p:cNvPr id="7" name="Content Placeholder 4" descr="TableShowbread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1484295" y="742950"/>
            <a:ext cx="6059505" cy="4400550"/>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6976164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Table</a:t>
            </a:r>
          </a:p>
        </p:txBody>
      </p:sp>
      <p:sp>
        <p:nvSpPr>
          <p:cNvPr id="3" name="Content Placeholder 2"/>
          <p:cNvSpPr>
            <a:spLocks noGrp="1"/>
          </p:cNvSpPr>
          <p:nvPr>
            <p:ph sz="half" idx="1"/>
          </p:nvPr>
        </p:nvSpPr>
        <p:spPr>
          <a:xfrm>
            <a:off x="685800" y="1200150"/>
            <a:ext cx="4343400" cy="2890837"/>
          </a:xfrm>
        </p:spPr>
        <p:txBody>
          <a:bodyPr>
            <a:normAutofit/>
          </a:bodyPr>
          <a:lstStyle/>
          <a:p>
            <a:r>
              <a:rPr lang="en-US" sz="2400" dirty="0">
                <a:solidFill>
                  <a:srgbClr val="FFFFFF"/>
                </a:solidFill>
              </a:rPr>
              <a:t>Wood covered in gold—Jesus our incarnate sinless God</a:t>
            </a:r>
          </a:p>
        </p:txBody>
      </p:sp>
      <p:pic>
        <p:nvPicPr>
          <p:cNvPr id="7" name="Content Placeholder 4" descr="TableShowbread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1" y="1200150"/>
            <a:ext cx="3840480" cy="278904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9212298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Table</a:t>
            </a:r>
          </a:p>
        </p:txBody>
      </p:sp>
      <p:sp>
        <p:nvSpPr>
          <p:cNvPr id="3" name="Content Placeholder 2"/>
          <p:cNvSpPr>
            <a:spLocks noGrp="1"/>
          </p:cNvSpPr>
          <p:nvPr>
            <p:ph sz="half" idx="1"/>
          </p:nvPr>
        </p:nvSpPr>
        <p:spPr>
          <a:xfrm>
            <a:off x="685800" y="1200150"/>
            <a:ext cx="4343400" cy="2890837"/>
          </a:xfrm>
        </p:spPr>
        <p:txBody>
          <a:bodyPr>
            <a:normAutofit/>
          </a:bodyPr>
          <a:lstStyle/>
          <a:p>
            <a:r>
              <a:rPr lang="en-US" sz="2400" dirty="0">
                <a:solidFill>
                  <a:srgbClr val="568C7E"/>
                </a:solidFill>
              </a:rPr>
              <a:t>Wood covered in gold—Jesus our incarnate sinless God</a:t>
            </a:r>
          </a:p>
          <a:p>
            <a:r>
              <a:rPr lang="en-US" sz="2400" dirty="0">
                <a:solidFill>
                  <a:srgbClr val="FFFFFF"/>
                </a:solidFill>
              </a:rPr>
              <a:t>Border handbreadth high, only measure not in cubits</a:t>
            </a:r>
          </a:p>
        </p:txBody>
      </p:sp>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pic>
        <p:nvPicPr>
          <p:cNvPr id="9" name="Content Placeholder 4" descr="TableShowbread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0" y="1200150"/>
            <a:ext cx="3840480" cy="2789044"/>
          </a:xfrm>
          <a:prstGeom prst="rect">
            <a:avLst/>
          </a:prstGeom>
        </p:spPr>
      </p:pic>
    </p:spTree>
    <p:extLst>
      <p:ext uri="{BB962C8B-B14F-4D97-AF65-F5344CB8AC3E}">
        <p14:creationId xmlns:p14="http://schemas.microsoft.com/office/powerpoint/2010/main" val="30145371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Table</a:t>
            </a:r>
          </a:p>
        </p:txBody>
      </p:sp>
      <p:sp>
        <p:nvSpPr>
          <p:cNvPr id="3" name="Content Placeholder 2"/>
          <p:cNvSpPr>
            <a:spLocks noGrp="1"/>
          </p:cNvSpPr>
          <p:nvPr>
            <p:ph sz="half" idx="1"/>
          </p:nvPr>
        </p:nvSpPr>
        <p:spPr>
          <a:xfrm>
            <a:off x="685800" y="1200150"/>
            <a:ext cx="4343400" cy="3886200"/>
          </a:xfrm>
        </p:spPr>
        <p:txBody>
          <a:bodyPr>
            <a:normAutofit/>
          </a:bodyPr>
          <a:lstStyle/>
          <a:p>
            <a:r>
              <a:rPr lang="en-US" sz="2400" dirty="0">
                <a:solidFill>
                  <a:srgbClr val="568C7E"/>
                </a:solidFill>
              </a:rPr>
              <a:t>Wood covered in gold—Jesus our incarnate sinless God</a:t>
            </a:r>
          </a:p>
          <a:p>
            <a:r>
              <a:rPr lang="en-US" sz="2400" dirty="0">
                <a:solidFill>
                  <a:srgbClr val="568C7E"/>
                </a:solidFill>
              </a:rPr>
              <a:t>Border handbreadth high, only measure not in cubits</a:t>
            </a:r>
          </a:p>
          <a:p>
            <a:r>
              <a:rPr lang="en-US" sz="2400" dirty="0">
                <a:solidFill>
                  <a:srgbClr val="FFFFFF"/>
                </a:solidFill>
              </a:rPr>
              <a:t>12 loaves unleavened bread—Christ bread of life</a:t>
            </a:r>
          </a:p>
        </p:txBody>
      </p:sp>
      <p:pic>
        <p:nvPicPr>
          <p:cNvPr id="7" name="Content Placeholder 4" descr="TableShowbread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0" y="1200150"/>
            <a:ext cx="3840480" cy="278904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163185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Table</a:t>
            </a:r>
          </a:p>
        </p:txBody>
      </p:sp>
      <p:sp>
        <p:nvSpPr>
          <p:cNvPr id="3" name="Content Placeholder 2"/>
          <p:cNvSpPr>
            <a:spLocks noGrp="1"/>
          </p:cNvSpPr>
          <p:nvPr>
            <p:ph sz="half" idx="1"/>
          </p:nvPr>
        </p:nvSpPr>
        <p:spPr>
          <a:xfrm>
            <a:off x="685800" y="1200150"/>
            <a:ext cx="4343400" cy="3657600"/>
          </a:xfrm>
        </p:spPr>
        <p:txBody>
          <a:bodyPr>
            <a:normAutofit/>
          </a:bodyPr>
          <a:lstStyle/>
          <a:p>
            <a:r>
              <a:rPr lang="en-US" sz="2400" dirty="0">
                <a:solidFill>
                  <a:srgbClr val="FFFFFF"/>
                </a:solidFill>
              </a:rPr>
              <a:t>Incense on top—sweetness of Christ</a:t>
            </a:r>
          </a:p>
        </p:txBody>
      </p:sp>
      <p:pic>
        <p:nvPicPr>
          <p:cNvPr id="7" name="Content Placeholder 4" descr="TableShowbread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0" y="1200150"/>
            <a:ext cx="3840480" cy="278904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3689237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Table</a:t>
            </a:r>
          </a:p>
        </p:txBody>
      </p:sp>
      <p:sp>
        <p:nvSpPr>
          <p:cNvPr id="3" name="Content Placeholder 2"/>
          <p:cNvSpPr>
            <a:spLocks noGrp="1"/>
          </p:cNvSpPr>
          <p:nvPr>
            <p:ph sz="half" idx="1"/>
          </p:nvPr>
        </p:nvSpPr>
        <p:spPr>
          <a:xfrm>
            <a:off x="685800" y="1200150"/>
            <a:ext cx="4343400" cy="2890837"/>
          </a:xfrm>
        </p:spPr>
        <p:txBody>
          <a:bodyPr>
            <a:normAutofit/>
          </a:bodyPr>
          <a:lstStyle/>
          <a:p>
            <a:r>
              <a:rPr lang="en-US" sz="2400" dirty="0">
                <a:solidFill>
                  <a:srgbClr val="568C7E"/>
                </a:solidFill>
              </a:rPr>
              <a:t>Incense on top—sweetness of Christ</a:t>
            </a:r>
          </a:p>
          <a:p>
            <a:r>
              <a:rPr lang="en-US" sz="2400" dirty="0">
                <a:solidFill>
                  <a:srgbClr val="FFFFFF"/>
                </a:solidFill>
              </a:rPr>
              <a:t>Wine perfect character/ sinless life of Jesus</a:t>
            </a:r>
          </a:p>
        </p:txBody>
      </p:sp>
      <p:pic>
        <p:nvPicPr>
          <p:cNvPr id="7" name="Content Placeholder 4" descr="TableShowbread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0" y="1200150"/>
            <a:ext cx="3840480" cy="278904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486712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2800350"/>
            <a:ext cx="8534400" cy="1200150"/>
          </a:xfrm>
        </p:spPr>
        <p:txBody>
          <a:bodyPr>
            <a:noAutofit/>
          </a:bodyPr>
          <a:lstStyle/>
          <a:p>
            <a:pPr marL="0" indent="0" algn="ctr">
              <a:buNone/>
            </a:pPr>
            <a:r>
              <a:rPr lang="en-US" dirty="0">
                <a:effectLst>
                  <a:outerShdw blurRad="50800" dist="38100" dir="5400000" algn="t" rotWithShape="0">
                    <a:prstClr val="black">
                      <a:alpha val="40000"/>
                    </a:prstClr>
                  </a:outerShdw>
                </a:effectLst>
              </a:rPr>
              <a:t>What’s worse than not understanding the symbols?</a:t>
            </a:r>
          </a:p>
        </p:txBody>
      </p:sp>
      <p:sp>
        <p:nvSpPr>
          <p:cNvPr id="6" name="Title 1"/>
          <p:cNvSpPr>
            <a:spLocks noGrp="1"/>
          </p:cNvSpPr>
          <p:nvPr>
            <p:ph type="title"/>
          </p:nvPr>
        </p:nvSpPr>
        <p:spPr>
          <a:xfrm>
            <a:off x="457200" y="742949"/>
            <a:ext cx="8229600" cy="1828801"/>
          </a:xfrm>
        </p:spPr>
        <p:txBody>
          <a:bodyPr>
            <a:normAutofit/>
          </a:bodyPr>
          <a:lstStyle/>
          <a:p>
            <a:r>
              <a:rPr lang="en-US" sz="9600" i="1" dirty="0"/>
              <a:t>E = </a:t>
            </a:r>
            <a:r>
              <a:rPr lang="en-US" sz="9600" i="1" cap="none" dirty="0"/>
              <a:t>mc</a:t>
            </a:r>
            <a:r>
              <a:rPr lang="en-US" sz="9600" i="1" dirty="0" smtClean="0"/>
              <a:t> </a:t>
            </a:r>
            <a:r>
              <a:rPr lang="en-US" sz="9600" b="0" i="1" baseline="60000" dirty="0"/>
              <a:t>2</a:t>
            </a:r>
            <a:endParaRPr lang="en-US" sz="6600" b="0" i="1" cap="small" baseline="60000" dirty="0"/>
          </a:p>
        </p:txBody>
      </p:sp>
      <p:sp>
        <p:nvSpPr>
          <p:cNvPr id="7" name="Rectangle 6"/>
          <p:cNvSpPr/>
          <p:nvPr/>
        </p:nvSpPr>
        <p:spPr>
          <a:xfrm>
            <a:off x="3657600" y="1885950"/>
            <a:ext cx="1977238" cy="3154710"/>
          </a:xfrm>
          <a:prstGeom prst="rect">
            <a:avLst/>
          </a:prstGeom>
        </p:spPr>
        <p:txBody>
          <a:bodyPr wrap="square">
            <a:spAutoFit/>
          </a:bodyPr>
          <a:lstStyle/>
          <a:p>
            <a:r>
              <a:rPr lang="en-US" sz="19900" b="1" dirty="0">
                <a:solidFill>
                  <a:schemeClr val="bg1">
                    <a:alpha val="18000"/>
                  </a:schemeClr>
                </a:solidFill>
                <a:effectLst>
                  <a:outerShdw blurRad="50800" dist="38100" dir="5400000" algn="t" rotWithShape="0">
                    <a:prstClr val="black">
                      <a:alpha val="40000"/>
                    </a:prstClr>
                  </a:outerShdw>
                </a:effectLst>
              </a:rPr>
              <a:t>?</a:t>
            </a:r>
            <a:endParaRPr lang="en-US" sz="19900" b="1" dirty="0">
              <a:solidFill>
                <a:schemeClr val="bg1">
                  <a:alpha val="18000"/>
                </a:schemeClr>
              </a:solidFill>
            </a:endParaRPr>
          </a:p>
        </p:txBody>
      </p:sp>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942370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Table</a:t>
            </a:r>
          </a:p>
        </p:txBody>
      </p:sp>
      <p:sp>
        <p:nvSpPr>
          <p:cNvPr id="3" name="Content Placeholder 2"/>
          <p:cNvSpPr>
            <a:spLocks noGrp="1"/>
          </p:cNvSpPr>
          <p:nvPr>
            <p:ph sz="half" idx="1"/>
          </p:nvPr>
        </p:nvSpPr>
        <p:spPr>
          <a:xfrm>
            <a:off x="685800" y="1198778"/>
            <a:ext cx="4343400" cy="4019728"/>
          </a:xfrm>
        </p:spPr>
        <p:txBody>
          <a:bodyPr>
            <a:normAutofit/>
          </a:bodyPr>
          <a:lstStyle/>
          <a:p>
            <a:r>
              <a:rPr lang="en-US" sz="2400" dirty="0">
                <a:solidFill>
                  <a:srgbClr val="568C7E"/>
                </a:solidFill>
              </a:rPr>
              <a:t>Incense on top—sweetness of Christ</a:t>
            </a:r>
          </a:p>
          <a:p>
            <a:r>
              <a:rPr lang="en-US" sz="2400" dirty="0">
                <a:solidFill>
                  <a:srgbClr val="568C7E"/>
                </a:solidFill>
              </a:rPr>
              <a:t>Wine perfect character/ sinless life of Jesus</a:t>
            </a:r>
          </a:p>
          <a:p>
            <a:r>
              <a:rPr lang="en-US" sz="2400" dirty="0">
                <a:effectLst>
                  <a:outerShdw blurRad="38100" dist="38100" dir="2700000" algn="tl">
                    <a:srgbClr val="000000">
                      <a:alpha val="43137"/>
                    </a:srgbClr>
                  </a:outerShdw>
                </a:effectLst>
                <a:cs typeface="Tahoma"/>
              </a:rPr>
              <a:t>Every Sabbath daily priests and High Priest met in HP, burn incense and eat bread</a:t>
            </a:r>
          </a:p>
          <a:p>
            <a:endParaRPr lang="en-US" sz="2400" dirty="0">
              <a:solidFill>
                <a:srgbClr val="31859C"/>
              </a:solidFill>
            </a:endParaRPr>
          </a:p>
        </p:txBody>
      </p:sp>
      <p:pic>
        <p:nvPicPr>
          <p:cNvPr id="7" name="Content Placeholder 4" descr="TableShowbread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0" y="1200150"/>
            <a:ext cx="3840480" cy="2789044"/>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7355055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Golden Altar</a:t>
            </a:r>
          </a:p>
        </p:txBody>
      </p:sp>
      <p:sp>
        <p:nvSpPr>
          <p:cNvPr id="3" name="Content Placeholder 2"/>
          <p:cNvSpPr>
            <a:spLocks noGrp="1"/>
          </p:cNvSpPr>
          <p:nvPr>
            <p:ph sz="half" idx="1"/>
          </p:nvPr>
        </p:nvSpPr>
        <p:spPr>
          <a:xfrm>
            <a:off x="304800" y="900113"/>
            <a:ext cx="4191000" cy="3443287"/>
          </a:xfrm>
        </p:spPr>
        <p:txBody>
          <a:bodyPr>
            <a:normAutofit/>
          </a:bodyPr>
          <a:lstStyle/>
          <a:p>
            <a:endParaRPr lang="en-US" sz="2000" dirty="0">
              <a:solidFill>
                <a:schemeClr val="tx2">
                  <a:lumMod val="40000"/>
                  <a:lumOff val="60000"/>
                </a:schemeClr>
              </a:solidFill>
              <a:effectLst>
                <a:outerShdw blurRad="38100" dist="38100" dir="2700000" algn="tl">
                  <a:srgbClr val="000000">
                    <a:alpha val="43137"/>
                  </a:srgbClr>
                </a:outerShdw>
              </a:effectLst>
            </a:endParaRPr>
          </a:p>
        </p:txBody>
      </p:sp>
      <p:sp>
        <p:nvSpPr>
          <p:cNvPr id="4" name="Content Placeholder 3"/>
          <p:cNvSpPr>
            <a:spLocks noGrp="1"/>
          </p:cNvSpPr>
          <p:nvPr>
            <p:ph sz="half" idx="2"/>
          </p:nvPr>
        </p:nvSpPr>
        <p:spPr/>
        <p:txBody>
          <a:bodyPr/>
          <a:lstStyle/>
          <a:p>
            <a:endParaRPr lang="en-US"/>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1030183" y="742950"/>
            <a:ext cx="7199417" cy="4400550"/>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60415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Golden Altar</a:t>
            </a:r>
          </a:p>
        </p:txBody>
      </p:sp>
      <p:sp>
        <p:nvSpPr>
          <p:cNvPr id="3" name="Content Placeholder 2"/>
          <p:cNvSpPr>
            <a:spLocks noGrp="1"/>
          </p:cNvSpPr>
          <p:nvPr>
            <p:ph sz="half" idx="1"/>
          </p:nvPr>
        </p:nvSpPr>
        <p:spPr>
          <a:xfrm>
            <a:off x="685800" y="1200150"/>
            <a:ext cx="4343400" cy="3371850"/>
          </a:xfrm>
        </p:spPr>
        <p:txBody>
          <a:bodyPr>
            <a:normAutofit/>
          </a:bodyPr>
          <a:lstStyle/>
          <a:p>
            <a:r>
              <a:rPr lang="en-US" sz="2400" dirty="0"/>
              <a:t>Hearts of the saved</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2"/>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306550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Golden Altar</a:t>
            </a:r>
          </a:p>
        </p:txBody>
      </p:sp>
      <p:sp>
        <p:nvSpPr>
          <p:cNvPr id="3" name="Content Placeholder 2"/>
          <p:cNvSpPr>
            <a:spLocks noGrp="1"/>
          </p:cNvSpPr>
          <p:nvPr>
            <p:ph sz="half" idx="1"/>
          </p:nvPr>
        </p:nvSpPr>
        <p:spPr>
          <a:xfrm>
            <a:off x="685800" y="1200150"/>
            <a:ext cx="4343400" cy="3371850"/>
          </a:xfrm>
        </p:spPr>
        <p:txBody>
          <a:bodyPr>
            <a:normAutofit/>
          </a:bodyPr>
          <a:lstStyle/>
          <a:p>
            <a:r>
              <a:rPr lang="en-US" sz="2400" dirty="0">
                <a:solidFill>
                  <a:srgbClr val="568C7E"/>
                </a:solidFill>
              </a:rPr>
              <a:t>Hearts of the saved</a:t>
            </a:r>
          </a:p>
          <a:p>
            <a:r>
              <a:rPr lang="en-US" sz="2400" dirty="0"/>
              <a:t>Prayers offered from converted—incense burned</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251434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Golden Altar</a:t>
            </a:r>
          </a:p>
        </p:txBody>
      </p:sp>
      <p:sp>
        <p:nvSpPr>
          <p:cNvPr id="3" name="Content Placeholder 2"/>
          <p:cNvSpPr>
            <a:spLocks noGrp="1"/>
          </p:cNvSpPr>
          <p:nvPr>
            <p:ph sz="half" idx="1"/>
          </p:nvPr>
        </p:nvSpPr>
        <p:spPr>
          <a:xfrm>
            <a:off x="685800" y="1200150"/>
            <a:ext cx="4343400" cy="3371850"/>
          </a:xfrm>
        </p:spPr>
        <p:txBody>
          <a:bodyPr>
            <a:normAutofit/>
          </a:bodyPr>
          <a:lstStyle/>
          <a:p>
            <a:r>
              <a:rPr lang="en-US" sz="2400" dirty="0">
                <a:solidFill>
                  <a:srgbClr val="568C7E"/>
                </a:solidFill>
              </a:rPr>
              <a:t>Hearts of the saved</a:t>
            </a:r>
          </a:p>
          <a:p>
            <a:r>
              <a:rPr lang="en-US" sz="2400" dirty="0">
                <a:solidFill>
                  <a:srgbClr val="568C7E"/>
                </a:solidFill>
              </a:rPr>
              <a:t>Prayers offered from converted—incense burned</a:t>
            </a:r>
          </a:p>
          <a:p>
            <a:r>
              <a:rPr lang="en-US" sz="2400" dirty="0"/>
              <a:t>Incense—Christ’s character lived out and wafted over camp drawing the unsaved</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570175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Golden Altar</a:t>
            </a:r>
          </a:p>
        </p:txBody>
      </p:sp>
      <p:sp>
        <p:nvSpPr>
          <p:cNvPr id="3" name="Content Placeholder 2"/>
          <p:cNvSpPr>
            <a:spLocks noGrp="1"/>
          </p:cNvSpPr>
          <p:nvPr>
            <p:ph sz="half" idx="1"/>
          </p:nvPr>
        </p:nvSpPr>
        <p:spPr>
          <a:xfrm>
            <a:off x="685800" y="1200150"/>
            <a:ext cx="4343400" cy="4171950"/>
          </a:xfrm>
        </p:spPr>
        <p:txBody>
          <a:bodyPr>
            <a:noAutofit/>
          </a:bodyPr>
          <a:lstStyle/>
          <a:p>
            <a:pPr marL="0" indent="0">
              <a:buNone/>
            </a:pPr>
            <a:r>
              <a:rPr lang="en-US" sz="2200" dirty="0">
                <a:effectLst>
                  <a:outerShdw blurRad="38100" dist="38100" dir="2700000" algn="tl">
                    <a:srgbClr val="000000">
                      <a:alpha val="43137"/>
                    </a:srgbClr>
                  </a:outerShdw>
                </a:effectLst>
              </a:rPr>
              <a:t>“But thanks be to God, who always leads us in triumphal procession in Christ and </a:t>
            </a:r>
            <a:r>
              <a:rPr lang="en-US" sz="2200" dirty="0">
                <a:solidFill>
                  <a:srgbClr val="FFFF99"/>
                </a:solidFill>
                <a:effectLst>
                  <a:outerShdw blurRad="38100" dist="38100" dir="2700000" algn="tl">
                    <a:srgbClr val="000000">
                      <a:alpha val="43137"/>
                    </a:srgbClr>
                  </a:outerShdw>
                </a:effectLst>
              </a:rPr>
              <a:t>through us spreads everywhere the fragrance </a:t>
            </a:r>
            <a:r>
              <a:rPr lang="en-US" sz="2200" dirty="0">
                <a:effectLst>
                  <a:outerShdw blurRad="38100" dist="38100" dir="2700000" algn="tl">
                    <a:srgbClr val="000000">
                      <a:alpha val="43137"/>
                    </a:srgbClr>
                  </a:outerShdw>
                </a:effectLst>
              </a:rPr>
              <a:t>of the knowledge of him. For </a:t>
            </a:r>
            <a:r>
              <a:rPr lang="en-US" sz="2200" dirty="0">
                <a:solidFill>
                  <a:srgbClr val="FFFF99"/>
                </a:solidFill>
                <a:effectLst>
                  <a:outerShdw blurRad="38100" dist="38100" dir="2700000" algn="tl">
                    <a:srgbClr val="000000">
                      <a:alpha val="43137"/>
                    </a:srgbClr>
                  </a:outerShdw>
                </a:effectLst>
              </a:rPr>
              <a:t>we are to God the aroma of Christ </a:t>
            </a:r>
            <a:r>
              <a:rPr lang="en-US" sz="2200" dirty="0">
                <a:effectLst>
                  <a:outerShdw blurRad="38100" dist="38100" dir="2700000" algn="tl">
                    <a:srgbClr val="000000">
                      <a:alpha val="43137"/>
                    </a:srgbClr>
                  </a:outerShdw>
                </a:effectLst>
              </a:rPr>
              <a:t>among those who are being saved and those who are perishing.”   </a:t>
            </a:r>
            <a:r>
              <a:rPr lang="en-US" sz="1800" dirty="0">
                <a:solidFill>
                  <a:schemeClr val="tx2">
                    <a:lumMod val="40000"/>
                    <a:lumOff val="60000"/>
                  </a:schemeClr>
                </a:solidFill>
                <a:effectLst>
                  <a:outerShdw blurRad="38100" dist="38100" dir="2700000" algn="tl">
                    <a:srgbClr val="000000">
                      <a:alpha val="43137"/>
                    </a:srgbClr>
                  </a:outerShdw>
                </a:effectLst>
              </a:rPr>
              <a:t>2Cor 2:14,15 </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658611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Golden Altar</a:t>
            </a:r>
          </a:p>
        </p:txBody>
      </p:sp>
      <p:sp>
        <p:nvSpPr>
          <p:cNvPr id="3" name="Content Placeholder 2"/>
          <p:cNvSpPr>
            <a:spLocks noGrp="1"/>
          </p:cNvSpPr>
          <p:nvPr>
            <p:ph sz="half" idx="1"/>
          </p:nvPr>
        </p:nvSpPr>
        <p:spPr>
          <a:xfrm>
            <a:off x="685800" y="1200150"/>
            <a:ext cx="4343400" cy="3371850"/>
          </a:xfrm>
        </p:spPr>
        <p:txBody>
          <a:bodyPr>
            <a:normAutofit/>
          </a:bodyPr>
          <a:lstStyle/>
          <a:p>
            <a:pPr>
              <a:lnSpc>
                <a:spcPct val="90000"/>
              </a:lnSpc>
            </a:pPr>
            <a:r>
              <a:rPr lang="en-US" sz="2400" dirty="0"/>
              <a:t>Fire the work of the HS in the heart</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8585016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Golden Altar</a:t>
            </a:r>
          </a:p>
        </p:txBody>
      </p:sp>
      <p:sp>
        <p:nvSpPr>
          <p:cNvPr id="3" name="Content Placeholder 2"/>
          <p:cNvSpPr>
            <a:spLocks noGrp="1"/>
          </p:cNvSpPr>
          <p:nvPr>
            <p:ph sz="half" idx="1"/>
          </p:nvPr>
        </p:nvSpPr>
        <p:spPr>
          <a:xfrm>
            <a:off x="685800" y="1200150"/>
            <a:ext cx="4343400" cy="3371850"/>
          </a:xfrm>
        </p:spPr>
        <p:txBody>
          <a:bodyPr>
            <a:normAutofit/>
          </a:bodyPr>
          <a:lstStyle/>
          <a:p>
            <a:pPr>
              <a:lnSpc>
                <a:spcPct val="90000"/>
              </a:lnSpc>
            </a:pPr>
            <a:r>
              <a:rPr lang="en-US" sz="2400" dirty="0">
                <a:solidFill>
                  <a:srgbClr val="568C7E"/>
                </a:solidFill>
              </a:rPr>
              <a:t>Fire the work of the HS in the heart</a:t>
            </a:r>
          </a:p>
          <a:p>
            <a:pPr>
              <a:lnSpc>
                <a:spcPct val="90000"/>
              </a:lnSpc>
            </a:pPr>
            <a:r>
              <a:rPr lang="en-US" sz="2400" dirty="0"/>
              <a:t>Horns—smaller than on brazen altar, represent the vestigial defects of character being removed by the work of Christ</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791045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Golden Altar</a:t>
            </a:r>
          </a:p>
        </p:txBody>
      </p:sp>
      <p:sp>
        <p:nvSpPr>
          <p:cNvPr id="3" name="Content Placeholder 2"/>
          <p:cNvSpPr>
            <a:spLocks noGrp="1"/>
          </p:cNvSpPr>
          <p:nvPr>
            <p:ph sz="half" idx="1"/>
          </p:nvPr>
        </p:nvSpPr>
        <p:spPr>
          <a:xfrm>
            <a:off x="685800" y="1200150"/>
            <a:ext cx="4343400" cy="2743200"/>
          </a:xfrm>
        </p:spPr>
        <p:txBody>
          <a:bodyPr>
            <a:normAutofit/>
          </a:bodyPr>
          <a:lstStyle/>
          <a:p>
            <a:pPr>
              <a:lnSpc>
                <a:spcPct val="90000"/>
              </a:lnSpc>
            </a:pPr>
            <a:r>
              <a:rPr lang="en-US" sz="2400" dirty="0">
                <a:solidFill>
                  <a:srgbClr val="568C7E"/>
                </a:solidFill>
              </a:rPr>
              <a:t>Fire the work of the HS in the heart</a:t>
            </a:r>
          </a:p>
          <a:p>
            <a:pPr>
              <a:lnSpc>
                <a:spcPct val="90000"/>
              </a:lnSpc>
            </a:pPr>
            <a:r>
              <a:rPr lang="en-US" sz="2400" dirty="0">
                <a:solidFill>
                  <a:srgbClr val="568C7E"/>
                </a:solidFill>
              </a:rPr>
              <a:t>Horns—smaller than on brazen altar, represent the vestigial defects of character being removed by the work of Christ</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5" name="Rectangle 4"/>
          <p:cNvSpPr/>
          <p:nvPr/>
        </p:nvSpPr>
        <p:spPr>
          <a:xfrm>
            <a:off x="685800" y="3714750"/>
            <a:ext cx="7543800" cy="978729"/>
          </a:xfrm>
          <a:prstGeom prst="rect">
            <a:avLst/>
          </a:prstGeom>
        </p:spPr>
        <p:txBody>
          <a:bodyPr wrap="square">
            <a:spAutoFit/>
          </a:bodyPr>
          <a:lstStyle/>
          <a:p>
            <a:pPr marL="342900" indent="-342900">
              <a:lnSpc>
                <a:spcPct val="90000"/>
              </a:lnSpc>
              <a:buFont typeface="Arial" panose="020B0604020202020204" pitchFamily="34" charset="0"/>
              <a:buChar char="•"/>
            </a:pPr>
            <a:r>
              <a:rPr lang="en-US" sz="2400" dirty="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Golden crown represents the crown of victory</a:t>
            </a:r>
            <a:br>
              <a:rPr lang="en-US" sz="2400" dirty="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br>
            <a:r>
              <a:rPr lang="en-US" sz="2000" dirty="0">
                <a:solidFill>
                  <a:schemeClr val="bg1"/>
                </a:solidFill>
                <a:effectLst>
                  <a:outerShdw blurRad="50800" dist="38100" dir="5400000" algn="t"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(no crown on brazen altar, because the unconverted are not victorious)</a:t>
            </a:r>
          </a:p>
        </p:txBody>
      </p:sp>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3948066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Curtain</a:t>
            </a:r>
          </a:p>
        </p:txBody>
      </p:sp>
      <p:sp>
        <p:nvSpPr>
          <p:cNvPr id="3" name="Content Placeholder 2"/>
          <p:cNvSpPr>
            <a:spLocks noGrp="1"/>
          </p:cNvSpPr>
          <p:nvPr>
            <p:ph sz="half" idx="1"/>
          </p:nvPr>
        </p:nvSpPr>
        <p:spPr>
          <a:xfrm>
            <a:off x="304800" y="900113"/>
            <a:ext cx="4191000" cy="3443287"/>
          </a:xfrm>
        </p:spPr>
        <p:txBody>
          <a:bodyPr>
            <a:normAutofit/>
          </a:bodyPr>
          <a:lstStyle/>
          <a:p>
            <a:endParaRPr lang="en-US" sz="2400" dirty="0"/>
          </a:p>
        </p:txBody>
      </p:sp>
      <p:sp>
        <p:nvSpPr>
          <p:cNvPr id="4" name="Content Placeholder 3"/>
          <p:cNvSpPr>
            <a:spLocks noGrp="1"/>
          </p:cNvSpPr>
          <p:nvPr>
            <p:ph sz="half" idx="2"/>
          </p:nvPr>
        </p:nvSpPr>
        <p:spPr/>
        <p:txBody>
          <a:bodyPr/>
          <a:lstStyle/>
          <a:p>
            <a:endParaRPr lang="en-US"/>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1030183" y="742950"/>
            <a:ext cx="7199417" cy="4400550"/>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74654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42949"/>
            <a:ext cx="8229600" cy="1828801"/>
          </a:xfrm>
        </p:spPr>
        <p:txBody>
          <a:bodyPr>
            <a:normAutofit/>
          </a:bodyPr>
          <a:lstStyle/>
          <a:p>
            <a:r>
              <a:rPr lang="en-US" sz="9600" i="1" dirty="0"/>
              <a:t>E = </a:t>
            </a:r>
            <a:r>
              <a:rPr lang="en-US" sz="9600" i="1" cap="none" dirty="0"/>
              <a:t>mc</a:t>
            </a:r>
            <a:r>
              <a:rPr lang="en-US" sz="9600" i="1" dirty="0" smtClean="0"/>
              <a:t> </a:t>
            </a:r>
            <a:r>
              <a:rPr lang="en-US" sz="9600" b="0" i="1" baseline="60000" dirty="0"/>
              <a:t>2</a:t>
            </a:r>
            <a:endParaRPr lang="en-US" sz="6600" b="0" i="1" cap="small" baseline="60000" dirty="0"/>
          </a:p>
        </p:txBody>
      </p:sp>
      <p:sp>
        <p:nvSpPr>
          <p:cNvPr id="8" name="Content Placeholder 2"/>
          <p:cNvSpPr>
            <a:spLocks noGrp="1"/>
          </p:cNvSpPr>
          <p:nvPr>
            <p:ph idx="1"/>
          </p:nvPr>
        </p:nvSpPr>
        <p:spPr>
          <a:xfrm>
            <a:off x="304800" y="2800350"/>
            <a:ext cx="8534400" cy="1828800"/>
          </a:xfrm>
        </p:spPr>
        <p:txBody>
          <a:bodyPr>
            <a:noAutofit/>
          </a:bodyPr>
          <a:lstStyle/>
          <a:p>
            <a:pPr marL="0" indent="0" algn="ctr">
              <a:buNone/>
            </a:pPr>
            <a:r>
              <a:rPr lang="en-US" dirty="0">
                <a:effectLst>
                  <a:outerShdw blurRad="50800" dist="38100" dir="5400000" algn="t" rotWithShape="0">
                    <a:prstClr val="black">
                      <a:alpha val="40000"/>
                    </a:prstClr>
                  </a:outerShdw>
                </a:effectLst>
              </a:rPr>
              <a:t>Attributing a false meaning to them!</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291054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Curtain</a:t>
            </a:r>
          </a:p>
        </p:txBody>
      </p:sp>
      <p:sp>
        <p:nvSpPr>
          <p:cNvPr id="3" name="Content Placeholder 2"/>
          <p:cNvSpPr>
            <a:spLocks noGrp="1"/>
          </p:cNvSpPr>
          <p:nvPr>
            <p:ph sz="half" idx="1"/>
          </p:nvPr>
        </p:nvSpPr>
        <p:spPr>
          <a:xfrm>
            <a:off x="685800" y="1200150"/>
            <a:ext cx="4343400" cy="3371850"/>
          </a:xfrm>
        </p:spPr>
        <p:txBody>
          <a:bodyPr>
            <a:normAutofit/>
          </a:bodyPr>
          <a:lstStyle/>
          <a:p>
            <a:pPr>
              <a:lnSpc>
                <a:spcPct val="90000"/>
              </a:lnSpc>
            </a:pPr>
            <a:r>
              <a:rPr lang="en-US" sz="2400" dirty="0"/>
              <a:t>If you were a priest worshipping in the temple and longed to see God more fully and looked toward the Most Holy Place, what would you see?</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423112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Curtain</a:t>
            </a:r>
          </a:p>
        </p:txBody>
      </p:sp>
      <p:sp>
        <p:nvSpPr>
          <p:cNvPr id="3" name="Content Placeholder 2"/>
          <p:cNvSpPr>
            <a:spLocks noGrp="1"/>
          </p:cNvSpPr>
          <p:nvPr>
            <p:ph sz="half" idx="1"/>
          </p:nvPr>
        </p:nvSpPr>
        <p:spPr>
          <a:xfrm>
            <a:off x="680314" y="1200150"/>
            <a:ext cx="4348886" cy="4114800"/>
          </a:xfrm>
        </p:spPr>
        <p:txBody>
          <a:bodyPr>
            <a:normAutofit/>
          </a:bodyPr>
          <a:lstStyle/>
          <a:p>
            <a:pPr>
              <a:lnSpc>
                <a:spcPct val="90000"/>
              </a:lnSpc>
            </a:pPr>
            <a:r>
              <a:rPr lang="en-US" sz="2400" dirty="0">
                <a:solidFill>
                  <a:srgbClr val="568C7E"/>
                </a:solidFill>
              </a:rPr>
              <a:t>If you were a priest worshipping in the temple and longed to see God more fully and looked toward the Most Holy Place, what would you see?</a:t>
            </a:r>
          </a:p>
          <a:p>
            <a:pPr>
              <a:lnSpc>
                <a:spcPct val="90000"/>
              </a:lnSpc>
            </a:pPr>
            <a:r>
              <a:rPr lang="en-US" sz="2400" dirty="0"/>
              <a:t>Your approach to and view of God is obstructed by a veil</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0283403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Curtain</a:t>
            </a:r>
          </a:p>
        </p:txBody>
      </p:sp>
      <p:sp>
        <p:nvSpPr>
          <p:cNvPr id="3" name="Content Placeholder 2"/>
          <p:cNvSpPr>
            <a:spLocks noGrp="1"/>
          </p:cNvSpPr>
          <p:nvPr>
            <p:ph sz="half" idx="1"/>
          </p:nvPr>
        </p:nvSpPr>
        <p:spPr>
          <a:xfrm>
            <a:off x="685800" y="1200150"/>
            <a:ext cx="4343400" cy="3657600"/>
          </a:xfrm>
        </p:spPr>
        <p:txBody>
          <a:bodyPr>
            <a:normAutofit/>
          </a:bodyPr>
          <a:lstStyle/>
          <a:p>
            <a:pPr>
              <a:lnSpc>
                <a:spcPct val="90000"/>
              </a:lnSpc>
            </a:pPr>
            <a:r>
              <a:rPr lang="en-US" sz="2400" dirty="0"/>
              <a:t>What happened to this veil? </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175687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Curtain</a:t>
            </a:r>
          </a:p>
        </p:txBody>
      </p:sp>
      <p:sp>
        <p:nvSpPr>
          <p:cNvPr id="3" name="Content Placeholder 2"/>
          <p:cNvSpPr>
            <a:spLocks noGrp="1"/>
          </p:cNvSpPr>
          <p:nvPr>
            <p:ph sz="half" idx="1"/>
          </p:nvPr>
        </p:nvSpPr>
        <p:spPr>
          <a:xfrm>
            <a:off x="685800" y="1200150"/>
            <a:ext cx="4343400" cy="3371850"/>
          </a:xfrm>
        </p:spPr>
        <p:txBody>
          <a:bodyPr>
            <a:normAutofit/>
          </a:bodyPr>
          <a:lstStyle/>
          <a:p>
            <a:pPr>
              <a:lnSpc>
                <a:spcPct val="90000"/>
              </a:lnSpc>
            </a:pPr>
            <a:r>
              <a:rPr lang="en-US" sz="2400" dirty="0">
                <a:solidFill>
                  <a:srgbClr val="568C7E"/>
                </a:solidFill>
              </a:rPr>
              <a:t>What happened to this veil? </a:t>
            </a:r>
          </a:p>
          <a:p>
            <a:pPr>
              <a:lnSpc>
                <a:spcPct val="90000"/>
              </a:lnSpc>
            </a:pPr>
            <a:r>
              <a:rPr lang="en-US" sz="2400" dirty="0"/>
              <a:t>What does it represent?</a:t>
            </a:r>
          </a:p>
          <a:p>
            <a:pPr marL="0" indent="0">
              <a:lnSpc>
                <a:spcPct val="90000"/>
              </a:lnSpc>
              <a:buNone/>
            </a:pPr>
            <a:endParaRPr lang="en-US" sz="2400" dirty="0"/>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0716098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Curtain</a:t>
            </a:r>
          </a:p>
        </p:txBody>
      </p:sp>
      <p:sp>
        <p:nvSpPr>
          <p:cNvPr id="3" name="Content Placeholder 2"/>
          <p:cNvSpPr>
            <a:spLocks noGrp="1"/>
          </p:cNvSpPr>
          <p:nvPr>
            <p:ph sz="half" idx="1"/>
          </p:nvPr>
        </p:nvSpPr>
        <p:spPr>
          <a:xfrm>
            <a:off x="685800" y="1200150"/>
            <a:ext cx="4343400" cy="3371850"/>
          </a:xfrm>
        </p:spPr>
        <p:txBody>
          <a:bodyPr>
            <a:normAutofit/>
          </a:bodyPr>
          <a:lstStyle/>
          <a:p>
            <a:pPr>
              <a:lnSpc>
                <a:spcPct val="90000"/>
              </a:lnSpc>
            </a:pPr>
            <a:r>
              <a:rPr lang="en-US" sz="2400" dirty="0">
                <a:solidFill>
                  <a:srgbClr val="568C7E"/>
                </a:solidFill>
              </a:rPr>
              <a:t>What happened to this veil? </a:t>
            </a:r>
          </a:p>
          <a:p>
            <a:pPr>
              <a:lnSpc>
                <a:spcPct val="90000"/>
              </a:lnSpc>
            </a:pPr>
            <a:r>
              <a:rPr lang="en-US" sz="2400" dirty="0">
                <a:solidFill>
                  <a:srgbClr val="568C7E"/>
                </a:solidFill>
              </a:rPr>
              <a:t>What does it represent?</a:t>
            </a:r>
          </a:p>
          <a:p>
            <a:pPr>
              <a:lnSpc>
                <a:spcPct val="90000"/>
              </a:lnSpc>
            </a:pPr>
            <a:r>
              <a:rPr lang="en-US" sz="2400" dirty="0"/>
              <a:t>Satan’s lies and our carnal nature</a:t>
            </a:r>
          </a:p>
          <a:p>
            <a:pPr>
              <a:lnSpc>
                <a:spcPct val="90000"/>
              </a:lnSpc>
            </a:pPr>
            <a:endParaRPr lang="en-US" sz="2400" dirty="0"/>
          </a:p>
        </p:txBody>
      </p:sp>
      <p:pic>
        <p:nvPicPr>
          <p:cNvPr id="7"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7966765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Curtain</a:t>
            </a:r>
          </a:p>
        </p:txBody>
      </p:sp>
      <p:sp>
        <p:nvSpPr>
          <p:cNvPr id="3" name="Content Placeholder 2"/>
          <p:cNvSpPr>
            <a:spLocks noGrp="1"/>
          </p:cNvSpPr>
          <p:nvPr>
            <p:ph sz="half" idx="1"/>
          </p:nvPr>
        </p:nvSpPr>
        <p:spPr>
          <a:xfrm>
            <a:off x="685800" y="1200150"/>
            <a:ext cx="4343400" cy="4171950"/>
          </a:xfrm>
        </p:spPr>
        <p:txBody>
          <a:bodyPr>
            <a:normAutofit/>
          </a:bodyPr>
          <a:lstStyle/>
          <a:p>
            <a:pPr>
              <a:lnSpc>
                <a:spcPct val="90000"/>
              </a:lnSpc>
            </a:pPr>
            <a:r>
              <a:rPr lang="en-US" sz="2400" dirty="0">
                <a:solidFill>
                  <a:srgbClr val="568C7E"/>
                </a:solidFill>
              </a:rPr>
              <a:t>What happened to this veil? </a:t>
            </a:r>
          </a:p>
          <a:p>
            <a:pPr>
              <a:lnSpc>
                <a:spcPct val="90000"/>
              </a:lnSpc>
            </a:pPr>
            <a:r>
              <a:rPr lang="en-US" sz="2400" dirty="0">
                <a:solidFill>
                  <a:srgbClr val="568C7E"/>
                </a:solidFill>
              </a:rPr>
              <a:t>What does it represent?</a:t>
            </a:r>
          </a:p>
          <a:p>
            <a:pPr>
              <a:lnSpc>
                <a:spcPct val="90000"/>
              </a:lnSpc>
            </a:pPr>
            <a:r>
              <a:rPr lang="en-US" sz="2400" dirty="0">
                <a:solidFill>
                  <a:srgbClr val="568C7E"/>
                </a:solidFill>
              </a:rPr>
              <a:t>Satan’s lies and our carnal nature</a:t>
            </a:r>
          </a:p>
          <a:p>
            <a:pPr>
              <a:lnSpc>
                <a:spcPct val="90000"/>
              </a:lnSpc>
            </a:pPr>
            <a:r>
              <a:rPr lang="en-US" sz="2400" dirty="0"/>
              <a:t>Angels God’s agencies sent to help us battle with these two forces, but no angel could break the barrier and open the way</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200"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962779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Curtain</a:t>
            </a:r>
          </a:p>
        </p:txBody>
      </p:sp>
      <p:sp>
        <p:nvSpPr>
          <p:cNvPr id="3" name="Content Placeholder 2"/>
          <p:cNvSpPr>
            <a:spLocks noGrp="1"/>
          </p:cNvSpPr>
          <p:nvPr>
            <p:ph sz="half" idx="1"/>
          </p:nvPr>
        </p:nvSpPr>
        <p:spPr>
          <a:xfrm>
            <a:off x="685799" y="1200150"/>
            <a:ext cx="4343399" cy="3371850"/>
          </a:xfrm>
        </p:spPr>
        <p:txBody>
          <a:bodyPr>
            <a:normAutofit/>
          </a:bodyPr>
          <a:lstStyle/>
          <a:p>
            <a:pPr>
              <a:lnSpc>
                <a:spcPct val="90000"/>
              </a:lnSpc>
            </a:pPr>
            <a:r>
              <a:rPr lang="en-US" sz="2400" dirty="0"/>
              <a:t>Jesus destroyed both the lies of Satan and our carnal nature and opened a new and living way back into God’s presence</a:t>
            </a:r>
          </a:p>
        </p:txBody>
      </p:sp>
      <p:pic>
        <p:nvPicPr>
          <p:cNvPr id="6" name="Content Placeholder 4" descr="066_Holy_Place.tif"/>
          <p:cNvPicPr>
            <a:picLocks noChangeAspect="1"/>
          </p:cNvPicPr>
          <p:nvPr/>
        </p:nvPicPr>
        <p:blipFill rotWithShape="1">
          <a:blip r:embed="rId2" cstate="print">
            <a:extLst>
              <a:ext uri="{28A0092B-C50C-407E-A947-70E740481C1C}">
                <a14:useLocalDpi xmlns:a14="http://schemas.microsoft.com/office/drawing/2010/main" val="0"/>
              </a:ext>
            </a:extLst>
          </a:blip>
          <a:srcRect l="8684" r="8684" b="17663"/>
          <a:stretch/>
        </p:blipFill>
        <p:spPr>
          <a:xfrm>
            <a:off x="5029199" y="1200150"/>
            <a:ext cx="3840480" cy="2347443"/>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1547478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The Curtain</a:t>
            </a:r>
          </a:p>
        </p:txBody>
      </p:sp>
      <p:sp>
        <p:nvSpPr>
          <p:cNvPr id="7" name="Content Placeholder 5"/>
          <p:cNvSpPr>
            <a:spLocks noGrp="1"/>
          </p:cNvSpPr>
          <p:nvPr>
            <p:ph idx="1"/>
          </p:nvPr>
        </p:nvSpPr>
        <p:spPr>
          <a:xfrm>
            <a:off x="685800" y="1200150"/>
            <a:ext cx="7543800" cy="3394472"/>
          </a:xfrm>
        </p:spPr>
        <p:txBody>
          <a:bodyPr>
            <a:noAutofit/>
          </a:bodyPr>
          <a:lstStyle/>
          <a:p>
            <a:pPr marL="0" indent="0">
              <a:buNone/>
            </a:pPr>
            <a:r>
              <a:rPr lang="en-US" sz="2400" dirty="0">
                <a:effectLst>
                  <a:outerShdw blurRad="38100" dist="38100" dir="2700000" algn="tl">
                    <a:srgbClr val="000000">
                      <a:alpha val="43137"/>
                    </a:srgbClr>
                  </a:outerShdw>
                </a:effectLst>
              </a:rPr>
              <a:t>“By his death he destroyed him who holds the power of death that is the devil.” </a:t>
            </a:r>
            <a:r>
              <a:rPr lang="en-US" sz="1800" dirty="0" err="1">
                <a:solidFill>
                  <a:srgbClr val="ACAEEE"/>
                </a:solidFill>
                <a:effectLst>
                  <a:outerShdw blurRad="38100" dist="38100" dir="2700000" algn="tl">
                    <a:srgbClr val="000000">
                      <a:alpha val="43137"/>
                    </a:srgbClr>
                  </a:outerShdw>
                </a:effectLst>
              </a:rPr>
              <a:t>Heb</a:t>
            </a:r>
            <a:r>
              <a:rPr lang="en-US" sz="1800" dirty="0">
                <a:solidFill>
                  <a:srgbClr val="ACAEEE"/>
                </a:solidFill>
                <a:effectLst>
                  <a:outerShdw blurRad="38100" dist="38100" dir="2700000" algn="tl">
                    <a:srgbClr val="000000">
                      <a:alpha val="43137"/>
                    </a:srgbClr>
                  </a:outerShdw>
                </a:effectLst>
              </a:rPr>
              <a:t> 2:14 </a:t>
            </a:r>
          </a:p>
          <a:p>
            <a:pPr marL="0" indent="0">
              <a:buNone/>
            </a:pPr>
            <a:endParaRPr lang="en-US" sz="2400" dirty="0">
              <a:effectLst>
                <a:outerShdw blurRad="38100" dist="38100" dir="2700000" algn="tl" rotWithShape="0">
                  <a:srgbClr val="000000">
                    <a:alpha val="43137"/>
                  </a:srgbClr>
                </a:outerShdw>
              </a:effectLst>
            </a:endParaRP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8852563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normAutofit/>
          </a:bodyPr>
          <a:lstStyle/>
          <a:p>
            <a:r>
              <a:rPr lang="en-US" dirty="0"/>
              <a:t>The Curtain</a:t>
            </a:r>
          </a:p>
        </p:txBody>
      </p:sp>
      <p:sp>
        <p:nvSpPr>
          <p:cNvPr id="7" name="Content Placeholder 5"/>
          <p:cNvSpPr txBox="1">
            <a:spLocks/>
          </p:cNvSpPr>
          <p:nvPr/>
        </p:nvSpPr>
        <p:spPr>
          <a:xfrm>
            <a:off x="685800" y="1196950"/>
            <a:ext cx="7543800" cy="33944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solidFill>
                <a:effectLst>
                  <a:outerShdw blurRad="50800" dist="38100" dir="18900000" algn="bl" rotWithShape="0">
                    <a:prstClr val="black">
                      <a:alpha val="40000"/>
                    </a:prstClr>
                  </a:outerShdw>
                </a:effectLst>
                <a:latin typeface="Tahoma"/>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FFFF99"/>
                </a:solidFill>
                <a:effectLst>
                  <a:outerShdw blurRad="50800" dist="38100" dir="18900000" algn="bl" rotWithShape="0">
                    <a:prstClr val="black">
                      <a:alpha val="40000"/>
                    </a:prstClr>
                  </a:outerShdw>
                </a:effectLst>
                <a:latin typeface="Tahoma"/>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18900000" algn="bl" rotWithShape="0">
                    <a:prstClr val="black">
                      <a:alpha val="40000"/>
                    </a:prstClr>
                  </a:outerShdw>
                </a:effectLst>
                <a:latin typeface="Tahoma"/>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FFFF99"/>
                </a:solidFill>
                <a:effectLst>
                  <a:outerShdw blurRad="50800" dist="38100" dir="18900000" algn="bl" rotWithShape="0">
                    <a:prstClr val="black">
                      <a:alpha val="40000"/>
                    </a:prstClr>
                  </a:outerShdw>
                </a:effectLst>
                <a:latin typeface="Tahoma"/>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18900000" algn="bl" rotWithShape="0">
                    <a:prstClr val="black">
                      <a:alpha val="40000"/>
                    </a:prstClr>
                  </a:outerShdw>
                </a:effectLst>
                <a:latin typeface="Tahoma"/>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rgbClr val="568C7E"/>
                </a:solidFill>
                <a:effectLst>
                  <a:outerShdw blurRad="38100" dist="38100" dir="2700000" algn="tl">
                    <a:srgbClr val="000000">
                      <a:alpha val="43137"/>
                    </a:srgbClr>
                  </a:outerShdw>
                </a:effectLst>
              </a:rPr>
              <a:t>“By his death he destroyed him who holds the power of death that is the devil.” </a:t>
            </a:r>
            <a:r>
              <a:rPr lang="en-US" sz="1800" dirty="0" err="1">
                <a:solidFill>
                  <a:srgbClr val="568C7E"/>
                </a:solidFill>
                <a:effectLst>
                  <a:outerShdw blurRad="38100" dist="38100" dir="2700000" algn="tl">
                    <a:srgbClr val="000000">
                      <a:alpha val="43137"/>
                    </a:srgbClr>
                  </a:outerShdw>
                </a:effectLst>
              </a:rPr>
              <a:t>Heb</a:t>
            </a:r>
            <a:r>
              <a:rPr lang="en-US" sz="1800" dirty="0">
                <a:solidFill>
                  <a:srgbClr val="568C7E"/>
                </a:solidFill>
                <a:effectLst>
                  <a:outerShdw blurRad="38100" dist="38100" dir="2700000" algn="tl">
                    <a:srgbClr val="000000">
                      <a:alpha val="43137"/>
                    </a:srgbClr>
                  </a:outerShdw>
                </a:effectLst>
              </a:rPr>
              <a:t> 2:14 </a:t>
            </a:r>
          </a:p>
          <a:p>
            <a:pPr marL="0" indent="0">
              <a:buNone/>
            </a:pPr>
            <a:r>
              <a:rPr lang="en-US" sz="2400" dirty="0">
                <a:effectLst>
                  <a:outerShdw blurRad="38100" dist="38100" dir="2700000" algn="tl">
                    <a:srgbClr val="000000">
                      <a:alpha val="43137"/>
                    </a:srgbClr>
                  </a:outerShdw>
                </a:effectLst>
              </a:rPr>
              <a:t>By his death “he destroyed death and brought life and immortality to light…” </a:t>
            </a:r>
            <a:r>
              <a:rPr lang="en-US" sz="1800" dirty="0">
                <a:solidFill>
                  <a:srgbClr val="ACAEEE"/>
                </a:solidFill>
                <a:effectLst>
                  <a:outerShdw blurRad="38100" dist="38100" dir="2700000" algn="tl">
                    <a:srgbClr val="000000">
                      <a:alpha val="43137"/>
                    </a:srgbClr>
                  </a:outerShdw>
                </a:effectLst>
              </a:rPr>
              <a:t>2Tim 1:10 </a:t>
            </a:r>
            <a:endParaRPr lang="en-US" sz="2400" dirty="0">
              <a:solidFill>
                <a:srgbClr val="ACAEEE"/>
              </a:solidFill>
              <a:effectLst>
                <a:outerShdw blurRad="38100" dist="38100" dir="2700000" algn="tl">
                  <a:srgbClr val="000000">
                    <a:alpha val="43137"/>
                  </a:srgbClr>
                </a:outerShdw>
              </a:effectLst>
            </a:endParaRPr>
          </a:p>
          <a:p>
            <a:pPr marL="0" indent="0">
              <a:buNone/>
            </a:pPr>
            <a:endParaRPr lang="en-US" sz="2400" dirty="0">
              <a:effectLst>
                <a:outerShdw blurRad="38100" dist="38100" dir="2700000" algn="tl" rotWithShape="0">
                  <a:srgbClr val="000000">
                    <a:alpha val="43137"/>
                  </a:srgbClr>
                </a:outerShdw>
              </a:effectLst>
            </a:endParaRP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170275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The Curtain</a:t>
            </a:r>
          </a:p>
        </p:txBody>
      </p:sp>
      <p:sp>
        <p:nvSpPr>
          <p:cNvPr id="6" name="Content Placeholder 5"/>
          <p:cNvSpPr>
            <a:spLocks noGrp="1"/>
          </p:cNvSpPr>
          <p:nvPr>
            <p:ph idx="1"/>
          </p:nvPr>
        </p:nvSpPr>
        <p:spPr>
          <a:xfrm>
            <a:off x="685800" y="1200150"/>
            <a:ext cx="7543800" cy="3886200"/>
          </a:xfrm>
        </p:spPr>
        <p:txBody>
          <a:bodyPr>
            <a:noAutofit/>
          </a:bodyPr>
          <a:lstStyle/>
          <a:p>
            <a:pPr marL="0" indent="0">
              <a:buNone/>
            </a:pPr>
            <a:r>
              <a:rPr lang="en-US" sz="2400" dirty="0">
                <a:solidFill>
                  <a:srgbClr val="568C7E"/>
                </a:solidFill>
                <a:effectLst>
                  <a:outerShdw blurRad="38100" dist="38100" dir="2700000" algn="tl">
                    <a:srgbClr val="000000">
                      <a:alpha val="43137"/>
                    </a:srgbClr>
                  </a:outerShdw>
                </a:effectLst>
              </a:rPr>
              <a:t>“By his death he destroyed him who holds the power of death that is the devil.” </a:t>
            </a:r>
            <a:r>
              <a:rPr lang="en-US" sz="1800" dirty="0" err="1">
                <a:solidFill>
                  <a:srgbClr val="568C7E"/>
                </a:solidFill>
                <a:effectLst>
                  <a:outerShdw blurRad="38100" dist="38100" dir="2700000" algn="tl">
                    <a:srgbClr val="000000">
                      <a:alpha val="43137"/>
                    </a:srgbClr>
                  </a:outerShdw>
                </a:effectLst>
              </a:rPr>
              <a:t>Heb</a:t>
            </a:r>
            <a:r>
              <a:rPr lang="en-US" sz="1800" dirty="0">
                <a:solidFill>
                  <a:srgbClr val="568C7E"/>
                </a:solidFill>
                <a:effectLst>
                  <a:outerShdw blurRad="38100" dist="38100" dir="2700000" algn="tl">
                    <a:srgbClr val="000000">
                      <a:alpha val="43137"/>
                    </a:srgbClr>
                  </a:outerShdw>
                </a:effectLst>
              </a:rPr>
              <a:t> 2:14 </a:t>
            </a:r>
          </a:p>
          <a:p>
            <a:pPr marL="0" indent="0">
              <a:buNone/>
            </a:pPr>
            <a:r>
              <a:rPr lang="en-US" sz="2400" dirty="0">
                <a:solidFill>
                  <a:srgbClr val="568C7E"/>
                </a:solidFill>
                <a:effectLst>
                  <a:outerShdw blurRad="38100" dist="38100" dir="2700000" algn="tl">
                    <a:srgbClr val="000000">
                      <a:alpha val="43137"/>
                    </a:srgbClr>
                  </a:outerShdw>
                </a:effectLst>
              </a:rPr>
              <a:t>By his death “he destroyed death and brought life and immortality to light…” </a:t>
            </a:r>
            <a:r>
              <a:rPr lang="en-US" sz="1800" dirty="0">
                <a:solidFill>
                  <a:srgbClr val="568C7E"/>
                </a:solidFill>
                <a:effectLst>
                  <a:outerShdw blurRad="38100" dist="38100" dir="2700000" algn="tl">
                    <a:srgbClr val="000000">
                      <a:alpha val="43137"/>
                    </a:srgbClr>
                  </a:outerShdw>
                </a:effectLst>
              </a:rPr>
              <a:t>2Tim 1:10 </a:t>
            </a:r>
            <a:endParaRPr lang="en-US" sz="2400" dirty="0">
              <a:solidFill>
                <a:srgbClr val="568C7E"/>
              </a:solidFill>
              <a:effectLst>
                <a:outerShdw blurRad="38100" dist="38100" dir="2700000" algn="tl">
                  <a:srgbClr val="000000">
                    <a:alpha val="43137"/>
                  </a:srgbClr>
                </a:outerShdw>
              </a:effectLst>
            </a:endParaRPr>
          </a:p>
          <a:p>
            <a:pPr marL="0" indent="0">
              <a:buNone/>
            </a:pPr>
            <a:r>
              <a:rPr lang="en-US" sz="2400" dirty="0">
                <a:effectLst>
                  <a:outerShdw blurRad="38100" dist="38100" dir="2700000" algn="tl">
                    <a:srgbClr val="000000">
                      <a:alpha val="43137"/>
                    </a:srgbClr>
                  </a:outerShdw>
                </a:effectLst>
              </a:rPr>
              <a:t>“And so, dear brothers and sisters, we can boldly enter heaven’s Most Holy Place because of the blood of Jesus. By his death, Jesus opened a new and life-giving way through the curtain into the Most Holy Place.” </a:t>
            </a:r>
            <a:r>
              <a:rPr lang="en-US" sz="1600" dirty="0" err="1">
                <a:solidFill>
                  <a:srgbClr val="8EB4E3"/>
                </a:solidFill>
                <a:effectLst>
                  <a:outerShdw blurRad="38100" dist="38100" dir="2700000" algn="tl">
                    <a:srgbClr val="000000">
                      <a:alpha val="43137"/>
                    </a:srgbClr>
                  </a:outerShdw>
                </a:effectLst>
              </a:rPr>
              <a:t>Heb</a:t>
            </a:r>
            <a:r>
              <a:rPr lang="en-US" sz="1600" dirty="0">
                <a:solidFill>
                  <a:srgbClr val="8EB4E3"/>
                </a:solidFill>
                <a:effectLst>
                  <a:outerShdw blurRad="38100" dist="38100" dir="2700000" algn="tl">
                    <a:srgbClr val="000000">
                      <a:alpha val="43137"/>
                    </a:srgbClr>
                  </a:outerShdw>
                </a:effectLst>
              </a:rPr>
              <a:t> 10,19,20 NLT</a:t>
            </a:r>
            <a:endParaRPr lang="en-US" sz="2000" dirty="0">
              <a:solidFill>
                <a:srgbClr val="8EB4E3"/>
              </a:solidFill>
              <a:effectLst>
                <a:outerShdw blurRad="38100" dist="38100" dir="2700000" algn="tl">
                  <a:srgbClr val="000000">
                    <a:alpha val="43137"/>
                  </a:srgbClr>
                </a:outerShdw>
              </a:effectLst>
            </a:endParaRPr>
          </a:p>
          <a:p>
            <a:endParaRPr lang="en-US" sz="2400" dirty="0">
              <a:effectLst>
                <a:outerShdw blurRad="38100" dist="38100" dir="2700000" algn="tl" rotWithShape="0">
                  <a:srgbClr val="000000">
                    <a:alpha val="43137"/>
                  </a:srgbClr>
                </a:outerShdw>
              </a:effectLst>
            </a:endParaRP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39788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800350"/>
            <a:ext cx="8534400" cy="1200150"/>
          </a:xfrm>
        </p:spPr>
        <p:txBody>
          <a:bodyPr>
            <a:noAutofit/>
          </a:bodyPr>
          <a:lstStyle/>
          <a:p>
            <a:pPr marL="0" indent="0" algn="ctr">
              <a:buNone/>
            </a:pPr>
            <a:r>
              <a:rPr lang="en-US" dirty="0">
                <a:effectLst>
                  <a:outerShdw blurRad="50800" dist="38100" dir="5400000" algn="t" rotWithShape="0">
                    <a:prstClr val="black">
                      <a:alpha val="40000"/>
                    </a:prstClr>
                  </a:outerShdw>
                </a:effectLst>
              </a:rPr>
              <a:t>Attributing a false meaning to them,</a:t>
            </a:r>
          </a:p>
          <a:p>
            <a:pPr marL="0" indent="0" algn="ctr">
              <a:buNone/>
            </a:pPr>
            <a:r>
              <a:rPr lang="en-US" dirty="0">
                <a:effectLst>
                  <a:outerShdw blurRad="50800" dist="38100" dir="5400000" algn="t" rotWithShape="0">
                    <a:prstClr val="black">
                      <a:alpha val="40000"/>
                    </a:prstClr>
                  </a:outerShdw>
                </a:effectLst>
              </a:rPr>
              <a:t>because then we still don’t know the truth, but we think we do, so we no longer search for the truth!</a:t>
            </a:r>
          </a:p>
        </p:txBody>
      </p:sp>
      <p:sp>
        <p:nvSpPr>
          <p:cNvPr id="6" name="Title 1"/>
          <p:cNvSpPr>
            <a:spLocks noGrp="1"/>
          </p:cNvSpPr>
          <p:nvPr>
            <p:ph type="title"/>
          </p:nvPr>
        </p:nvSpPr>
        <p:spPr>
          <a:xfrm>
            <a:off x="457200" y="742949"/>
            <a:ext cx="8229600" cy="1828801"/>
          </a:xfrm>
        </p:spPr>
        <p:txBody>
          <a:bodyPr>
            <a:normAutofit/>
          </a:bodyPr>
          <a:lstStyle/>
          <a:p>
            <a:r>
              <a:rPr lang="en-US" sz="9600" i="1" dirty="0"/>
              <a:t>E = </a:t>
            </a:r>
            <a:r>
              <a:rPr lang="en-US" sz="9600" i="1" cap="none" dirty="0"/>
              <a:t>mc</a:t>
            </a:r>
            <a:r>
              <a:rPr lang="en-US" sz="9600" i="1" dirty="0" smtClean="0"/>
              <a:t> </a:t>
            </a:r>
            <a:r>
              <a:rPr lang="en-US" sz="9600" b="0" i="1" baseline="60000" dirty="0"/>
              <a:t>2</a:t>
            </a:r>
            <a:endParaRPr lang="en-US" sz="6600" b="0" i="1" cap="small" baseline="60000" dirty="0"/>
          </a:p>
        </p:txBody>
      </p:sp>
      <p:sp>
        <p:nvSpPr>
          <p:cNvPr id="7" name="Rectangle 6"/>
          <p:cNvSpPr/>
          <p:nvPr/>
        </p:nvSpPr>
        <p:spPr>
          <a:xfrm>
            <a:off x="3657600" y="1885950"/>
            <a:ext cx="1977238" cy="3154710"/>
          </a:xfrm>
          <a:prstGeom prst="rect">
            <a:avLst/>
          </a:prstGeom>
        </p:spPr>
        <p:txBody>
          <a:bodyPr wrap="square">
            <a:spAutoFit/>
          </a:bodyPr>
          <a:lstStyle/>
          <a:p>
            <a:r>
              <a:rPr lang="en-US" sz="19900" b="1" dirty="0">
                <a:solidFill>
                  <a:schemeClr val="bg1">
                    <a:alpha val="18000"/>
                  </a:schemeClr>
                </a:solidFill>
                <a:effectLst>
                  <a:outerShdw blurRad="50800" dist="38100" dir="5400000" algn="t" rotWithShape="0">
                    <a:prstClr val="black">
                      <a:alpha val="40000"/>
                    </a:prstClr>
                  </a:outerShdw>
                </a:effectLst>
              </a:rPr>
              <a:t>?</a:t>
            </a:r>
            <a:endParaRPr lang="en-US" sz="19900" b="1" dirty="0">
              <a:solidFill>
                <a:schemeClr val="bg1">
                  <a:alpha val="18000"/>
                </a:schemeClr>
              </a:solidFill>
            </a:endParaRPr>
          </a:p>
        </p:txBody>
      </p:sp>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400932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The Curtain</a:t>
            </a:r>
          </a:p>
        </p:txBody>
      </p:sp>
      <p:sp>
        <p:nvSpPr>
          <p:cNvPr id="6" name="Content Placeholder 5"/>
          <p:cNvSpPr>
            <a:spLocks noGrp="1"/>
          </p:cNvSpPr>
          <p:nvPr>
            <p:ph idx="1"/>
          </p:nvPr>
        </p:nvSpPr>
        <p:spPr>
          <a:xfrm>
            <a:off x="685800" y="1200150"/>
            <a:ext cx="8001000" cy="3851674"/>
          </a:xfrm>
        </p:spPr>
        <p:txBody>
          <a:bodyPr>
            <a:noAutofit/>
          </a:bodyPr>
          <a:lstStyle/>
          <a:p>
            <a:pPr marL="0" indent="0">
              <a:buNone/>
            </a:pPr>
            <a:r>
              <a:rPr lang="en-US" sz="2400" dirty="0">
                <a:effectLst>
                  <a:outerShdw blurRad="38100" dist="38100" dir="2700000" algn="tl">
                    <a:srgbClr val="000000">
                      <a:alpha val="43137"/>
                    </a:srgbClr>
                  </a:outerShdw>
                </a:effectLst>
              </a:rPr>
              <a:t>“And even if our gospel is veiled, it is veiled to those who are perishing. The god of this age has blinded the minds of unbelievers, so that they cannot see the light of the gospel of the glory of Christ, who is the image of God.” </a:t>
            </a:r>
            <a:br>
              <a:rPr lang="en-US" sz="2400" dirty="0">
                <a:effectLst>
                  <a:outerShdw blurRad="38100" dist="38100" dir="2700000" algn="tl">
                    <a:srgbClr val="000000">
                      <a:alpha val="43137"/>
                    </a:srgbClr>
                  </a:outerShdw>
                </a:effectLst>
              </a:rPr>
            </a:br>
            <a:r>
              <a:rPr lang="en-US" sz="1800" dirty="0">
                <a:solidFill>
                  <a:srgbClr val="ACAEEE"/>
                </a:solidFill>
                <a:effectLst>
                  <a:outerShdw blurRad="38100" dist="38100" dir="2700000" algn="tl">
                    <a:srgbClr val="000000">
                      <a:alpha val="43137"/>
                    </a:srgbClr>
                  </a:outerShdw>
                </a:effectLst>
              </a:rPr>
              <a:t>2 </a:t>
            </a:r>
            <a:r>
              <a:rPr lang="en-US" sz="1800" dirty="0" err="1">
                <a:solidFill>
                  <a:srgbClr val="ACAEEE"/>
                </a:solidFill>
                <a:effectLst>
                  <a:outerShdw blurRad="38100" dist="38100" dir="2700000" algn="tl">
                    <a:srgbClr val="000000">
                      <a:alpha val="43137"/>
                    </a:srgbClr>
                  </a:outerShdw>
                </a:effectLst>
              </a:rPr>
              <a:t>Cor</a:t>
            </a:r>
            <a:r>
              <a:rPr lang="en-US" sz="1800" dirty="0">
                <a:solidFill>
                  <a:srgbClr val="ACAEEE"/>
                </a:solidFill>
                <a:effectLst>
                  <a:outerShdw blurRad="38100" dist="38100" dir="2700000" algn="tl">
                    <a:srgbClr val="000000">
                      <a:alpha val="43137"/>
                    </a:srgbClr>
                  </a:outerShdw>
                </a:effectLst>
              </a:rPr>
              <a:t> 2:3,4</a:t>
            </a: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6203503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The Curtain</a:t>
            </a:r>
          </a:p>
        </p:txBody>
      </p:sp>
      <p:sp>
        <p:nvSpPr>
          <p:cNvPr id="6" name="Content Placeholder 5"/>
          <p:cNvSpPr>
            <a:spLocks noGrp="1"/>
          </p:cNvSpPr>
          <p:nvPr>
            <p:ph idx="1"/>
          </p:nvPr>
        </p:nvSpPr>
        <p:spPr>
          <a:xfrm>
            <a:off x="685800" y="1200150"/>
            <a:ext cx="8001000" cy="3851674"/>
          </a:xfrm>
        </p:spPr>
        <p:txBody>
          <a:bodyPr>
            <a:noAutofit/>
          </a:bodyPr>
          <a:lstStyle/>
          <a:p>
            <a:pPr marL="0" indent="0">
              <a:buNone/>
            </a:pPr>
            <a:r>
              <a:rPr lang="en-US" sz="2400" dirty="0">
                <a:solidFill>
                  <a:srgbClr val="568C7E"/>
                </a:solidFill>
                <a:effectLst>
                  <a:outerShdw blurRad="38100" dist="38100" dir="2700000" algn="tl">
                    <a:srgbClr val="000000">
                      <a:alpha val="43137"/>
                    </a:srgbClr>
                  </a:outerShdw>
                </a:effectLst>
              </a:rPr>
              <a:t>“And even if our gospel is veiled, it is veiled to those who are perishing. The god of this age has blinded the minds of unbelievers, so that they cannot see the light of the gospel of the glory of Christ, who is the image of God.” </a:t>
            </a:r>
            <a:br>
              <a:rPr lang="en-US" sz="2400" dirty="0">
                <a:solidFill>
                  <a:srgbClr val="568C7E"/>
                </a:solidFill>
                <a:effectLst>
                  <a:outerShdw blurRad="38100" dist="38100" dir="2700000" algn="tl">
                    <a:srgbClr val="000000">
                      <a:alpha val="43137"/>
                    </a:srgbClr>
                  </a:outerShdw>
                </a:effectLst>
              </a:rPr>
            </a:br>
            <a:r>
              <a:rPr lang="en-US" sz="1800" dirty="0">
                <a:solidFill>
                  <a:srgbClr val="568C7E"/>
                </a:solidFill>
                <a:effectLst>
                  <a:outerShdw blurRad="38100" dist="38100" dir="2700000" algn="tl">
                    <a:srgbClr val="000000">
                      <a:alpha val="43137"/>
                    </a:srgbClr>
                  </a:outerShdw>
                </a:effectLst>
              </a:rPr>
              <a:t>2 </a:t>
            </a:r>
            <a:r>
              <a:rPr lang="en-US" sz="1800" dirty="0" err="1">
                <a:solidFill>
                  <a:srgbClr val="568C7E"/>
                </a:solidFill>
                <a:effectLst>
                  <a:outerShdw blurRad="38100" dist="38100" dir="2700000" algn="tl">
                    <a:srgbClr val="000000">
                      <a:alpha val="43137"/>
                    </a:srgbClr>
                  </a:outerShdw>
                </a:effectLst>
              </a:rPr>
              <a:t>Cor</a:t>
            </a:r>
            <a:r>
              <a:rPr lang="en-US" sz="1800" dirty="0">
                <a:solidFill>
                  <a:srgbClr val="568C7E"/>
                </a:solidFill>
                <a:effectLst>
                  <a:outerShdw blurRad="38100" dist="38100" dir="2700000" algn="tl">
                    <a:srgbClr val="000000">
                      <a:alpha val="43137"/>
                    </a:srgbClr>
                  </a:outerShdw>
                </a:effectLst>
              </a:rPr>
              <a:t> 2:3,4</a:t>
            </a:r>
          </a:p>
          <a:p>
            <a:pPr marL="0" indent="0">
              <a:buNone/>
            </a:pPr>
            <a:r>
              <a:rPr lang="en-US" sz="2400" dirty="0">
                <a:effectLst>
                  <a:outerShdw blurRad="38100" dist="38100" dir="2700000" algn="tl">
                    <a:srgbClr val="000000">
                      <a:alpha val="43137"/>
                    </a:srgbClr>
                  </a:outerShdw>
                </a:effectLst>
              </a:rPr>
              <a:t>If we make the veil Jesus body, rather than the assumed fallen nature and lies of Satan, then we have God killing Jesus at the Cross. </a:t>
            </a: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77193236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The Curtain</a:t>
            </a:r>
          </a:p>
        </p:txBody>
      </p:sp>
      <p:sp>
        <p:nvSpPr>
          <p:cNvPr id="6" name="Content Placeholder 5"/>
          <p:cNvSpPr>
            <a:spLocks noGrp="1"/>
          </p:cNvSpPr>
          <p:nvPr>
            <p:ph idx="1"/>
          </p:nvPr>
        </p:nvSpPr>
        <p:spPr>
          <a:xfrm>
            <a:off x="685800" y="1189634"/>
            <a:ext cx="8001000" cy="3851674"/>
          </a:xfrm>
        </p:spPr>
        <p:txBody>
          <a:bodyPr>
            <a:noAutofit/>
          </a:bodyPr>
          <a:lstStyle/>
          <a:p>
            <a:pPr marL="0" indent="0">
              <a:buNone/>
            </a:pPr>
            <a:r>
              <a:rPr lang="en-US" sz="2400" dirty="0">
                <a:effectLst>
                  <a:outerShdw blurRad="38100" dist="38100" dir="2700000" algn="tl">
                    <a:srgbClr val="000000">
                      <a:alpha val="43137"/>
                    </a:srgbClr>
                  </a:outerShdw>
                </a:effectLst>
              </a:rPr>
              <a:t>When we recognize the reality of what God was accomplishing through Jesus, and what obstructs us from God, then we realize God, through Jesus, destroyed death, Satan’s power, and Satan’s work.</a:t>
            </a:r>
            <a:endParaRPr lang="en-US" sz="2400" dirty="0">
              <a:effectLst>
                <a:outerShdw blurRad="38100" dist="38100" dir="2700000" algn="tl" rotWithShape="0">
                  <a:srgbClr val="000000">
                    <a:alpha val="43137"/>
                  </a:srgbClr>
                </a:outerShdw>
              </a:effectLst>
            </a:endParaRP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2682946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Most Holy Place</a:t>
            </a:r>
          </a:p>
        </p:txBody>
      </p:sp>
      <p:sp>
        <p:nvSpPr>
          <p:cNvPr id="5" name="Content Placeholder 4"/>
          <p:cNvSpPr>
            <a:spLocks noGrp="1"/>
          </p:cNvSpPr>
          <p:nvPr>
            <p:ph sz="half" idx="1"/>
          </p:nvPr>
        </p:nvSpPr>
        <p:spPr>
          <a:xfrm>
            <a:off x="685800" y="971550"/>
            <a:ext cx="3810000" cy="3714750"/>
          </a:xfrm>
        </p:spPr>
        <p:txBody>
          <a:bodyPr>
            <a:normAutofit/>
          </a:bodyPr>
          <a:lstStyle/>
          <a:p>
            <a:pPr marL="0" indent="0">
              <a:buNone/>
            </a:pPr>
            <a:endParaRPr lang="en-US" sz="2400" dirty="0"/>
          </a:p>
        </p:txBody>
      </p:sp>
      <p:sp>
        <p:nvSpPr>
          <p:cNvPr id="2" name="Content Placeholder 1"/>
          <p:cNvSpPr>
            <a:spLocks noGrp="1"/>
          </p:cNvSpPr>
          <p:nvPr>
            <p:ph sz="half" idx="2"/>
          </p:nvPr>
        </p:nvSpPr>
        <p:spPr/>
        <p:txBody>
          <a:bodyPr/>
          <a:lstStyle/>
          <a:p>
            <a:endParaRPr lang="en-US"/>
          </a:p>
        </p:txBody>
      </p:sp>
      <p:pic>
        <p:nvPicPr>
          <p:cNvPr id="9" name="Content Placeholder 6" descr="068_Priest_Holy_Pleace.jpeg"/>
          <p:cNvPicPr>
            <a:picLocks noChangeAspect="1"/>
          </p:cNvPicPr>
          <p:nvPr/>
        </p:nvPicPr>
        <p:blipFill rotWithShape="1">
          <a:blip r:embed="rId3">
            <a:extLst>
              <a:ext uri="{28A0092B-C50C-407E-A947-70E740481C1C}">
                <a14:useLocalDpi xmlns:a14="http://schemas.microsoft.com/office/drawing/2010/main" val="0"/>
              </a:ext>
            </a:extLst>
          </a:blip>
          <a:srcRect l="1559" t="-561" r="24184" b="561"/>
          <a:stretch/>
        </p:blipFill>
        <p:spPr>
          <a:xfrm>
            <a:off x="1936578" y="742950"/>
            <a:ext cx="5378622" cy="4400550"/>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3632070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Most Holy Place</a:t>
            </a:r>
          </a:p>
        </p:txBody>
      </p:sp>
      <p:sp>
        <p:nvSpPr>
          <p:cNvPr id="5" name="Content Placeholder 4"/>
          <p:cNvSpPr>
            <a:spLocks noGrp="1"/>
          </p:cNvSpPr>
          <p:nvPr>
            <p:ph sz="half" idx="1"/>
          </p:nvPr>
        </p:nvSpPr>
        <p:spPr>
          <a:xfrm>
            <a:off x="685800" y="1190092"/>
            <a:ext cx="4343400" cy="3714750"/>
          </a:xfrm>
        </p:spPr>
        <p:txBody>
          <a:bodyPr>
            <a:normAutofit/>
          </a:bodyPr>
          <a:lstStyle/>
          <a:p>
            <a:r>
              <a:rPr lang="en-US" sz="2400" dirty="0"/>
              <a:t>Universe cleansed of sin and reconciled back to oneness with God</a:t>
            </a:r>
          </a:p>
        </p:txBody>
      </p:sp>
      <p:pic>
        <p:nvPicPr>
          <p:cNvPr id="9" name="Content Placeholder 6" descr="068_Priest_Holy_Pleace.jpeg"/>
          <p:cNvPicPr>
            <a:picLocks noChangeAspect="1"/>
          </p:cNvPicPr>
          <p:nvPr/>
        </p:nvPicPr>
        <p:blipFill rotWithShape="1">
          <a:blip r:embed="rId2">
            <a:extLst>
              <a:ext uri="{28A0092B-C50C-407E-A947-70E740481C1C}">
                <a14:useLocalDpi xmlns:a14="http://schemas.microsoft.com/office/drawing/2010/main" val="0"/>
              </a:ext>
            </a:extLst>
          </a:blip>
          <a:srcRect l="1559" t="-561" r="24184" b="561"/>
          <a:stretch/>
        </p:blipFill>
        <p:spPr>
          <a:xfrm>
            <a:off x="5029200" y="1169518"/>
            <a:ext cx="3840480" cy="3142110"/>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904517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Most Holy Place</a:t>
            </a:r>
          </a:p>
        </p:txBody>
      </p:sp>
      <p:sp>
        <p:nvSpPr>
          <p:cNvPr id="5" name="Content Placeholder 4"/>
          <p:cNvSpPr>
            <a:spLocks noGrp="1"/>
          </p:cNvSpPr>
          <p:nvPr>
            <p:ph sz="half" idx="1"/>
          </p:nvPr>
        </p:nvSpPr>
        <p:spPr>
          <a:xfrm>
            <a:off x="685800" y="1200150"/>
            <a:ext cx="4343400" cy="3714750"/>
          </a:xfrm>
        </p:spPr>
        <p:txBody>
          <a:bodyPr>
            <a:normAutofit/>
          </a:bodyPr>
          <a:lstStyle/>
          <a:p>
            <a:r>
              <a:rPr lang="en-US" sz="2400" dirty="0">
                <a:solidFill>
                  <a:srgbClr val="568C7E"/>
                </a:solidFill>
              </a:rPr>
              <a:t>Universe cleansed of sin and reconciled back to oneness with God</a:t>
            </a:r>
          </a:p>
          <a:p>
            <a:r>
              <a:rPr lang="en-US" sz="2400" dirty="0">
                <a:effectLst>
                  <a:outerShdw blurRad="38100" dist="38100" dir="2700000" algn="tl">
                    <a:srgbClr val="000000">
                      <a:alpha val="43137"/>
                    </a:srgbClr>
                  </a:outerShdw>
                </a:effectLst>
              </a:rPr>
              <a:t>Shekinah—God </a:t>
            </a:r>
          </a:p>
        </p:txBody>
      </p:sp>
      <p:pic>
        <p:nvPicPr>
          <p:cNvPr id="8" name="Content Placeholder 6" descr="068_Priest_Holy_Pleace.jpeg"/>
          <p:cNvPicPr>
            <a:picLocks noChangeAspect="1"/>
          </p:cNvPicPr>
          <p:nvPr/>
        </p:nvPicPr>
        <p:blipFill rotWithShape="1">
          <a:blip r:embed="rId2">
            <a:extLst>
              <a:ext uri="{28A0092B-C50C-407E-A947-70E740481C1C}">
                <a14:useLocalDpi xmlns:a14="http://schemas.microsoft.com/office/drawing/2010/main" val="0"/>
              </a:ext>
            </a:extLst>
          </a:blip>
          <a:srcRect l="1559" t="-561" r="24184" b="561"/>
          <a:stretch/>
        </p:blipFill>
        <p:spPr>
          <a:xfrm>
            <a:off x="5029200" y="1169518"/>
            <a:ext cx="3840480" cy="3142110"/>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179468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Most Holy Place</a:t>
            </a:r>
          </a:p>
        </p:txBody>
      </p:sp>
      <p:sp>
        <p:nvSpPr>
          <p:cNvPr id="5" name="Content Placeholder 4"/>
          <p:cNvSpPr>
            <a:spLocks noGrp="1"/>
          </p:cNvSpPr>
          <p:nvPr>
            <p:ph sz="half" idx="1"/>
          </p:nvPr>
        </p:nvSpPr>
        <p:spPr>
          <a:xfrm>
            <a:off x="685800" y="1200150"/>
            <a:ext cx="4343400" cy="3714750"/>
          </a:xfrm>
        </p:spPr>
        <p:txBody>
          <a:bodyPr>
            <a:normAutofit/>
          </a:bodyPr>
          <a:lstStyle/>
          <a:p>
            <a:r>
              <a:rPr lang="en-US" sz="2400" dirty="0">
                <a:solidFill>
                  <a:srgbClr val="568C7E"/>
                </a:solidFill>
              </a:rPr>
              <a:t>Universe cleansed of sin and reconciled back to oneness with God</a:t>
            </a:r>
          </a:p>
          <a:p>
            <a:r>
              <a:rPr lang="en-US" sz="2400" dirty="0">
                <a:solidFill>
                  <a:srgbClr val="568C7E"/>
                </a:solidFill>
                <a:effectLst>
                  <a:outerShdw blurRad="38100" dist="38100" dir="2700000" algn="tl">
                    <a:srgbClr val="000000">
                      <a:alpha val="43137"/>
                    </a:srgbClr>
                  </a:outerShdw>
                </a:effectLst>
              </a:rPr>
              <a:t>Shekinah—God </a:t>
            </a:r>
          </a:p>
          <a:p>
            <a:r>
              <a:rPr lang="en-US" sz="2400" dirty="0">
                <a:effectLst>
                  <a:outerShdw blurRad="38100" dist="38100" dir="2700000" algn="tl">
                    <a:srgbClr val="000000">
                      <a:alpha val="43137"/>
                    </a:srgbClr>
                  </a:outerShdw>
                </a:effectLst>
              </a:rPr>
              <a:t>Angels—unfallen beings</a:t>
            </a:r>
          </a:p>
          <a:p>
            <a:pPr marL="0" indent="0">
              <a:buNone/>
            </a:pPr>
            <a:endParaRPr lang="en-US" sz="2400" dirty="0">
              <a:effectLst>
                <a:outerShdw blurRad="38100" dist="38100" dir="2700000" algn="tl">
                  <a:srgbClr val="000000">
                    <a:alpha val="43137"/>
                  </a:srgbClr>
                </a:outerShdw>
              </a:effectLst>
            </a:endParaRPr>
          </a:p>
        </p:txBody>
      </p:sp>
      <p:pic>
        <p:nvPicPr>
          <p:cNvPr id="8" name="Content Placeholder 6" descr="068_Priest_Holy_Pleace.jpeg"/>
          <p:cNvPicPr>
            <a:picLocks noChangeAspect="1"/>
          </p:cNvPicPr>
          <p:nvPr/>
        </p:nvPicPr>
        <p:blipFill rotWithShape="1">
          <a:blip r:embed="rId2">
            <a:extLst>
              <a:ext uri="{28A0092B-C50C-407E-A947-70E740481C1C}">
                <a14:useLocalDpi xmlns:a14="http://schemas.microsoft.com/office/drawing/2010/main" val="0"/>
              </a:ext>
            </a:extLst>
          </a:blip>
          <a:srcRect l="1559" t="-561" r="24184" b="561"/>
          <a:stretch/>
        </p:blipFill>
        <p:spPr>
          <a:xfrm>
            <a:off x="5029200" y="1169518"/>
            <a:ext cx="3840480" cy="3142110"/>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082824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Most Holy Place</a:t>
            </a:r>
          </a:p>
        </p:txBody>
      </p:sp>
      <p:sp>
        <p:nvSpPr>
          <p:cNvPr id="5" name="Content Placeholder 4"/>
          <p:cNvSpPr>
            <a:spLocks noGrp="1"/>
          </p:cNvSpPr>
          <p:nvPr>
            <p:ph sz="half" idx="1"/>
          </p:nvPr>
        </p:nvSpPr>
        <p:spPr>
          <a:xfrm>
            <a:off x="685800" y="1195121"/>
            <a:ext cx="4343400" cy="3714750"/>
          </a:xfrm>
        </p:spPr>
        <p:txBody>
          <a:bodyPr>
            <a:normAutofit/>
          </a:bodyPr>
          <a:lstStyle/>
          <a:p>
            <a:r>
              <a:rPr lang="en-US" sz="2400" dirty="0">
                <a:solidFill>
                  <a:srgbClr val="568C7E"/>
                </a:solidFill>
              </a:rPr>
              <a:t>Universe cleansed of sin and reconciled back to oneness with God</a:t>
            </a:r>
          </a:p>
          <a:p>
            <a:r>
              <a:rPr lang="en-US" sz="2400" dirty="0">
                <a:solidFill>
                  <a:srgbClr val="568C7E"/>
                </a:solidFill>
                <a:effectLst>
                  <a:outerShdw blurRad="38100" dist="38100" dir="2700000" algn="tl">
                    <a:srgbClr val="000000">
                      <a:alpha val="43137"/>
                    </a:srgbClr>
                  </a:outerShdw>
                </a:effectLst>
              </a:rPr>
              <a:t>Shekinah—God </a:t>
            </a:r>
          </a:p>
          <a:p>
            <a:r>
              <a:rPr lang="en-US" sz="2400" dirty="0">
                <a:solidFill>
                  <a:srgbClr val="568C7E"/>
                </a:solidFill>
                <a:effectLst>
                  <a:outerShdw blurRad="38100" dist="38100" dir="2700000" algn="tl">
                    <a:srgbClr val="000000">
                      <a:alpha val="43137"/>
                    </a:srgbClr>
                  </a:outerShdw>
                </a:effectLst>
              </a:rPr>
              <a:t>Angels—unfallen beings</a:t>
            </a:r>
          </a:p>
          <a:p>
            <a:r>
              <a:rPr lang="en-US" sz="2400" dirty="0">
                <a:effectLst>
                  <a:outerShdw blurRad="38100" dist="38100" dir="2700000" algn="tl">
                    <a:srgbClr val="000000">
                      <a:alpha val="43137"/>
                    </a:srgbClr>
                  </a:outerShdw>
                </a:effectLst>
              </a:rPr>
              <a:t>Lid—solid gold, Jesus, Paul uses the term to refer to Jesus in Romans 3</a:t>
            </a:r>
          </a:p>
          <a:p>
            <a:endParaRPr lang="en-US" sz="2400" dirty="0">
              <a:effectLst>
                <a:outerShdw blurRad="38100" dist="38100" dir="2700000" algn="tl">
                  <a:srgbClr val="000000">
                    <a:alpha val="43137"/>
                  </a:srgbClr>
                </a:outerShdw>
              </a:effectLst>
            </a:endParaRPr>
          </a:p>
        </p:txBody>
      </p:sp>
      <p:pic>
        <p:nvPicPr>
          <p:cNvPr id="8" name="Content Placeholder 6" descr="068_Priest_Holy_Pleace.jpeg"/>
          <p:cNvPicPr>
            <a:picLocks noChangeAspect="1"/>
          </p:cNvPicPr>
          <p:nvPr/>
        </p:nvPicPr>
        <p:blipFill rotWithShape="1">
          <a:blip r:embed="rId2">
            <a:extLst>
              <a:ext uri="{28A0092B-C50C-407E-A947-70E740481C1C}">
                <a14:useLocalDpi xmlns:a14="http://schemas.microsoft.com/office/drawing/2010/main" val="0"/>
              </a:ext>
            </a:extLst>
          </a:blip>
          <a:srcRect l="1559" t="-561" r="24184" b="561"/>
          <a:stretch/>
        </p:blipFill>
        <p:spPr>
          <a:xfrm>
            <a:off x="5029200" y="1169518"/>
            <a:ext cx="3840480" cy="3142110"/>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304883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Box Beneath The Lid</a:t>
            </a:r>
          </a:p>
        </p:txBody>
      </p:sp>
      <p:sp>
        <p:nvSpPr>
          <p:cNvPr id="3" name="Content Placeholder 2"/>
          <p:cNvSpPr>
            <a:spLocks noGrp="1"/>
          </p:cNvSpPr>
          <p:nvPr>
            <p:ph sz="half" idx="1"/>
          </p:nvPr>
        </p:nvSpPr>
        <p:spPr>
          <a:xfrm>
            <a:off x="457200" y="900114"/>
            <a:ext cx="4038600" cy="4129087"/>
          </a:xfrm>
        </p:spPr>
        <p:txBody>
          <a:bodyPr>
            <a:normAutofit/>
          </a:bodyPr>
          <a:lstStyle/>
          <a:p>
            <a:endParaRPr lang="en-US" sz="2400" dirty="0"/>
          </a:p>
        </p:txBody>
      </p:sp>
      <p:sp>
        <p:nvSpPr>
          <p:cNvPr id="4" name="Content Placeholder 3"/>
          <p:cNvSpPr>
            <a:spLocks noGrp="1"/>
          </p:cNvSpPr>
          <p:nvPr>
            <p:ph sz="half" idx="2"/>
          </p:nvPr>
        </p:nvSpPr>
        <p:spPr/>
        <p:txBody>
          <a:bodyPr/>
          <a:lstStyle/>
          <a:p>
            <a:endParaRPr lang="en-US"/>
          </a:p>
        </p:txBody>
      </p:sp>
      <p:pic>
        <p:nvPicPr>
          <p:cNvPr id="6"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1484295" y="742950"/>
            <a:ext cx="6059505" cy="4400550"/>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8634504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Box Beneath The Lid</a:t>
            </a:r>
          </a:p>
        </p:txBody>
      </p:sp>
      <p:sp>
        <p:nvSpPr>
          <p:cNvPr id="3" name="Content Placeholder 2"/>
          <p:cNvSpPr>
            <a:spLocks noGrp="1"/>
          </p:cNvSpPr>
          <p:nvPr>
            <p:ph sz="half" idx="1"/>
          </p:nvPr>
        </p:nvSpPr>
        <p:spPr>
          <a:xfrm>
            <a:off x="685800" y="1200150"/>
            <a:ext cx="4343400" cy="4057651"/>
          </a:xfrm>
        </p:spPr>
        <p:txBody>
          <a:bodyPr>
            <a:normAutofit/>
          </a:bodyPr>
          <a:lstStyle/>
          <a:p>
            <a:pPr>
              <a:lnSpc>
                <a:spcPct val="90000"/>
              </a:lnSpc>
            </a:pPr>
            <a:r>
              <a:rPr lang="en-US" sz="2400" dirty="0"/>
              <a:t>Porous wood covered in gold—sinful humans restored to unity with God</a:t>
            </a:r>
          </a:p>
        </p:txBody>
      </p:sp>
      <p:pic>
        <p:nvPicPr>
          <p:cNvPr id="6"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7371" y="1200150"/>
            <a:ext cx="3840480" cy="278904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113919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047750"/>
            <a:ext cx="7696200" cy="3524250"/>
          </a:xfrm>
        </p:spPr>
        <p:txBody>
          <a:bodyPr>
            <a:normAutofit/>
          </a:bodyPr>
          <a:lstStyle/>
          <a:p>
            <a:pPr>
              <a:defRPr/>
            </a:pPr>
            <a:endParaRPr lang="en-US" sz="2800" dirty="0">
              <a:effectLst>
                <a:outerShdw blurRad="50800" dist="38100" dir="5400000" algn="t" rotWithShape="0">
                  <a:prstClr val="black">
                    <a:alpha val="40000"/>
                  </a:prstClr>
                </a:outerShdw>
              </a:effectLst>
            </a:endParaRPr>
          </a:p>
        </p:txBody>
      </p:sp>
      <p:sp>
        <p:nvSpPr>
          <p:cNvPr id="5" name="Title 1"/>
          <p:cNvSpPr>
            <a:spLocks noGrp="1"/>
          </p:cNvSpPr>
          <p:nvPr>
            <p:ph type="title"/>
          </p:nvPr>
        </p:nvSpPr>
        <p:spPr>
          <a:xfrm>
            <a:off x="457200" y="57150"/>
            <a:ext cx="8229600" cy="1143000"/>
          </a:xfrm>
        </p:spPr>
        <p:txBody>
          <a:bodyPr>
            <a:normAutofit/>
          </a:bodyPr>
          <a:lstStyle/>
          <a:p>
            <a:pPr>
              <a:defRPr/>
            </a:pPr>
            <a:r>
              <a:rPr lang="en-US" cap="small" dirty="0">
                <a:effectLst>
                  <a:outerShdw blurRad="50800" dist="38100" dir="5400000" algn="t" rotWithShape="0">
                    <a:prstClr val="black">
                      <a:alpha val="40000"/>
                    </a:prstClr>
                  </a:outerShdw>
                </a:effectLst>
              </a:rPr>
              <a:t>The Sanctuary Has Been Terribly Misunderstood</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6930030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Box Beneath The Lid</a:t>
            </a:r>
          </a:p>
        </p:txBody>
      </p:sp>
      <p:sp>
        <p:nvSpPr>
          <p:cNvPr id="3" name="Content Placeholder 2"/>
          <p:cNvSpPr>
            <a:spLocks noGrp="1"/>
          </p:cNvSpPr>
          <p:nvPr>
            <p:ph sz="half" idx="1"/>
          </p:nvPr>
        </p:nvSpPr>
        <p:spPr>
          <a:xfrm>
            <a:off x="685800" y="1200150"/>
            <a:ext cx="4343400" cy="4057651"/>
          </a:xfrm>
        </p:spPr>
        <p:txBody>
          <a:bodyPr>
            <a:normAutofit/>
          </a:bodyPr>
          <a:lstStyle/>
          <a:p>
            <a:pPr>
              <a:lnSpc>
                <a:spcPct val="90000"/>
              </a:lnSpc>
            </a:pPr>
            <a:r>
              <a:rPr lang="en-US" sz="2400" dirty="0">
                <a:solidFill>
                  <a:srgbClr val="568C7E"/>
                </a:solidFill>
              </a:rPr>
              <a:t>Porous wood covered in gold—sinful humans restored to unity with God</a:t>
            </a:r>
          </a:p>
          <a:p>
            <a:pPr>
              <a:lnSpc>
                <a:spcPct val="90000"/>
              </a:lnSpc>
            </a:pPr>
            <a:r>
              <a:rPr lang="en-US" sz="2400" dirty="0"/>
              <a:t>It contained?</a:t>
            </a:r>
          </a:p>
        </p:txBody>
      </p:sp>
      <p:pic>
        <p:nvPicPr>
          <p:cNvPr id="8"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7371" y="1200150"/>
            <a:ext cx="3840480" cy="2789044"/>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6642174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Box Beneath The Lid</a:t>
            </a:r>
          </a:p>
        </p:txBody>
      </p:sp>
      <p:sp>
        <p:nvSpPr>
          <p:cNvPr id="3" name="Content Placeholder 2"/>
          <p:cNvSpPr>
            <a:spLocks noGrp="1"/>
          </p:cNvSpPr>
          <p:nvPr>
            <p:ph sz="half" idx="1"/>
          </p:nvPr>
        </p:nvSpPr>
        <p:spPr>
          <a:xfrm>
            <a:off x="685799" y="1200150"/>
            <a:ext cx="4341571" cy="4057651"/>
          </a:xfrm>
        </p:spPr>
        <p:txBody>
          <a:bodyPr>
            <a:normAutofit/>
          </a:bodyPr>
          <a:lstStyle/>
          <a:p>
            <a:pPr>
              <a:lnSpc>
                <a:spcPct val="90000"/>
              </a:lnSpc>
            </a:pPr>
            <a:r>
              <a:rPr lang="en-US" sz="2400" dirty="0">
                <a:solidFill>
                  <a:srgbClr val="568C7E"/>
                </a:solidFill>
              </a:rPr>
              <a:t>Porous wood covered in gold—sinful humans restored to unity with God</a:t>
            </a:r>
          </a:p>
          <a:p>
            <a:pPr>
              <a:lnSpc>
                <a:spcPct val="90000"/>
              </a:lnSpc>
            </a:pPr>
            <a:r>
              <a:rPr lang="en-US" sz="2400" dirty="0">
                <a:solidFill>
                  <a:srgbClr val="568C7E"/>
                </a:solidFill>
              </a:rPr>
              <a:t>It contained?</a:t>
            </a:r>
          </a:p>
          <a:p>
            <a:pPr>
              <a:lnSpc>
                <a:spcPct val="90000"/>
              </a:lnSpc>
            </a:pPr>
            <a:r>
              <a:rPr lang="en-US" sz="2400" dirty="0"/>
              <a:t>Manna—Jesus </a:t>
            </a:r>
          </a:p>
        </p:txBody>
      </p:sp>
      <p:pic>
        <p:nvPicPr>
          <p:cNvPr id="8"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7371" y="1200150"/>
            <a:ext cx="3840480" cy="2789044"/>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5398117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Box Beneath The Lid</a:t>
            </a:r>
          </a:p>
        </p:txBody>
      </p:sp>
      <p:sp>
        <p:nvSpPr>
          <p:cNvPr id="3" name="Content Placeholder 2"/>
          <p:cNvSpPr>
            <a:spLocks noGrp="1"/>
          </p:cNvSpPr>
          <p:nvPr>
            <p:ph sz="half" idx="1"/>
          </p:nvPr>
        </p:nvSpPr>
        <p:spPr>
          <a:xfrm>
            <a:off x="685800" y="1200150"/>
            <a:ext cx="4343400" cy="4057651"/>
          </a:xfrm>
        </p:spPr>
        <p:txBody>
          <a:bodyPr>
            <a:normAutofit/>
          </a:bodyPr>
          <a:lstStyle/>
          <a:p>
            <a:pPr>
              <a:lnSpc>
                <a:spcPct val="90000"/>
              </a:lnSpc>
            </a:pPr>
            <a:r>
              <a:rPr lang="en-US" sz="2400" dirty="0">
                <a:solidFill>
                  <a:srgbClr val="568C7E"/>
                </a:solidFill>
              </a:rPr>
              <a:t>Porous wood covered in gold—sinful humans restored to unity with God</a:t>
            </a:r>
          </a:p>
          <a:p>
            <a:pPr>
              <a:lnSpc>
                <a:spcPct val="90000"/>
              </a:lnSpc>
            </a:pPr>
            <a:r>
              <a:rPr lang="en-US" sz="2400" dirty="0">
                <a:solidFill>
                  <a:srgbClr val="568C7E"/>
                </a:solidFill>
              </a:rPr>
              <a:t>It contained?</a:t>
            </a:r>
          </a:p>
          <a:p>
            <a:pPr>
              <a:lnSpc>
                <a:spcPct val="90000"/>
              </a:lnSpc>
            </a:pPr>
            <a:r>
              <a:rPr lang="en-US" sz="2400" dirty="0">
                <a:solidFill>
                  <a:srgbClr val="568C7E"/>
                </a:solidFill>
              </a:rPr>
              <a:t>Manna—Jesus </a:t>
            </a:r>
          </a:p>
          <a:p>
            <a:pPr>
              <a:lnSpc>
                <a:spcPct val="90000"/>
              </a:lnSpc>
            </a:pPr>
            <a:r>
              <a:rPr lang="en-US" sz="2400" dirty="0"/>
              <a:t>10 Commandments—God’s operating system</a:t>
            </a:r>
          </a:p>
        </p:txBody>
      </p:sp>
      <p:pic>
        <p:nvPicPr>
          <p:cNvPr id="8"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7371" y="1200150"/>
            <a:ext cx="3840480" cy="2789044"/>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4257372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Box Beneath The Lid</a:t>
            </a:r>
          </a:p>
        </p:txBody>
      </p:sp>
      <p:sp>
        <p:nvSpPr>
          <p:cNvPr id="3" name="Content Placeholder 2"/>
          <p:cNvSpPr>
            <a:spLocks noGrp="1"/>
          </p:cNvSpPr>
          <p:nvPr>
            <p:ph sz="half" idx="1"/>
          </p:nvPr>
        </p:nvSpPr>
        <p:spPr>
          <a:xfrm>
            <a:off x="685799" y="1200607"/>
            <a:ext cx="4341571" cy="4057651"/>
          </a:xfrm>
        </p:spPr>
        <p:txBody>
          <a:bodyPr>
            <a:normAutofit/>
          </a:bodyPr>
          <a:lstStyle/>
          <a:p>
            <a:pPr>
              <a:lnSpc>
                <a:spcPct val="90000"/>
              </a:lnSpc>
            </a:pPr>
            <a:r>
              <a:rPr lang="en-US" sz="2400" dirty="0">
                <a:solidFill>
                  <a:srgbClr val="568C7E"/>
                </a:solidFill>
              </a:rPr>
              <a:t>Porous wood covered in gold—sinful humans restored to unity with God</a:t>
            </a:r>
          </a:p>
          <a:p>
            <a:pPr>
              <a:lnSpc>
                <a:spcPct val="90000"/>
              </a:lnSpc>
            </a:pPr>
            <a:r>
              <a:rPr lang="en-US" sz="2400" dirty="0">
                <a:solidFill>
                  <a:srgbClr val="568C7E"/>
                </a:solidFill>
              </a:rPr>
              <a:t>It contained?</a:t>
            </a:r>
          </a:p>
          <a:p>
            <a:pPr>
              <a:lnSpc>
                <a:spcPct val="90000"/>
              </a:lnSpc>
            </a:pPr>
            <a:r>
              <a:rPr lang="en-US" sz="2400" dirty="0">
                <a:solidFill>
                  <a:srgbClr val="568C7E"/>
                </a:solidFill>
              </a:rPr>
              <a:t>Manna—Jesus </a:t>
            </a:r>
          </a:p>
          <a:p>
            <a:pPr>
              <a:lnSpc>
                <a:spcPct val="90000"/>
              </a:lnSpc>
            </a:pPr>
            <a:r>
              <a:rPr lang="en-US" sz="2400" dirty="0">
                <a:solidFill>
                  <a:srgbClr val="568C7E"/>
                </a:solidFill>
              </a:rPr>
              <a:t>10 Commandments—God’s operating system</a:t>
            </a:r>
          </a:p>
          <a:p>
            <a:pPr>
              <a:lnSpc>
                <a:spcPct val="90000"/>
              </a:lnSpc>
            </a:pPr>
            <a:r>
              <a:rPr lang="en-US" sz="2400" dirty="0"/>
              <a:t>Aaron’s rod—dead in sin brought to life fruits of righteousness</a:t>
            </a:r>
          </a:p>
        </p:txBody>
      </p:sp>
      <p:pic>
        <p:nvPicPr>
          <p:cNvPr id="8"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7371" y="1200150"/>
            <a:ext cx="3840480" cy="2789044"/>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7680408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normAutofit/>
          </a:bodyPr>
          <a:lstStyle/>
          <a:p>
            <a:r>
              <a:rPr lang="en-US" dirty="0"/>
              <a:t>Box Beneath The Lid</a:t>
            </a:r>
          </a:p>
        </p:txBody>
      </p:sp>
      <p:sp>
        <p:nvSpPr>
          <p:cNvPr id="3" name="Content Placeholder 2"/>
          <p:cNvSpPr>
            <a:spLocks noGrp="1"/>
          </p:cNvSpPr>
          <p:nvPr>
            <p:ph sz="half" idx="1"/>
          </p:nvPr>
        </p:nvSpPr>
        <p:spPr>
          <a:xfrm>
            <a:off x="685800" y="1200150"/>
            <a:ext cx="4343400" cy="4057651"/>
          </a:xfrm>
        </p:spPr>
        <p:txBody>
          <a:bodyPr>
            <a:normAutofit/>
          </a:bodyPr>
          <a:lstStyle/>
          <a:p>
            <a:r>
              <a:rPr lang="en-US" sz="2400" dirty="0">
                <a:effectLst>
                  <a:outerShdw blurRad="38100" dist="38100" dir="2700000" algn="tl">
                    <a:srgbClr val="000000">
                      <a:alpha val="43137"/>
                    </a:srgbClr>
                  </a:outerShdw>
                </a:effectLst>
                <a:cs typeface="Tahoma"/>
              </a:rPr>
              <a:t>Those in penal view claim the lid covers the broken law, but what law was kept in the ark? The one Moses broke or the unbroken one? </a:t>
            </a:r>
          </a:p>
          <a:p>
            <a:pPr marL="0" indent="0">
              <a:buNone/>
            </a:pPr>
            <a:endParaRPr lang="en-US" sz="2400" dirty="0">
              <a:solidFill>
                <a:srgbClr val="31859C"/>
              </a:solidFill>
            </a:endParaRPr>
          </a:p>
        </p:txBody>
      </p:sp>
      <p:pic>
        <p:nvPicPr>
          <p:cNvPr id="8"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7371" y="1200150"/>
            <a:ext cx="3840480" cy="2789044"/>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9609540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Box Beneath The Lid</a:t>
            </a:r>
          </a:p>
        </p:txBody>
      </p:sp>
      <p:sp>
        <p:nvSpPr>
          <p:cNvPr id="3" name="Content Placeholder 2"/>
          <p:cNvSpPr>
            <a:spLocks noGrp="1"/>
          </p:cNvSpPr>
          <p:nvPr>
            <p:ph sz="half" idx="1"/>
          </p:nvPr>
        </p:nvSpPr>
        <p:spPr>
          <a:xfrm>
            <a:off x="685799" y="1200150"/>
            <a:ext cx="4341571" cy="4286251"/>
          </a:xfrm>
        </p:spPr>
        <p:txBody>
          <a:bodyPr>
            <a:normAutofit/>
          </a:bodyPr>
          <a:lstStyle/>
          <a:p>
            <a:r>
              <a:rPr lang="en-US" sz="2400" dirty="0">
                <a:solidFill>
                  <a:srgbClr val="568C7E"/>
                </a:solidFill>
                <a:effectLst>
                  <a:outerShdw blurRad="38100" dist="38100" dir="2700000" algn="tl">
                    <a:srgbClr val="000000">
                      <a:alpha val="43137"/>
                    </a:srgbClr>
                  </a:outerShdw>
                </a:effectLst>
                <a:cs typeface="Tahoma"/>
              </a:rPr>
              <a:t>Those in penal view claim the lid covers the broken law, but what law was kept in the ark? The one Moses broke or the unbroken one? </a:t>
            </a:r>
          </a:p>
          <a:p>
            <a:r>
              <a:rPr lang="en-US" sz="2400" dirty="0"/>
              <a:t>Jesus is the lid of solid gold—the connecting link unifying the universe</a:t>
            </a:r>
          </a:p>
          <a:p>
            <a:endParaRPr lang="en-US" sz="2400" dirty="0"/>
          </a:p>
        </p:txBody>
      </p:sp>
      <p:pic>
        <p:nvPicPr>
          <p:cNvPr id="8"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7371" y="1200150"/>
            <a:ext cx="3840480" cy="2789044"/>
          </a:xfrm>
          <a:prstGeom prst="rect">
            <a:avLst/>
          </a:prstGeo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1290424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Box Beneath The Lid</a:t>
            </a:r>
          </a:p>
        </p:txBody>
      </p:sp>
      <p:sp>
        <p:nvSpPr>
          <p:cNvPr id="3" name="Content Placeholder 2"/>
          <p:cNvSpPr>
            <a:spLocks noGrp="1"/>
          </p:cNvSpPr>
          <p:nvPr>
            <p:ph sz="half" idx="1"/>
          </p:nvPr>
        </p:nvSpPr>
        <p:spPr>
          <a:xfrm>
            <a:off x="685799" y="1200150"/>
            <a:ext cx="4341571" cy="4114800"/>
          </a:xfrm>
        </p:spPr>
        <p:txBody>
          <a:bodyPr>
            <a:normAutofit/>
          </a:bodyPr>
          <a:lstStyle/>
          <a:p>
            <a:pPr marL="0" indent="0">
              <a:buNone/>
            </a:pPr>
            <a:r>
              <a:rPr lang="en-US" sz="2200" dirty="0">
                <a:effectLst>
                  <a:outerShdw blurRad="38100" dist="38100" dir="2700000" algn="tl">
                    <a:srgbClr val="000000">
                      <a:alpha val="43137"/>
                    </a:srgbClr>
                  </a:outerShdw>
                </a:effectLst>
              </a:rPr>
              <a:t>“And he made known to us the mystery of his will according to his good pleasure, which he purposed in Christ, to be put into effect when the times will have reached their fulfillment--</a:t>
            </a:r>
            <a:r>
              <a:rPr lang="en-US" sz="2200" i="1" dirty="0">
                <a:solidFill>
                  <a:srgbClr val="FFFF99"/>
                </a:solidFill>
                <a:effectLst>
                  <a:outerShdw blurRad="38100" dist="38100" dir="2700000" algn="tl">
                    <a:srgbClr val="000000">
                      <a:alpha val="43137"/>
                    </a:srgbClr>
                  </a:outerShdw>
                </a:effectLst>
              </a:rPr>
              <a:t>to bring all things in heaven and on earth together under one head, even Christ.</a:t>
            </a:r>
            <a:r>
              <a:rPr lang="en-US" sz="2200" dirty="0">
                <a:effectLst>
                  <a:outerShdw blurRad="38100" dist="38100" dir="2700000" algn="tl">
                    <a:srgbClr val="000000">
                      <a:alpha val="43137"/>
                    </a:srgbClr>
                  </a:outerShdw>
                </a:effectLst>
              </a:rPr>
              <a:t>” </a:t>
            </a:r>
            <a:r>
              <a:rPr lang="en-US" sz="1800" dirty="0" err="1">
                <a:solidFill>
                  <a:schemeClr val="tx2">
                    <a:lumMod val="40000"/>
                    <a:lumOff val="60000"/>
                  </a:schemeClr>
                </a:solidFill>
                <a:effectLst>
                  <a:outerShdw blurRad="38100" dist="38100" dir="2700000" algn="tl">
                    <a:srgbClr val="000000">
                      <a:alpha val="43137"/>
                    </a:srgbClr>
                  </a:outerShdw>
                </a:effectLst>
              </a:rPr>
              <a:t>Eph</a:t>
            </a:r>
            <a:r>
              <a:rPr lang="en-US" sz="1800" dirty="0">
                <a:solidFill>
                  <a:schemeClr val="tx2">
                    <a:lumMod val="40000"/>
                    <a:lumOff val="60000"/>
                  </a:schemeClr>
                </a:solidFill>
                <a:effectLst>
                  <a:outerShdw blurRad="38100" dist="38100" dir="2700000" algn="tl">
                    <a:srgbClr val="000000">
                      <a:alpha val="43137"/>
                    </a:srgbClr>
                  </a:outerShdw>
                </a:effectLst>
              </a:rPr>
              <a:t> 1:9,10</a:t>
            </a:r>
          </a:p>
          <a:p>
            <a:pPr marL="0" indent="0">
              <a:buNone/>
            </a:pPr>
            <a:endParaRPr lang="en-US" sz="2200" dirty="0"/>
          </a:p>
        </p:txBody>
      </p:sp>
      <p:pic>
        <p:nvPicPr>
          <p:cNvPr id="7" name="Content Placeholder 4" descr="ArkOfTheCovenant_01.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7371" y="1200150"/>
            <a:ext cx="3840480" cy="278904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8578766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990600" y="971551"/>
            <a:ext cx="7543800" cy="3394472"/>
          </a:xfrm>
        </p:spPr>
        <p:txBody>
          <a:bodyPr>
            <a:normAutofit/>
          </a:bodyPr>
          <a:lstStyle/>
          <a:p>
            <a:pPr marL="0" indent="0">
              <a:buNone/>
            </a:pPr>
            <a:endParaRPr lang="en-US" sz="2400" dirty="0"/>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9303073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51"/>
            <a:ext cx="7848600" cy="2937272"/>
          </a:xfrm>
        </p:spPr>
        <p:txBody>
          <a:bodyPr>
            <a:normAutofit/>
          </a:bodyPr>
          <a:lstStyle/>
          <a:p>
            <a:pPr marL="0" indent="0">
              <a:lnSpc>
                <a:spcPts val="2300"/>
              </a:lnSpc>
              <a:buNone/>
            </a:pPr>
            <a:r>
              <a:rPr lang="en-US" sz="2400" dirty="0">
                <a:solidFill>
                  <a:srgbClr val="FFFFFF"/>
                </a:solidFill>
              </a:rPr>
              <a:t>Sinner confess sin on head—sin happens in mind.</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1675052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49"/>
            <a:ext cx="7848600" cy="2937273"/>
          </a:xfrm>
        </p:spPr>
        <p:txBody>
          <a:bodyPr>
            <a:normAutofit/>
          </a:bodyPr>
          <a:lstStyle/>
          <a:p>
            <a:pPr marL="0" indent="0">
              <a:lnSpc>
                <a:spcPts val="2300"/>
              </a:lnSpc>
              <a:buNone/>
            </a:pPr>
            <a:r>
              <a:rPr lang="en-US" sz="2400" dirty="0">
                <a:solidFill>
                  <a:srgbClr val="568C7E"/>
                </a:solidFill>
              </a:rPr>
              <a:t>Sinner confess sin on head—sin happens in mind.</a:t>
            </a:r>
          </a:p>
          <a:p>
            <a:pPr marL="0" indent="0">
              <a:lnSpc>
                <a:spcPts val="2300"/>
              </a:lnSpc>
              <a:buNone/>
            </a:pPr>
            <a:r>
              <a:rPr lang="en-US" sz="2400" dirty="0">
                <a:solidFill>
                  <a:srgbClr val="FFFFFF"/>
                </a:solidFill>
              </a:rPr>
              <a:t>Sinner kills the animal—sin severs God’s design/law of love.</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75868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00150"/>
            <a:ext cx="7696200" cy="3524250"/>
          </a:xfrm>
        </p:spPr>
        <p:txBody>
          <a:bodyPr>
            <a:normAutofit/>
          </a:bodyPr>
          <a:lstStyle/>
          <a:p>
            <a:pPr marL="0" indent="0">
              <a:buNone/>
              <a:defRPr/>
            </a:pPr>
            <a:r>
              <a:rPr lang="en-US" sz="2400" dirty="0">
                <a:effectLst>
                  <a:outerShdw blurRad="50800" dist="38100" dir="5400000" algn="t" rotWithShape="0">
                    <a:prstClr val="black">
                      <a:alpha val="40000"/>
                    </a:prstClr>
                  </a:outerShdw>
                </a:effectLst>
              </a:rPr>
              <a:t>Contributing to gross distortions about God, His character and methods and the plan of salvation, which has…</a:t>
            </a:r>
          </a:p>
        </p:txBody>
      </p:sp>
      <p:sp>
        <p:nvSpPr>
          <p:cNvPr id="5" name="Title 1"/>
          <p:cNvSpPr>
            <a:spLocks noGrp="1"/>
          </p:cNvSpPr>
          <p:nvPr>
            <p:ph type="title"/>
          </p:nvPr>
        </p:nvSpPr>
        <p:spPr>
          <a:xfrm>
            <a:off x="457200" y="57150"/>
            <a:ext cx="8229600" cy="1143000"/>
          </a:xfrm>
        </p:spPr>
        <p:txBody>
          <a:bodyPr>
            <a:normAutofit/>
          </a:bodyPr>
          <a:lstStyle/>
          <a:p>
            <a:pPr>
              <a:defRPr/>
            </a:pPr>
            <a:r>
              <a:rPr lang="en-US" cap="small" dirty="0">
                <a:effectLst>
                  <a:outerShdw blurRad="50800" dist="38100" dir="5400000" algn="t" rotWithShape="0">
                    <a:prstClr val="black">
                      <a:alpha val="40000"/>
                    </a:prstClr>
                  </a:outerShdw>
                </a:effectLst>
              </a:rPr>
              <a:t>The Sanctuary Has Been Terribly Misunderstood</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067209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49"/>
            <a:ext cx="7848600" cy="2937273"/>
          </a:xfrm>
        </p:spPr>
        <p:txBody>
          <a:bodyPr>
            <a:normAutofit/>
          </a:bodyPr>
          <a:lstStyle/>
          <a:p>
            <a:pPr marL="0" indent="0">
              <a:lnSpc>
                <a:spcPts val="2300"/>
              </a:lnSpc>
              <a:buNone/>
            </a:pPr>
            <a:r>
              <a:rPr lang="en-US" sz="2400" dirty="0">
                <a:solidFill>
                  <a:srgbClr val="568C7E"/>
                </a:solidFill>
              </a:rPr>
              <a:t>Sinner confess sin on head—sin happens in mind.</a:t>
            </a:r>
          </a:p>
          <a:p>
            <a:pPr marL="0" indent="0">
              <a:lnSpc>
                <a:spcPts val="2300"/>
              </a:lnSpc>
              <a:buNone/>
            </a:pPr>
            <a:r>
              <a:rPr lang="en-US" sz="2400" dirty="0">
                <a:solidFill>
                  <a:srgbClr val="568C7E"/>
                </a:solidFill>
              </a:rPr>
              <a:t>Sinner kills the animal—sin severs God’s design/law of love.</a:t>
            </a:r>
          </a:p>
          <a:p>
            <a:pPr marL="0" indent="0">
              <a:lnSpc>
                <a:spcPts val="2300"/>
              </a:lnSpc>
              <a:buNone/>
            </a:pPr>
            <a:r>
              <a:rPr lang="en-US" sz="2400" dirty="0">
                <a:solidFill>
                  <a:srgbClr val="FFFFFF"/>
                </a:solidFill>
              </a:rPr>
              <a:t>Animal represents sinless Jesus, who took our terminal condition upon Himself, in order to fix humanity and become our remedy.</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5917251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50"/>
            <a:ext cx="7848600" cy="2937272"/>
          </a:xfrm>
        </p:spPr>
        <p:txBody>
          <a:bodyPr>
            <a:normAutofit/>
          </a:bodyPr>
          <a:lstStyle/>
          <a:p>
            <a:pPr marL="0" indent="0">
              <a:lnSpc>
                <a:spcPts val="2300"/>
              </a:lnSpc>
              <a:buNone/>
            </a:pPr>
            <a:r>
              <a:rPr lang="en-US" sz="2400" dirty="0">
                <a:solidFill>
                  <a:srgbClr val="568C7E"/>
                </a:solidFill>
              </a:rPr>
              <a:t>Sinner confess sin on head—sin happens in mind.</a:t>
            </a:r>
          </a:p>
          <a:p>
            <a:pPr marL="0" indent="0">
              <a:lnSpc>
                <a:spcPts val="2300"/>
              </a:lnSpc>
              <a:buNone/>
            </a:pPr>
            <a:r>
              <a:rPr lang="en-US" sz="2400" dirty="0">
                <a:solidFill>
                  <a:srgbClr val="568C7E"/>
                </a:solidFill>
              </a:rPr>
              <a:t>Sinner kills the animal—sin severs God’s design/law of love.</a:t>
            </a:r>
          </a:p>
          <a:p>
            <a:pPr marL="0" indent="0">
              <a:lnSpc>
                <a:spcPts val="2300"/>
              </a:lnSpc>
              <a:buNone/>
            </a:pPr>
            <a:r>
              <a:rPr lang="en-US" sz="2400" dirty="0">
                <a:solidFill>
                  <a:srgbClr val="568C7E"/>
                </a:solidFill>
              </a:rPr>
              <a:t>Animal represents sinless Jesus, who took our terminal condition upon Himself, in order to fix humanity and become our remedy.</a:t>
            </a:r>
          </a:p>
          <a:p>
            <a:pPr marL="0" indent="0">
              <a:lnSpc>
                <a:spcPts val="2300"/>
              </a:lnSpc>
              <a:buNone/>
            </a:pPr>
            <a:r>
              <a:rPr lang="en-US" sz="2400" dirty="0">
                <a:solidFill>
                  <a:srgbClr val="FFFFFF"/>
                </a:solidFill>
              </a:rPr>
              <a:t>Blood represents the sinless perfect character of Jesus. </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5675179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49"/>
            <a:ext cx="7848600" cy="3886201"/>
          </a:xfrm>
        </p:spPr>
        <p:txBody>
          <a:bodyPr>
            <a:normAutofit/>
          </a:bodyPr>
          <a:lstStyle/>
          <a:p>
            <a:pPr marL="0" indent="0">
              <a:lnSpc>
                <a:spcPts val="2300"/>
              </a:lnSpc>
              <a:buNone/>
            </a:pPr>
            <a:r>
              <a:rPr lang="en-US" sz="2400" dirty="0">
                <a:solidFill>
                  <a:srgbClr val="568C7E"/>
                </a:solidFill>
              </a:rPr>
              <a:t>Sinner confess sin on head—sin happens in mind.</a:t>
            </a:r>
          </a:p>
          <a:p>
            <a:pPr marL="0" indent="0">
              <a:lnSpc>
                <a:spcPts val="2300"/>
              </a:lnSpc>
              <a:buNone/>
            </a:pPr>
            <a:r>
              <a:rPr lang="en-US" sz="2400" dirty="0">
                <a:solidFill>
                  <a:srgbClr val="568C7E"/>
                </a:solidFill>
              </a:rPr>
              <a:t>Sinner kills the animal—sin severs God’s design/law of love.</a:t>
            </a:r>
          </a:p>
          <a:p>
            <a:pPr marL="0" indent="0">
              <a:lnSpc>
                <a:spcPts val="2300"/>
              </a:lnSpc>
              <a:buNone/>
            </a:pPr>
            <a:r>
              <a:rPr lang="en-US" sz="2400" dirty="0">
                <a:solidFill>
                  <a:srgbClr val="568C7E"/>
                </a:solidFill>
              </a:rPr>
              <a:t>Animal represents sinless Jesus, who took our terminal condition upon Himself, in order to fix humanity and become our remedy.</a:t>
            </a:r>
          </a:p>
          <a:p>
            <a:pPr marL="0" indent="0">
              <a:lnSpc>
                <a:spcPts val="2300"/>
              </a:lnSpc>
              <a:buNone/>
            </a:pPr>
            <a:r>
              <a:rPr lang="en-US" sz="2400" dirty="0">
                <a:solidFill>
                  <a:srgbClr val="568C7E"/>
                </a:solidFill>
              </a:rPr>
              <a:t>Blood represents the sinless perfect character of Jesus. </a:t>
            </a:r>
          </a:p>
          <a:p>
            <a:pPr marL="0" indent="0">
              <a:lnSpc>
                <a:spcPts val="2300"/>
              </a:lnSpc>
              <a:buNone/>
            </a:pPr>
            <a:r>
              <a:rPr lang="en-US" sz="2400" dirty="0"/>
              <a:t>Blood carried by ministering priest in vessels: both priest and vessels represent believers carrying the gospel message.</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7929844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50"/>
            <a:ext cx="7848600" cy="3086100"/>
          </a:xfrm>
        </p:spPr>
        <p:txBody>
          <a:bodyPr>
            <a:normAutofit/>
          </a:bodyPr>
          <a:lstStyle/>
          <a:p>
            <a:pPr marL="0" indent="0">
              <a:buNone/>
            </a:pPr>
            <a:r>
              <a:rPr lang="en-US" sz="2400" dirty="0"/>
              <a:t>Blood first poured out at base of brazen altar represents a foundational change in heart of the sinner, the conversion from distrust and selfishness to love and trust.</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821558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50"/>
            <a:ext cx="7848600" cy="3086100"/>
          </a:xfrm>
        </p:spPr>
        <p:txBody>
          <a:bodyPr>
            <a:normAutofit/>
          </a:bodyPr>
          <a:lstStyle/>
          <a:p>
            <a:pPr marL="0" indent="0">
              <a:buNone/>
            </a:pPr>
            <a:r>
              <a:rPr lang="en-US" sz="2400" dirty="0">
                <a:solidFill>
                  <a:srgbClr val="568C7E"/>
                </a:solidFill>
              </a:rPr>
              <a:t>Blood first poured out at base of brazen altar represents a foundational change in heart of the sinner, the conversion from distrust and selfishness to love and trust.</a:t>
            </a:r>
          </a:p>
          <a:p>
            <a:pPr marL="0" indent="0">
              <a:buNone/>
            </a:pPr>
            <a:r>
              <a:rPr lang="en-US" sz="2400" dirty="0"/>
              <a:t>Blood then applied to the horns on the brazen altar represents the work of Christ in our hearts, removing defects of character.</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6803705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50"/>
            <a:ext cx="7848600" cy="3086100"/>
          </a:xfrm>
        </p:spPr>
        <p:txBody>
          <a:bodyPr>
            <a:normAutofit/>
          </a:bodyPr>
          <a:lstStyle/>
          <a:p>
            <a:pPr marL="0" indent="0">
              <a:buNone/>
            </a:pPr>
            <a:r>
              <a:rPr lang="en-US" sz="2400" dirty="0">
                <a:solidFill>
                  <a:srgbClr val="FFFFFF"/>
                </a:solidFill>
              </a:rPr>
              <a:t>Washing of the organs represents the cleansing of the inner man, removing guilt, shame, and selfishness.</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43074279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50"/>
            <a:ext cx="7848600" cy="3086100"/>
          </a:xfrm>
        </p:spPr>
        <p:txBody>
          <a:bodyPr>
            <a:normAutofit/>
          </a:bodyPr>
          <a:lstStyle/>
          <a:p>
            <a:pPr marL="0" indent="0">
              <a:buNone/>
            </a:pPr>
            <a:r>
              <a:rPr lang="en-US" sz="2400" dirty="0">
                <a:solidFill>
                  <a:srgbClr val="568C7E"/>
                </a:solidFill>
              </a:rPr>
              <a:t>Washing of the organs represents the cleansing of the inner man, removing guilt, shame, and selfishness.</a:t>
            </a:r>
          </a:p>
          <a:p>
            <a:pPr marL="0" indent="0">
              <a:buNone/>
            </a:pPr>
            <a:r>
              <a:rPr lang="en-US" sz="2400" dirty="0"/>
              <a:t>Separating fat from organs and burning it represents Christ’s work of destroying the carnal nature and its desires circumcision of the heart.</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6006852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50"/>
            <a:ext cx="7848600" cy="3086100"/>
          </a:xfrm>
        </p:spPr>
        <p:txBody>
          <a:bodyPr>
            <a:normAutofit/>
          </a:bodyPr>
          <a:lstStyle/>
          <a:p>
            <a:pPr marL="0" indent="0">
              <a:buNone/>
            </a:pPr>
            <a:r>
              <a:rPr lang="en-US" sz="2400" dirty="0"/>
              <a:t>Burning of the organs represents the work of the Holy Spirit within to burn out the old desires and recreate new motives within.</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183174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Non-Priest Jew</a:t>
            </a:r>
          </a:p>
        </p:txBody>
      </p:sp>
      <p:sp>
        <p:nvSpPr>
          <p:cNvPr id="5" name="Content Placeholder 4"/>
          <p:cNvSpPr>
            <a:spLocks noGrp="1"/>
          </p:cNvSpPr>
          <p:nvPr>
            <p:ph idx="1"/>
          </p:nvPr>
        </p:nvSpPr>
        <p:spPr>
          <a:xfrm>
            <a:off x="685800" y="1428750"/>
            <a:ext cx="7848600" cy="3086100"/>
          </a:xfrm>
        </p:spPr>
        <p:txBody>
          <a:bodyPr>
            <a:normAutofit/>
          </a:bodyPr>
          <a:lstStyle/>
          <a:p>
            <a:pPr marL="0" indent="0">
              <a:buNone/>
            </a:pPr>
            <a:r>
              <a:rPr lang="en-US" sz="2400" dirty="0">
                <a:solidFill>
                  <a:srgbClr val="568C7E"/>
                </a:solidFill>
              </a:rPr>
              <a:t>Burning of the organs represents the work of the Holy Spirit within to burn out the old desires and recreate new motives within.</a:t>
            </a:r>
          </a:p>
          <a:p>
            <a:pPr marL="0" indent="0">
              <a:buNone/>
            </a:pPr>
            <a:r>
              <a:rPr lang="en-US" sz="2400" dirty="0"/>
              <a:t>Priests eating the meat of the sacrificed lamb represents the growth in spiritual strength as we partake of Christ in ministry to others.</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42781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990600" y="971551"/>
            <a:ext cx="7543800" cy="3394472"/>
          </a:xfrm>
        </p:spPr>
        <p:txBody>
          <a:bodyPr>
            <a:normAutofit/>
          </a:bodyPr>
          <a:lstStyle/>
          <a:p>
            <a:endParaRPr lang="en-US" sz="2400" dirty="0"/>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266129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00150"/>
            <a:ext cx="7696200" cy="3524250"/>
          </a:xfrm>
        </p:spPr>
        <p:txBody>
          <a:bodyPr>
            <a:normAutofit/>
          </a:bodyPr>
          <a:lstStyle/>
          <a:p>
            <a:pPr marL="0" indent="0">
              <a:buNone/>
              <a:defRPr/>
            </a:pPr>
            <a:r>
              <a:rPr lang="en-US" sz="2400" dirty="0">
                <a:solidFill>
                  <a:srgbClr val="568C7E"/>
                </a:solidFill>
                <a:effectLst>
                  <a:outerShdw blurRad="50800" dist="38100" dir="5400000" algn="t" rotWithShape="0">
                    <a:prstClr val="black">
                      <a:alpha val="40000"/>
                    </a:prstClr>
                  </a:outerShdw>
                </a:effectLst>
              </a:rPr>
              <a:t>Contributing to gross distortions about God, His character and methods and the plan of salvation, which has…</a:t>
            </a:r>
            <a:r>
              <a:rPr lang="en-US" sz="2400" dirty="0">
                <a:effectLst>
                  <a:outerShdw blurRad="50800" dist="38100" dir="5400000" algn="t" rotWithShape="0">
                    <a:prstClr val="black">
                      <a:alpha val="40000"/>
                    </a:prstClr>
                  </a:outerShdw>
                </a:effectLst>
              </a:rPr>
              <a:t>kept millions trapped in a distorted belief system, with no power to heal and transform.</a:t>
            </a:r>
          </a:p>
        </p:txBody>
      </p:sp>
      <p:sp>
        <p:nvSpPr>
          <p:cNvPr id="5" name="Title 1"/>
          <p:cNvSpPr>
            <a:spLocks noGrp="1"/>
          </p:cNvSpPr>
          <p:nvPr>
            <p:ph type="title"/>
          </p:nvPr>
        </p:nvSpPr>
        <p:spPr>
          <a:xfrm>
            <a:off x="457200" y="57150"/>
            <a:ext cx="8229600" cy="1143000"/>
          </a:xfrm>
        </p:spPr>
        <p:txBody>
          <a:bodyPr>
            <a:normAutofit/>
          </a:bodyPr>
          <a:lstStyle/>
          <a:p>
            <a:pPr>
              <a:defRPr/>
            </a:pPr>
            <a:r>
              <a:rPr lang="en-US" cap="small" dirty="0">
                <a:effectLst>
                  <a:outerShdw blurRad="50800" dist="38100" dir="5400000" algn="t" rotWithShape="0">
                    <a:prstClr val="black">
                      <a:alpha val="40000"/>
                    </a:prstClr>
                  </a:outerShdw>
                </a:effectLst>
              </a:rPr>
              <a:t>The Sanctuary Has Been Terribly Misunderstood</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2764759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2937273"/>
          </a:xfrm>
        </p:spPr>
        <p:txBody>
          <a:bodyPr>
            <a:normAutofit/>
          </a:bodyPr>
          <a:lstStyle/>
          <a:p>
            <a:pPr marL="0" indent="0">
              <a:lnSpc>
                <a:spcPct val="90000"/>
              </a:lnSpc>
              <a:buNone/>
            </a:pPr>
            <a:r>
              <a:rPr lang="en-US" sz="2400" dirty="0">
                <a:solidFill>
                  <a:srgbClr val="FFFFFF"/>
                </a:solidFill>
              </a:rPr>
              <a:t>Sinner confess sin on head—sin happens in mind.</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88135759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2937273"/>
          </a:xfrm>
        </p:spPr>
        <p:txBody>
          <a:bodyPr>
            <a:normAutofit/>
          </a:bodyPr>
          <a:lstStyle/>
          <a:p>
            <a:pPr marL="0" indent="0">
              <a:lnSpc>
                <a:spcPct val="90000"/>
              </a:lnSpc>
              <a:buNone/>
            </a:pPr>
            <a:r>
              <a:rPr lang="en-US" sz="2400" dirty="0">
                <a:solidFill>
                  <a:srgbClr val="568C7E"/>
                </a:solidFill>
              </a:rPr>
              <a:t>Sinner confess sin on head—sin happens in mind.</a:t>
            </a:r>
          </a:p>
          <a:p>
            <a:pPr marL="0" indent="0">
              <a:lnSpc>
                <a:spcPct val="90000"/>
              </a:lnSpc>
              <a:buNone/>
            </a:pPr>
            <a:r>
              <a:rPr lang="en-US" sz="2400" dirty="0">
                <a:solidFill>
                  <a:srgbClr val="FFFFFF"/>
                </a:solidFill>
              </a:rPr>
              <a:t>Sinner kills the animal—sin severs God’s design/law of love.</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8406872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2937273"/>
          </a:xfrm>
        </p:spPr>
        <p:txBody>
          <a:bodyPr>
            <a:normAutofit/>
          </a:bodyPr>
          <a:lstStyle/>
          <a:p>
            <a:pPr marL="0" indent="0">
              <a:lnSpc>
                <a:spcPct val="90000"/>
              </a:lnSpc>
              <a:buNone/>
            </a:pPr>
            <a:r>
              <a:rPr lang="en-US" sz="2400" dirty="0">
                <a:solidFill>
                  <a:srgbClr val="568C7E"/>
                </a:solidFill>
              </a:rPr>
              <a:t>Sinner confess sin on head—sin happens in mind.</a:t>
            </a:r>
          </a:p>
          <a:p>
            <a:pPr marL="0" indent="0">
              <a:lnSpc>
                <a:spcPct val="90000"/>
              </a:lnSpc>
              <a:buNone/>
            </a:pPr>
            <a:r>
              <a:rPr lang="en-US" sz="2400" dirty="0">
                <a:solidFill>
                  <a:srgbClr val="568C7E"/>
                </a:solidFill>
              </a:rPr>
              <a:t>Sinner kills the animal—sin severs God’s design/law of love.</a:t>
            </a:r>
          </a:p>
          <a:p>
            <a:pPr marL="0" indent="0">
              <a:lnSpc>
                <a:spcPct val="90000"/>
              </a:lnSpc>
              <a:buNone/>
            </a:pPr>
            <a:r>
              <a:rPr lang="en-US" sz="2400" dirty="0">
                <a:solidFill>
                  <a:srgbClr val="FFFFFF"/>
                </a:solidFill>
              </a:rPr>
              <a:t>Animal represents sinless Jesus, who took our terminal condition upon Himself, in order to fix humanity and become our remedy.</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0308368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2937273"/>
          </a:xfrm>
        </p:spPr>
        <p:txBody>
          <a:bodyPr>
            <a:normAutofit/>
          </a:bodyPr>
          <a:lstStyle/>
          <a:p>
            <a:pPr marL="0" indent="0">
              <a:lnSpc>
                <a:spcPct val="90000"/>
              </a:lnSpc>
              <a:buNone/>
            </a:pPr>
            <a:r>
              <a:rPr lang="en-US" sz="2400" dirty="0">
                <a:solidFill>
                  <a:srgbClr val="568C7E"/>
                </a:solidFill>
              </a:rPr>
              <a:t>Sinner confess sin on head—sin happens in mind.</a:t>
            </a:r>
          </a:p>
          <a:p>
            <a:pPr marL="0" indent="0">
              <a:lnSpc>
                <a:spcPct val="90000"/>
              </a:lnSpc>
              <a:buNone/>
            </a:pPr>
            <a:r>
              <a:rPr lang="en-US" sz="2400" dirty="0">
                <a:solidFill>
                  <a:srgbClr val="568C7E"/>
                </a:solidFill>
              </a:rPr>
              <a:t>Sinner kills the animal—sin severs God’s design/law of love.</a:t>
            </a:r>
          </a:p>
          <a:p>
            <a:pPr marL="0" indent="0">
              <a:lnSpc>
                <a:spcPct val="90000"/>
              </a:lnSpc>
              <a:buNone/>
            </a:pPr>
            <a:r>
              <a:rPr lang="en-US" sz="2400" dirty="0">
                <a:solidFill>
                  <a:srgbClr val="568C7E"/>
                </a:solidFill>
              </a:rPr>
              <a:t>Animal represents sinless Jesus, who took our terminal condition upon Himself, in order to fix humanity and become our remedy.</a:t>
            </a:r>
          </a:p>
          <a:p>
            <a:pPr marL="0" indent="0">
              <a:lnSpc>
                <a:spcPct val="90000"/>
              </a:lnSpc>
              <a:buNone/>
            </a:pPr>
            <a:r>
              <a:rPr lang="en-US" sz="2400" dirty="0">
                <a:solidFill>
                  <a:srgbClr val="FFFFFF"/>
                </a:solidFill>
              </a:rPr>
              <a:t>Blood represents the sinless perfect character of Jesus. </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598206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50"/>
            <a:ext cx="7848600" cy="3429000"/>
          </a:xfrm>
        </p:spPr>
        <p:txBody>
          <a:bodyPr>
            <a:normAutofit/>
          </a:bodyPr>
          <a:lstStyle/>
          <a:p>
            <a:pPr marL="0" indent="0">
              <a:buNone/>
            </a:pPr>
            <a:r>
              <a:rPr lang="en-US" sz="2400" dirty="0"/>
              <a:t>Blood carried by ministering priest in vessels: both priest and vessels represent believers carrying the gospel message.</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753636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50"/>
            <a:ext cx="7848600" cy="3429000"/>
          </a:xfrm>
        </p:spPr>
        <p:txBody>
          <a:bodyPr>
            <a:normAutofit/>
          </a:bodyPr>
          <a:lstStyle/>
          <a:p>
            <a:pPr marL="0" indent="0">
              <a:buNone/>
            </a:pPr>
            <a:r>
              <a:rPr lang="en-US" sz="2400" dirty="0">
                <a:solidFill>
                  <a:srgbClr val="568C7E"/>
                </a:solidFill>
              </a:rPr>
              <a:t>Blood carried by ministering priest in vessels: both priest and vessels represent believers carrying the gospel message.</a:t>
            </a:r>
          </a:p>
          <a:p>
            <a:pPr marL="0" lvl="0" indent="0">
              <a:buNone/>
            </a:pPr>
            <a:r>
              <a:rPr lang="en-US" sz="2400" dirty="0"/>
              <a:t>Blood sprinkled before the veil represents the application of truth and </a:t>
            </a:r>
            <a:r>
              <a:rPr lang="en-US" sz="2400" dirty="0" err="1"/>
              <a:t>Christlike</a:t>
            </a:r>
            <a:r>
              <a:rPr lang="en-US" sz="2400" dirty="0"/>
              <a:t> love </a:t>
            </a:r>
            <a:r>
              <a:rPr lang="en-US" sz="2400" dirty="0">
                <a:effectLst>
                  <a:outerShdw blurRad="38100" dist="38100" dir="2700000" algn="tl">
                    <a:srgbClr val="000000">
                      <a:alpha val="43137"/>
                    </a:srgbClr>
                  </a:outerShdw>
                </a:effectLst>
              </a:rPr>
              <a:t>to remove any lies, correct any misrepresentation, and heal any wounds that obstructs our union with God when believers in Christ sin, thus healing the church.</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9287178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3886201"/>
          </a:xfrm>
        </p:spPr>
        <p:txBody>
          <a:bodyPr>
            <a:normAutofit/>
          </a:bodyPr>
          <a:lstStyle/>
          <a:p>
            <a:pPr marL="0" lvl="0" indent="0">
              <a:buNone/>
            </a:pPr>
            <a:r>
              <a:rPr lang="en-US" sz="2400" dirty="0">
                <a:effectLst>
                  <a:outerShdw blurRad="38100" dist="38100" dir="2700000" algn="tl">
                    <a:srgbClr val="000000">
                      <a:alpha val="43137"/>
                    </a:srgbClr>
                  </a:outerShdw>
                </a:effectLst>
              </a:rPr>
              <a:t>Blood placed on the horns of the golden altar represents the removal of residual defects of character from the heart of the repentant believer. </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2386119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2937273"/>
          </a:xfrm>
        </p:spPr>
        <p:txBody>
          <a:bodyPr>
            <a:normAutofit/>
          </a:bodyPr>
          <a:lstStyle/>
          <a:p>
            <a:pPr marL="0" indent="0">
              <a:buNone/>
            </a:pPr>
            <a:r>
              <a:rPr lang="en-US" sz="2400" dirty="0">
                <a:solidFill>
                  <a:srgbClr val="568C7E"/>
                </a:solidFill>
                <a:effectLst>
                  <a:outerShdw blurRad="38100" dist="38100" dir="2700000" algn="tl">
                    <a:srgbClr val="000000">
                      <a:alpha val="43137"/>
                    </a:srgbClr>
                  </a:outerShdw>
                </a:effectLst>
              </a:rPr>
              <a:t>Blood placed on horns of golden altar represents the removal of residual defects of character from the heart of the repentant believer. </a:t>
            </a:r>
          </a:p>
          <a:p>
            <a:pPr marL="0" lvl="0" indent="0">
              <a:buNone/>
            </a:pPr>
            <a:r>
              <a:rPr lang="en-US" sz="2400" dirty="0">
                <a:effectLst>
                  <a:outerShdw blurRad="38100" dist="38100" dir="2700000" algn="tl">
                    <a:srgbClr val="000000">
                      <a:alpha val="43137"/>
                    </a:srgbClr>
                  </a:outerShdw>
                </a:effectLst>
              </a:rPr>
              <a:t>Remaining blood poured out at base of brazen altar represents the power of God to reach unbelievers when Christians are gracious to each other and practice God’s methods.</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56093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2937273"/>
          </a:xfrm>
        </p:spPr>
        <p:txBody>
          <a:bodyPr>
            <a:normAutofit/>
          </a:bodyPr>
          <a:lstStyle/>
          <a:p>
            <a:pPr marL="0" indent="0">
              <a:buNone/>
            </a:pPr>
            <a:r>
              <a:rPr lang="en-US" sz="2400" dirty="0"/>
              <a:t>Washing of the organs represents the cleansing of the inner man, removing guilt, shame, and selfishness.</a:t>
            </a:r>
          </a:p>
          <a:p>
            <a:pPr marL="0" indent="0">
              <a:buNone/>
            </a:pPr>
            <a:endParaRPr lang="en-US" sz="2400" dirty="0"/>
          </a:p>
          <a:p>
            <a:endParaRPr lang="en-US" sz="2400" dirty="0"/>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2473843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2937273"/>
          </a:xfrm>
        </p:spPr>
        <p:txBody>
          <a:bodyPr>
            <a:normAutofit/>
          </a:bodyPr>
          <a:lstStyle/>
          <a:p>
            <a:pPr marL="0" indent="0">
              <a:buNone/>
            </a:pPr>
            <a:r>
              <a:rPr lang="en-US" sz="2400" dirty="0">
                <a:solidFill>
                  <a:srgbClr val="568C7E"/>
                </a:solidFill>
              </a:rPr>
              <a:t>Washing of the organs represents the cleansing of the inner man, removing guilt, shame, and selfishness.</a:t>
            </a:r>
          </a:p>
          <a:p>
            <a:pPr marL="0" indent="0">
              <a:buNone/>
            </a:pPr>
            <a:r>
              <a:rPr lang="en-US" sz="2400" dirty="0"/>
              <a:t>Separating fat from organs and burning it represents Christ’s work of destroying the carnal nature and its desires, circumcision of the heart.</a:t>
            </a:r>
          </a:p>
          <a:p>
            <a:pPr marL="0" indent="0">
              <a:buNone/>
            </a:pPr>
            <a:endParaRPr lang="en-US" sz="2400" dirty="0"/>
          </a:p>
          <a:p>
            <a:endParaRPr lang="en-US" sz="2400" dirty="0"/>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35948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Christian Radio Easter 2016:  What is the Meaning of the OT Sacrifices?</a:t>
            </a:r>
          </a:p>
        </p:txBody>
      </p:sp>
      <p:sp>
        <p:nvSpPr>
          <p:cNvPr id="3" name="Content Placeholder 2"/>
          <p:cNvSpPr>
            <a:spLocks noGrp="1"/>
          </p:cNvSpPr>
          <p:nvPr>
            <p:ph idx="1"/>
          </p:nvPr>
        </p:nvSpPr>
        <p:spPr>
          <a:xfrm>
            <a:off x="990600" y="1028700"/>
            <a:ext cx="7543800" cy="3200400"/>
          </a:xfrm>
        </p:spPr>
        <p:txBody>
          <a:bodyPr/>
          <a:lstStyle/>
          <a:p>
            <a:pPr marL="0" indent="0">
              <a:buNone/>
            </a:pPr>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6213400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t>Decode the Meaning</a:t>
            </a:r>
            <a:br>
              <a:rPr lang="en-US" dirty="0"/>
            </a:br>
            <a:r>
              <a:rPr lang="en-US" dirty="0"/>
              <a:t>Sin Offering for a Priest</a:t>
            </a:r>
          </a:p>
        </p:txBody>
      </p:sp>
      <p:sp>
        <p:nvSpPr>
          <p:cNvPr id="5" name="Content Placeholder 4"/>
          <p:cNvSpPr>
            <a:spLocks noGrp="1"/>
          </p:cNvSpPr>
          <p:nvPr>
            <p:ph idx="1"/>
          </p:nvPr>
        </p:nvSpPr>
        <p:spPr>
          <a:xfrm>
            <a:off x="685800" y="1428749"/>
            <a:ext cx="7848600" cy="3886201"/>
          </a:xfrm>
        </p:spPr>
        <p:txBody>
          <a:bodyPr>
            <a:normAutofit/>
          </a:bodyPr>
          <a:lstStyle/>
          <a:p>
            <a:pPr marL="0" indent="0">
              <a:buNone/>
            </a:pPr>
            <a:r>
              <a:rPr lang="en-US" sz="2400" dirty="0">
                <a:solidFill>
                  <a:srgbClr val="568C7E"/>
                </a:solidFill>
              </a:rPr>
              <a:t>Washing of the organs represents the cleansing of the inner man, removing guilt, shame, and selfishness.</a:t>
            </a:r>
          </a:p>
          <a:p>
            <a:pPr marL="0" indent="0">
              <a:buNone/>
            </a:pPr>
            <a:r>
              <a:rPr lang="en-US" sz="2400" dirty="0">
                <a:solidFill>
                  <a:srgbClr val="568C7E"/>
                </a:solidFill>
              </a:rPr>
              <a:t>Separating fat from organs and burning it represents Christ’s work of destroying the carnal nature and its desires, circumcision of the heart.</a:t>
            </a:r>
          </a:p>
          <a:p>
            <a:pPr marL="0" indent="0">
              <a:buNone/>
            </a:pPr>
            <a:r>
              <a:rPr lang="en-US" sz="2400" dirty="0"/>
              <a:t>Burning of the organs represents the work of the Holy Spirit within to burn out the old desires and recreate new motives within.</a:t>
            </a:r>
          </a:p>
          <a:p>
            <a:pPr marL="0" indent="0">
              <a:buNone/>
            </a:pPr>
            <a:endParaRPr lang="en-US" sz="2400" dirty="0"/>
          </a:p>
          <a:p>
            <a:endParaRPr lang="en-US" sz="2400" dirty="0"/>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536032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Unity Is the Goal</a:t>
            </a:r>
          </a:p>
        </p:txBody>
      </p:sp>
      <p:sp>
        <p:nvSpPr>
          <p:cNvPr id="3" name="Content Placeholder 2"/>
          <p:cNvSpPr>
            <a:spLocks noGrp="1"/>
          </p:cNvSpPr>
          <p:nvPr>
            <p:ph idx="1"/>
          </p:nvPr>
        </p:nvSpPr>
        <p:spPr>
          <a:xfrm>
            <a:off x="914400" y="1028701"/>
            <a:ext cx="7543800" cy="3394472"/>
          </a:xfrm>
        </p:spPr>
        <p:txBody>
          <a:bodyPr/>
          <a:lstStyle/>
          <a:p>
            <a:endParaRPr lang="en-US" dirty="0"/>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98970437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Unity Is the Goal</a:t>
            </a:r>
          </a:p>
        </p:txBody>
      </p:sp>
      <p:sp>
        <p:nvSpPr>
          <p:cNvPr id="3" name="Content Placeholder 2"/>
          <p:cNvSpPr>
            <a:spLocks noGrp="1"/>
          </p:cNvSpPr>
          <p:nvPr>
            <p:ph idx="1"/>
          </p:nvPr>
        </p:nvSpPr>
        <p:spPr>
          <a:xfrm>
            <a:off x="685800" y="1200150"/>
            <a:ext cx="7772400" cy="3223023"/>
          </a:xfrm>
        </p:spPr>
        <p:txBody>
          <a:bodyPr>
            <a:normAutofit/>
          </a:bodyPr>
          <a:lstStyle/>
          <a:p>
            <a:pPr marL="0" indent="0">
              <a:buNone/>
            </a:pPr>
            <a:r>
              <a:rPr lang="en-US" sz="2400" dirty="0"/>
              <a:t>The entire drama is to teach God’s plan to eliminate sin and restore the universe to one-ness (at-one-</a:t>
            </a:r>
            <a:r>
              <a:rPr lang="en-US" sz="2400" dirty="0" err="1"/>
              <a:t>ment</a:t>
            </a:r>
            <a:r>
              <a:rPr lang="en-US" sz="2400" dirty="0"/>
              <a:t>) with Him again.</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921690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Unity Is the Goal</a:t>
            </a:r>
          </a:p>
        </p:txBody>
      </p:sp>
      <p:sp>
        <p:nvSpPr>
          <p:cNvPr id="3" name="Content Placeholder 2"/>
          <p:cNvSpPr>
            <a:spLocks noGrp="1"/>
          </p:cNvSpPr>
          <p:nvPr>
            <p:ph idx="1"/>
          </p:nvPr>
        </p:nvSpPr>
        <p:spPr>
          <a:xfrm>
            <a:off x="685800" y="1200150"/>
            <a:ext cx="7772400" cy="3223023"/>
          </a:xfrm>
        </p:spPr>
        <p:txBody>
          <a:bodyPr>
            <a:normAutofit/>
          </a:bodyPr>
          <a:lstStyle/>
          <a:p>
            <a:pPr marL="0" indent="0">
              <a:buNone/>
            </a:pPr>
            <a:r>
              <a:rPr lang="en-US" sz="2400" dirty="0">
                <a:solidFill>
                  <a:srgbClr val="568C7E"/>
                </a:solidFill>
              </a:rPr>
              <a:t>The entire drama is to teach God’s plan to eliminate sin and restore the universe to one-ness (at-one-</a:t>
            </a:r>
            <a:r>
              <a:rPr lang="en-US" sz="2400" dirty="0" err="1">
                <a:solidFill>
                  <a:srgbClr val="568C7E"/>
                </a:solidFill>
              </a:rPr>
              <a:t>ment</a:t>
            </a:r>
            <a:r>
              <a:rPr lang="en-US" sz="2400" dirty="0">
                <a:solidFill>
                  <a:srgbClr val="568C7E"/>
                </a:solidFill>
              </a:rPr>
              <a:t>) with Him again.</a:t>
            </a:r>
          </a:p>
          <a:p>
            <a:pPr marL="0" indent="0">
              <a:buNone/>
            </a:pPr>
            <a:r>
              <a:rPr lang="en-US" sz="2400" dirty="0"/>
              <a:t>The sin offerings represent, in symbol, the plan to heal and restore individuals.</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7630295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Unity Is the Goal</a:t>
            </a:r>
          </a:p>
        </p:txBody>
      </p:sp>
      <p:sp>
        <p:nvSpPr>
          <p:cNvPr id="3" name="Content Placeholder 2"/>
          <p:cNvSpPr>
            <a:spLocks noGrp="1"/>
          </p:cNvSpPr>
          <p:nvPr>
            <p:ph idx="1"/>
          </p:nvPr>
        </p:nvSpPr>
        <p:spPr>
          <a:xfrm>
            <a:off x="685800" y="1200150"/>
            <a:ext cx="7772400" cy="3657599"/>
          </a:xfrm>
        </p:spPr>
        <p:txBody>
          <a:bodyPr>
            <a:normAutofit/>
          </a:bodyPr>
          <a:lstStyle/>
          <a:p>
            <a:pPr marL="0" indent="0">
              <a:buNone/>
            </a:pPr>
            <a:r>
              <a:rPr lang="en-US" sz="2400" dirty="0">
                <a:solidFill>
                  <a:srgbClr val="568C7E"/>
                </a:solidFill>
              </a:rPr>
              <a:t>The entire drama is to teach God’s plan to eliminate sin and restore the universe to one-ness (at-one-</a:t>
            </a:r>
            <a:r>
              <a:rPr lang="en-US" sz="2400" dirty="0" err="1">
                <a:solidFill>
                  <a:srgbClr val="568C7E"/>
                </a:solidFill>
              </a:rPr>
              <a:t>ment</a:t>
            </a:r>
            <a:r>
              <a:rPr lang="en-US" sz="2400" dirty="0">
                <a:solidFill>
                  <a:srgbClr val="568C7E"/>
                </a:solidFill>
              </a:rPr>
              <a:t>) with Him again</a:t>
            </a:r>
          </a:p>
          <a:p>
            <a:pPr marL="0" indent="0">
              <a:buNone/>
            </a:pPr>
            <a:r>
              <a:rPr lang="en-US" sz="2400" dirty="0">
                <a:solidFill>
                  <a:srgbClr val="568C7E"/>
                </a:solidFill>
              </a:rPr>
              <a:t>The sin offerings represent, in symbol, the plan to heal and restore individuals.</a:t>
            </a:r>
          </a:p>
          <a:p>
            <a:pPr marL="0" indent="0">
              <a:buNone/>
            </a:pPr>
            <a:r>
              <a:rPr lang="en-US" sz="2400" dirty="0"/>
              <a:t>The feast days represent the grand plan from Adam’s sin to a universe cleansed.</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3959014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7150"/>
            <a:ext cx="8229600" cy="685800"/>
          </a:xfrm>
        </p:spPr>
        <p:txBody>
          <a:bodyPr/>
          <a:lstStyle/>
          <a:p>
            <a:r>
              <a:rPr lang="en-US" dirty="0"/>
              <a:t>Summary</a:t>
            </a:r>
          </a:p>
        </p:txBody>
      </p:sp>
      <p:sp>
        <p:nvSpPr>
          <p:cNvPr id="3" name="Content Placeholder 2"/>
          <p:cNvSpPr>
            <a:spLocks noGrp="1"/>
          </p:cNvSpPr>
          <p:nvPr>
            <p:ph idx="1"/>
          </p:nvPr>
        </p:nvSpPr>
        <p:spPr>
          <a:xfrm>
            <a:off x="685800" y="1200150"/>
            <a:ext cx="8001000" cy="3810000"/>
          </a:xfrm>
        </p:spPr>
        <p:txBody>
          <a:bodyPr>
            <a:normAutofit/>
          </a:bodyPr>
          <a:lstStyle/>
          <a:p>
            <a:pPr marL="0" indent="0" algn="ctr">
              <a:lnSpc>
                <a:spcPct val="90000"/>
              </a:lnSpc>
              <a:buNone/>
            </a:pPr>
            <a:r>
              <a:rPr lang="en-US" sz="2400" dirty="0"/>
              <a:t>OT Sanctuary was theater.</a:t>
            </a: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6230275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7150"/>
            <a:ext cx="8229600" cy="685800"/>
          </a:xfrm>
        </p:spPr>
        <p:txBody>
          <a:bodyPr/>
          <a:lstStyle/>
          <a:p>
            <a:r>
              <a:rPr lang="en-US" dirty="0"/>
              <a:t>Summary</a:t>
            </a:r>
          </a:p>
        </p:txBody>
      </p:sp>
      <p:sp>
        <p:nvSpPr>
          <p:cNvPr id="3" name="Content Placeholder 2"/>
          <p:cNvSpPr>
            <a:spLocks noGrp="1"/>
          </p:cNvSpPr>
          <p:nvPr>
            <p:ph idx="1"/>
          </p:nvPr>
        </p:nvSpPr>
        <p:spPr>
          <a:xfrm>
            <a:off x="685800" y="1200150"/>
            <a:ext cx="8001000" cy="3810000"/>
          </a:xfrm>
        </p:spPr>
        <p:txBody>
          <a:bodyPr>
            <a:normAutofit/>
          </a:bodyPr>
          <a:lstStyle/>
          <a:p>
            <a:pPr marL="0" indent="0" algn="ctr">
              <a:lnSpc>
                <a:spcPct val="90000"/>
              </a:lnSpc>
              <a:buNone/>
            </a:pPr>
            <a:r>
              <a:rPr lang="en-US" sz="2400" dirty="0">
                <a:solidFill>
                  <a:srgbClr val="568C7E"/>
                </a:solidFill>
              </a:rPr>
              <a:t>OT Sanctuary was theater.</a:t>
            </a:r>
          </a:p>
          <a:p>
            <a:pPr marL="0" indent="0" algn="ctr">
              <a:lnSpc>
                <a:spcPct val="90000"/>
              </a:lnSpc>
              <a:buNone/>
            </a:pPr>
            <a:r>
              <a:rPr lang="en-US" sz="2400" dirty="0"/>
              <a:t>To reveal God’s plan to heal and restore.</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2656923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7150"/>
            <a:ext cx="8229600" cy="685800"/>
          </a:xfrm>
        </p:spPr>
        <p:txBody>
          <a:bodyPr/>
          <a:lstStyle/>
          <a:p>
            <a:r>
              <a:rPr lang="en-US" dirty="0"/>
              <a:t>Summary</a:t>
            </a:r>
          </a:p>
        </p:txBody>
      </p:sp>
      <p:sp>
        <p:nvSpPr>
          <p:cNvPr id="3" name="Content Placeholder 2"/>
          <p:cNvSpPr>
            <a:spLocks noGrp="1"/>
          </p:cNvSpPr>
          <p:nvPr>
            <p:ph idx="1"/>
          </p:nvPr>
        </p:nvSpPr>
        <p:spPr>
          <a:xfrm>
            <a:off x="685800" y="1200150"/>
            <a:ext cx="8001000" cy="3810000"/>
          </a:xfrm>
        </p:spPr>
        <p:txBody>
          <a:bodyPr>
            <a:normAutofit/>
          </a:bodyPr>
          <a:lstStyle/>
          <a:p>
            <a:pPr marL="0" indent="0" algn="ctr">
              <a:lnSpc>
                <a:spcPct val="90000"/>
              </a:lnSpc>
              <a:buNone/>
            </a:pPr>
            <a:r>
              <a:rPr lang="en-US" sz="2400" dirty="0">
                <a:solidFill>
                  <a:srgbClr val="568C7E"/>
                </a:solidFill>
              </a:rPr>
              <a:t>OT Sanctuary was theater.</a:t>
            </a:r>
          </a:p>
          <a:p>
            <a:pPr marL="0" indent="0" algn="ctr">
              <a:lnSpc>
                <a:spcPct val="90000"/>
              </a:lnSpc>
              <a:buNone/>
            </a:pPr>
            <a:r>
              <a:rPr lang="en-US" sz="2400" dirty="0">
                <a:solidFill>
                  <a:srgbClr val="568C7E"/>
                </a:solidFill>
              </a:rPr>
              <a:t>To reveal God’s plan to heal and restore.</a:t>
            </a:r>
          </a:p>
          <a:p>
            <a:pPr marL="0" indent="0" algn="ctr">
              <a:lnSpc>
                <a:spcPct val="90000"/>
              </a:lnSpc>
              <a:buNone/>
            </a:pPr>
            <a:r>
              <a:rPr lang="en-US" sz="2400" dirty="0"/>
              <a:t>Salvation is found in the reality—not the symbols—and that reality is Jesus!</a:t>
            </a:r>
          </a:p>
          <a:p>
            <a:pPr marL="0" indent="0">
              <a:lnSpc>
                <a:spcPct val="90000"/>
              </a:lnSpc>
              <a:buNone/>
            </a:pPr>
            <a:endParaRPr lang="en-US" sz="2400" dirty="0"/>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4531174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7150"/>
            <a:ext cx="8229600" cy="685800"/>
          </a:xfrm>
        </p:spPr>
        <p:txBody>
          <a:bodyPr/>
          <a:lstStyle/>
          <a:p>
            <a:r>
              <a:rPr lang="en-US" dirty="0"/>
              <a:t>Summary</a:t>
            </a:r>
          </a:p>
        </p:txBody>
      </p:sp>
      <p:sp>
        <p:nvSpPr>
          <p:cNvPr id="3" name="Content Placeholder 2"/>
          <p:cNvSpPr>
            <a:spLocks noGrp="1"/>
          </p:cNvSpPr>
          <p:nvPr>
            <p:ph idx="1"/>
          </p:nvPr>
        </p:nvSpPr>
        <p:spPr>
          <a:xfrm>
            <a:off x="685800" y="1200150"/>
            <a:ext cx="8001000" cy="3810000"/>
          </a:xfrm>
        </p:spPr>
        <p:txBody>
          <a:bodyPr>
            <a:normAutofit/>
          </a:bodyPr>
          <a:lstStyle/>
          <a:p>
            <a:pPr marL="0" indent="0" algn="ctr">
              <a:lnSpc>
                <a:spcPct val="90000"/>
              </a:lnSpc>
              <a:buNone/>
            </a:pPr>
            <a:r>
              <a:rPr lang="en-US" sz="2400" dirty="0">
                <a:solidFill>
                  <a:srgbClr val="568C7E"/>
                </a:solidFill>
              </a:rPr>
              <a:t>OT Sanctuary was theater.</a:t>
            </a:r>
          </a:p>
          <a:p>
            <a:pPr marL="0" indent="0" algn="ctr">
              <a:lnSpc>
                <a:spcPct val="90000"/>
              </a:lnSpc>
              <a:buNone/>
            </a:pPr>
            <a:r>
              <a:rPr lang="en-US" sz="2400" dirty="0">
                <a:solidFill>
                  <a:srgbClr val="568C7E"/>
                </a:solidFill>
              </a:rPr>
              <a:t>To reveal God’s plan to heal and restore.</a:t>
            </a:r>
          </a:p>
          <a:p>
            <a:pPr marL="0" indent="0" algn="ctr">
              <a:lnSpc>
                <a:spcPct val="90000"/>
              </a:lnSpc>
              <a:buNone/>
            </a:pPr>
            <a:r>
              <a:rPr lang="en-US" sz="2400" dirty="0">
                <a:solidFill>
                  <a:srgbClr val="568C7E"/>
                </a:solidFill>
              </a:rPr>
              <a:t>Salvation is found in the reality—not the symbols—and that reality is Jesus!</a:t>
            </a:r>
          </a:p>
          <a:p>
            <a:pPr marL="0" indent="0" algn="ctr">
              <a:lnSpc>
                <a:spcPct val="90000"/>
              </a:lnSpc>
              <a:buNone/>
            </a:pPr>
            <a:r>
              <a:rPr lang="en-US" sz="2400" dirty="0"/>
              <a:t>Today, we are in the next to the final act of the play, the time when God is preparing a people to meet Him face to face!</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2131706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7150"/>
            <a:ext cx="8229600" cy="685800"/>
          </a:xfrm>
        </p:spPr>
        <p:txBody>
          <a:bodyPr/>
          <a:lstStyle/>
          <a:p>
            <a:r>
              <a:rPr lang="en-US" dirty="0"/>
              <a:t>Summary</a:t>
            </a:r>
          </a:p>
        </p:txBody>
      </p:sp>
      <p:sp>
        <p:nvSpPr>
          <p:cNvPr id="3" name="Content Placeholder 2"/>
          <p:cNvSpPr>
            <a:spLocks noGrp="1"/>
          </p:cNvSpPr>
          <p:nvPr>
            <p:ph idx="1"/>
          </p:nvPr>
        </p:nvSpPr>
        <p:spPr>
          <a:xfrm>
            <a:off x="685800" y="1200150"/>
            <a:ext cx="8001000" cy="3810000"/>
          </a:xfrm>
        </p:spPr>
        <p:txBody>
          <a:bodyPr>
            <a:normAutofit/>
          </a:bodyPr>
          <a:lstStyle/>
          <a:p>
            <a:pPr marL="0" indent="0" algn="ctr">
              <a:lnSpc>
                <a:spcPct val="90000"/>
              </a:lnSpc>
              <a:buNone/>
            </a:pPr>
            <a:r>
              <a:rPr lang="en-US" sz="2400" dirty="0">
                <a:solidFill>
                  <a:srgbClr val="568C7E"/>
                </a:solidFill>
              </a:rPr>
              <a:t>OT Sanctuary was theater.</a:t>
            </a:r>
          </a:p>
          <a:p>
            <a:pPr marL="0" indent="0" algn="ctr">
              <a:lnSpc>
                <a:spcPct val="90000"/>
              </a:lnSpc>
              <a:buNone/>
            </a:pPr>
            <a:r>
              <a:rPr lang="en-US" sz="2400" dirty="0">
                <a:solidFill>
                  <a:srgbClr val="568C7E"/>
                </a:solidFill>
              </a:rPr>
              <a:t>To reveal God’s plan to heal and restore.</a:t>
            </a:r>
          </a:p>
          <a:p>
            <a:pPr marL="0" indent="0" algn="ctr">
              <a:lnSpc>
                <a:spcPct val="90000"/>
              </a:lnSpc>
              <a:buNone/>
            </a:pPr>
            <a:r>
              <a:rPr lang="en-US" sz="2400" dirty="0">
                <a:solidFill>
                  <a:srgbClr val="568C7E"/>
                </a:solidFill>
              </a:rPr>
              <a:t>Salvation is found in the reality—not the symbols—and that reality is Jesus!</a:t>
            </a:r>
          </a:p>
          <a:p>
            <a:pPr marL="0" indent="0" algn="ctr">
              <a:lnSpc>
                <a:spcPct val="90000"/>
              </a:lnSpc>
              <a:buNone/>
            </a:pPr>
            <a:r>
              <a:rPr lang="en-US" sz="2400" dirty="0">
                <a:solidFill>
                  <a:srgbClr val="568C7E"/>
                </a:solidFill>
              </a:rPr>
              <a:t>Today, we are in the next to the final act of the play, the time when God is preparing a people to meet Him face to face!</a:t>
            </a:r>
          </a:p>
          <a:p>
            <a:pPr marL="0" indent="0" algn="ctr">
              <a:lnSpc>
                <a:spcPct val="90000"/>
              </a:lnSpc>
              <a:buNone/>
            </a:pPr>
            <a:r>
              <a:rPr lang="en-US" sz="2400" dirty="0"/>
              <a:t>The next act in the play—Jesus comes again!</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78273693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Christian Radio Easter 2016:  What is the Meaning of the OT Sacrifices?</a:t>
            </a:r>
          </a:p>
        </p:txBody>
      </p:sp>
      <p:sp>
        <p:nvSpPr>
          <p:cNvPr id="3" name="Content Placeholder 2"/>
          <p:cNvSpPr>
            <a:spLocks noGrp="1"/>
          </p:cNvSpPr>
          <p:nvPr>
            <p:ph idx="1"/>
          </p:nvPr>
        </p:nvSpPr>
        <p:spPr>
          <a:xfrm>
            <a:off x="914400" y="1428750"/>
            <a:ext cx="7543800" cy="2971800"/>
          </a:xfrm>
        </p:spPr>
        <p:txBody>
          <a:bodyPr>
            <a:noAutofit/>
          </a:bodyPr>
          <a:lstStyle/>
          <a:p>
            <a:pPr marL="0" indent="0">
              <a:buNone/>
            </a:pPr>
            <a:r>
              <a:rPr lang="en-US" sz="2200" dirty="0">
                <a:effectLst>
                  <a:outerShdw blurRad="50800" dist="38100" dir="5400000" algn="t" rotWithShape="0">
                    <a:prstClr val="black">
                      <a:alpha val="40000"/>
                    </a:prstClr>
                  </a:outerShdw>
                </a:effectLst>
              </a:rPr>
              <a:t>Blood represents life and there has to be the punishment of death for sin, so therefore an animal had to take the punishment and give its </a:t>
            </a:r>
            <a:r>
              <a:rPr lang="en-US" sz="2200" dirty="0" smtClean="0">
                <a:effectLst>
                  <a:outerShdw blurRad="50800" dist="38100" dir="5400000" algn="t" rotWithShape="0">
                    <a:prstClr val="black">
                      <a:alpha val="40000"/>
                    </a:prstClr>
                  </a:outerShdw>
                </a:effectLst>
              </a:rPr>
              <a:t>life — its blood — so </a:t>
            </a:r>
            <a:r>
              <a:rPr lang="en-US" sz="2200" dirty="0">
                <a:effectLst>
                  <a:outerShdw blurRad="50800" dist="38100" dir="5400000" algn="t" rotWithShape="0">
                    <a:prstClr val="black">
                      <a:alpha val="40000"/>
                    </a:prstClr>
                  </a:outerShdw>
                </a:effectLst>
              </a:rPr>
              <a:t>that the offeror could live. That was the substitution. What my former professor… used to call, the exchange of life… The animal dies, the person lives. And so that’s the reason for the Old Testament sacrifice for atonement.</a:t>
            </a:r>
            <a:br>
              <a:rPr lang="en-US" sz="2200" dirty="0">
                <a:effectLst>
                  <a:outerShdw blurRad="50800" dist="38100" dir="5400000" algn="t" rotWithShape="0">
                    <a:prstClr val="black">
                      <a:alpha val="40000"/>
                    </a:prstClr>
                  </a:outerShdw>
                </a:effectLst>
              </a:rPr>
            </a:br>
            <a:r>
              <a:rPr lang="en-US" sz="2200" dirty="0">
                <a:solidFill>
                  <a:srgbClr val="FFFF99"/>
                </a:solidFill>
                <a:effectLst>
                  <a:outerShdw blurRad="50800" dist="38100" dir="5400000" algn="t" rotWithShape="0">
                    <a:prstClr val="black">
                      <a:alpha val="40000"/>
                    </a:prstClr>
                  </a:outerShdw>
                </a:effectLst>
              </a:rPr>
              <a:t>First Theologian</a:t>
            </a:r>
            <a:r>
              <a:rPr lang="en-US" sz="2200" dirty="0">
                <a:effectLst>
                  <a:outerShdw blurRad="50800" dist="38100" dir="5400000" algn="t" rotWithShape="0">
                    <a:prstClr val="black">
                      <a:alpha val="40000"/>
                    </a:prstClr>
                  </a:outerShdw>
                </a:effectLst>
              </a:rPr>
              <a:t> </a:t>
            </a:r>
          </a:p>
          <a:p>
            <a:pPr marL="0" indent="0">
              <a:buNone/>
            </a:pPr>
            <a:endParaRPr lang="en-US" sz="2200" dirty="0">
              <a:effectLst>
                <a:outerShdw blurRad="50800" dist="38100" dir="5400000" algn="t" rotWithShape="0">
                  <a:prstClr val="black">
                    <a:alpha val="40000"/>
                  </a:prstClr>
                </a:outerShdw>
              </a:effectLst>
            </a:endParaRPr>
          </a:p>
        </p:txBody>
      </p:sp>
      <p:sp>
        <p:nvSpPr>
          <p:cNvPr id="4" name="Rectangle 3"/>
          <p:cNvSpPr/>
          <p:nvPr/>
        </p:nvSpPr>
        <p:spPr>
          <a:xfrm>
            <a:off x="914400" y="4400550"/>
            <a:ext cx="7772400" cy="400110"/>
          </a:xfrm>
          <a:prstGeom prst="rect">
            <a:avLst/>
          </a:prstGeom>
        </p:spPr>
        <p:txBody>
          <a:bodyPr wrap="square">
            <a:spAutoFit/>
          </a:bodyPr>
          <a:lstStyle/>
          <a:p>
            <a:r>
              <a:rPr lang="en-US" sz="1000" dirty="0">
                <a:solidFill>
                  <a:srgbClr val="FFFFFF"/>
                </a:solidFill>
                <a:effectLst>
                  <a:outerShdw blurRad="50800" dist="38100" dir="5400000" algn="t" rotWithShape="0">
                    <a:prstClr val="black">
                      <a:alpha val="40000"/>
                    </a:prstClr>
                  </a:outerShdw>
                </a:effectLst>
              </a:rPr>
              <a:t>Chris </a:t>
            </a:r>
            <a:r>
              <a:rPr lang="en-US" sz="1000" dirty="0" err="1">
                <a:solidFill>
                  <a:srgbClr val="FFFFFF"/>
                </a:solidFill>
                <a:effectLst>
                  <a:outerShdw blurRad="50800" dist="38100" dir="5400000" algn="t" rotWithShape="0">
                    <a:prstClr val="black">
                      <a:alpha val="40000"/>
                    </a:prstClr>
                  </a:outerShdw>
                </a:effectLst>
              </a:rPr>
              <a:t>Fabry</a:t>
            </a:r>
            <a:r>
              <a:rPr lang="en-US" sz="1000" dirty="0">
                <a:solidFill>
                  <a:srgbClr val="FFFFFF"/>
                </a:solidFill>
                <a:effectLst>
                  <a:outerShdw blurRad="50800" dist="38100" dir="5400000" algn="t" rotWithShape="0">
                    <a:prstClr val="black">
                      <a:alpha val="40000"/>
                    </a:prstClr>
                  </a:outerShdw>
                </a:effectLst>
              </a:rPr>
              <a:t> Live Radio Show March 23, 2016, Moody Broadcasting </a:t>
            </a:r>
          </a:p>
          <a:p>
            <a:r>
              <a:rPr lang="en-US" sz="1000" dirty="0">
                <a:solidFill>
                  <a:srgbClr val="FFFFFF"/>
                </a:solidFill>
                <a:effectLst>
                  <a:outerShdw blurRad="50800" dist="38100" dir="5400000" algn="t" rotWithShape="0">
                    <a:prstClr val="black">
                      <a:alpha val="40000"/>
                    </a:prstClr>
                  </a:outerShdw>
                </a:effectLst>
              </a:rPr>
              <a:t>The second hour beginning at minute 12:25, guests quoted Michael </a:t>
            </a:r>
            <a:r>
              <a:rPr lang="en-US" sz="1000" dirty="0" err="1">
                <a:solidFill>
                  <a:srgbClr val="FFFFFF"/>
                </a:solidFill>
                <a:effectLst>
                  <a:outerShdw blurRad="50800" dist="38100" dir="5400000" algn="t" rotWithShape="0">
                    <a:prstClr val="black">
                      <a:alpha val="40000"/>
                    </a:prstClr>
                  </a:outerShdw>
                </a:effectLst>
              </a:rPr>
              <a:t>Vanlaningham</a:t>
            </a:r>
            <a:r>
              <a:rPr lang="en-US" sz="1000" dirty="0">
                <a:solidFill>
                  <a:srgbClr val="FFFFFF"/>
                </a:solidFill>
                <a:effectLst>
                  <a:outerShdw blurRad="50800" dist="38100" dir="5400000" algn="t" rotWithShape="0">
                    <a:prstClr val="black">
                      <a:alpha val="40000"/>
                    </a:prstClr>
                  </a:outerShdw>
                </a:effectLst>
              </a:rPr>
              <a:t> and Michael </a:t>
            </a:r>
            <a:r>
              <a:rPr lang="en-US" sz="1000" dirty="0" err="1">
                <a:solidFill>
                  <a:srgbClr val="FFFFFF"/>
                </a:solidFill>
                <a:effectLst>
                  <a:outerShdw blurRad="50800" dist="38100" dir="5400000" algn="t" rotWithShape="0">
                    <a:prstClr val="black">
                      <a:alpha val="40000"/>
                    </a:prstClr>
                  </a:outerShdw>
                </a:effectLst>
              </a:rPr>
              <a:t>Rydelink</a:t>
            </a:r>
            <a:r>
              <a:rPr lang="en-US" sz="1000" dirty="0">
                <a:solidFill>
                  <a:srgbClr val="FFFFFF"/>
                </a:solidFill>
                <a:effectLst>
                  <a:outerShdw blurRad="50800" dist="38100" dir="5400000" algn="t" rotWithShape="0">
                    <a:prstClr val="black">
                      <a:alpha val="40000"/>
                    </a:prstClr>
                  </a:outerShdw>
                </a:effectLst>
              </a:rPr>
              <a:t>.</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30015552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rion2Earth_2ndComing_720p_299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358605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57302-FD9B-7743-BD0B-A636D2E758B7}"/>
              </a:ext>
            </a:extLst>
          </p:cNvPr>
          <p:cNvSpPr>
            <a:spLocks noGrp="1"/>
          </p:cNvSpPr>
          <p:nvPr>
            <p:ph type="title"/>
          </p:nvPr>
        </p:nvSpPr>
        <p:spPr>
          <a:xfrm>
            <a:off x="457200" y="514350"/>
            <a:ext cx="8229600" cy="4343400"/>
          </a:xfrm>
        </p:spPr>
        <p:txBody>
          <a:bodyPr>
            <a:normAutofit fontScale="90000"/>
          </a:bodyPr>
          <a:lstStyle/>
          <a:p>
            <a:r>
              <a:rPr lang="en-US" dirty="0" smtClean="0">
                <a:solidFill>
                  <a:srgbClr val="ACAEEE"/>
                </a:solidFill>
              </a:rPr>
              <a:t>Special Thanks to:</a:t>
            </a:r>
            <a:br>
              <a:rPr lang="en-US" dirty="0" smtClean="0">
                <a:solidFill>
                  <a:srgbClr val="ACAEEE"/>
                </a:solidFill>
              </a:rPr>
            </a:br>
            <a:r>
              <a:rPr lang="en-US" dirty="0" smtClean="0">
                <a:solidFill>
                  <a:srgbClr val="ACAEEE"/>
                </a:solidFill>
              </a:rPr>
              <a:t/>
            </a:r>
            <a:br>
              <a:rPr lang="en-US" dirty="0" smtClean="0">
                <a:solidFill>
                  <a:srgbClr val="ACAEEE"/>
                </a:solidFill>
              </a:rPr>
            </a:br>
            <a:r>
              <a:rPr lang="en-US" sz="3600" dirty="0" smtClean="0"/>
              <a:t> </a:t>
            </a:r>
            <a:r>
              <a:rPr lang="en-US" sz="3600" dirty="0">
                <a:solidFill>
                  <a:schemeClr val="bg1"/>
                </a:solidFill>
              </a:rPr>
              <a:t>Louis Johnson </a:t>
            </a:r>
            <a:r>
              <a:rPr lang="en-US" dirty="0"/>
              <a:t/>
            </a:r>
            <a:br>
              <a:rPr lang="en-US" dirty="0"/>
            </a:br>
            <a:r>
              <a:rPr lang="en-US" b="0" dirty="0"/>
              <a:t>for all the </a:t>
            </a:r>
            <a:r>
              <a:rPr lang="en-US" b="0" dirty="0" smtClean="0"/>
              <a:t>illustrations</a:t>
            </a:r>
            <a:r>
              <a:rPr lang="en-US" dirty="0"/>
              <a:t/>
            </a:r>
            <a:br>
              <a:rPr lang="en-US" dirty="0"/>
            </a:br>
            <a:r>
              <a:rPr lang="en-US" b="0" i="1" cap="none" dirty="0" smtClean="0">
                <a:solidFill>
                  <a:srgbClr val="ACAEEE"/>
                </a:solidFill>
                <a:latin typeface="Times New Roman" panose="02020603050405020304" pitchFamily="18" charset="0"/>
                <a:cs typeface="Times New Roman" panose="02020603050405020304" pitchFamily="18" charset="0"/>
              </a:rPr>
              <a:t>and</a:t>
            </a:r>
            <a:r>
              <a:rPr lang="en-US" dirty="0"/>
              <a:t/>
            </a:r>
            <a:br>
              <a:rPr lang="en-US" dirty="0"/>
            </a:br>
            <a:r>
              <a:rPr lang="en-US" sz="3600" dirty="0">
                <a:solidFill>
                  <a:schemeClr val="bg1"/>
                </a:solidFill>
              </a:rPr>
              <a:t>Dean Scott </a:t>
            </a:r>
            <a:r>
              <a:rPr lang="en-US" dirty="0"/>
              <a:t/>
            </a:r>
            <a:br>
              <a:rPr lang="en-US" dirty="0"/>
            </a:br>
            <a:r>
              <a:rPr lang="en-US" sz="2700" b="0" dirty="0" smtClean="0"/>
              <a:t>for the 3D animation of the 2</a:t>
            </a:r>
            <a:r>
              <a:rPr lang="en-US" sz="2700" b="0" baseline="30000" dirty="0" smtClean="0"/>
              <a:t>nd</a:t>
            </a:r>
            <a:r>
              <a:rPr lang="en-US" sz="2700" b="0" dirty="0" smtClean="0"/>
              <a:t> coming,</a:t>
            </a:r>
            <a:br>
              <a:rPr lang="en-US" sz="2700" b="0" dirty="0" smtClean="0"/>
            </a:br>
            <a:r>
              <a:rPr lang="en-US" sz="2700" b="0" dirty="0" smtClean="0"/>
              <a:t>tabernacle 3D cutaway illustration, and</a:t>
            </a:r>
            <a:br>
              <a:rPr lang="en-US" sz="2700" b="0" dirty="0" smtClean="0"/>
            </a:br>
            <a:r>
              <a:rPr lang="en-US" sz="2700" b="0" dirty="0" smtClean="0"/>
              <a:t>presentation graphic design</a:t>
            </a:r>
            <a:r>
              <a:rPr lang="en-US" dirty="0"/>
              <a:t/>
            </a:r>
            <a:br>
              <a:rPr lang="en-US" dirty="0"/>
            </a:br>
            <a:endParaRPr lang="en-US" dirty="0"/>
          </a:p>
        </p:txBody>
      </p:sp>
      <p:sp>
        <p:nvSpPr>
          <p:cNvPr id="3"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026674325"/>
      </p:ext>
    </p:extLst>
  </p:cSld>
  <p:clrMapOvr>
    <a:masterClrMapping/>
  </p:clrMapOvr>
  <mc:AlternateContent xmlns:mc="http://schemas.openxmlformats.org/markup-compatibility/2006" xmlns:p14="http://schemas.microsoft.com/office/powerpoint/2010/main">
    <mc:Choice Requires="p14">
      <p:transition spd="slow" p14:dur="2000" advClick="0" advTm="17000">
        <p:fade/>
      </p:transition>
    </mc:Choice>
    <mc:Fallback xmlns="">
      <p:transition spd="slow" advClick="0" advTm="17000">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246724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8754" name="Rectangle 2"/>
          <p:cNvSpPr>
            <a:spLocks noGrp="1" noChangeArrowheads="1"/>
          </p:cNvSpPr>
          <p:nvPr>
            <p:ph type="ctrTitle"/>
          </p:nvPr>
        </p:nvSpPr>
        <p:spPr>
          <a:xfrm>
            <a:off x="762000" y="228600"/>
            <a:ext cx="7772400" cy="971550"/>
          </a:xfrm>
        </p:spPr>
        <p:txBody>
          <a:bodyPr>
            <a:normAutofit/>
          </a:bodyPr>
          <a:lstStyle/>
          <a:p>
            <a:pPr>
              <a:lnSpc>
                <a:spcPct val="80000"/>
              </a:lnSpc>
              <a:defRPr/>
            </a:pPr>
            <a:r>
              <a:rPr lang="en-US" sz="3600" cap="small" dirty="0">
                <a:solidFill>
                  <a:srgbClr val="B6ADED"/>
                </a:solidFill>
                <a:cs typeface="Tw Cen MT"/>
              </a:rPr>
              <a:t>The Old Testament Sanctuary:</a:t>
            </a:r>
            <a:br>
              <a:rPr lang="en-US" sz="3600" cap="small" dirty="0">
                <a:solidFill>
                  <a:srgbClr val="B6ADED"/>
                </a:solidFill>
                <a:cs typeface="Tw Cen MT"/>
              </a:rPr>
            </a:br>
            <a:r>
              <a:rPr lang="en-US" sz="2800" b="0" cap="small" dirty="0">
                <a:cs typeface="Tw Cen MT"/>
              </a:rPr>
              <a:t>Decoding the Secret Meaning</a:t>
            </a:r>
            <a:endParaRPr lang="en-US" sz="3100" b="0" cap="small" dirty="0">
              <a:cs typeface="Tw Cen MT"/>
            </a:endParaRPr>
          </a:p>
        </p:txBody>
      </p:sp>
      <p:sp>
        <p:nvSpPr>
          <p:cNvPr id="3018755" name="Rectangle 3"/>
          <p:cNvSpPr>
            <a:spLocks noGrp="1" noChangeArrowheads="1"/>
          </p:cNvSpPr>
          <p:nvPr>
            <p:ph type="subTitle" idx="1"/>
          </p:nvPr>
        </p:nvSpPr>
        <p:spPr>
          <a:xfrm>
            <a:off x="0" y="1428751"/>
            <a:ext cx="9039226" cy="3200400"/>
          </a:xfrm>
          <a:effectLst/>
        </p:spPr>
        <p:txBody>
          <a:bodyPr>
            <a:noAutofit/>
          </a:bodyPr>
          <a:lstStyle/>
          <a:p>
            <a:pPr eaLnBrk="1" hangingPunct="1">
              <a:lnSpc>
                <a:spcPct val="80000"/>
              </a:lnSpc>
              <a:defRPr/>
            </a:pPr>
            <a:r>
              <a:rPr lang="en-US" sz="2000" b="1" dirty="0">
                <a:solidFill>
                  <a:srgbClr val="FFFF99"/>
                </a:solidFill>
                <a:cs typeface="Tw Cen MT"/>
              </a:rPr>
              <a:t>Timothy R. Jennings, MD, DFAPA</a:t>
            </a:r>
          </a:p>
          <a:p>
            <a:pPr eaLnBrk="1" hangingPunct="1">
              <a:lnSpc>
                <a:spcPct val="80000"/>
              </a:lnSpc>
              <a:defRPr/>
            </a:pPr>
            <a:r>
              <a:rPr lang="en-US" sz="1800" dirty="0">
                <a:solidFill>
                  <a:schemeClr val="bg1"/>
                </a:solidFill>
                <a:cs typeface="Tw Cen MT"/>
              </a:rPr>
              <a:t>Past-President, TN Psychiatric Association</a:t>
            </a:r>
          </a:p>
          <a:p>
            <a:pPr eaLnBrk="1" hangingPunct="1">
              <a:lnSpc>
                <a:spcPct val="80000"/>
              </a:lnSpc>
              <a:defRPr/>
            </a:pPr>
            <a:r>
              <a:rPr lang="en-US" sz="1800" dirty="0">
                <a:solidFill>
                  <a:schemeClr val="bg1"/>
                </a:solidFill>
                <a:cs typeface="Tw Cen MT"/>
              </a:rPr>
              <a:t>Past-President, Southern Psychiatric Association</a:t>
            </a:r>
          </a:p>
          <a:p>
            <a:pPr eaLnBrk="1" hangingPunct="1">
              <a:lnSpc>
                <a:spcPct val="80000"/>
              </a:lnSpc>
              <a:defRPr/>
            </a:pPr>
            <a:endParaRPr lang="en-US" sz="2000" dirty="0">
              <a:solidFill>
                <a:schemeClr val="bg1"/>
              </a:solidFill>
              <a:cs typeface="Tw Cen MT"/>
            </a:endParaRPr>
          </a:p>
          <a:p>
            <a:pPr eaLnBrk="1" hangingPunct="1">
              <a:lnSpc>
                <a:spcPct val="80000"/>
              </a:lnSpc>
              <a:defRPr/>
            </a:pPr>
            <a:r>
              <a:rPr lang="en-US" sz="1600" dirty="0">
                <a:solidFill>
                  <a:srgbClr val="CCFFCC"/>
                </a:solidFill>
                <a:cs typeface="Tw Cen MT"/>
              </a:rPr>
              <a:t>Author: </a:t>
            </a:r>
            <a:r>
              <a:rPr lang="en-US" sz="1600" i="1" dirty="0">
                <a:solidFill>
                  <a:srgbClr val="CCFFCC"/>
                </a:solidFill>
                <a:cs typeface="Tw Cen MT"/>
              </a:rPr>
              <a:t>Could It Be This Simple? A Biblical Model for Healing the Mind </a:t>
            </a:r>
          </a:p>
          <a:p>
            <a:pPr eaLnBrk="1" hangingPunct="1">
              <a:lnSpc>
                <a:spcPct val="80000"/>
              </a:lnSpc>
              <a:defRPr/>
            </a:pPr>
            <a:r>
              <a:rPr lang="en-US" sz="1600" i="1" dirty="0">
                <a:solidFill>
                  <a:srgbClr val="CCFFCC"/>
                </a:solidFill>
                <a:cs typeface="Tw Cen MT"/>
              </a:rPr>
              <a:t>The God-Shaped Brain: How Changing Your View of God Transforms Your Life </a:t>
            </a:r>
          </a:p>
          <a:p>
            <a:pPr eaLnBrk="1" hangingPunct="1">
              <a:lnSpc>
                <a:spcPct val="80000"/>
              </a:lnSpc>
              <a:defRPr/>
            </a:pPr>
            <a:r>
              <a:rPr lang="en-US" sz="1600" i="1" dirty="0">
                <a:solidFill>
                  <a:srgbClr val="CCFFCC"/>
                </a:solidFill>
                <a:cs typeface="Tw Cen MT"/>
              </a:rPr>
              <a:t>The Journal of the Watcher</a:t>
            </a:r>
          </a:p>
          <a:p>
            <a:pPr eaLnBrk="1" hangingPunct="1">
              <a:lnSpc>
                <a:spcPct val="80000"/>
              </a:lnSpc>
              <a:defRPr/>
            </a:pPr>
            <a:r>
              <a:rPr lang="en-US" sz="1600" i="1" dirty="0">
                <a:solidFill>
                  <a:srgbClr val="CCFFCC"/>
                </a:solidFill>
                <a:cs typeface="Tw Cen MT"/>
              </a:rPr>
              <a:t>The Remedy New Testament Expanded Paraphrase</a:t>
            </a:r>
          </a:p>
          <a:p>
            <a:pPr eaLnBrk="1" hangingPunct="1">
              <a:lnSpc>
                <a:spcPct val="80000"/>
              </a:lnSpc>
              <a:defRPr/>
            </a:pPr>
            <a:r>
              <a:rPr lang="en-US" sz="1600" i="1" dirty="0">
                <a:solidFill>
                  <a:srgbClr val="CCFFCC"/>
                </a:solidFill>
                <a:cs typeface="Tw Cen MT"/>
              </a:rPr>
              <a:t>The God-Shaped Heart: How Correctly Understanding God’s Love Transforms Us</a:t>
            </a:r>
          </a:p>
          <a:p>
            <a:pPr eaLnBrk="1" hangingPunct="1">
              <a:lnSpc>
                <a:spcPct val="80000"/>
              </a:lnSpc>
              <a:defRPr/>
            </a:pPr>
            <a:r>
              <a:rPr lang="en-US" sz="1600" i="1" dirty="0">
                <a:solidFill>
                  <a:srgbClr val="CCFFCC"/>
                </a:solidFill>
                <a:cs typeface="Tw Cen MT"/>
              </a:rPr>
              <a:t>The Aging Brain: Proven Steps to Prevent Dementia and Sharpen Your Mind</a:t>
            </a:r>
          </a:p>
          <a:p>
            <a:pPr eaLnBrk="1" hangingPunct="1">
              <a:lnSpc>
                <a:spcPct val="80000"/>
              </a:lnSpc>
              <a:defRPr/>
            </a:pPr>
            <a:endParaRPr lang="en-US" sz="2000" dirty="0">
              <a:solidFill>
                <a:schemeClr val="bg1"/>
              </a:solidFill>
              <a:cs typeface="Tw Cen MT"/>
            </a:endParaRPr>
          </a:p>
          <a:p>
            <a:pPr eaLnBrk="1" hangingPunct="1">
              <a:lnSpc>
                <a:spcPct val="80000"/>
              </a:lnSpc>
              <a:defRPr/>
            </a:pPr>
            <a:fld id="{A0CE03D6-429D-4537-BADF-0A8DA4543290}" type="datetime4">
              <a:rPr lang="en-US" sz="1400" smtClean="0">
                <a:solidFill>
                  <a:schemeClr val="bg1"/>
                </a:solidFill>
                <a:cs typeface="Tw Cen MT"/>
              </a:rPr>
              <a:pPr eaLnBrk="1" hangingPunct="1">
                <a:lnSpc>
                  <a:spcPct val="80000"/>
                </a:lnSpc>
                <a:defRPr/>
              </a:pPr>
              <a:t>May 13, 2018</a:t>
            </a:fld>
            <a:endParaRPr lang="en-US" sz="2000" dirty="0">
              <a:solidFill>
                <a:schemeClr val="bg1"/>
              </a:solidFill>
              <a:latin typeface="Tw Cen MT"/>
              <a:cs typeface="Tw Cen MT"/>
            </a:endParaRP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871660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Christian Radio Easter 2016:  What is the Meaning of the OT Sacrifices?</a:t>
            </a:r>
          </a:p>
        </p:txBody>
      </p:sp>
      <p:sp>
        <p:nvSpPr>
          <p:cNvPr id="3" name="Content Placeholder 2"/>
          <p:cNvSpPr>
            <a:spLocks noGrp="1"/>
          </p:cNvSpPr>
          <p:nvPr>
            <p:ph idx="1"/>
          </p:nvPr>
        </p:nvSpPr>
        <p:spPr>
          <a:xfrm>
            <a:off x="920151" y="1428750"/>
            <a:ext cx="7543800" cy="3405787"/>
          </a:xfrm>
        </p:spPr>
        <p:txBody>
          <a:bodyPr>
            <a:normAutofit/>
          </a:bodyPr>
          <a:lstStyle/>
          <a:p>
            <a:pPr marL="0" indent="0">
              <a:buNone/>
            </a:pPr>
            <a:r>
              <a:rPr lang="en-US" sz="2200" dirty="0">
                <a:effectLst>
                  <a:outerShdw blurRad="50800" dist="38100" dir="5400000" algn="t" rotWithShape="0">
                    <a:prstClr val="black">
                      <a:alpha val="40000"/>
                    </a:prstClr>
                  </a:outerShdw>
                </a:effectLst>
              </a:rPr>
              <a:t>In the Old Testament, the death of an animal was required to take care of the human sin problem and now we have not the death of an animal, but of the very Son of God, who dies for us. And </a:t>
            </a:r>
            <a:r>
              <a:rPr lang="en-US" sz="2200">
                <a:effectLst>
                  <a:outerShdw blurRad="50800" dist="38100" dir="5400000" algn="t" rotWithShape="0">
                    <a:prstClr val="black">
                      <a:alpha val="40000"/>
                    </a:prstClr>
                  </a:outerShdw>
                </a:effectLst>
              </a:rPr>
              <a:t>so </a:t>
            </a:r>
            <a:r>
              <a:rPr lang="en-US" sz="2200" smtClean="0">
                <a:effectLst>
                  <a:outerShdw blurRad="50800" dist="38100" dir="5400000" algn="t" rotWithShape="0">
                    <a:prstClr val="black">
                      <a:alpha val="40000"/>
                    </a:prstClr>
                  </a:outerShdw>
                </a:effectLst>
              </a:rPr>
              <a:t>His </a:t>
            </a:r>
            <a:r>
              <a:rPr lang="en-US" sz="2200" dirty="0">
                <a:effectLst>
                  <a:outerShdw blurRad="50800" dist="38100" dir="5400000" algn="t" rotWithShape="0">
                    <a:prstClr val="black">
                      <a:alpha val="40000"/>
                    </a:prstClr>
                  </a:outerShdw>
                </a:effectLst>
              </a:rPr>
              <a:t>loss of blood is the thing whereby </a:t>
            </a:r>
            <a:r>
              <a:rPr lang="en-US" sz="2200" dirty="0" smtClean="0">
                <a:effectLst>
                  <a:outerShdw blurRad="50800" dist="38100" dir="5400000" algn="t" rotWithShape="0">
                    <a:prstClr val="black">
                      <a:alpha val="40000"/>
                    </a:prstClr>
                  </a:outerShdw>
                </a:effectLst>
              </a:rPr>
              <a:t>He </a:t>
            </a:r>
            <a:r>
              <a:rPr lang="en-US" sz="2200" dirty="0">
                <a:effectLst>
                  <a:outerShdw blurRad="50800" dist="38100" dir="5400000" algn="t" rotWithShape="0">
                    <a:prstClr val="black">
                      <a:alpha val="40000"/>
                    </a:prstClr>
                  </a:outerShdw>
                </a:effectLst>
              </a:rPr>
              <a:t>succumbed on our behalf.</a:t>
            </a:r>
            <a:br>
              <a:rPr lang="en-US" sz="2200" dirty="0">
                <a:effectLst>
                  <a:outerShdw blurRad="50800" dist="38100" dir="5400000" algn="t" rotWithShape="0">
                    <a:prstClr val="black">
                      <a:alpha val="40000"/>
                    </a:prstClr>
                  </a:outerShdw>
                </a:effectLst>
              </a:rPr>
            </a:br>
            <a:r>
              <a:rPr lang="en-US" sz="2200" dirty="0">
                <a:effectLst>
                  <a:outerShdw blurRad="50800" dist="38100" dir="5400000" algn="t" rotWithShape="0">
                    <a:prstClr val="black">
                      <a:alpha val="40000"/>
                    </a:prstClr>
                  </a:outerShdw>
                </a:effectLst>
              </a:rPr>
              <a:t/>
            </a:r>
            <a:br>
              <a:rPr lang="en-US" sz="2200" dirty="0">
                <a:effectLst>
                  <a:outerShdw blurRad="50800" dist="38100" dir="5400000" algn="t" rotWithShape="0">
                    <a:prstClr val="black">
                      <a:alpha val="40000"/>
                    </a:prstClr>
                  </a:outerShdw>
                </a:effectLst>
              </a:rPr>
            </a:br>
            <a:r>
              <a:rPr lang="en-US" sz="2200" dirty="0">
                <a:effectLst>
                  <a:outerShdw blurRad="50800" dist="38100" dir="5400000" algn="t" rotWithShape="0">
                    <a:prstClr val="black">
                      <a:alpha val="40000"/>
                    </a:prstClr>
                  </a:outerShdw>
                </a:effectLst>
              </a:rPr>
              <a:t/>
            </a:r>
            <a:br>
              <a:rPr lang="en-US" sz="2200" dirty="0">
                <a:effectLst>
                  <a:outerShdw blurRad="50800" dist="38100" dir="5400000" algn="t" rotWithShape="0">
                    <a:prstClr val="black">
                      <a:alpha val="40000"/>
                    </a:prstClr>
                  </a:outerShdw>
                </a:effectLst>
              </a:rPr>
            </a:br>
            <a:r>
              <a:rPr lang="en-US" sz="2200" dirty="0">
                <a:solidFill>
                  <a:srgbClr val="FFFF99"/>
                </a:solidFill>
                <a:effectLst>
                  <a:outerShdw blurRad="50800" dist="38100" dir="5400000" algn="t" rotWithShape="0">
                    <a:prstClr val="black">
                      <a:alpha val="40000"/>
                    </a:prstClr>
                  </a:outerShdw>
                </a:effectLst>
              </a:rPr>
              <a:t>Second Theologian </a:t>
            </a:r>
          </a:p>
          <a:p>
            <a:pPr marL="0" indent="0">
              <a:buNone/>
            </a:pPr>
            <a:endParaRPr lang="en-US" sz="2200" dirty="0">
              <a:effectLst>
                <a:outerShdw blurRad="50800" dist="38100" dir="5400000" algn="t" rotWithShape="0">
                  <a:prstClr val="black">
                    <a:alpha val="40000"/>
                  </a:prstClr>
                </a:outerShdw>
              </a:effectLst>
            </a:endParaRPr>
          </a:p>
        </p:txBody>
      </p:sp>
      <p:sp>
        <p:nvSpPr>
          <p:cNvPr id="5" name="Rectangle 4"/>
          <p:cNvSpPr/>
          <p:nvPr/>
        </p:nvSpPr>
        <p:spPr>
          <a:xfrm>
            <a:off x="914400" y="4400550"/>
            <a:ext cx="7772400" cy="400110"/>
          </a:xfrm>
          <a:prstGeom prst="rect">
            <a:avLst/>
          </a:prstGeom>
        </p:spPr>
        <p:txBody>
          <a:bodyPr wrap="square">
            <a:spAutoFit/>
          </a:bodyPr>
          <a:lstStyle/>
          <a:p>
            <a:r>
              <a:rPr lang="en-US" sz="1000" dirty="0">
                <a:solidFill>
                  <a:srgbClr val="FFFFFF"/>
                </a:solidFill>
                <a:effectLst>
                  <a:outerShdw blurRad="50800" dist="38100" dir="5400000" algn="t" rotWithShape="0">
                    <a:prstClr val="black">
                      <a:alpha val="40000"/>
                    </a:prstClr>
                  </a:outerShdw>
                </a:effectLst>
              </a:rPr>
              <a:t>Chris </a:t>
            </a:r>
            <a:r>
              <a:rPr lang="en-US" sz="1000" dirty="0" err="1">
                <a:solidFill>
                  <a:srgbClr val="FFFFFF"/>
                </a:solidFill>
                <a:effectLst>
                  <a:outerShdw blurRad="50800" dist="38100" dir="5400000" algn="t" rotWithShape="0">
                    <a:prstClr val="black">
                      <a:alpha val="40000"/>
                    </a:prstClr>
                  </a:outerShdw>
                </a:effectLst>
              </a:rPr>
              <a:t>Fabry</a:t>
            </a:r>
            <a:r>
              <a:rPr lang="en-US" sz="1000" dirty="0">
                <a:solidFill>
                  <a:srgbClr val="FFFFFF"/>
                </a:solidFill>
                <a:effectLst>
                  <a:outerShdw blurRad="50800" dist="38100" dir="5400000" algn="t" rotWithShape="0">
                    <a:prstClr val="black">
                      <a:alpha val="40000"/>
                    </a:prstClr>
                  </a:outerShdw>
                </a:effectLst>
              </a:rPr>
              <a:t> Live Radio Show March 23, 2016, Moody Broadcasting </a:t>
            </a:r>
          </a:p>
          <a:p>
            <a:r>
              <a:rPr lang="en-US" sz="1000" dirty="0">
                <a:solidFill>
                  <a:srgbClr val="FFFFFF"/>
                </a:solidFill>
                <a:effectLst>
                  <a:outerShdw blurRad="50800" dist="38100" dir="5400000" algn="t" rotWithShape="0">
                    <a:prstClr val="black">
                      <a:alpha val="40000"/>
                    </a:prstClr>
                  </a:outerShdw>
                </a:effectLst>
              </a:rPr>
              <a:t>The second hour beginning at minute 12:25, guests quoted Michael </a:t>
            </a:r>
            <a:r>
              <a:rPr lang="en-US" sz="1000" dirty="0" err="1">
                <a:solidFill>
                  <a:srgbClr val="FFFFFF"/>
                </a:solidFill>
                <a:effectLst>
                  <a:outerShdw blurRad="50800" dist="38100" dir="5400000" algn="t" rotWithShape="0">
                    <a:prstClr val="black">
                      <a:alpha val="40000"/>
                    </a:prstClr>
                  </a:outerShdw>
                </a:effectLst>
              </a:rPr>
              <a:t>Vanlaningham</a:t>
            </a:r>
            <a:r>
              <a:rPr lang="en-US" sz="1000" dirty="0">
                <a:solidFill>
                  <a:srgbClr val="FFFFFF"/>
                </a:solidFill>
                <a:effectLst>
                  <a:outerShdw blurRad="50800" dist="38100" dir="5400000" algn="t" rotWithShape="0">
                    <a:prstClr val="black">
                      <a:alpha val="40000"/>
                    </a:prstClr>
                  </a:outerShdw>
                </a:effectLst>
              </a:rPr>
              <a:t> and Michael </a:t>
            </a:r>
            <a:r>
              <a:rPr lang="en-US" sz="1000" dirty="0" err="1">
                <a:solidFill>
                  <a:srgbClr val="FFFFFF"/>
                </a:solidFill>
                <a:effectLst>
                  <a:outerShdw blurRad="50800" dist="38100" dir="5400000" algn="t" rotWithShape="0">
                    <a:prstClr val="black">
                      <a:alpha val="40000"/>
                    </a:prstClr>
                  </a:outerShdw>
                </a:effectLst>
              </a:rPr>
              <a:t>Rydelink</a:t>
            </a:r>
            <a:r>
              <a:rPr lang="en-US" sz="1000" dirty="0">
                <a:solidFill>
                  <a:srgbClr val="FFFFFF"/>
                </a:solidFill>
                <a:effectLst>
                  <a:outerShdw blurRad="50800" dist="38100" dir="5400000" algn="t" rotWithShape="0">
                    <a:prstClr val="black">
                      <a:alpha val="40000"/>
                    </a:prstClr>
                  </a:outerShdw>
                </a:effectLst>
              </a:rPr>
              <a:t>.</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77637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985"/>
            <a:ext cx="8229600" cy="1371600"/>
          </a:xfrm>
        </p:spPr>
        <p:txBody>
          <a:bodyPr>
            <a:normAutofit fontScale="90000"/>
          </a:bodyPr>
          <a:lstStyle/>
          <a:p>
            <a:r>
              <a:rPr lang="en-US" sz="3600" dirty="0">
                <a:effectLst>
                  <a:outerShdw blurRad="50800" dist="38100" dir="5400000" algn="t" rotWithShape="0">
                    <a:prstClr val="black">
                      <a:alpha val="40000"/>
                    </a:prstClr>
                  </a:outerShdw>
                </a:effectLst>
              </a:rPr>
              <a:t>Their Answers are Predicated on the False Law Construct:</a:t>
            </a:r>
            <a:r>
              <a:rPr lang="en-US" dirty="0">
                <a:effectLst>
                  <a:outerShdw blurRad="50800" dist="38100" dir="5400000" algn="t" rotWithShape="0">
                    <a:prstClr val="black">
                      <a:alpha val="40000"/>
                    </a:prstClr>
                  </a:outerShdw>
                </a:effectLst>
              </a:rPr>
              <a:t/>
            </a:r>
            <a:br>
              <a:rPr lang="en-US" dirty="0">
                <a:effectLst>
                  <a:outerShdw blurRad="50800" dist="38100" dir="5400000" algn="t" rotWithShape="0">
                    <a:prstClr val="black">
                      <a:alpha val="40000"/>
                    </a:prstClr>
                  </a:outerShdw>
                </a:effectLst>
              </a:rPr>
            </a:br>
            <a:r>
              <a:rPr lang="en-US" sz="2700" dirty="0">
                <a:solidFill>
                  <a:srgbClr val="C8B13C"/>
                </a:solidFill>
                <a:effectLst>
                  <a:outerShdw blurRad="50800" dist="38100" dir="5400000" algn="t" rotWithShape="0">
                    <a:prstClr val="black">
                      <a:alpha val="40000"/>
                    </a:prstClr>
                  </a:outerShdw>
                </a:effectLst>
              </a:rPr>
              <a:t>The Lie that God’s Law Functions Like Human Laws</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546602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6"/>
            <a:ext cx="8229600" cy="1600199"/>
          </a:xfrm>
        </p:spPr>
        <p:txBody>
          <a:bodyPr>
            <a:normAutofit/>
          </a:bodyPr>
          <a:lstStyle/>
          <a:p>
            <a:r>
              <a:rPr lang="en-US" dirty="0">
                <a:effectLst>
                  <a:outerShdw blurRad="50800" dist="38100" dir="5400000" algn="t" rotWithShape="0">
                    <a:prstClr val="black">
                      <a:alpha val="40000"/>
                    </a:prstClr>
                  </a:outerShdw>
                </a:effectLst>
              </a:rPr>
              <a:t>Their Answers are Predicated on the False Law Construct:</a:t>
            </a:r>
            <a:br>
              <a:rPr lang="en-US" dirty="0">
                <a:effectLst>
                  <a:outerShdw blurRad="50800" dist="38100" dir="5400000" algn="t" rotWithShape="0">
                    <a:prstClr val="black">
                      <a:alpha val="40000"/>
                    </a:prstClr>
                  </a:outerShdw>
                </a:effectLst>
              </a:rPr>
            </a:br>
            <a:r>
              <a:rPr lang="en-US" sz="2400" dirty="0">
                <a:solidFill>
                  <a:srgbClr val="C8B13C"/>
                </a:solidFill>
                <a:effectLst>
                  <a:outerShdw blurRad="50800" dist="38100" dir="5400000" algn="t" rotWithShape="0">
                    <a:prstClr val="black">
                      <a:alpha val="40000"/>
                    </a:prstClr>
                  </a:outerShdw>
                </a:effectLst>
              </a:rPr>
              <a:t>The Lie that God’s Law Functions Like Human Laws</a:t>
            </a:r>
          </a:p>
        </p:txBody>
      </p:sp>
      <p:sp>
        <p:nvSpPr>
          <p:cNvPr id="4" name="Content Placeholder 2"/>
          <p:cNvSpPr txBox="1">
            <a:spLocks/>
          </p:cNvSpPr>
          <p:nvPr/>
        </p:nvSpPr>
        <p:spPr>
          <a:xfrm>
            <a:off x="914400" y="1885950"/>
            <a:ext cx="7543800" cy="22514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solidFill>
                <a:effectLst>
                  <a:outerShdw blurRad="50800" dist="38100" dir="18900000" algn="bl" rotWithShape="0">
                    <a:prstClr val="black">
                      <a:alpha val="40000"/>
                    </a:prstClr>
                  </a:outerShdw>
                </a:effectLst>
                <a:latin typeface="Tahoma"/>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rgbClr val="FFFF99"/>
                </a:solidFill>
                <a:effectLst>
                  <a:outerShdw blurRad="50800" dist="38100" dir="18900000" algn="bl" rotWithShape="0">
                    <a:prstClr val="black">
                      <a:alpha val="40000"/>
                    </a:prstClr>
                  </a:outerShdw>
                </a:effectLst>
                <a:latin typeface="Tahoma"/>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18900000" algn="bl" rotWithShape="0">
                    <a:prstClr val="black">
                      <a:alpha val="40000"/>
                    </a:prstClr>
                  </a:outerShdw>
                </a:effectLst>
                <a:latin typeface="Tahoma"/>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FFFF99"/>
                </a:solidFill>
                <a:effectLst>
                  <a:outerShdw blurRad="50800" dist="38100" dir="18900000" algn="bl" rotWithShape="0">
                    <a:prstClr val="black">
                      <a:alpha val="40000"/>
                    </a:prstClr>
                  </a:outerShdw>
                </a:effectLst>
                <a:latin typeface="Tahoma"/>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effectLst>
                  <a:outerShdw blurRad="50800" dist="38100" dir="18900000" algn="bl" rotWithShape="0">
                    <a:prstClr val="black">
                      <a:alpha val="40000"/>
                    </a:prstClr>
                  </a:outerShdw>
                </a:effectLst>
                <a:latin typeface="Tahoma"/>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a:effectLst>
                  <a:outerShdw blurRad="50800" dist="38100" dir="5400000" algn="t" rotWithShape="0">
                    <a:prstClr val="black">
                      <a:alpha val="40000"/>
                    </a:prstClr>
                  </a:outerShdw>
                </a:effectLst>
              </a:rPr>
              <a:t>The gifts and sacrifices being offered were </a:t>
            </a:r>
            <a:r>
              <a:rPr lang="en-US" sz="2200" i="1" dirty="0">
                <a:solidFill>
                  <a:srgbClr val="FFFF99"/>
                </a:solidFill>
                <a:effectLst>
                  <a:outerShdw blurRad="50800" dist="38100" dir="5400000" algn="t" rotWithShape="0">
                    <a:prstClr val="black">
                      <a:alpha val="40000"/>
                    </a:prstClr>
                  </a:outerShdw>
                </a:effectLst>
              </a:rPr>
              <a:t>not able to clear the conscience of the worshiper</a:t>
            </a:r>
            <a:r>
              <a:rPr lang="en-US" sz="2200" dirty="0">
                <a:effectLst>
                  <a:outerShdw blurRad="50800" dist="38100" dir="5400000" algn="t" rotWithShape="0">
                    <a:prstClr val="black">
                      <a:alpha val="40000"/>
                    </a:prstClr>
                  </a:outerShdw>
                </a:effectLst>
              </a:rPr>
              <a:t>. They are only a matter of food and drink and various ceremonial washings—external regulations applying until the time of the new order… But those sacrifices are an annual reminder of sins, because </a:t>
            </a:r>
            <a:r>
              <a:rPr lang="en-US" sz="2200" i="1" dirty="0">
                <a:solidFill>
                  <a:srgbClr val="FFFF99"/>
                </a:solidFill>
                <a:effectLst>
                  <a:outerShdw blurRad="50800" dist="38100" dir="5400000" algn="t" rotWithShape="0">
                    <a:prstClr val="black">
                      <a:alpha val="40000"/>
                    </a:prstClr>
                  </a:outerShdw>
                </a:effectLst>
              </a:rPr>
              <a:t>it is impossible for the blood of bulls and goats to take away sins</a:t>
            </a:r>
            <a:r>
              <a:rPr lang="en-US" sz="2200" dirty="0">
                <a:solidFill>
                  <a:srgbClr val="FFFF99"/>
                </a:solidFill>
                <a:effectLst>
                  <a:outerShdw blurRad="50800" dist="38100" dir="5400000" algn="t" rotWithShape="0">
                    <a:prstClr val="black">
                      <a:alpha val="40000"/>
                    </a:prstClr>
                  </a:outerShdw>
                </a:effectLst>
              </a:rPr>
              <a:t>.</a:t>
            </a:r>
          </a:p>
          <a:p>
            <a:pPr marL="0" indent="0">
              <a:buFont typeface="Arial" panose="020B0604020202020204" pitchFamily="34" charset="0"/>
              <a:buNone/>
            </a:pPr>
            <a:r>
              <a:rPr lang="en-US" sz="1800" dirty="0" err="1">
                <a:solidFill>
                  <a:schemeClr val="tx2">
                    <a:lumMod val="40000"/>
                    <a:lumOff val="60000"/>
                  </a:schemeClr>
                </a:solidFill>
                <a:effectLst>
                  <a:outerShdw blurRad="50800" dist="38100" dir="5400000" algn="t" rotWithShape="0">
                    <a:prstClr val="black">
                      <a:alpha val="40000"/>
                    </a:prstClr>
                  </a:outerShdw>
                </a:effectLst>
              </a:rPr>
              <a:t>Heb</a:t>
            </a:r>
            <a:r>
              <a:rPr lang="en-US" sz="1800" dirty="0">
                <a:solidFill>
                  <a:schemeClr val="tx2">
                    <a:lumMod val="40000"/>
                    <a:lumOff val="60000"/>
                  </a:schemeClr>
                </a:solidFill>
                <a:effectLst>
                  <a:outerShdw blurRad="50800" dist="38100" dir="5400000" algn="t" rotWithShape="0">
                    <a:prstClr val="black">
                      <a:alpha val="40000"/>
                    </a:prstClr>
                  </a:outerShdw>
                </a:effectLst>
              </a:rPr>
              <a:t> 9:9.10, 10:3,4</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34445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047750"/>
            <a:ext cx="7696200" cy="3524250"/>
          </a:xfrm>
        </p:spPr>
        <p:txBody>
          <a:bodyPr>
            <a:normAutofit/>
          </a:bodyPr>
          <a:lstStyle/>
          <a:p>
            <a:pPr marL="0" indent="0">
              <a:buNone/>
              <a:defRPr/>
            </a:pPr>
            <a:endParaRPr lang="en-US" sz="2800" dirty="0">
              <a:effectLst>
                <a:outerShdw blurRad="50800" dist="38100" dir="5400000" algn="t" rotWithShape="0">
                  <a:prstClr val="black">
                    <a:alpha val="40000"/>
                  </a:prstClr>
                </a:outerShdw>
              </a:effectLst>
            </a:endParaRPr>
          </a:p>
        </p:txBody>
      </p:sp>
      <p:sp>
        <p:nvSpPr>
          <p:cNvPr id="5" name="Title 1"/>
          <p:cNvSpPr>
            <a:spLocks noGrp="1"/>
          </p:cNvSpPr>
          <p:nvPr>
            <p:ph type="title"/>
          </p:nvPr>
        </p:nvSpPr>
        <p:spPr>
          <a:xfrm>
            <a:off x="457200" y="57150"/>
            <a:ext cx="8229600" cy="1143000"/>
          </a:xfrm>
        </p:spPr>
        <p:txBody>
          <a:bodyPr>
            <a:normAutofit/>
          </a:bodyPr>
          <a:lstStyle/>
          <a:p>
            <a:pPr>
              <a:defRPr/>
            </a:pPr>
            <a:r>
              <a:rPr lang="en-US" cap="small" dirty="0">
                <a:effectLst>
                  <a:outerShdw blurRad="50800" dist="38100" dir="5400000" algn="t" rotWithShape="0">
                    <a:prstClr val="black">
                      <a:alpha val="40000"/>
                    </a:prstClr>
                  </a:outerShdw>
                </a:effectLst>
              </a:rPr>
              <a:t>Animal Sacrifices Were NEVER Able to Take Away Sin—God Told Them This!</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64578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28750"/>
            <a:ext cx="7696200" cy="3524250"/>
          </a:xfrm>
        </p:spPr>
        <p:txBody>
          <a:bodyPr>
            <a:normAutofit/>
          </a:bodyPr>
          <a:lstStyle/>
          <a:p>
            <a:pPr marL="0" lvl="0" indent="0">
              <a:buNone/>
              <a:defRPr/>
            </a:pPr>
            <a:r>
              <a:rPr lang="en-US" sz="2200" dirty="0">
                <a:effectLst>
                  <a:outerShdw blurRad="50800" dist="38100" dir="5400000" algn="t" rotWithShape="0">
                    <a:prstClr val="black">
                      <a:alpha val="40000"/>
                    </a:prstClr>
                  </a:outerShdw>
                </a:effectLst>
              </a:rPr>
              <a:t>“The multitude of your sacrifices— what are they to me?” says the </a:t>
            </a:r>
            <a:r>
              <a:rPr lang="en-US" sz="2200" cap="small" dirty="0">
                <a:effectLst>
                  <a:outerShdw blurRad="50800" dist="38100" dir="5400000" algn="t" rotWithShape="0">
                    <a:prstClr val="black">
                      <a:alpha val="40000"/>
                    </a:prstClr>
                  </a:outerShdw>
                </a:effectLst>
              </a:rPr>
              <a:t>Lord</a:t>
            </a:r>
            <a:r>
              <a:rPr lang="en-US" sz="2200" dirty="0">
                <a:effectLst>
                  <a:outerShdw blurRad="50800" dist="38100" dir="5400000" algn="t" rotWithShape="0">
                    <a:prstClr val="black">
                      <a:alpha val="40000"/>
                    </a:prstClr>
                  </a:outerShdw>
                </a:effectLst>
              </a:rPr>
              <a:t>. “I have more than enough of burnt offerings, of rams and the fat of fattened animals; I have no pleasure in the blood of bulls and lambs and goats… wash and make yourselves clean. Take your evil deeds out of my sight! Stop doing wrong, learn to do right! Seek justice, encourage the oppressed. Defend the cause of the fatherless, plead the case of the widow.” </a:t>
            </a:r>
          </a:p>
          <a:p>
            <a:pPr marL="0" lvl="0" indent="0">
              <a:buNone/>
              <a:defRPr/>
            </a:pPr>
            <a:r>
              <a:rPr lang="en-US" sz="1800" dirty="0">
                <a:solidFill>
                  <a:schemeClr val="tx2">
                    <a:lumMod val="40000"/>
                    <a:lumOff val="60000"/>
                  </a:schemeClr>
                </a:solidFill>
                <a:effectLst>
                  <a:outerShdw blurRad="50800" dist="38100" dir="5400000" algn="t" rotWithShape="0">
                    <a:prstClr val="black">
                      <a:alpha val="40000"/>
                    </a:prstClr>
                  </a:outerShdw>
                </a:effectLst>
              </a:rPr>
              <a:t>Isa 1:11,16,17</a:t>
            </a:r>
          </a:p>
          <a:p>
            <a:pPr marL="0" indent="0">
              <a:buNone/>
              <a:defRPr/>
            </a:pPr>
            <a:endParaRPr lang="en-US" sz="2200" dirty="0">
              <a:effectLst>
                <a:outerShdw blurRad="50800" dist="38100" dir="5400000" algn="t" rotWithShape="0">
                  <a:prstClr val="black">
                    <a:alpha val="40000"/>
                  </a:prstClr>
                </a:outerShdw>
              </a:effectLst>
            </a:endParaRPr>
          </a:p>
        </p:txBody>
      </p:sp>
      <p:sp>
        <p:nvSpPr>
          <p:cNvPr id="5" name="Title 1"/>
          <p:cNvSpPr>
            <a:spLocks noGrp="1"/>
          </p:cNvSpPr>
          <p:nvPr>
            <p:ph type="title"/>
          </p:nvPr>
        </p:nvSpPr>
        <p:spPr>
          <a:xfrm>
            <a:off x="457200" y="57150"/>
            <a:ext cx="8229600" cy="1143000"/>
          </a:xfrm>
        </p:spPr>
        <p:txBody>
          <a:bodyPr>
            <a:normAutofit/>
          </a:bodyPr>
          <a:lstStyle/>
          <a:p>
            <a:pPr>
              <a:defRPr/>
            </a:pPr>
            <a:r>
              <a:rPr lang="en-US" cap="small" dirty="0">
                <a:effectLst>
                  <a:outerShdw blurRad="50800" dist="38100" dir="5400000" algn="t" rotWithShape="0">
                    <a:prstClr val="black">
                      <a:alpha val="40000"/>
                    </a:prstClr>
                  </a:outerShdw>
                </a:effectLst>
              </a:rPr>
              <a:t>Animal Sacrifices Were NEVER Able to Take Away Sin—God Told Them This!</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473870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57350"/>
            <a:ext cx="7696200" cy="2971800"/>
          </a:xfrm>
        </p:spPr>
        <p:txBody>
          <a:bodyPr>
            <a:normAutofit/>
          </a:bodyPr>
          <a:lstStyle/>
          <a:p>
            <a:pPr marL="0" indent="0">
              <a:buNone/>
            </a:pPr>
            <a:r>
              <a:rPr lang="en-US" sz="2200" dirty="0">
                <a:effectLst>
                  <a:outerShdw blurRad="50800" dist="38100" dir="5400000" algn="t" rotWithShape="0">
                    <a:prstClr val="black">
                      <a:alpha val="40000"/>
                    </a:prstClr>
                  </a:outerShdw>
                </a:effectLst>
              </a:rPr>
              <a:t>“I want your constant love, </a:t>
            </a:r>
            <a:r>
              <a:rPr lang="en-US" sz="2200" i="1" dirty="0">
                <a:solidFill>
                  <a:srgbClr val="FFFF99"/>
                </a:solidFill>
                <a:effectLst>
                  <a:outerShdw blurRad="50800" dist="38100" dir="5400000" algn="t" rotWithShape="0">
                    <a:prstClr val="black">
                      <a:alpha val="40000"/>
                    </a:prstClr>
                  </a:outerShdw>
                </a:effectLst>
              </a:rPr>
              <a:t>not your animal sacrifices</a:t>
            </a:r>
            <a:r>
              <a:rPr lang="en-US" sz="2200" dirty="0">
                <a:effectLst>
                  <a:outerShdw blurRad="50800" dist="38100" dir="5400000" algn="t" rotWithShape="0">
                    <a:prstClr val="black">
                      <a:alpha val="40000"/>
                    </a:prstClr>
                  </a:outerShdw>
                </a:effectLst>
              </a:rPr>
              <a:t>. I would rather have my people know me than burn offerings to me.” </a:t>
            </a:r>
          </a:p>
          <a:p>
            <a:pPr marL="0" indent="0">
              <a:buNone/>
            </a:pPr>
            <a:endParaRPr lang="en-US" sz="2000" dirty="0">
              <a:solidFill>
                <a:srgbClr val="8EB4E3"/>
              </a:solidFill>
              <a:effectLst>
                <a:outerShdw blurRad="50800" dist="38100" dir="5400000" algn="t" rotWithShape="0">
                  <a:prstClr val="black">
                    <a:alpha val="40000"/>
                  </a:prstClr>
                </a:outerShdw>
              </a:effectLst>
            </a:endParaRPr>
          </a:p>
          <a:p>
            <a:pPr marL="0" indent="0">
              <a:buNone/>
            </a:pPr>
            <a:r>
              <a:rPr lang="en-US" sz="1800" dirty="0">
                <a:solidFill>
                  <a:srgbClr val="8EB4E3"/>
                </a:solidFill>
                <a:effectLst>
                  <a:outerShdw blurRad="50800" dist="38100" dir="5400000" algn="t" rotWithShape="0">
                    <a:prstClr val="black">
                      <a:alpha val="40000"/>
                    </a:prstClr>
                  </a:outerShdw>
                </a:effectLst>
              </a:rPr>
              <a:t>Hos 6:6 GNT</a:t>
            </a:r>
          </a:p>
        </p:txBody>
      </p:sp>
      <p:sp>
        <p:nvSpPr>
          <p:cNvPr id="5" name="Title 1"/>
          <p:cNvSpPr>
            <a:spLocks noGrp="1"/>
          </p:cNvSpPr>
          <p:nvPr>
            <p:ph type="title"/>
          </p:nvPr>
        </p:nvSpPr>
        <p:spPr>
          <a:xfrm>
            <a:off x="457200" y="57150"/>
            <a:ext cx="8229600" cy="1143000"/>
          </a:xfrm>
        </p:spPr>
        <p:txBody>
          <a:bodyPr>
            <a:normAutofit/>
          </a:bodyPr>
          <a:lstStyle/>
          <a:p>
            <a:pPr>
              <a:defRPr/>
            </a:pPr>
            <a:r>
              <a:rPr lang="en-US" cap="small" dirty="0">
                <a:effectLst>
                  <a:outerShdw blurRad="50800" dist="38100" dir="5400000" algn="t" rotWithShape="0">
                    <a:prstClr val="black">
                      <a:alpha val="40000"/>
                    </a:prstClr>
                  </a:outerShdw>
                </a:effectLst>
              </a:rPr>
              <a:t>Animal Sacrifices Were NEVER Able to Take Away Sin—God Told Them This!</a:t>
            </a: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152990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If Animal Sacrifices Could Not Cleanse From Sin, Then What Was The Purpose?</a:t>
            </a:r>
          </a:p>
        </p:txBody>
      </p:sp>
      <p:sp>
        <p:nvSpPr>
          <p:cNvPr id="3" name="Content Placeholder 2"/>
          <p:cNvSpPr>
            <a:spLocks noGrp="1"/>
          </p:cNvSpPr>
          <p:nvPr>
            <p:ph idx="1"/>
          </p:nvPr>
        </p:nvSpPr>
        <p:spPr/>
        <p:txBody>
          <a:bodyPr/>
          <a:lstStyle/>
          <a:p>
            <a:pPr marL="0" indent="0">
              <a:buNone/>
            </a:pPr>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30911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If Animal Sacrifices Could Not Cleanse From Sin, Then What Was The Purpose?</a:t>
            </a:r>
          </a:p>
        </p:txBody>
      </p:sp>
      <p:sp>
        <p:nvSpPr>
          <p:cNvPr id="3" name="Content Placeholder 2"/>
          <p:cNvSpPr>
            <a:spLocks noGrp="1"/>
          </p:cNvSpPr>
          <p:nvPr>
            <p:ph idx="1"/>
          </p:nvPr>
        </p:nvSpPr>
        <p:spPr>
          <a:xfrm>
            <a:off x="914400" y="1428750"/>
            <a:ext cx="7543800" cy="3394472"/>
          </a:xfrm>
        </p:spPr>
        <p:txBody>
          <a:bodyPr>
            <a:normAutofit/>
          </a:bodyPr>
          <a:lstStyle/>
          <a:p>
            <a:pPr marL="0" indent="0">
              <a:buNone/>
            </a:pPr>
            <a:r>
              <a:rPr lang="en-US" sz="2400" dirty="0">
                <a:effectLst>
                  <a:outerShdw blurRad="50800" dist="38100" dir="5400000" algn="t" rotWithShape="0">
                    <a:prstClr val="black">
                      <a:alpha val="40000"/>
                    </a:prstClr>
                  </a:outerShdw>
                </a:effectLst>
              </a:rPr>
              <a:t>Theater—drama—to engage the sinner in activities designed to teach and transform.</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858253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If Animal Sacrifices Could Not Cleanse From Sin, Then What Was The Purpose?</a:t>
            </a:r>
          </a:p>
        </p:txBody>
      </p:sp>
      <p:sp>
        <p:nvSpPr>
          <p:cNvPr id="3" name="Content Placeholder 2"/>
          <p:cNvSpPr>
            <a:spLocks noGrp="1"/>
          </p:cNvSpPr>
          <p:nvPr>
            <p:ph idx="1"/>
          </p:nvPr>
        </p:nvSpPr>
        <p:spPr>
          <a:xfrm>
            <a:off x="914400" y="1428750"/>
            <a:ext cx="7543800" cy="3394472"/>
          </a:xfrm>
        </p:spPr>
        <p:txBody>
          <a:bodyPr>
            <a:normAutofit/>
          </a:bodyPr>
          <a:lstStyle/>
          <a:p>
            <a:pPr marL="0" indent="0">
              <a:buNone/>
            </a:pPr>
            <a:r>
              <a:rPr lang="en-US" sz="2400" dirty="0">
                <a:solidFill>
                  <a:srgbClr val="568C7E"/>
                </a:solidFill>
                <a:effectLst>
                  <a:outerShdw blurRad="50800" dist="38100" dir="5400000" algn="t" rotWithShape="0">
                    <a:prstClr val="black">
                      <a:alpha val="40000"/>
                    </a:prstClr>
                  </a:outerShdw>
                </a:effectLst>
              </a:rPr>
              <a:t>Theater—drama—to engage the sinner in activities designed to teach and transform.</a:t>
            </a:r>
          </a:p>
          <a:p>
            <a:pPr marL="0" indent="0">
              <a:buNone/>
            </a:pPr>
            <a:r>
              <a:rPr lang="en-US" sz="2400" dirty="0">
                <a:effectLst>
                  <a:outerShdw blurRad="50800" dist="38100" dir="5400000" algn="t" rotWithShape="0">
                    <a:prstClr val="black">
                      <a:alpha val="40000"/>
                    </a:prstClr>
                  </a:outerShdw>
                </a:effectLst>
              </a:rPr>
              <a:t>Consider what it would have been like for you to, after you have sinned, confess that sin on the head of your pet and kill your pet?</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906839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The Great Stage Play</a:t>
            </a:r>
          </a:p>
        </p:txBody>
      </p:sp>
      <p:sp>
        <p:nvSpPr>
          <p:cNvPr id="3" name="Content Placeholder 2"/>
          <p:cNvSpPr>
            <a:spLocks noGrp="1"/>
          </p:cNvSpPr>
          <p:nvPr>
            <p:ph idx="1"/>
          </p:nvPr>
        </p:nvSpPr>
        <p:spPr>
          <a:xfrm>
            <a:off x="1143000" y="857251"/>
            <a:ext cx="7543800" cy="3737373"/>
          </a:xfrm>
        </p:spPr>
        <p:txBody>
          <a:bodyPr/>
          <a:lstStyle/>
          <a:p>
            <a:pPr lvl="0"/>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302259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normAutofit fontScale="90000"/>
          </a:bodyPr>
          <a:lstStyle/>
          <a:p>
            <a:r>
              <a:rPr lang="en-US" cap="small" dirty="0"/>
              <a:t>All Bible Metaphor </a:t>
            </a:r>
            <a:r>
              <a:rPr lang="en-US" cap="small" dirty="0">
                <a:effectLst>
                  <a:outerShdw blurRad="50800" dist="38100" dir="5400000" algn="t" rotWithShape="0">
                    <a:prstClr val="black">
                      <a:alpha val="40000"/>
                    </a:prstClr>
                  </a:outerShdw>
                </a:effectLst>
              </a:rPr>
              <a:t>Point</a:t>
            </a:r>
            <a:r>
              <a:rPr lang="en-US" cap="small" dirty="0"/>
              <a:t> to One Reality</a:t>
            </a:r>
          </a:p>
        </p:txBody>
      </p:sp>
      <p:sp>
        <p:nvSpPr>
          <p:cNvPr id="3" name="Content Placeholder 2"/>
          <p:cNvSpPr>
            <a:spLocks noGrp="1"/>
          </p:cNvSpPr>
          <p:nvPr>
            <p:ph sz="half" idx="1"/>
          </p:nvPr>
        </p:nvSpPr>
        <p:spPr>
          <a:xfrm>
            <a:off x="685800" y="1298972"/>
            <a:ext cx="3276600" cy="2545556"/>
          </a:xfrm>
        </p:spPr>
        <p:txBody>
          <a:bodyPr>
            <a:normAutofit fontScale="92500" lnSpcReduction="20000"/>
          </a:bodyPr>
          <a:lstStyle/>
          <a:p>
            <a:r>
              <a:rPr lang="en-US" dirty="0">
                <a:effectLst>
                  <a:outerShdw blurRad="50800" dist="38100" dir="5400000" algn="t" rotWithShape="0">
                    <a:prstClr val="black">
                      <a:alpha val="40000"/>
                    </a:prstClr>
                  </a:outerShdw>
                </a:effectLst>
              </a:rPr>
              <a:t>Parables</a:t>
            </a:r>
          </a:p>
          <a:p>
            <a:r>
              <a:rPr lang="en-US" dirty="0">
                <a:effectLst>
                  <a:outerShdw blurRad="50800" dist="38100" dir="5400000" algn="t" rotWithShape="0">
                    <a:prstClr val="black">
                      <a:alpha val="40000"/>
                    </a:prstClr>
                  </a:outerShdw>
                </a:effectLst>
              </a:rPr>
              <a:t>Illustrations</a:t>
            </a:r>
          </a:p>
          <a:p>
            <a:r>
              <a:rPr lang="en-US" dirty="0">
                <a:effectLst>
                  <a:outerShdw blurRad="50800" dist="38100" dir="5400000" algn="t" rotWithShape="0">
                    <a:prstClr val="black">
                      <a:alpha val="40000"/>
                    </a:prstClr>
                  </a:outerShdw>
                </a:effectLst>
              </a:rPr>
              <a:t>Metaphors</a:t>
            </a:r>
          </a:p>
          <a:p>
            <a:r>
              <a:rPr lang="en-US" dirty="0">
                <a:effectLst>
                  <a:outerShdw blurRad="50800" dist="38100" dir="5400000" algn="t" rotWithShape="0">
                    <a:prstClr val="black">
                      <a:alpha val="40000"/>
                    </a:prstClr>
                  </a:outerShdw>
                </a:effectLst>
              </a:rPr>
              <a:t>Object Lessons</a:t>
            </a:r>
          </a:p>
          <a:p>
            <a:r>
              <a:rPr lang="en-US" dirty="0">
                <a:effectLst>
                  <a:outerShdw blurRad="50800" dist="38100" dir="5400000" algn="t" rotWithShape="0">
                    <a:prstClr val="black">
                      <a:alpha val="40000"/>
                    </a:prstClr>
                  </a:outerShdw>
                </a:effectLst>
              </a:rPr>
              <a:t>Rituals</a:t>
            </a:r>
          </a:p>
          <a:p>
            <a:r>
              <a:rPr lang="en-US" dirty="0">
                <a:effectLst>
                  <a:outerShdw blurRad="50800" dist="38100" dir="5400000" algn="t" rotWithShape="0">
                    <a:prstClr val="black">
                      <a:alpha val="40000"/>
                    </a:prstClr>
                  </a:outerShdw>
                </a:effectLst>
              </a:rPr>
              <a:t>Similes</a:t>
            </a:r>
          </a:p>
        </p:txBody>
      </p:sp>
      <p:sp>
        <p:nvSpPr>
          <p:cNvPr id="5" name="Content Placeholder 4"/>
          <p:cNvSpPr>
            <a:spLocks noGrp="1"/>
          </p:cNvSpPr>
          <p:nvPr>
            <p:ph sz="half" idx="2"/>
          </p:nvPr>
        </p:nvSpPr>
        <p:spPr>
          <a:xfrm>
            <a:off x="4572000" y="1885950"/>
            <a:ext cx="3810000" cy="2545556"/>
          </a:xfrm>
        </p:spPr>
        <p:txBody>
          <a:bodyPr>
            <a:normAutofit fontScale="92500" lnSpcReduction="20000"/>
          </a:bodyPr>
          <a:lstStyle/>
          <a:p>
            <a:pPr marL="0" indent="0">
              <a:buNone/>
            </a:pPr>
            <a:r>
              <a:rPr lang="en-US" dirty="0">
                <a:effectLst>
                  <a:outerShdw blurRad="50800" dist="38100" dir="5400000" algn="t" rotWithShape="0">
                    <a:prstClr val="black">
                      <a:alpha val="40000"/>
                    </a:prstClr>
                  </a:outerShdw>
                </a:effectLst>
              </a:rPr>
              <a:t>God’s character and methods of Love and His plan to heal and restore His universe.</a:t>
            </a:r>
          </a:p>
        </p:txBody>
      </p:sp>
      <p:sp>
        <p:nvSpPr>
          <p:cNvPr id="6" name="TextBox 5"/>
          <p:cNvSpPr txBox="1"/>
          <p:nvPr/>
        </p:nvSpPr>
        <p:spPr>
          <a:xfrm>
            <a:off x="3657600" y="2171701"/>
            <a:ext cx="838200" cy="646331"/>
          </a:xfrm>
          <a:prstGeom prst="rect">
            <a:avLst/>
          </a:prstGeom>
          <a:noFill/>
        </p:spPr>
        <p:txBody>
          <a:bodyPr wrap="square" rtlCol="0">
            <a:spAutoFit/>
          </a:bodyPr>
          <a:lstStyle/>
          <a:p>
            <a:r>
              <a:rPr lang="en-US" sz="3600" dirty="0">
                <a:solidFill>
                  <a:schemeClr val="bg1"/>
                </a:solidFill>
                <a:effectLst>
                  <a:outerShdw blurRad="50800" dist="38100" dir="5400000" algn="t" rotWithShape="0">
                    <a:prstClr val="black">
                      <a:alpha val="40000"/>
                    </a:prstClr>
                  </a:outerShdw>
                </a:effectLst>
                <a:latin typeface="Wingdings"/>
                <a:ea typeface="Wingdings"/>
                <a:cs typeface="Wingdings"/>
                <a:sym typeface="Wingdings"/>
              </a:rPr>
              <a:t></a:t>
            </a:r>
            <a:r>
              <a:rPr lang="en-US" sz="3600" dirty="0">
                <a:solidFill>
                  <a:schemeClr val="bg1"/>
                </a:solidFill>
                <a:effectLst>
                  <a:outerShdw blurRad="50800" dist="38100" dir="5400000" algn="t" rotWithShape="0">
                    <a:prstClr val="black">
                      <a:alpha val="40000"/>
                    </a:prstClr>
                  </a:outerShdw>
                </a:effectLst>
                <a:sym typeface="Wingdings"/>
              </a:rPr>
              <a:t> </a:t>
            </a:r>
            <a:endParaRPr lang="en-US" sz="3600" dirty="0">
              <a:solidFill>
                <a:schemeClr val="bg1"/>
              </a:solidFill>
              <a:effectLst>
                <a:outerShdw blurRad="50800" dist="38100" dir="5400000" algn="t" rotWithShape="0">
                  <a:prstClr val="black">
                    <a:alpha val="40000"/>
                  </a:prstClr>
                </a:outerShdw>
              </a:effectLst>
            </a:endParaRP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9316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The Great Stage Play</a:t>
            </a:r>
          </a:p>
        </p:txBody>
      </p:sp>
      <p:sp>
        <p:nvSpPr>
          <p:cNvPr id="3" name="Content Placeholder 2"/>
          <p:cNvSpPr>
            <a:spLocks noGrp="1"/>
          </p:cNvSpPr>
          <p:nvPr>
            <p:ph idx="1"/>
          </p:nvPr>
        </p:nvSpPr>
        <p:spPr>
          <a:xfrm>
            <a:off x="914400" y="1200150"/>
            <a:ext cx="7543800" cy="3737373"/>
          </a:xfrm>
        </p:spPr>
        <p:txBody>
          <a:bodyPr>
            <a:normAutofit/>
          </a:bodyPr>
          <a:lstStyle/>
          <a:p>
            <a:pPr marL="0" lvl="0" indent="0">
              <a:buNone/>
            </a:pPr>
            <a:r>
              <a:rPr lang="en-US" sz="2400" dirty="0">
                <a:effectLst>
                  <a:outerShdw blurRad="50800" dist="38100" dir="5400000" algn="t" rotWithShape="0">
                    <a:prstClr val="black">
                      <a:alpha val="40000"/>
                    </a:prstClr>
                  </a:outerShdw>
                </a:effectLst>
              </a:rPr>
              <a:t>The entire </a:t>
            </a:r>
            <a:r>
              <a:rPr lang="en-US" sz="2400" dirty="0" err="1">
                <a:effectLst>
                  <a:outerShdw blurRad="50800" dist="38100" dir="5400000" algn="t" rotWithShape="0">
                    <a:prstClr val="black">
                      <a:alpha val="40000"/>
                    </a:prstClr>
                  </a:outerShdw>
                </a:effectLst>
              </a:rPr>
              <a:t>Levitical</a:t>
            </a:r>
            <a:r>
              <a:rPr lang="en-US" sz="2400" dirty="0">
                <a:effectLst>
                  <a:outerShdw blurRad="50800" dist="38100" dir="5400000" algn="t" rotWithShape="0">
                    <a:prstClr val="black">
                      <a:alpha val="40000"/>
                    </a:prstClr>
                  </a:outerShdw>
                </a:effectLst>
              </a:rPr>
              <a:t> system was a drama, a play, an acted out production—a little theater. </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526357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The Great Stage Play</a:t>
            </a:r>
          </a:p>
        </p:txBody>
      </p:sp>
      <p:sp>
        <p:nvSpPr>
          <p:cNvPr id="3" name="Content Placeholder 2"/>
          <p:cNvSpPr>
            <a:spLocks noGrp="1"/>
          </p:cNvSpPr>
          <p:nvPr>
            <p:ph idx="1"/>
          </p:nvPr>
        </p:nvSpPr>
        <p:spPr>
          <a:xfrm>
            <a:off x="914400" y="1200150"/>
            <a:ext cx="7543800" cy="3737373"/>
          </a:xfrm>
        </p:spPr>
        <p:txBody>
          <a:bodyPr>
            <a:norm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The entire </a:t>
            </a:r>
            <a:r>
              <a:rPr lang="en-US" sz="2400" dirty="0" err="1">
                <a:solidFill>
                  <a:srgbClr val="568C7E"/>
                </a:solidFill>
                <a:effectLst>
                  <a:outerShdw blurRad="50800" dist="38100" dir="5400000" algn="t" rotWithShape="0">
                    <a:prstClr val="black">
                      <a:alpha val="40000"/>
                    </a:prstClr>
                  </a:outerShdw>
                </a:effectLst>
              </a:rPr>
              <a:t>Levitical</a:t>
            </a:r>
            <a:r>
              <a:rPr lang="en-US" sz="2400" dirty="0">
                <a:solidFill>
                  <a:srgbClr val="568C7E"/>
                </a:solidFill>
                <a:effectLst>
                  <a:outerShdw blurRad="50800" dist="38100" dir="5400000" algn="t" rotWithShape="0">
                    <a:prstClr val="black">
                      <a:alpha val="40000"/>
                    </a:prstClr>
                  </a:outerShdw>
                </a:effectLst>
              </a:rPr>
              <a:t> system was a drama, a play, an acted out production—a little theater. </a:t>
            </a:r>
          </a:p>
          <a:p>
            <a:pPr marL="0" lvl="0" indent="0">
              <a:buNone/>
            </a:pPr>
            <a:r>
              <a:rPr lang="en-US" sz="2400" dirty="0">
                <a:effectLst>
                  <a:outerShdw blurRad="50800" dist="38100" dir="5400000" algn="t" rotWithShape="0">
                    <a:prstClr val="black">
                      <a:alpha val="40000"/>
                    </a:prstClr>
                  </a:outerShdw>
                </a:effectLst>
              </a:rPr>
              <a:t>The system was given to a group of uneducated former slaves. </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55886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The Great Stage Play</a:t>
            </a:r>
          </a:p>
        </p:txBody>
      </p:sp>
      <p:sp>
        <p:nvSpPr>
          <p:cNvPr id="3" name="Content Placeholder 2"/>
          <p:cNvSpPr>
            <a:spLocks noGrp="1"/>
          </p:cNvSpPr>
          <p:nvPr>
            <p:ph idx="1"/>
          </p:nvPr>
        </p:nvSpPr>
        <p:spPr>
          <a:xfrm>
            <a:off x="914400" y="1200150"/>
            <a:ext cx="7543800" cy="3737373"/>
          </a:xfrm>
        </p:spPr>
        <p:txBody>
          <a:bodyPr>
            <a:no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The entire </a:t>
            </a:r>
            <a:r>
              <a:rPr lang="en-US" sz="2400" dirty="0" err="1">
                <a:solidFill>
                  <a:srgbClr val="568C7E"/>
                </a:solidFill>
                <a:effectLst>
                  <a:outerShdw blurRad="50800" dist="38100" dir="5400000" algn="t" rotWithShape="0">
                    <a:prstClr val="black">
                      <a:alpha val="40000"/>
                    </a:prstClr>
                  </a:outerShdw>
                </a:effectLst>
              </a:rPr>
              <a:t>Levitical</a:t>
            </a:r>
            <a:r>
              <a:rPr lang="en-US" sz="2400" dirty="0">
                <a:solidFill>
                  <a:srgbClr val="568C7E"/>
                </a:solidFill>
                <a:effectLst>
                  <a:outerShdw blurRad="50800" dist="38100" dir="5400000" algn="t" rotWithShape="0">
                    <a:prstClr val="black">
                      <a:alpha val="40000"/>
                    </a:prstClr>
                  </a:outerShdw>
                </a:effectLst>
              </a:rPr>
              <a:t> system was a drama, a play, an acted out production—a little theater. </a:t>
            </a:r>
          </a:p>
          <a:p>
            <a:pPr marL="0" lvl="0" indent="0">
              <a:buNone/>
            </a:pPr>
            <a:r>
              <a:rPr lang="en-US" sz="2400" dirty="0">
                <a:solidFill>
                  <a:srgbClr val="568C7E"/>
                </a:solidFill>
                <a:effectLst>
                  <a:outerShdw blurRad="50800" dist="38100" dir="5400000" algn="t" rotWithShape="0">
                    <a:prstClr val="black">
                      <a:alpha val="40000"/>
                    </a:prstClr>
                  </a:outerShdw>
                </a:effectLst>
              </a:rPr>
              <a:t>The system was given to a group of uneducated former slaves </a:t>
            </a:r>
          </a:p>
          <a:p>
            <a:pPr marL="0" lvl="0" indent="0">
              <a:buNone/>
            </a:pPr>
            <a:r>
              <a:rPr lang="en-US" sz="2400" dirty="0">
                <a:effectLst>
                  <a:outerShdw blurRad="50800" dist="38100" dir="5400000" algn="t" rotWithShape="0">
                    <a:prstClr val="black">
                      <a:alpha val="40000"/>
                    </a:prstClr>
                  </a:outerShdw>
                </a:effectLst>
              </a:rPr>
              <a:t>So, on a grand scale, God directed them through Moses, to build a very impressive stage (sanctuary/temple), intricate costumes, expensive props, and provided them with a very detailed script. </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250844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The Great Stage Play</a:t>
            </a:r>
          </a:p>
        </p:txBody>
      </p:sp>
      <p:sp>
        <p:nvSpPr>
          <p:cNvPr id="3" name="Content Placeholder 2"/>
          <p:cNvSpPr>
            <a:spLocks noGrp="1"/>
          </p:cNvSpPr>
          <p:nvPr>
            <p:ph idx="1"/>
          </p:nvPr>
        </p:nvSpPr>
        <p:spPr>
          <a:xfrm>
            <a:off x="914400" y="1200150"/>
            <a:ext cx="7543800" cy="3737373"/>
          </a:xfrm>
        </p:spPr>
        <p:txBody>
          <a:bodyPr>
            <a:normAutofit/>
          </a:bodyPr>
          <a:lstStyle/>
          <a:p>
            <a:pPr marL="0" lvl="0" indent="0">
              <a:buNone/>
            </a:pPr>
            <a:r>
              <a:rPr lang="en-US" sz="2400" dirty="0">
                <a:effectLst>
                  <a:outerShdw blurRad="50800" dist="38100" dir="5400000" algn="t" rotWithShape="0">
                    <a:prstClr val="black">
                      <a:alpha val="40000"/>
                    </a:prstClr>
                  </a:outerShdw>
                </a:effectLst>
              </a:rPr>
              <a:t>The children of Israel were the cast—the acting troupe, to act out in recurring yearly cycles God’s plan to heal and save humanity, God’s plan to recreate human beings back to his original ideal. </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876635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The Great Stage Play</a:t>
            </a:r>
          </a:p>
        </p:txBody>
      </p:sp>
      <p:sp>
        <p:nvSpPr>
          <p:cNvPr id="3" name="Content Placeholder 2"/>
          <p:cNvSpPr>
            <a:spLocks noGrp="1"/>
          </p:cNvSpPr>
          <p:nvPr>
            <p:ph idx="1"/>
          </p:nvPr>
        </p:nvSpPr>
        <p:spPr>
          <a:xfrm>
            <a:off x="914400" y="1200150"/>
            <a:ext cx="7543800" cy="3737373"/>
          </a:xfrm>
        </p:spPr>
        <p:txBody>
          <a:bodyPr>
            <a:norm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The children of Israel were the cast—the acting troupe, to act out in recurring yearly cycles God’s plan to heal and save humanity, God’s plan to recreate human beings back to his original ideal</a:t>
            </a:r>
            <a:r>
              <a:rPr lang="en-US" sz="2400" dirty="0">
                <a:solidFill>
                  <a:srgbClr val="31859C"/>
                </a:solidFill>
                <a:effectLst>
                  <a:outerShdw blurRad="50800" dist="38100" dir="5400000" algn="t" rotWithShape="0">
                    <a:prstClr val="black">
                      <a:alpha val="40000"/>
                    </a:prstClr>
                  </a:outerShdw>
                </a:effectLst>
              </a:rPr>
              <a:t>. </a:t>
            </a:r>
          </a:p>
          <a:p>
            <a:pPr marL="0" lvl="0" indent="0">
              <a:buNone/>
            </a:pPr>
            <a:r>
              <a:rPr lang="en-US" sz="2400" dirty="0">
                <a:effectLst>
                  <a:outerShdw blurRad="50800" dist="38100" dir="5400000" algn="t" rotWithShape="0">
                    <a:prstClr val="black">
                      <a:alpha val="40000"/>
                    </a:prstClr>
                  </a:outerShdw>
                </a:effectLst>
              </a:rPr>
              <a:t>“It seems to me that God has put us who bear his Message on </a:t>
            </a:r>
            <a:r>
              <a:rPr lang="en-US" sz="2400" i="1" dirty="0">
                <a:solidFill>
                  <a:srgbClr val="FFFF99"/>
                </a:solidFill>
                <a:effectLst>
                  <a:outerShdw blurRad="50800" dist="38100" dir="5400000" algn="t" rotWithShape="0">
                    <a:prstClr val="black">
                      <a:alpha val="40000"/>
                    </a:prstClr>
                  </a:outerShdw>
                </a:effectLst>
              </a:rPr>
              <a:t>stage in a theater </a:t>
            </a:r>
            <a:r>
              <a:rPr lang="en-US" sz="2400" dirty="0">
                <a:effectLst>
                  <a:outerShdw blurRad="50800" dist="38100" dir="5400000" algn="t" rotWithShape="0">
                    <a:prstClr val="black">
                      <a:alpha val="40000"/>
                    </a:prstClr>
                  </a:outerShdw>
                </a:effectLst>
              </a:rPr>
              <a:t>in which no one wants to buy a ticket.” </a:t>
            </a:r>
            <a:r>
              <a:rPr lang="en-US" sz="1800" dirty="0">
                <a:solidFill>
                  <a:schemeClr val="tx2">
                    <a:lumMod val="40000"/>
                    <a:lumOff val="60000"/>
                  </a:schemeClr>
                </a:solidFill>
                <a:effectLst>
                  <a:outerShdw blurRad="50800" dist="38100" dir="5400000" algn="t" rotWithShape="0">
                    <a:prstClr val="black">
                      <a:alpha val="40000"/>
                    </a:prstClr>
                  </a:outerShdw>
                </a:effectLst>
              </a:rPr>
              <a:t>1Cor 4:9, </a:t>
            </a:r>
            <a:r>
              <a:rPr lang="en-US" sz="1800" i="1" dirty="0">
                <a:solidFill>
                  <a:schemeClr val="tx2">
                    <a:lumMod val="40000"/>
                    <a:lumOff val="60000"/>
                  </a:schemeClr>
                </a:solidFill>
                <a:effectLst>
                  <a:outerShdw blurRad="50800" dist="38100" dir="5400000" algn="t" rotWithShape="0">
                    <a:prstClr val="black">
                      <a:alpha val="40000"/>
                    </a:prstClr>
                  </a:outerShdw>
                </a:effectLst>
              </a:rPr>
              <a:t>The Message</a:t>
            </a:r>
            <a:endParaRPr lang="en-US" sz="2400" dirty="0">
              <a:solidFill>
                <a:schemeClr val="tx2">
                  <a:lumMod val="40000"/>
                  <a:lumOff val="60000"/>
                </a:schemeClr>
              </a:solidFill>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747774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1143000" y="1543050"/>
            <a:ext cx="7696200" cy="3051573"/>
          </a:xfrm>
        </p:spPr>
        <p:txBody>
          <a:bodyPr/>
          <a:lstStyle/>
          <a:p>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727659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051573"/>
          </a:xfrm>
        </p:spPr>
        <p:txBody>
          <a:bodyPr>
            <a:normAutofit/>
          </a:bodyPr>
          <a:lstStyle/>
          <a:p>
            <a:pPr marL="0" indent="0">
              <a:buNone/>
            </a:pPr>
            <a:r>
              <a:rPr lang="en-US" sz="2400" dirty="0">
                <a:effectLst>
                  <a:outerShdw blurRad="50800" dist="38100" dir="5400000" algn="t" rotWithShape="0">
                    <a:prstClr val="black">
                      <a:alpha val="40000"/>
                    </a:prstClr>
                  </a:outerShdw>
                </a:effectLst>
              </a:rPr>
              <a:t>Did not have to be a member of the acting troupe (Israel) to be saved.</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175590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051573"/>
          </a:xfrm>
        </p:spPr>
        <p:txBody>
          <a:bodyPr>
            <a:normAutofit/>
          </a:bodyPr>
          <a:lstStyle/>
          <a:p>
            <a:pPr marL="0" indent="0">
              <a:buNone/>
            </a:pPr>
            <a:r>
              <a:rPr lang="en-US" sz="2400" dirty="0">
                <a:solidFill>
                  <a:srgbClr val="568C7E"/>
                </a:solidFill>
                <a:effectLst>
                  <a:outerShdw blurRad="50800" dist="38100" dir="5400000" algn="t" rotWithShape="0">
                    <a:prstClr val="black">
                      <a:alpha val="40000"/>
                    </a:prstClr>
                  </a:outerShdw>
                </a:effectLst>
              </a:rPr>
              <a:t>Did not have to be a member of the acting troupe (Israel) to be saved.</a:t>
            </a:r>
          </a:p>
          <a:p>
            <a:pPr marL="0" lvl="0" indent="0">
              <a:buNone/>
            </a:pPr>
            <a:r>
              <a:rPr lang="en-US" sz="2400" dirty="0">
                <a:effectLst>
                  <a:outerShdw blurRad="50800" dist="38100" dir="5400000" algn="t" rotWithShape="0">
                    <a:prstClr val="black">
                      <a:alpha val="40000"/>
                    </a:prstClr>
                  </a:outerShdw>
                </a:effectLst>
              </a:rPr>
              <a:t>To be saved one only had to experience the reality to which the enactment was pointing. </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076338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051573"/>
          </a:xfrm>
        </p:spPr>
        <p:txBody>
          <a:bodyPr>
            <a:normAutofit/>
          </a:bodyPr>
          <a:lstStyle/>
          <a:p>
            <a:pPr marL="0" indent="0">
              <a:buNone/>
            </a:pPr>
            <a:r>
              <a:rPr lang="en-US" sz="2400" dirty="0">
                <a:solidFill>
                  <a:srgbClr val="568C7E"/>
                </a:solidFill>
                <a:effectLst>
                  <a:outerShdw blurRad="50800" dist="38100" dir="5400000" algn="t" rotWithShape="0">
                    <a:prstClr val="black">
                      <a:alpha val="40000"/>
                    </a:prstClr>
                  </a:outerShdw>
                </a:effectLst>
              </a:rPr>
              <a:t>Did not have to be a member of the acting troupe (Israel) to be saved.</a:t>
            </a:r>
          </a:p>
          <a:p>
            <a:pPr marL="0" lvl="0" indent="0">
              <a:buNone/>
            </a:pPr>
            <a:r>
              <a:rPr lang="en-US" sz="2400" dirty="0">
                <a:solidFill>
                  <a:srgbClr val="568C7E"/>
                </a:solidFill>
                <a:effectLst>
                  <a:outerShdw blurRad="50800" dist="38100" dir="5400000" algn="t" rotWithShape="0">
                    <a:prstClr val="black">
                      <a:alpha val="40000"/>
                    </a:prstClr>
                  </a:outerShdw>
                </a:effectLst>
              </a:rPr>
              <a:t>To be saved one only had to experience the reality to which the enactment was pointing. </a:t>
            </a:r>
          </a:p>
          <a:p>
            <a:pPr marL="0" lvl="0" indent="0">
              <a:buNone/>
            </a:pPr>
            <a:r>
              <a:rPr lang="en-US" sz="2400" dirty="0" err="1">
                <a:effectLst>
                  <a:outerShdw blurRad="50800" dist="38100" dir="5400000" algn="t" rotWithShape="0">
                    <a:prstClr val="black">
                      <a:alpha val="40000"/>
                    </a:prstClr>
                  </a:outerShdw>
                </a:effectLst>
              </a:rPr>
              <a:t>Naaman</a:t>
            </a:r>
            <a:r>
              <a:rPr lang="en-US" sz="2400" dirty="0">
                <a:effectLst>
                  <a:outerShdw blurRad="50800" dist="38100" dir="5400000" algn="t" rotWithShape="0">
                    <a:prstClr val="black">
                      <a:alpha val="40000"/>
                    </a:prstClr>
                  </a:outerShdw>
                </a:effectLst>
              </a:rPr>
              <a:t>, </a:t>
            </a:r>
            <a:r>
              <a:rPr lang="en-US" sz="2400" dirty="0" err="1">
                <a:effectLst>
                  <a:outerShdw blurRad="50800" dist="38100" dir="5400000" algn="t" rotWithShape="0">
                    <a:prstClr val="black">
                      <a:alpha val="40000"/>
                    </a:prstClr>
                  </a:outerShdw>
                </a:effectLst>
              </a:rPr>
              <a:t>Melchezidek</a:t>
            </a:r>
            <a:r>
              <a:rPr lang="en-US" sz="2400" dirty="0">
                <a:effectLst>
                  <a:outerShdw blurRad="50800" dist="38100" dir="5400000" algn="t" rotWithShape="0">
                    <a:prstClr val="black">
                      <a:alpha val="40000"/>
                    </a:prstClr>
                  </a:outerShdw>
                </a:effectLst>
              </a:rPr>
              <a:t>, </a:t>
            </a:r>
            <a:r>
              <a:rPr lang="en-US" sz="2400" dirty="0" err="1">
                <a:effectLst>
                  <a:outerShdw blurRad="50800" dist="38100" dir="5400000" algn="t" rotWithShape="0">
                    <a:prstClr val="black">
                      <a:alpha val="40000"/>
                    </a:prstClr>
                  </a:outerShdw>
                </a:effectLst>
              </a:rPr>
              <a:t>Jethro</a:t>
            </a:r>
            <a:r>
              <a:rPr lang="en-US" sz="2400" dirty="0">
                <a:effectLst>
                  <a:outerShdw blurRad="50800" dist="38100" dir="5400000" algn="t" rotWithShape="0">
                    <a:prstClr val="black">
                      <a:alpha val="40000"/>
                    </a:prstClr>
                  </a:outerShdw>
                </a:effectLst>
              </a:rPr>
              <a:t>, the widow who sheltered Elijah—all saved, yet none participated in the </a:t>
            </a:r>
            <a:r>
              <a:rPr lang="en-US" sz="2400" dirty="0" err="1">
                <a:effectLst>
                  <a:outerShdw blurRad="50800" dist="38100" dir="5400000" algn="t" rotWithShape="0">
                    <a:prstClr val="black">
                      <a:alpha val="40000"/>
                    </a:prstClr>
                  </a:outerShdw>
                </a:effectLst>
              </a:rPr>
              <a:t>Levitical</a:t>
            </a:r>
            <a:r>
              <a:rPr lang="en-US" sz="2400" dirty="0">
                <a:effectLst>
                  <a:outerShdw blurRad="50800" dist="38100" dir="5400000" algn="t" rotWithShape="0">
                    <a:prstClr val="black">
                      <a:alpha val="40000"/>
                    </a:prstClr>
                  </a:outerShdw>
                </a:effectLst>
              </a:rPr>
              <a:t> system. </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962041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051573"/>
          </a:xfrm>
        </p:spPr>
        <p:txBody>
          <a:bodyPr>
            <a:normAutofit/>
          </a:bodyPr>
          <a:lstStyle/>
          <a:p>
            <a:pPr marL="0" lvl="0" indent="0">
              <a:buNone/>
            </a:pPr>
            <a:r>
              <a:rPr lang="en-US" sz="2400" dirty="0">
                <a:effectLst>
                  <a:outerShdw blurRad="50800" dist="38100" dir="5400000" algn="t" rotWithShape="0">
                    <a:prstClr val="black">
                      <a:alpha val="40000"/>
                    </a:prstClr>
                  </a:outerShdw>
                </a:effectLst>
              </a:rPr>
              <a:t>A person could join the troupe and become part of the cast if they desired—Ruth &amp; </a:t>
            </a:r>
            <a:r>
              <a:rPr lang="en-US" sz="2400" dirty="0" err="1">
                <a:effectLst>
                  <a:outerShdw blurRad="50800" dist="38100" dir="5400000" algn="t" rotWithShape="0">
                    <a:prstClr val="black">
                      <a:alpha val="40000"/>
                    </a:prstClr>
                  </a:outerShdw>
                </a:effectLst>
              </a:rPr>
              <a:t>Rahab</a:t>
            </a:r>
            <a:r>
              <a:rPr lang="en-US" sz="2400" dirty="0">
                <a:effectLst>
                  <a:outerShdw blurRad="50800" dist="38100" dir="5400000" algn="t" rotWithShape="0">
                    <a:prstClr val="black">
                      <a:alpha val="40000"/>
                    </a:prstClr>
                  </a:outerShdw>
                </a:effectLst>
              </a:rPr>
              <a:t>.</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160059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57350"/>
            <a:ext cx="7543800" cy="1794273"/>
          </a:xfrm>
        </p:spPr>
        <p:txBody>
          <a:bodyPr>
            <a:normAutofit fontScale="92500" lnSpcReduction="20000"/>
          </a:bodyPr>
          <a:lstStyle/>
          <a:p>
            <a:pPr marL="0" indent="0" algn="ctr">
              <a:buNone/>
            </a:pPr>
            <a:r>
              <a:rPr lang="en-US" sz="3200" b="1" dirty="0">
                <a:solidFill>
                  <a:srgbClr val="FFFFCC"/>
                </a:solidFill>
                <a:effectLst>
                  <a:outerShdw blurRad="50800" dist="38100" dir="5400000" algn="t" rotWithShape="0">
                    <a:prstClr val="black">
                      <a:alpha val="40000"/>
                    </a:prstClr>
                  </a:outerShdw>
                </a:effectLst>
              </a:rPr>
              <a:t>If there is no Reality to which a metaphor points, </a:t>
            </a:r>
          </a:p>
          <a:p>
            <a:pPr marL="0" indent="0" algn="ctr">
              <a:buNone/>
            </a:pPr>
            <a:r>
              <a:rPr lang="en-US" sz="3200" b="1" dirty="0">
                <a:solidFill>
                  <a:srgbClr val="FFFFCC"/>
                </a:solidFill>
              </a:rPr>
              <a:t>T</a:t>
            </a:r>
            <a:r>
              <a:rPr lang="en-US" sz="3200" b="1" dirty="0">
                <a:solidFill>
                  <a:srgbClr val="FFFFCC"/>
                </a:solidFill>
                <a:effectLst>
                  <a:outerShdw blurRad="50800" dist="38100" dir="5400000" algn="t" rotWithShape="0">
                    <a:prstClr val="black">
                      <a:alpha val="40000"/>
                    </a:prstClr>
                  </a:outerShdw>
                </a:effectLst>
              </a:rPr>
              <a:t>hen it is no longer metaphor. </a:t>
            </a:r>
          </a:p>
          <a:p>
            <a:pPr marL="0" indent="0" algn="ctr">
              <a:buNone/>
            </a:pPr>
            <a:r>
              <a:rPr lang="en-US" sz="3200" b="1" dirty="0">
                <a:solidFill>
                  <a:srgbClr val="FFFFCC"/>
                </a:solidFill>
                <a:effectLst>
                  <a:outerShdw blurRad="50800" dist="38100" dir="5400000" algn="t" rotWithShape="0">
                    <a:prstClr val="black">
                      <a:alpha val="40000"/>
                    </a:prstClr>
                  </a:outerShdw>
                </a:effectLst>
              </a:rPr>
              <a:t>It is Fantasy!</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35742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051573"/>
          </a:xfrm>
        </p:spPr>
        <p:txBody>
          <a:bodyPr>
            <a:norm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A person could join the troupe and become part of the cast if they desired—Ruth &amp; </a:t>
            </a:r>
            <a:r>
              <a:rPr lang="en-US" sz="2400" dirty="0" err="1">
                <a:solidFill>
                  <a:srgbClr val="568C7E"/>
                </a:solidFill>
                <a:effectLst>
                  <a:outerShdw blurRad="50800" dist="38100" dir="5400000" algn="t" rotWithShape="0">
                    <a:prstClr val="black">
                      <a:alpha val="40000"/>
                    </a:prstClr>
                  </a:outerShdw>
                </a:effectLst>
              </a:rPr>
              <a:t>Rahab</a:t>
            </a:r>
            <a:r>
              <a:rPr lang="en-US" sz="2400" dirty="0">
                <a:solidFill>
                  <a:srgbClr val="568C7E"/>
                </a:solidFill>
                <a:effectLst>
                  <a:outerShdw blurRad="50800" dist="38100" dir="5400000" algn="t" rotWithShape="0">
                    <a:prstClr val="black">
                      <a:alpha val="40000"/>
                    </a:prstClr>
                  </a:outerShdw>
                </a:effectLst>
              </a:rPr>
              <a:t>.</a:t>
            </a:r>
          </a:p>
          <a:p>
            <a:pPr marL="0" lvl="0" indent="0">
              <a:buNone/>
            </a:pPr>
            <a:r>
              <a:rPr lang="en-US" sz="2400" dirty="0">
                <a:effectLst>
                  <a:outerShdw blurRad="50800" dist="38100" dir="5400000" algn="t" rotWithShape="0">
                    <a:prstClr val="black">
                      <a:alpha val="40000"/>
                    </a:prstClr>
                  </a:outerShdw>
                </a:effectLst>
              </a:rPr>
              <a:t>But once a member of the cast (part of Israel), they were expected to follow the script. </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92880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051573"/>
          </a:xfrm>
        </p:spPr>
        <p:txBody>
          <a:bodyPr>
            <a:norm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A person could join the troupe and become part of the cast if they desired—Ruth &amp; </a:t>
            </a:r>
            <a:r>
              <a:rPr lang="en-US" sz="2400" dirty="0" err="1">
                <a:solidFill>
                  <a:srgbClr val="568C7E"/>
                </a:solidFill>
                <a:effectLst>
                  <a:outerShdw blurRad="50800" dist="38100" dir="5400000" algn="t" rotWithShape="0">
                    <a:prstClr val="black">
                      <a:alpha val="40000"/>
                    </a:prstClr>
                  </a:outerShdw>
                </a:effectLst>
              </a:rPr>
              <a:t>Rahab</a:t>
            </a:r>
            <a:r>
              <a:rPr lang="en-US" sz="2400" dirty="0">
                <a:solidFill>
                  <a:srgbClr val="568C7E"/>
                </a:solidFill>
                <a:effectLst>
                  <a:outerShdw blurRad="50800" dist="38100" dir="5400000" algn="t" rotWithShape="0">
                    <a:prstClr val="black">
                      <a:alpha val="40000"/>
                    </a:prstClr>
                  </a:outerShdw>
                </a:effectLst>
              </a:rPr>
              <a:t>.</a:t>
            </a:r>
          </a:p>
          <a:p>
            <a:pPr marL="0" lvl="0" indent="0">
              <a:buNone/>
            </a:pPr>
            <a:r>
              <a:rPr lang="en-US" sz="2400" dirty="0">
                <a:solidFill>
                  <a:srgbClr val="568C7E"/>
                </a:solidFill>
                <a:effectLst>
                  <a:outerShdw blurRad="50800" dist="38100" dir="5400000" algn="t" rotWithShape="0">
                    <a:prstClr val="black">
                      <a:alpha val="40000"/>
                    </a:prstClr>
                  </a:outerShdw>
                </a:effectLst>
              </a:rPr>
              <a:t>But once a member of the cast (part of Israel), they were expected to follow the script. </a:t>
            </a:r>
          </a:p>
          <a:p>
            <a:pPr marL="0" indent="0">
              <a:buNone/>
            </a:pPr>
            <a:r>
              <a:rPr lang="en-US" sz="2400" dirty="0">
                <a:effectLst>
                  <a:outerShdw blurRad="50800" dist="38100" dir="5400000" algn="t" rotWithShape="0">
                    <a:prstClr val="black">
                      <a:alpha val="40000"/>
                    </a:prstClr>
                  </a:outerShdw>
                </a:effectLst>
              </a:rPr>
              <a:t>If a cast member refused to follow the script, or should we say the Script-</a:t>
            </a:r>
            <a:r>
              <a:rPr lang="en-US" sz="2400" dirty="0" err="1">
                <a:effectLst>
                  <a:outerShdw blurRad="50800" dist="38100" dir="5400000" algn="t" rotWithShape="0">
                    <a:prstClr val="black">
                      <a:alpha val="40000"/>
                    </a:prstClr>
                  </a:outerShdw>
                </a:effectLst>
              </a:rPr>
              <a:t>ure</a:t>
            </a:r>
            <a:r>
              <a:rPr lang="en-US" sz="2400" dirty="0">
                <a:effectLst>
                  <a:outerShdw blurRad="50800" dist="38100" dir="5400000" algn="t" rotWithShape="0">
                    <a:prstClr val="black">
                      <a:alpha val="40000"/>
                    </a:prstClr>
                  </a:outerShdw>
                </a:effectLst>
              </a:rPr>
              <a:t>, they were removed from stage. </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27774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337323"/>
          </a:xfrm>
        </p:spPr>
        <p:txBody>
          <a:bodyPr>
            <a:normAutofit/>
          </a:bodyPr>
          <a:lstStyle/>
          <a:p>
            <a:pPr marL="0" lvl="0" indent="0">
              <a:buNone/>
            </a:pPr>
            <a:r>
              <a:rPr lang="en-US" sz="2400" dirty="0">
                <a:effectLst>
                  <a:outerShdw blurRad="50800" dist="38100" dir="5400000" algn="t" rotWithShape="0">
                    <a:prstClr val="black">
                      <a:alpha val="40000"/>
                    </a:prstClr>
                  </a:outerShdw>
                </a:effectLst>
              </a:rPr>
              <a:t>What does a director on Broadway do if an actor refuses to stay on script?</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654205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337323"/>
          </a:xfrm>
        </p:spPr>
        <p:txBody>
          <a:bodyPr>
            <a:norm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What does a director on Broadway do if an actor refuses to stay on script?</a:t>
            </a:r>
          </a:p>
          <a:p>
            <a:pPr marL="0" lvl="0" indent="0">
              <a:buNone/>
            </a:pPr>
            <a:r>
              <a:rPr lang="en-US" sz="2400" dirty="0">
                <a:effectLst>
                  <a:outerShdw blurRad="50800" dist="38100" dir="5400000" algn="t" rotWithShape="0">
                    <a:prstClr val="black">
                      <a:alpha val="40000"/>
                    </a:prstClr>
                  </a:outerShdw>
                </a:effectLst>
              </a:rPr>
              <a:t>This is what God did to many in the OT, but this doesn’t mean a person was eternally lost—consider Hagar, Ishmael, Esau</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83317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337323"/>
          </a:xfrm>
        </p:spPr>
        <p:txBody>
          <a:bodyPr>
            <a:no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What does a director on Broadway do if an actor refuses to stay on script?</a:t>
            </a:r>
          </a:p>
          <a:p>
            <a:pPr marL="0" lvl="0" indent="0">
              <a:buNone/>
            </a:pPr>
            <a:r>
              <a:rPr lang="en-US" sz="2400" dirty="0">
                <a:solidFill>
                  <a:srgbClr val="568C7E"/>
                </a:solidFill>
                <a:effectLst>
                  <a:outerShdw blurRad="50800" dist="38100" dir="5400000" algn="t" rotWithShape="0">
                    <a:prstClr val="black">
                      <a:alpha val="40000"/>
                    </a:prstClr>
                  </a:outerShdw>
                </a:effectLst>
              </a:rPr>
              <a:t>This is what God did to many in the OT, but this doesn’t mean a person was eternally lost—consider Hagar, Ishmael, Esau</a:t>
            </a:r>
          </a:p>
          <a:p>
            <a:pPr marL="0" lvl="0" indent="0">
              <a:lnSpc>
                <a:spcPts val="2500"/>
              </a:lnSpc>
              <a:buNone/>
            </a:pPr>
            <a:r>
              <a:rPr lang="en-US" sz="2400" dirty="0">
                <a:effectLst>
                  <a:outerShdw blurRad="50800" dist="38100" dir="5400000" algn="t" rotWithShape="0">
                    <a:prstClr val="black">
                      <a:alpha val="40000"/>
                    </a:prstClr>
                  </a:outerShdw>
                </a:effectLst>
              </a:rPr>
              <a:t>The actors (Israelites) got so far off script at one point that God shut the entire play down (70 year captivity)—yet people were still being saved without acting in the play (Daniel)</a:t>
            </a:r>
          </a:p>
        </p:txBody>
      </p:sp>
      <p:sp>
        <p:nvSpPr>
          <p:cNvPr id="4"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20673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337323"/>
          </a:xfrm>
        </p:spPr>
        <p:txBody>
          <a:bodyPr>
            <a:normAutofit/>
          </a:bodyPr>
          <a:lstStyle/>
          <a:p>
            <a:pPr marL="0" lvl="0" indent="0">
              <a:buNone/>
            </a:pPr>
            <a:r>
              <a:rPr lang="en-US" sz="2400" dirty="0">
                <a:effectLst>
                  <a:outerShdw blurRad="50800" dist="38100" dir="5400000" algn="t" rotWithShape="0">
                    <a:prstClr val="black">
                      <a:alpha val="40000"/>
                    </a:prstClr>
                  </a:outerShdw>
                </a:effectLst>
              </a:rPr>
              <a:t>Eventually they rebuilt their stage and began reenacting the play (end of 70 year captivity).</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42894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337323"/>
          </a:xfrm>
        </p:spPr>
        <p:txBody>
          <a:bodyPr>
            <a:norm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Eventually they rebuilt their stage and began reenacting the play (end of 70 year captivity).</a:t>
            </a:r>
          </a:p>
          <a:p>
            <a:pPr marL="0" lvl="0" indent="0">
              <a:buNone/>
            </a:pPr>
            <a:r>
              <a:rPr lang="en-US" sz="2400" dirty="0">
                <a:effectLst>
                  <a:outerShdw blurRad="50800" dist="38100" dir="5400000" algn="t" rotWithShape="0">
                    <a:prstClr val="black">
                      <a:alpha val="40000"/>
                    </a:prstClr>
                  </a:outerShdw>
                </a:effectLst>
              </a:rPr>
              <a:t>But some didn’t return home and participate in the play (Mordecai/Esther), yet God didn’t abandon them. Why?</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352285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337323"/>
          </a:xfrm>
        </p:spPr>
        <p:txBody>
          <a:bodyPr>
            <a:norm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Eventually they rebuilt their stage and began reenacting the play (end of 70 year captivity).</a:t>
            </a:r>
          </a:p>
          <a:p>
            <a:pPr marL="0" lvl="0" indent="0">
              <a:buNone/>
            </a:pPr>
            <a:r>
              <a:rPr lang="en-US" sz="2400" dirty="0">
                <a:solidFill>
                  <a:srgbClr val="568C7E"/>
                </a:solidFill>
                <a:effectLst>
                  <a:outerShdw blurRad="50800" dist="38100" dir="5400000" algn="t" rotWithShape="0">
                    <a:prstClr val="black">
                      <a:alpha val="40000"/>
                    </a:prstClr>
                  </a:outerShdw>
                </a:effectLst>
              </a:rPr>
              <a:t>But some didn’t return home and participate in the play (Mordecai/Esther), yet God didn’t abandon them. Why?</a:t>
            </a:r>
          </a:p>
          <a:p>
            <a:pPr marL="0" lvl="0" indent="0">
              <a:buNone/>
            </a:pPr>
            <a:r>
              <a:rPr lang="en-US" sz="2400" dirty="0">
                <a:effectLst>
                  <a:outerShdw blurRad="50800" dist="38100" dir="5400000" algn="t" rotWithShape="0">
                    <a:prstClr val="black">
                      <a:alpha val="40000"/>
                    </a:prstClr>
                  </a:outerShdw>
                </a:effectLst>
              </a:rPr>
              <a:t>Because God is not concerned with theater, symbols, and metaphor. God is concerned with the reality to which it all points!</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50658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rm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337323"/>
          </a:xfrm>
        </p:spPr>
        <p:txBody>
          <a:bodyPr>
            <a:normAutofit/>
          </a:bodyPr>
          <a:lstStyle/>
          <a:p>
            <a:pPr marL="0" lvl="0" indent="0">
              <a:buNone/>
            </a:pPr>
            <a:r>
              <a:rPr lang="en-US" sz="2400" dirty="0">
                <a:effectLst>
                  <a:outerShdw blurRad="50800" dist="38100" dir="5400000" algn="t" rotWithShape="0">
                    <a:prstClr val="black">
                      <a:alpha val="40000"/>
                    </a:prstClr>
                  </a:outerShdw>
                </a:effectLst>
              </a:rPr>
              <a:t>They became so consumed with following the letter of the Script that they failed to comprehend reality, and when Jesus (reality) came, they rejected and killed Him.</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501151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43000"/>
          </a:xfrm>
        </p:spPr>
        <p:txBody>
          <a:bodyPr>
            <a:noAutofit/>
          </a:bodyPr>
          <a:lstStyle/>
          <a:p>
            <a:r>
              <a:rPr lang="en-US" dirty="0">
                <a:effectLst>
                  <a:outerShdw blurRad="50800" dist="38100" dir="5400000" algn="t" rotWithShape="0">
                    <a:prstClr val="black">
                      <a:alpha val="40000"/>
                    </a:prstClr>
                  </a:outerShdw>
                </a:effectLst>
              </a:rPr>
              <a:t>Salvation Was NOT Dependent</a:t>
            </a:r>
            <a:br>
              <a:rPr lang="en-US" dirty="0">
                <a:effectLst>
                  <a:outerShdw blurRad="50800" dist="38100" dir="5400000" algn="t" rotWithShape="0">
                    <a:prstClr val="black">
                      <a:alpha val="40000"/>
                    </a:prstClr>
                  </a:outerShdw>
                </a:effectLst>
              </a:rPr>
            </a:br>
            <a:r>
              <a:rPr lang="en-US" dirty="0">
                <a:effectLst>
                  <a:outerShdw blurRad="50800" dist="38100" dir="5400000" algn="t" rotWithShape="0">
                    <a:prstClr val="black">
                      <a:alpha val="40000"/>
                    </a:prstClr>
                  </a:outerShdw>
                </a:effectLst>
              </a:rPr>
              <a:t>on Acting in the Play</a:t>
            </a:r>
          </a:p>
        </p:txBody>
      </p:sp>
      <p:sp>
        <p:nvSpPr>
          <p:cNvPr id="3" name="Content Placeholder 2"/>
          <p:cNvSpPr>
            <a:spLocks noGrp="1"/>
          </p:cNvSpPr>
          <p:nvPr>
            <p:ph idx="1"/>
          </p:nvPr>
        </p:nvSpPr>
        <p:spPr>
          <a:xfrm>
            <a:off x="914400" y="1428750"/>
            <a:ext cx="7696200" cy="3337323"/>
          </a:xfrm>
        </p:spPr>
        <p:txBody>
          <a:bodyPr>
            <a:normAutofit/>
          </a:bodyPr>
          <a:lstStyle/>
          <a:p>
            <a:pPr marL="0" lvl="0" indent="0">
              <a:buNone/>
            </a:pPr>
            <a:r>
              <a:rPr lang="en-US" sz="2400" dirty="0">
                <a:solidFill>
                  <a:srgbClr val="568C7E"/>
                </a:solidFill>
                <a:effectLst>
                  <a:outerShdw blurRad="50800" dist="38100" dir="5400000" algn="t" rotWithShape="0">
                    <a:prstClr val="black">
                      <a:alpha val="40000"/>
                    </a:prstClr>
                  </a:outerShdw>
                </a:effectLst>
              </a:rPr>
              <a:t>They became so consumed with following the letter of the Script that they failed to comprehend reality, and when Jesus (reality) came, they rejected and killed Him.</a:t>
            </a:r>
          </a:p>
          <a:p>
            <a:pPr marL="0" lvl="0" indent="0">
              <a:buNone/>
            </a:pPr>
            <a:r>
              <a:rPr lang="en-US" sz="2400" dirty="0">
                <a:effectLst>
                  <a:outerShdw blurRad="50800" dist="38100" dir="5400000" algn="t" rotWithShape="0">
                    <a:prstClr val="black">
                      <a:alpha val="40000"/>
                    </a:prstClr>
                  </a:outerShdw>
                </a:effectLst>
              </a:rPr>
              <a:t>So God had the stage torn down again and began directing new helpers to take the reality, which Christ achieved, to the world.</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8284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5750"/>
            <a:ext cx="7543800" cy="4800600"/>
          </a:xfrm>
        </p:spPr>
        <p:txBody>
          <a:bodyPr>
            <a:noAutofit/>
          </a:bodyPr>
          <a:lstStyle/>
          <a:p>
            <a:pPr marL="0" indent="0" algn="ctr">
              <a:buNone/>
            </a:pPr>
            <a:r>
              <a:rPr lang="en-US" b="1" dirty="0">
                <a:solidFill>
                  <a:srgbClr val="FFFFCC"/>
                </a:solidFill>
                <a:effectLst>
                  <a:outerShdw blurRad="50800" dist="38100" dir="5400000" algn="t" rotWithShape="0">
                    <a:prstClr val="black">
                      <a:alpha val="40000"/>
                    </a:prstClr>
                  </a:outerShdw>
                </a:effectLst>
              </a:rPr>
              <a:t>There is not one element in the Old </a:t>
            </a:r>
            <a:r>
              <a:rPr lang="en-US" b="1" dirty="0">
                <a:solidFill>
                  <a:srgbClr val="FFFFCC"/>
                </a:solidFill>
              </a:rPr>
              <a:t>T</a:t>
            </a:r>
            <a:r>
              <a:rPr lang="en-US" b="1" dirty="0">
                <a:solidFill>
                  <a:srgbClr val="FFFFCC"/>
                </a:solidFill>
                <a:effectLst>
                  <a:outerShdw blurRad="50800" dist="38100" dir="5400000" algn="t" rotWithShape="0">
                    <a:prstClr val="black">
                      <a:alpha val="40000"/>
                    </a:prstClr>
                  </a:outerShdw>
                </a:effectLst>
              </a:rPr>
              <a:t>estament sanctuary which is to be taken literally.</a:t>
            </a:r>
          </a:p>
          <a:p>
            <a:pPr marL="0" indent="0" algn="ctr">
              <a:buNone/>
            </a:pPr>
            <a:endParaRPr lang="en-US" b="1" dirty="0">
              <a:solidFill>
                <a:srgbClr val="FFFFCC"/>
              </a:solidFill>
            </a:endParaRPr>
          </a:p>
          <a:p>
            <a:pPr marL="0" indent="0" algn="ctr">
              <a:buNone/>
            </a:pPr>
            <a:endParaRPr lang="en-US" b="1" dirty="0">
              <a:solidFill>
                <a:srgbClr val="FFFFCC"/>
              </a:solidFill>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578008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Consider the Black Death (1346-1353)</a:t>
            </a:r>
          </a:p>
        </p:txBody>
      </p:sp>
      <p:sp>
        <p:nvSpPr>
          <p:cNvPr id="3" name="Content Placeholder 2"/>
          <p:cNvSpPr>
            <a:spLocks noGrp="1"/>
          </p:cNvSpPr>
          <p:nvPr>
            <p:ph idx="1"/>
          </p:nvPr>
        </p:nvSpPr>
        <p:spPr>
          <a:xfrm>
            <a:off x="1143000" y="1028701"/>
            <a:ext cx="7543800" cy="3394472"/>
          </a:xfrm>
        </p:spPr>
        <p:txBody>
          <a:bodyPr/>
          <a:lstStyle/>
          <a:p>
            <a:endParaRPr lang="en-US" dirty="0">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391462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Consider the Black Death (1346-1353)</a:t>
            </a:r>
          </a:p>
        </p:txBody>
      </p:sp>
      <p:sp>
        <p:nvSpPr>
          <p:cNvPr id="3" name="Content Placeholder 2"/>
          <p:cNvSpPr>
            <a:spLocks noGrp="1"/>
          </p:cNvSpPr>
          <p:nvPr>
            <p:ph idx="1"/>
          </p:nvPr>
        </p:nvSpPr>
        <p:spPr>
          <a:xfrm>
            <a:off x="914400" y="1200150"/>
            <a:ext cx="7543800" cy="3394472"/>
          </a:xfrm>
        </p:spPr>
        <p:txBody>
          <a:bodyPr>
            <a:normAutofit/>
          </a:bodyPr>
          <a:lstStyle/>
          <a:p>
            <a:r>
              <a:rPr lang="en-US" sz="2400" dirty="0">
                <a:effectLst>
                  <a:outerShdw blurRad="50800" dist="38100" dir="5400000" algn="t" rotWithShape="0">
                    <a:prstClr val="black">
                      <a:alpha val="40000"/>
                    </a:prstClr>
                  </a:outerShdw>
                </a:effectLst>
              </a:rPr>
              <a:t>They think it is punishment from God.</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527827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effectLst>
                  <a:outerShdw blurRad="50800" dist="38100" dir="5400000" algn="t" rotWithShape="0">
                    <a:prstClr val="black">
                      <a:alpha val="40000"/>
                    </a:prstClr>
                  </a:outerShdw>
                </a:effectLst>
              </a:rPr>
              <a:t>Consider the Black Death (1346-1353)</a:t>
            </a:r>
          </a:p>
        </p:txBody>
      </p:sp>
      <p:sp>
        <p:nvSpPr>
          <p:cNvPr id="3" name="Content Placeholder 2"/>
          <p:cNvSpPr>
            <a:spLocks noGrp="1"/>
          </p:cNvSpPr>
          <p:nvPr>
            <p:ph idx="1"/>
          </p:nvPr>
        </p:nvSpPr>
        <p:spPr>
          <a:xfrm>
            <a:off x="914400" y="1200150"/>
            <a:ext cx="7543800" cy="3394472"/>
          </a:xfrm>
        </p:spPr>
        <p:txBody>
          <a:bodyPr>
            <a:normAutofit/>
          </a:bodyPr>
          <a:lstStyle/>
          <a:p>
            <a:r>
              <a:rPr lang="en-US" sz="2400" dirty="0">
                <a:solidFill>
                  <a:srgbClr val="568C7E"/>
                </a:solidFill>
                <a:effectLst>
                  <a:outerShdw blurRad="50800" dist="38100" dir="5400000" algn="t" rotWithShape="0">
                    <a:prstClr val="black">
                      <a:alpha val="40000"/>
                    </a:prstClr>
                  </a:outerShdw>
                </a:effectLst>
              </a:rPr>
              <a:t>They think it is punishment from God.</a:t>
            </a:r>
          </a:p>
          <a:p>
            <a:r>
              <a:rPr lang="en-US" sz="2400" dirty="0">
                <a:effectLst>
                  <a:outerShdw blurRad="50800" dist="38100" dir="5400000" algn="t" rotWithShape="0">
                    <a:prstClr val="black">
                      <a:alpha val="40000"/>
                    </a:prstClr>
                  </a:outerShdw>
                </a:effectLst>
              </a:rPr>
              <a:t>It is a bacterial infection carried by fleas.</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060180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Consider the Black Death (1346-1353)</a:t>
            </a:r>
          </a:p>
        </p:txBody>
      </p:sp>
      <p:sp>
        <p:nvSpPr>
          <p:cNvPr id="3" name="Content Placeholder 2"/>
          <p:cNvSpPr>
            <a:spLocks noGrp="1"/>
          </p:cNvSpPr>
          <p:nvPr>
            <p:ph idx="1"/>
          </p:nvPr>
        </p:nvSpPr>
        <p:spPr>
          <a:xfrm>
            <a:off x="914400" y="1200150"/>
            <a:ext cx="7543800" cy="3394472"/>
          </a:xfrm>
        </p:spPr>
        <p:txBody>
          <a:bodyPr>
            <a:normAutofit/>
          </a:bodyPr>
          <a:lstStyle/>
          <a:p>
            <a:r>
              <a:rPr lang="en-US" sz="2400" dirty="0">
                <a:solidFill>
                  <a:srgbClr val="568C7E"/>
                </a:solidFill>
              </a:rPr>
              <a:t>They think it is punishment from God.</a:t>
            </a:r>
          </a:p>
          <a:p>
            <a:r>
              <a:rPr lang="en-US" sz="2400" dirty="0">
                <a:solidFill>
                  <a:srgbClr val="568C7E"/>
                </a:solidFill>
              </a:rPr>
              <a:t>It is a bacterial infection carried by fleas.</a:t>
            </a:r>
          </a:p>
          <a:p>
            <a:r>
              <a:rPr lang="en-US" sz="2400" dirty="0"/>
              <a:t>If you had an antibiotic that could cure, how could you educate the people to watch for symptoms and take the medicine when needed?</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899394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Consider the Black Death (1346-1353)</a:t>
            </a:r>
          </a:p>
        </p:txBody>
      </p:sp>
      <p:sp>
        <p:nvSpPr>
          <p:cNvPr id="3" name="Content Placeholder 2"/>
          <p:cNvSpPr>
            <a:spLocks noGrp="1"/>
          </p:cNvSpPr>
          <p:nvPr>
            <p:ph idx="1"/>
          </p:nvPr>
        </p:nvSpPr>
        <p:spPr>
          <a:xfrm>
            <a:off x="914400" y="1200150"/>
            <a:ext cx="7543800" cy="3394472"/>
          </a:xfrm>
        </p:spPr>
        <p:txBody>
          <a:bodyPr>
            <a:normAutofit/>
          </a:bodyPr>
          <a:lstStyle/>
          <a:p>
            <a:r>
              <a:rPr lang="en-US" sz="2400" dirty="0">
                <a:solidFill>
                  <a:srgbClr val="568C7E"/>
                </a:solidFill>
              </a:rPr>
              <a:t>They think it is punishment from God.</a:t>
            </a:r>
          </a:p>
          <a:p>
            <a:r>
              <a:rPr lang="en-US" sz="2400" dirty="0">
                <a:solidFill>
                  <a:srgbClr val="568C7E"/>
                </a:solidFill>
              </a:rPr>
              <a:t>It is a bacterial infection carried by fleas.</a:t>
            </a:r>
          </a:p>
          <a:p>
            <a:r>
              <a:rPr lang="en-US" sz="2400" dirty="0">
                <a:solidFill>
                  <a:srgbClr val="568C7E"/>
                </a:solidFill>
              </a:rPr>
              <a:t>If you had an antibiotic that could, cure how could you educate the people to watch for symptoms and take the medicine when needed?</a:t>
            </a:r>
          </a:p>
          <a:p>
            <a:r>
              <a:rPr lang="en-US" sz="2400" dirty="0"/>
              <a:t>Would flyers, pamphlets, and posters work?</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685751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Consider the Black Death (1346-1353)</a:t>
            </a:r>
          </a:p>
        </p:txBody>
      </p:sp>
      <p:sp>
        <p:nvSpPr>
          <p:cNvPr id="3" name="Content Placeholder 2"/>
          <p:cNvSpPr>
            <a:spLocks noGrp="1"/>
          </p:cNvSpPr>
          <p:nvPr>
            <p:ph idx="1"/>
          </p:nvPr>
        </p:nvSpPr>
        <p:spPr>
          <a:xfrm>
            <a:off x="914400" y="1200150"/>
            <a:ext cx="7543800" cy="3394472"/>
          </a:xfrm>
        </p:spPr>
        <p:txBody>
          <a:bodyPr>
            <a:normAutofit/>
          </a:bodyPr>
          <a:lstStyle/>
          <a:p>
            <a:r>
              <a:rPr lang="en-US" sz="2400" dirty="0">
                <a:solidFill>
                  <a:srgbClr val="568C7E"/>
                </a:solidFill>
              </a:rPr>
              <a:t>They think it is punishment from God.</a:t>
            </a:r>
          </a:p>
          <a:p>
            <a:r>
              <a:rPr lang="en-US" sz="2400" dirty="0">
                <a:solidFill>
                  <a:srgbClr val="568C7E"/>
                </a:solidFill>
              </a:rPr>
              <a:t>It is a bacterial infection carried by fleas,</a:t>
            </a:r>
          </a:p>
          <a:p>
            <a:r>
              <a:rPr lang="en-US" sz="2400" dirty="0">
                <a:solidFill>
                  <a:srgbClr val="568C7E"/>
                </a:solidFill>
              </a:rPr>
              <a:t>If you had an antibiotic that could, cure how could you educate the people to watch for symptoms and take the medicine when needed?</a:t>
            </a:r>
          </a:p>
          <a:p>
            <a:r>
              <a:rPr lang="en-US" sz="2400" dirty="0">
                <a:solidFill>
                  <a:srgbClr val="568C7E"/>
                </a:solidFill>
              </a:rPr>
              <a:t>Would flyers, pamphlets, and posters work?</a:t>
            </a:r>
          </a:p>
          <a:p>
            <a:r>
              <a:rPr lang="en-US" sz="2400" dirty="0"/>
              <a:t>What about a little play?</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6239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Theme </a:t>
            </a:r>
          </a:p>
        </p:txBody>
      </p:sp>
      <p:sp>
        <p:nvSpPr>
          <p:cNvPr id="3" name="Content Placeholder 2"/>
          <p:cNvSpPr>
            <a:spLocks noGrp="1"/>
          </p:cNvSpPr>
          <p:nvPr>
            <p:ph idx="1"/>
          </p:nvPr>
        </p:nvSpPr>
        <p:spPr>
          <a:xfrm>
            <a:off x="914400" y="1200150"/>
            <a:ext cx="7543800" cy="3394472"/>
          </a:xfrm>
        </p:spPr>
        <p:txBody>
          <a:bodyPr>
            <a:normAutofit/>
          </a:bodyPr>
          <a:lstStyle/>
          <a:p>
            <a:pPr marL="0" lvl="0" indent="0">
              <a:buNone/>
            </a:pPr>
            <a:r>
              <a:rPr lang="en-US" sz="2400" dirty="0">
                <a:effectLst>
                  <a:outerShdw blurRad="38100" dist="38100" dir="2700000" algn="tl">
                    <a:srgbClr val="000000">
                      <a:alpha val="43137"/>
                    </a:srgbClr>
                  </a:outerShdw>
                </a:effectLst>
              </a:rPr>
              <a:t>Humanity is separated from God by sin and God is working through Christ to bring humanity back into unity with himself, by restoring in our hearts his character of love. </a:t>
            </a:r>
          </a:p>
          <a:p>
            <a:endParaRPr lang="en-US" sz="2400" dirty="0">
              <a:effectLst>
                <a:outerShdw blurRad="38100" dist="38100" dir="2700000" algn="tl" rotWithShape="0">
                  <a:srgbClr val="000000">
                    <a:alpha val="43137"/>
                  </a:srgb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6538978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The Camp</a:t>
            </a:r>
          </a:p>
        </p:txBody>
      </p:sp>
      <p:sp>
        <p:nvSpPr>
          <p:cNvPr id="5" name="Content Placeholder 4"/>
          <p:cNvSpPr>
            <a:spLocks noGrp="1"/>
          </p:cNvSpPr>
          <p:nvPr>
            <p:ph sz="half" idx="1"/>
          </p:nvPr>
        </p:nvSpPr>
        <p:spPr>
          <a:xfrm>
            <a:off x="457200" y="900114"/>
            <a:ext cx="4038600" cy="3386137"/>
          </a:xfrm>
        </p:spPr>
        <p:txBody>
          <a:bodyPr/>
          <a:lstStyle/>
          <a:p>
            <a:endParaRPr lang="en-US" dirty="0"/>
          </a:p>
        </p:txBody>
      </p:sp>
      <p:pic>
        <p:nvPicPr>
          <p:cNvPr id="7" name="Content Placeholder 6"/>
          <p:cNvPicPr>
            <a:picLocks noGrp="1" noChangeAspect="1"/>
          </p:cNvPicPr>
          <p:nvPr>
            <p:ph sz="half" idx="2"/>
          </p:nvPr>
        </p:nvPicPr>
        <p:blipFill rotWithShape="1">
          <a:blip r:embed="rId2"/>
          <a:srcRect l="7566" r="5972"/>
          <a:stretch/>
        </p:blipFill>
        <p:spPr>
          <a:xfrm>
            <a:off x="1828800" y="742950"/>
            <a:ext cx="5530272" cy="4412392"/>
          </a:xfr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146775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The Camp</a:t>
            </a:r>
          </a:p>
        </p:txBody>
      </p:sp>
      <p:sp>
        <p:nvSpPr>
          <p:cNvPr id="5" name="Content Placeholder 4"/>
          <p:cNvSpPr>
            <a:spLocks noGrp="1"/>
          </p:cNvSpPr>
          <p:nvPr>
            <p:ph sz="half" idx="1"/>
          </p:nvPr>
        </p:nvSpPr>
        <p:spPr>
          <a:xfrm>
            <a:off x="685800" y="1200150"/>
            <a:ext cx="4343400" cy="3157537"/>
          </a:xfrm>
        </p:spPr>
        <p:txBody>
          <a:bodyPr>
            <a:normAutofit/>
          </a:bodyPr>
          <a:lstStyle/>
          <a:p>
            <a:r>
              <a:rPr lang="en-US" sz="2400" dirty="0"/>
              <a:t>God at Center</a:t>
            </a:r>
          </a:p>
        </p:txBody>
      </p:sp>
      <p:pic>
        <p:nvPicPr>
          <p:cNvPr id="7" name="Content Placeholder 6"/>
          <p:cNvPicPr>
            <a:picLocks noGrp="1" noChangeAspect="1"/>
          </p:cNvPicPr>
          <p:nvPr>
            <p:ph sz="half" idx="2"/>
          </p:nvPr>
        </p:nvPicPr>
        <p:blipFill rotWithShape="1">
          <a:blip r:embed="rId2"/>
          <a:srcRect l="7566" r="5972"/>
          <a:stretch/>
        </p:blipFill>
        <p:spPr>
          <a:xfrm>
            <a:off x="5029200" y="1200150"/>
            <a:ext cx="3840480" cy="3064172"/>
          </a:xfr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989189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The Camp</a:t>
            </a:r>
          </a:p>
        </p:txBody>
      </p:sp>
      <p:sp>
        <p:nvSpPr>
          <p:cNvPr id="5" name="Content Placeholder 4"/>
          <p:cNvSpPr>
            <a:spLocks noGrp="1"/>
          </p:cNvSpPr>
          <p:nvPr>
            <p:ph sz="half" idx="1"/>
          </p:nvPr>
        </p:nvSpPr>
        <p:spPr>
          <a:xfrm>
            <a:off x="685800" y="1200150"/>
            <a:ext cx="4343400" cy="3157537"/>
          </a:xfrm>
        </p:spPr>
        <p:txBody>
          <a:bodyPr>
            <a:normAutofit/>
          </a:bodyPr>
          <a:lstStyle/>
          <a:p>
            <a:r>
              <a:rPr lang="en-US" sz="2400" dirty="0">
                <a:solidFill>
                  <a:srgbClr val="568C7E"/>
                </a:solidFill>
              </a:rPr>
              <a:t>God at Center</a:t>
            </a:r>
          </a:p>
          <a:p>
            <a:r>
              <a:rPr lang="en-US" sz="2400" dirty="0"/>
              <a:t>People separated from God</a:t>
            </a:r>
          </a:p>
        </p:txBody>
      </p:sp>
      <p:pic>
        <p:nvPicPr>
          <p:cNvPr id="7" name="Content Placeholder 6"/>
          <p:cNvPicPr>
            <a:picLocks noGrp="1" noChangeAspect="1"/>
          </p:cNvPicPr>
          <p:nvPr>
            <p:ph sz="half" idx="2"/>
          </p:nvPr>
        </p:nvPicPr>
        <p:blipFill rotWithShape="1">
          <a:blip r:embed="rId2"/>
          <a:srcRect l="7566" r="5972"/>
          <a:stretch/>
        </p:blipFill>
        <p:spPr>
          <a:xfrm>
            <a:off x="5029200" y="1200150"/>
            <a:ext cx="3840480" cy="3064172"/>
          </a:xfr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951159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5750"/>
            <a:ext cx="7543800" cy="4800600"/>
          </a:xfrm>
        </p:spPr>
        <p:txBody>
          <a:bodyPr>
            <a:noAutofit/>
          </a:bodyPr>
          <a:lstStyle/>
          <a:p>
            <a:pPr marL="0" indent="0" algn="ctr">
              <a:buNone/>
            </a:pPr>
            <a:r>
              <a:rPr lang="en-US" b="1" dirty="0">
                <a:solidFill>
                  <a:srgbClr val="FFFFCC"/>
                </a:solidFill>
                <a:effectLst>
                  <a:outerShdw blurRad="50800" dist="38100" dir="5400000" algn="t" rotWithShape="0">
                    <a:prstClr val="black">
                      <a:alpha val="40000"/>
                    </a:prstClr>
                  </a:outerShdw>
                </a:effectLst>
              </a:rPr>
              <a:t>There is not one element in the Old </a:t>
            </a:r>
            <a:r>
              <a:rPr lang="en-US" b="1" dirty="0">
                <a:solidFill>
                  <a:srgbClr val="FFFFCC"/>
                </a:solidFill>
              </a:rPr>
              <a:t>T</a:t>
            </a:r>
            <a:r>
              <a:rPr lang="en-US" b="1" dirty="0">
                <a:solidFill>
                  <a:srgbClr val="FFFFCC"/>
                </a:solidFill>
                <a:effectLst>
                  <a:outerShdw blurRad="50800" dist="38100" dir="5400000" algn="t" rotWithShape="0">
                    <a:prstClr val="black">
                      <a:alpha val="40000"/>
                    </a:prstClr>
                  </a:outerShdw>
                </a:effectLst>
              </a:rPr>
              <a:t>estament sanctuary which is to be taken literally.</a:t>
            </a:r>
          </a:p>
          <a:p>
            <a:pPr marL="0" indent="0" algn="ctr">
              <a:buNone/>
            </a:pPr>
            <a:endParaRPr lang="en-US" b="1" dirty="0">
              <a:solidFill>
                <a:srgbClr val="FFFFCC"/>
              </a:solidFill>
            </a:endParaRPr>
          </a:p>
          <a:p>
            <a:pPr marL="0" indent="0" algn="ctr">
              <a:buNone/>
            </a:pPr>
            <a:r>
              <a:rPr lang="en-US" b="1" dirty="0">
                <a:solidFill>
                  <a:srgbClr val="FFFFCC"/>
                </a:solidFill>
                <a:effectLst>
                  <a:outerShdw blurRad="50800" dist="38100" dir="5400000" algn="t" rotWithShape="0">
                    <a:prstClr val="black">
                      <a:alpha val="40000"/>
                    </a:prstClr>
                  </a:outerShdw>
                </a:effectLst>
              </a:rPr>
              <a:t>It is all symbolic,</a:t>
            </a:r>
            <a:br>
              <a:rPr lang="en-US" b="1" dirty="0">
                <a:solidFill>
                  <a:srgbClr val="FFFFCC"/>
                </a:solidFill>
                <a:effectLst>
                  <a:outerShdw blurRad="50800" dist="38100" dir="5400000" algn="t" rotWithShape="0">
                    <a:prstClr val="black">
                      <a:alpha val="40000"/>
                    </a:prstClr>
                  </a:outerShdw>
                </a:effectLst>
              </a:rPr>
            </a:br>
            <a:r>
              <a:rPr lang="en-US" b="1" dirty="0">
                <a:solidFill>
                  <a:srgbClr val="FFFFCC"/>
                </a:solidFill>
                <a:effectLst>
                  <a:outerShdw blurRad="50800" dist="38100" dir="5400000" algn="t" rotWithShape="0">
                    <a:prstClr val="black">
                      <a:alpha val="40000"/>
                    </a:prstClr>
                  </a:outerShdw>
                </a:effectLst>
              </a:rPr>
              <a:t>pointing to a larger reality!</a:t>
            </a:r>
          </a:p>
          <a:p>
            <a:pPr marL="0" indent="0" algn="ctr">
              <a:buNone/>
            </a:pPr>
            <a:endParaRPr lang="en-US" b="1" dirty="0">
              <a:solidFill>
                <a:srgbClr val="FFFFCC"/>
              </a:solidFill>
              <a:effectLst>
                <a:outerShdw blurRad="50800" dist="38100" dir="5400000" algn="t" rotWithShape="0">
                  <a:prstClr val="black">
                    <a:alpha val="40000"/>
                  </a:prstClr>
                </a:outerShdw>
              </a:effectLst>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41844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The Camp</a:t>
            </a:r>
          </a:p>
        </p:txBody>
      </p:sp>
      <p:sp>
        <p:nvSpPr>
          <p:cNvPr id="5" name="Content Placeholder 4"/>
          <p:cNvSpPr>
            <a:spLocks noGrp="1"/>
          </p:cNvSpPr>
          <p:nvPr>
            <p:ph sz="half" idx="1"/>
          </p:nvPr>
        </p:nvSpPr>
        <p:spPr>
          <a:xfrm>
            <a:off x="685800" y="1200150"/>
            <a:ext cx="4343400" cy="3157537"/>
          </a:xfrm>
        </p:spPr>
        <p:txBody>
          <a:bodyPr>
            <a:normAutofit/>
          </a:bodyPr>
          <a:lstStyle/>
          <a:p>
            <a:r>
              <a:rPr lang="en-US" sz="2400" dirty="0">
                <a:solidFill>
                  <a:srgbClr val="568C7E"/>
                </a:solidFill>
              </a:rPr>
              <a:t>God at Center</a:t>
            </a:r>
          </a:p>
          <a:p>
            <a:r>
              <a:rPr lang="en-US" sz="2400" dirty="0">
                <a:solidFill>
                  <a:srgbClr val="568C7E"/>
                </a:solidFill>
              </a:rPr>
              <a:t>People separated from God</a:t>
            </a:r>
          </a:p>
          <a:p>
            <a:r>
              <a:rPr lang="en-US" sz="2400" dirty="0"/>
              <a:t>Levites in between</a:t>
            </a:r>
          </a:p>
        </p:txBody>
      </p:sp>
      <p:pic>
        <p:nvPicPr>
          <p:cNvPr id="7" name="Content Placeholder 6"/>
          <p:cNvPicPr>
            <a:picLocks noGrp="1" noChangeAspect="1"/>
          </p:cNvPicPr>
          <p:nvPr>
            <p:ph sz="half" idx="2"/>
          </p:nvPr>
        </p:nvPicPr>
        <p:blipFill rotWithShape="1">
          <a:blip r:embed="rId2"/>
          <a:srcRect l="7566" r="5972"/>
          <a:stretch/>
        </p:blipFill>
        <p:spPr>
          <a:xfrm>
            <a:off x="5029200" y="1200150"/>
            <a:ext cx="3840480" cy="3064172"/>
          </a:xfr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1622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The Camp</a:t>
            </a:r>
          </a:p>
        </p:txBody>
      </p:sp>
      <p:sp>
        <p:nvSpPr>
          <p:cNvPr id="5" name="Content Placeholder 4"/>
          <p:cNvSpPr>
            <a:spLocks noGrp="1"/>
          </p:cNvSpPr>
          <p:nvPr>
            <p:ph sz="half" idx="1"/>
          </p:nvPr>
        </p:nvSpPr>
        <p:spPr>
          <a:xfrm>
            <a:off x="685800" y="1200150"/>
            <a:ext cx="4343400" cy="3886200"/>
          </a:xfrm>
        </p:spPr>
        <p:txBody>
          <a:bodyPr>
            <a:normAutofit/>
          </a:bodyPr>
          <a:lstStyle/>
          <a:p>
            <a:r>
              <a:rPr lang="en-US" sz="2400" dirty="0">
                <a:solidFill>
                  <a:srgbClr val="568C7E"/>
                </a:solidFill>
              </a:rPr>
              <a:t>God at Center</a:t>
            </a:r>
          </a:p>
          <a:p>
            <a:r>
              <a:rPr lang="en-US" sz="2400" dirty="0">
                <a:solidFill>
                  <a:srgbClr val="568C7E"/>
                </a:solidFill>
              </a:rPr>
              <a:t>People separated from God</a:t>
            </a:r>
          </a:p>
          <a:p>
            <a:r>
              <a:rPr lang="en-US" sz="2400" dirty="0">
                <a:solidFill>
                  <a:srgbClr val="568C7E"/>
                </a:solidFill>
              </a:rPr>
              <a:t>Levites in between</a:t>
            </a:r>
          </a:p>
          <a:p>
            <a:r>
              <a:rPr lang="en-US" sz="2400" dirty="0"/>
              <a:t>Sinners from the 4 corners of the earth are called back to God by the priesthood of believers</a:t>
            </a:r>
          </a:p>
        </p:txBody>
      </p:sp>
      <p:pic>
        <p:nvPicPr>
          <p:cNvPr id="7" name="Content Placeholder 6"/>
          <p:cNvPicPr>
            <a:picLocks noGrp="1" noChangeAspect="1"/>
          </p:cNvPicPr>
          <p:nvPr>
            <p:ph sz="half" idx="2"/>
          </p:nvPr>
        </p:nvPicPr>
        <p:blipFill rotWithShape="1">
          <a:blip r:embed="rId2"/>
          <a:srcRect l="7566" r="5972"/>
          <a:stretch/>
        </p:blipFill>
        <p:spPr>
          <a:xfrm>
            <a:off x="5029200" y="1200150"/>
            <a:ext cx="3840480" cy="3064172"/>
          </a:xfr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78672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7150"/>
            <a:ext cx="8229600" cy="685800"/>
          </a:xfrm>
        </p:spPr>
        <p:txBody>
          <a:bodyPr/>
          <a:lstStyle/>
          <a:p>
            <a:r>
              <a:rPr lang="en-US" dirty="0"/>
              <a:t>Moses</a:t>
            </a:r>
          </a:p>
        </p:txBody>
      </p:sp>
      <p:sp>
        <p:nvSpPr>
          <p:cNvPr id="9" name="Content Placeholder 8"/>
          <p:cNvSpPr>
            <a:spLocks noGrp="1"/>
          </p:cNvSpPr>
          <p:nvPr>
            <p:ph sz="half" idx="1"/>
          </p:nvPr>
        </p:nvSpPr>
        <p:spPr>
          <a:xfrm>
            <a:off x="457200" y="742950"/>
            <a:ext cx="4038600" cy="3043237"/>
          </a:xfrm>
        </p:spPr>
        <p:txBody>
          <a:bodyPr>
            <a:normAutofit/>
          </a:bodyPr>
          <a:lstStyle/>
          <a:p>
            <a:endParaRPr lang="en-US" sz="2600" dirty="0">
              <a:solidFill>
                <a:srgbClr val="31859C"/>
              </a:solidFill>
            </a:endParaRPr>
          </a:p>
        </p:txBody>
      </p:sp>
      <p:pic>
        <p:nvPicPr>
          <p:cNvPr id="6" name="Content Placeholder 3" descr="058_Moses.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97" t="18386" r="31459" b="679"/>
          <a:stretch/>
        </p:blipFill>
        <p:spPr>
          <a:xfrm>
            <a:off x="1752600" y="742950"/>
            <a:ext cx="5738105" cy="4400550"/>
          </a:xfrm>
        </p:spPr>
      </p:pic>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108765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7150"/>
            <a:ext cx="8229600" cy="685800"/>
          </a:xfrm>
        </p:spPr>
        <p:txBody>
          <a:bodyPr/>
          <a:lstStyle/>
          <a:p>
            <a:r>
              <a:rPr lang="en-US" dirty="0"/>
              <a:t>Moses</a:t>
            </a:r>
          </a:p>
        </p:txBody>
      </p:sp>
      <p:sp>
        <p:nvSpPr>
          <p:cNvPr id="9" name="Content Placeholder 8"/>
          <p:cNvSpPr>
            <a:spLocks noGrp="1"/>
          </p:cNvSpPr>
          <p:nvPr>
            <p:ph sz="half" idx="1"/>
          </p:nvPr>
        </p:nvSpPr>
        <p:spPr>
          <a:xfrm>
            <a:off x="685800" y="1200150"/>
            <a:ext cx="4038600" cy="3043237"/>
          </a:xfrm>
        </p:spPr>
        <p:txBody>
          <a:bodyPr>
            <a:normAutofit/>
          </a:bodyPr>
          <a:lstStyle/>
          <a:p>
            <a:r>
              <a:rPr lang="en-US" sz="2400" dirty="0">
                <a:solidFill>
                  <a:srgbClr val="FFFFFF"/>
                </a:solidFill>
              </a:rPr>
              <a:t>Represents Christ in</a:t>
            </a:r>
            <a:br>
              <a:rPr lang="en-US" sz="2400" dirty="0">
                <a:solidFill>
                  <a:srgbClr val="FFFFFF"/>
                </a:solidFill>
              </a:rPr>
            </a:br>
            <a:r>
              <a:rPr lang="en-US" sz="2400" dirty="0">
                <a:solidFill>
                  <a:srgbClr val="FFFFFF"/>
                </a:solidFill>
              </a:rPr>
              <a:t>Pre-incarnate form</a:t>
            </a:r>
          </a:p>
        </p:txBody>
      </p:sp>
      <p:pic>
        <p:nvPicPr>
          <p:cNvPr id="6" name="Content Placeholder 3" descr="058_Moses.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97" t="18386" r="31459" b="679"/>
          <a:stretch/>
        </p:blipFill>
        <p:spPr>
          <a:xfrm>
            <a:off x="5029200" y="1200150"/>
            <a:ext cx="3840480" cy="2945261"/>
          </a:xfrm>
        </p:spPr>
      </p:pic>
      <p:sp>
        <p:nvSpPr>
          <p:cNvPr id="10"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817108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7150"/>
            <a:ext cx="8229600" cy="685800"/>
          </a:xfrm>
        </p:spPr>
        <p:txBody>
          <a:bodyPr/>
          <a:lstStyle/>
          <a:p>
            <a:r>
              <a:rPr lang="en-US" dirty="0"/>
              <a:t>Moses</a:t>
            </a:r>
          </a:p>
        </p:txBody>
      </p:sp>
      <p:sp>
        <p:nvSpPr>
          <p:cNvPr id="9" name="Content Placeholder 8"/>
          <p:cNvSpPr>
            <a:spLocks noGrp="1"/>
          </p:cNvSpPr>
          <p:nvPr>
            <p:ph sz="half" idx="1"/>
          </p:nvPr>
        </p:nvSpPr>
        <p:spPr>
          <a:xfrm>
            <a:off x="685800" y="1200150"/>
            <a:ext cx="4343400" cy="3043237"/>
          </a:xfrm>
        </p:spPr>
        <p:txBody>
          <a:bodyPr>
            <a:normAutofit/>
          </a:bodyPr>
          <a:lstStyle/>
          <a:p>
            <a:r>
              <a:rPr lang="en-US" sz="2400" dirty="0">
                <a:solidFill>
                  <a:srgbClr val="568C7E"/>
                </a:solidFill>
              </a:rPr>
              <a:t>Represents Christ in</a:t>
            </a:r>
            <a:br>
              <a:rPr lang="en-US" sz="2400" dirty="0">
                <a:solidFill>
                  <a:srgbClr val="568C7E"/>
                </a:solidFill>
              </a:rPr>
            </a:br>
            <a:r>
              <a:rPr lang="en-US" sz="2400" dirty="0">
                <a:solidFill>
                  <a:srgbClr val="568C7E"/>
                </a:solidFill>
              </a:rPr>
              <a:t>Pre-incarnate form</a:t>
            </a:r>
          </a:p>
          <a:p>
            <a:r>
              <a:rPr lang="en-US" sz="2400" dirty="0"/>
              <a:t>Spoke to God then confronted the ruler holding the people in slavery, set them free and built the sanctuary</a:t>
            </a:r>
          </a:p>
        </p:txBody>
      </p:sp>
      <p:sp>
        <p:nvSpPr>
          <p:cNvPr id="10"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pic>
        <p:nvPicPr>
          <p:cNvPr id="11" name="Content Placeholder 3" descr="058_Moses.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97" t="18386" r="31459" b="679"/>
          <a:stretch/>
        </p:blipFill>
        <p:spPr>
          <a:xfrm>
            <a:off x="5029200" y="1200150"/>
            <a:ext cx="3840480" cy="2945261"/>
          </a:xfrm>
        </p:spPr>
      </p:pic>
    </p:spTree>
    <p:extLst>
      <p:ext uri="{BB962C8B-B14F-4D97-AF65-F5344CB8AC3E}">
        <p14:creationId xmlns:p14="http://schemas.microsoft.com/office/powerpoint/2010/main" val="1602372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7150"/>
            <a:ext cx="8229600" cy="685800"/>
          </a:xfrm>
        </p:spPr>
        <p:txBody>
          <a:bodyPr/>
          <a:lstStyle/>
          <a:p>
            <a:r>
              <a:rPr lang="en-US" dirty="0"/>
              <a:t>Moses</a:t>
            </a:r>
          </a:p>
        </p:txBody>
      </p:sp>
      <p:sp>
        <p:nvSpPr>
          <p:cNvPr id="9" name="Content Placeholder 8"/>
          <p:cNvSpPr>
            <a:spLocks noGrp="1"/>
          </p:cNvSpPr>
          <p:nvPr>
            <p:ph sz="half" idx="1"/>
          </p:nvPr>
        </p:nvSpPr>
        <p:spPr>
          <a:xfrm>
            <a:off x="685800" y="1200150"/>
            <a:ext cx="4343400" cy="3943350"/>
          </a:xfrm>
        </p:spPr>
        <p:txBody>
          <a:bodyPr>
            <a:normAutofit/>
          </a:bodyPr>
          <a:lstStyle/>
          <a:p>
            <a:r>
              <a:rPr lang="en-US" sz="2400" dirty="0">
                <a:solidFill>
                  <a:srgbClr val="FFFFFF"/>
                </a:solidFill>
                <a:effectLst>
                  <a:outerShdw blurRad="38100" dist="38100" dir="2700000" algn="tl">
                    <a:srgbClr val="000000">
                      <a:alpha val="43137"/>
                    </a:srgbClr>
                  </a:outerShdw>
                </a:effectLst>
                <a:cs typeface="Tahoma"/>
              </a:rPr>
              <a:t>Jesus spoke with God, left to confront the ruler who held humanity captive, set us free and built the true sanctuary</a:t>
            </a:r>
          </a:p>
          <a:p>
            <a:endParaRPr lang="en-US" sz="2400" dirty="0">
              <a:solidFill>
                <a:srgbClr val="31859C"/>
              </a:solidFill>
            </a:endParaRP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
        <p:nvSpPr>
          <p:cNvPr id="2" name="Content Placeholder 1"/>
          <p:cNvSpPr>
            <a:spLocks noGrp="1"/>
          </p:cNvSpPr>
          <p:nvPr>
            <p:ph sz="half" idx="2"/>
          </p:nvPr>
        </p:nvSpPr>
        <p:spPr/>
        <p:txBody>
          <a:bodyPr/>
          <a:lstStyle/>
          <a:p>
            <a:endParaRPr lang="en-US"/>
          </a:p>
        </p:txBody>
      </p:sp>
      <p:pic>
        <p:nvPicPr>
          <p:cNvPr id="8" name="Content Placeholder 3" descr="058_Moses.jpeg"/>
          <p:cNvPicPr>
            <a:picLocks noChangeAspect="1"/>
          </p:cNvPicPr>
          <p:nvPr/>
        </p:nvPicPr>
        <p:blipFill rotWithShape="1">
          <a:blip r:embed="rId2">
            <a:extLst>
              <a:ext uri="{28A0092B-C50C-407E-A947-70E740481C1C}">
                <a14:useLocalDpi xmlns:a14="http://schemas.microsoft.com/office/drawing/2010/main" val="0"/>
              </a:ext>
            </a:extLst>
          </a:blip>
          <a:srcRect l="897" t="18386" r="31459" b="679"/>
          <a:stretch/>
        </p:blipFill>
        <p:spPr>
          <a:xfrm>
            <a:off x="5029200" y="1200150"/>
            <a:ext cx="3840480" cy="2945261"/>
          </a:xfrm>
          <a:prstGeom prst="rect">
            <a:avLst/>
          </a:prstGeom>
        </p:spPr>
      </p:pic>
    </p:spTree>
    <p:extLst>
      <p:ext uri="{BB962C8B-B14F-4D97-AF65-F5344CB8AC3E}">
        <p14:creationId xmlns:p14="http://schemas.microsoft.com/office/powerpoint/2010/main" val="306597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Zechariah 6:12-13</a:t>
            </a:r>
          </a:p>
        </p:txBody>
      </p:sp>
      <p:sp>
        <p:nvSpPr>
          <p:cNvPr id="6" name="Content Placeholder 5"/>
          <p:cNvSpPr>
            <a:spLocks noGrp="1"/>
          </p:cNvSpPr>
          <p:nvPr>
            <p:ph idx="1"/>
          </p:nvPr>
        </p:nvSpPr>
        <p:spPr>
          <a:xfrm>
            <a:off x="914400" y="971550"/>
            <a:ext cx="7543800" cy="3394472"/>
          </a:xfrm>
        </p:spPr>
        <p:txBody>
          <a:bodyPr>
            <a:normAutofit/>
          </a:bodyPr>
          <a:lstStyle/>
          <a:p>
            <a:pPr marL="0" indent="0">
              <a:buNone/>
            </a:pPr>
            <a:r>
              <a:rPr lang="en-US" sz="2400" dirty="0">
                <a:effectLst>
                  <a:outerShdw blurRad="38100" dist="38100" dir="2700000" algn="tl">
                    <a:srgbClr val="000000">
                      <a:alpha val="43137"/>
                    </a:srgbClr>
                  </a:outerShdw>
                </a:effectLst>
              </a:rPr>
              <a:t>Tell him this is what the </a:t>
            </a:r>
            <a:r>
              <a:rPr lang="en-US" sz="2400" cap="small" dirty="0">
                <a:effectLst>
                  <a:outerShdw blurRad="38100" dist="38100" dir="2700000" algn="tl">
                    <a:srgbClr val="000000">
                      <a:alpha val="43137"/>
                    </a:srgbClr>
                  </a:outerShdw>
                </a:effectLst>
              </a:rPr>
              <a:t>Lord</a:t>
            </a:r>
            <a:r>
              <a:rPr lang="en-US" sz="2400" dirty="0">
                <a:effectLst>
                  <a:outerShdw blurRad="38100" dist="38100" dir="2700000" algn="tl">
                    <a:srgbClr val="000000">
                      <a:alpha val="43137"/>
                    </a:srgbClr>
                  </a:outerShdw>
                </a:effectLst>
              </a:rPr>
              <a:t> Almighty says: ‘Here is the man whose name is the Branch, and he will </a:t>
            </a:r>
            <a:r>
              <a:rPr lang="en-US" sz="2400" i="1" dirty="0">
                <a:solidFill>
                  <a:srgbClr val="FFFF99"/>
                </a:solidFill>
                <a:effectLst>
                  <a:outerShdw blurRad="38100" dist="38100" dir="2700000" algn="tl">
                    <a:srgbClr val="000000">
                      <a:alpha val="43137"/>
                    </a:srgbClr>
                  </a:outerShdw>
                </a:effectLst>
              </a:rPr>
              <a:t>branch out from his place and build the temple of the </a:t>
            </a:r>
            <a:r>
              <a:rPr lang="en-US" sz="2400" i="1" cap="small" dirty="0">
                <a:effectLst>
                  <a:outerShdw blurRad="38100" dist="38100" dir="2700000" algn="tl">
                    <a:srgbClr val="000000">
                      <a:alpha val="43137"/>
                    </a:srgbClr>
                  </a:outerShdw>
                </a:effectLst>
              </a:rPr>
              <a:t>Lord</a:t>
            </a:r>
            <a:r>
              <a:rPr lang="en-US" sz="2400" dirty="0">
                <a:effectLst>
                  <a:outerShdw blurRad="38100" dist="38100" dir="2700000" algn="tl">
                    <a:srgbClr val="000000">
                      <a:alpha val="43137"/>
                    </a:srgbClr>
                  </a:outerShdw>
                </a:effectLst>
              </a:rPr>
              <a:t>. It is </a:t>
            </a:r>
            <a:r>
              <a:rPr lang="en-US" sz="2400" i="1" dirty="0">
                <a:solidFill>
                  <a:srgbClr val="FFFF99"/>
                </a:solidFill>
                <a:effectLst>
                  <a:outerShdw blurRad="38100" dist="38100" dir="2700000" algn="tl">
                    <a:srgbClr val="000000">
                      <a:alpha val="43137"/>
                    </a:srgbClr>
                  </a:outerShdw>
                </a:effectLst>
              </a:rPr>
              <a:t>he who will build the temple of the </a:t>
            </a:r>
            <a:r>
              <a:rPr lang="en-US" sz="2400" i="1" cap="small" dirty="0">
                <a:solidFill>
                  <a:srgbClr val="FFFF99"/>
                </a:solidFill>
                <a:effectLst>
                  <a:outerShdw blurRad="38100" dist="38100" dir="2700000" algn="tl">
                    <a:srgbClr val="000000">
                      <a:alpha val="43137"/>
                    </a:srgbClr>
                  </a:outerShdw>
                </a:effectLst>
              </a:rPr>
              <a:t>Lord</a:t>
            </a:r>
            <a:r>
              <a:rPr lang="en-US" sz="2400" dirty="0">
                <a:solidFill>
                  <a:srgbClr val="FFFF99"/>
                </a:solidFill>
                <a:effectLst>
                  <a:outerShdw blurRad="38100" dist="38100" dir="2700000" algn="tl">
                    <a:srgbClr val="000000">
                      <a:alpha val="43137"/>
                    </a:srgbClr>
                  </a:outerShdw>
                </a:effectLst>
              </a:rPr>
              <a:t>,</a:t>
            </a:r>
            <a:r>
              <a:rPr lang="en-US" sz="2400" dirty="0">
                <a:effectLst>
                  <a:outerShdw blurRad="38100" dist="38100" dir="2700000" algn="tl">
                    <a:srgbClr val="000000">
                      <a:alpha val="43137"/>
                    </a:srgbClr>
                  </a:outerShdw>
                </a:effectLst>
              </a:rPr>
              <a:t> and he will be clothed with majesty and will sit and rule on his throne. And he will be a priest on his throne. And there will be harmony between the two.’</a:t>
            </a:r>
            <a:endParaRPr lang="en-US" sz="1800" dirty="0">
              <a:solidFill>
                <a:schemeClr val="tx2">
                  <a:lumMod val="40000"/>
                  <a:lumOff val="60000"/>
                </a:schemeClr>
              </a:solidFill>
              <a:effectLst>
                <a:outerShdw blurRad="38100" dist="38100" dir="2700000" algn="tl" rotWithShape="0">
                  <a:srgbClr val="000000">
                    <a:alpha val="43137"/>
                  </a:srgbClr>
                </a:outerShdw>
              </a:effectLst>
            </a:endParaRP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629015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The Lamb</a:t>
            </a:r>
          </a:p>
        </p:txBody>
      </p:sp>
      <p:sp>
        <p:nvSpPr>
          <p:cNvPr id="5" name="Content Placeholder 4"/>
          <p:cNvSpPr>
            <a:spLocks noGrp="1"/>
          </p:cNvSpPr>
          <p:nvPr>
            <p:ph sz="half" idx="1"/>
          </p:nvPr>
        </p:nvSpPr>
        <p:spPr>
          <a:xfrm>
            <a:off x="457200" y="1200150"/>
            <a:ext cx="4038600" cy="2545556"/>
          </a:xfrm>
        </p:spPr>
        <p:txBody>
          <a:bodyPr/>
          <a:lstStyle/>
          <a:p>
            <a:endParaRPr lang="en-US" dirty="0">
              <a:solidFill>
                <a:srgbClr val="31859C"/>
              </a:solidFill>
            </a:endParaRPr>
          </a:p>
        </p:txBody>
      </p:sp>
      <p:sp>
        <p:nvSpPr>
          <p:cNvPr id="2" name="Content Placeholder 1"/>
          <p:cNvSpPr>
            <a:spLocks noGrp="1"/>
          </p:cNvSpPr>
          <p:nvPr>
            <p:ph sz="half" idx="2"/>
          </p:nvPr>
        </p:nvSpPr>
        <p:spPr/>
        <p:txBody>
          <a:bodyPr/>
          <a:lstStyle/>
          <a:p>
            <a:endParaRPr lang="en-US"/>
          </a:p>
        </p:txBody>
      </p:sp>
      <p:pic>
        <p:nvPicPr>
          <p:cNvPr id="6" name="Content Placeholder 6" descr="063_Rules_For_The_Masses.jpeg"/>
          <p:cNvPicPr>
            <a:picLocks noChangeAspect="1"/>
          </p:cNvPicPr>
          <p:nvPr/>
        </p:nvPicPr>
        <p:blipFill rotWithShape="1">
          <a:blip r:embed="rId2">
            <a:extLst>
              <a:ext uri="{28A0092B-C50C-407E-A947-70E740481C1C}">
                <a14:useLocalDpi xmlns:a14="http://schemas.microsoft.com/office/drawing/2010/main" val="0"/>
              </a:ext>
            </a:extLst>
          </a:blip>
          <a:srcRect l="27681" t="25530" r="-48" b="1020"/>
          <a:stretch/>
        </p:blipFill>
        <p:spPr>
          <a:xfrm>
            <a:off x="1371600" y="742951"/>
            <a:ext cx="6475704" cy="4400550"/>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72678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The Lamb</a:t>
            </a:r>
          </a:p>
        </p:txBody>
      </p:sp>
      <p:sp>
        <p:nvSpPr>
          <p:cNvPr id="5" name="Content Placeholder 4"/>
          <p:cNvSpPr>
            <a:spLocks noGrp="1"/>
          </p:cNvSpPr>
          <p:nvPr>
            <p:ph sz="half" idx="1"/>
          </p:nvPr>
        </p:nvSpPr>
        <p:spPr>
          <a:xfrm>
            <a:off x="685800" y="1200150"/>
            <a:ext cx="4343400" cy="2545556"/>
          </a:xfrm>
        </p:spPr>
        <p:txBody>
          <a:bodyPr>
            <a:normAutofit/>
          </a:bodyPr>
          <a:lstStyle/>
          <a:p>
            <a:r>
              <a:rPr lang="en-US" sz="2400" dirty="0">
                <a:solidFill>
                  <a:srgbClr val="FFFFFF"/>
                </a:solidFill>
              </a:rPr>
              <a:t>Jesus as human on earth</a:t>
            </a:r>
          </a:p>
        </p:txBody>
      </p:sp>
      <p:pic>
        <p:nvPicPr>
          <p:cNvPr id="6" name="Content Placeholder 6" descr="063_Rules_For_The_Masses.jpeg"/>
          <p:cNvPicPr>
            <a:picLocks noChangeAspect="1"/>
          </p:cNvPicPr>
          <p:nvPr/>
        </p:nvPicPr>
        <p:blipFill rotWithShape="1">
          <a:blip r:embed="rId2">
            <a:extLst>
              <a:ext uri="{28A0092B-C50C-407E-A947-70E740481C1C}">
                <a14:useLocalDpi xmlns:a14="http://schemas.microsoft.com/office/drawing/2010/main" val="0"/>
              </a:ext>
            </a:extLst>
          </a:blip>
          <a:srcRect l="27681" t="25530" r="-48" b="1020"/>
          <a:stretch/>
        </p:blipFill>
        <p:spPr>
          <a:xfrm>
            <a:off x="5029200" y="1200152"/>
            <a:ext cx="3840480" cy="2609789"/>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833321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7150"/>
            <a:ext cx="8229600" cy="685800"/>
          </a:xfrm>
        </p:spPr>
        <p:txBody>
          <a:bodyPr/>
          <a:lstStyle/>
          <a:p>
            <a:r>
              <a:rPr lang="en-US" dirty="0"/>
              <a:t>The Lamb</a:t>
            </a:r>
          </a:p>
        </p:txBody>
      </p:sp>
      <p:sp>
        <p:nvSpPr>
          <p:cNvPr id="5" name="Content Placeholder 4"/>
          <p:cNvSpPr>
            <a:spLocks noGrp="1"/>
          </p:cNvSpPr>
          <p:nvPr>
            <p:ph sz="half" idx="1"/>
          </p:nvPr>
        </p:nvSpPr>
        <p:spPr>
          <a:xfrm>
            <a:off x="685800" y="1200150"/>
            <a:ext cx="4343400" cy="2545556"/>
          </a:xfrm>
        </p:spPr>
        <p:txBody>
          <a:bodyPr>
            <a:normAutofit/>
          </a:bodyPr>
          <a:lstStyle/>
          <a:p>
            <a:r>
              <a:rPr lang="en-US" sz="2400" dirty="0">
                <a:solidFill>
                  <a:srgbClr val="568C7E"/>
                </a:solidFill>
              </a:rPr>
              <a:t>Jesus as human on earth</a:t>
            </a:r>
          </a:p>
          <a:p>
            <a:r>
              <a:rPr lang="en-US" sz="2400" dirty="0"/>
              <a:t>“The lamb of God who takes away the sin of the world.” </a:t>
            </a:r>
            <a:r>
              <a:rPr lang="en-US" sz="1800" dirty="0" err="1">
                <a:solidFill>
                  <a:schemeClr val="tx2">
                    <a:lumMod val="40000"/>
                    <a:lumOff val="60000"/>
                  </a:schemeClr>
                </a:solidFill>
              </a:rPr>
              <a:t>Jn</a:t>
            </a:r>
            <a:r>
              <a:rPr lang="en-US" sz="1800" dirty="0">
                <a:solidFill>
                  <a:schemeClr val="tx2">
                    <a:lumMod val="40000"/>
                    <a:lumOff val="60000"/>
                  </a:schemeClr>
                </a:solidFill>
              </a:rPr>
              <a:t> 1:29</a:t>
            </a:r>
            <a:endParaRPr lang="en-US" sz="2400" dirty="0"/>
          </a:p>
        </p:txBody>
      </p:sp>
      <p:pic>
        <p:nvPicPr>
          <p:cNvPr id="6" name="Content Placeholder 6" descr="063_Rules_For_The_Masses.jpeg"/>
          <p:cNvPicPr>
            <a:picLocks noChangeAspect="1"/>
          </p:cNvPicPr>
          <p:nvPr/>
        </p:nvPicPr>
        <p:blipFill rotWithShape="1">
          <a:blip r:embed="rId2">
            <a:extLst>
              <a:ext uri="{28A0092B-C50C-407E-A947-70E740481C1C}">
                <a14:useLocalDpi xmlns:a14="http://schemas.microsoft.com/office/drawing/2010/main" val="0"/>
              </a:ext>
            </a:extLst>
          </a:blip>
          <a:srcRect l="27681" t="25530" r="-48" b="1020"/>
          <a:stretch/>
        </p:blipFill>
        <p:spPr>
          <a:xfrm>
            <a:off x="5029200" y="1200152"/>
            <a:ext cx="3840480" cy="2609789"/>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782509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5750"/>
            <a:ext cx="7543800" cy="4800600"/>
          </a:xfrm>
        </p:spPr>
        <p:txBody>
          <a:bodyPr>
            <a:noAutofit/>
          </a:bodyPr>
          <a:lstStyle/>
          <a:p>
            <a:pPr marL="0" indent="0" algn="ctr">
              <a:buNone/>
            </a:pPr>
            <a:r>
              <a:rPr lang="en-US" b="1" dirty="0">
                <a:solidFill>
                  <a:srgbClr val="FFFFCC"/>
                </a:solidFill>
                <a:effectLst>
                  <a:outerShdw blurRad="50800" dist="38100" dir="5400000" algn="t" rotWithShape="0">
                    <a:prstClr val="black">
                      <a:alpha val="40000"/>
                    </a:prstClr>
                  </a:outerShdw>
                </a:effectLst>
              </a:rPr>
              <a:t>There is not one element in the Old </a:t>
            </a:r>
            <a:r>
              <a:rPr lang="en-US" b="1" dirty="0">
                <a:solidFill>
                  <a:srgbClr val="FFFFCC"/>
                </a:solidFill>
              </a:rPr>
              <a:t>T</a:t>
            </a:r>
            <a:r>
              <a:rPr lang="en-US" b="1" dirty="0">
                <a:solidFill>
                  <a:srgbClr val="FFFFCC"/>
                </a:solidFill>
                <a:effectLst>
                  <a:outerShdw blurRad="50800" dist="38100" dir="5400000" algn="t" rotWithShape="0">
                    <a:prstClr val="black">
                      <a:alpha val="40000"/>
                    </a:prstClr>
                  </a:outerShdw>
                </a:effectLst>
              </a:rPr>
              <a:t>estament sanctuary which is to be taken literally.</a:t>
            </a:r>
          </a:p>
          <a:p>
            <a:pPr marL="0" indent="0" algn="ctr">
              <a:buNone/>
            </a:pPr>
            <a:endParaRPr lang="en-US" b="1" dirty="0">
              <a:solidFill>
                <a:srgbClr val="FFFFCC"/>
              </a:solidFill>
            </a:endParaRPr>
          </a:p>
          <a:p>
            <a:pPr marL="0" indent="0" algn="ctr">
              <a:buNone/>
            </a:pPr>
            <a:r>
              <a:rPr lang="en-US" b="1" dirty="0">
                <a:solidFill>
                  <a:srgbClr val="FFFFCC"/>
                </a:solidFill>
                <a:effectLst>
                  <a:outerShdw blurRad="50800" dist="38100" dir="5400000" algn="t" rotWithShape="0">
                    <a:prstClr val="black">
                      <a:alpha val="40000"/>
                    </a:prstClr>
                  </a:outerShdw>
                </a:effectLst>
              </a:rPr>
              <a:t>It is all symbolic,</a:t>
            </a:r>
            <a:br>
              <a:rPr lang="en-US" b="1" dirty="0">
                <a:solidFill>
                  <a:srgbClr val="FFFFCC"/>
                </a:solidFill>
                <a:effectLst>
                  <a:outerShdw blurRad="50800" dist="38100" dir="5400000" algn="t" rotWithShape="0">
                    <a:prstClr val="black">
                      <a:alpha val="40000"/>
                    </a:prstClr>
                  </a:outerShdw>
                </a:effectLst>
              </a:rPr>
            </a:br>
            <a:r>
              <a:rPr lang="en-US" b="1" dirty="0">
                <a:solidFill>
                  <a:srgbClr val="FFFFCC"/>
                </a:solidFill>
                <a:effectLst>
                  <a:outerShdw blurRad="50800" dist="38100" dir="5400000" algn="t" rotWithShape="0">
                    <a:prstClr val="black">
                      <a:alpha val="40000"/>
                    </a:prstClr>
                  </a:outerShdw>
                </a:effectLst>
              </a:rPr>
              <a:t>pointing to a larger reality!</a:t>
            </a:r>
          </a:p>
          <a:p>
            <a:pPr marL="0" indent="0" algn="ctr">
              <a:buNone/>
            </a:pPr>
            <a:endParaRPr lang="en-US" b="1" dirty="0">
              <a:solidFill>
                <a:srgbClr val="FFFFCC"/>
              </a:solidFill>
              <a:effectLst>
                <a:outerShdw blurRad="50800" dist="38100" dir="5400000" algn="t" rotWithShape="0">
                  <a:prstClr val="black">
                    <a:alpha val="40000"/>
                  </a:prstClr>
                </a:outerShdw>
              </a:effectLst>
            </a:endParaRPr>
          </a:p>
          <a:p>
            <a:pPr marL="0" indent="0" algn="ctr">
              <a:buNone/>
            </a:pPr>
            <a:r>
              <a:rPr lang="en-US" b="1" dirty="0">
                <a:solidFill>
                  <a:srgbClr val="FFFFCC"/>
                </a:solidFill>
                <a:effectLst>
                  <a:outerShdw blurRad="50800" dist="38100" dir="5400000" algn="t" rotWithShape="0">
                    <a:prstClr val="black">
                      <a:alpha val="40000"/>
                    </a:prstClr>
                  </a:outerShdw>
                </a:effectLst>
              </a:rPr>
              <a:t>In order to understand it, </a:t>
            </a:r>
            <a:br>
              <a:rPr lang="en-US" b="1" dirty="0">
                <a:solidFill>
                  <a:srgbClr val="FFFFCC"/>
                </a:solidFill>
                <a:effectLst>
                  <a:outerShdw blurRad="50800" dist="38100" dir="5400000" algn="t" rotWithShape="0">
                    <a:prstClr val="black">
                      <a:alpha val="40000"/>
                    </a:prstClr>
                  </a:outerShdw>
                </a:effectLst>
              </a:rPr>
            </a:br>
            <a:r>
              <a:rPr lang="en-US" b="1" dirty="0">
                <a:solidFill>
                  <a:srgbClr val="FFFFCC"/>
                </a:solidFill>
                <a:effectLst>
                  <a:outerShdw blurRad="50800" dist="38100" dir="5400000" algn="t" rotWithShape="0">
                    <a:prstClr val="black">
                      <a:alpha val="40000"/>
                    </a:prstClr>
                  </a:outerShdw>
                </a:effectLst>
              </a:rPr>
              <a:t>we must decode it.</a:t>
            </a: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129914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High Priest</a:t>
            </a:r>
          </a:p>
        </p:txBody>
      </p:sp>
      <p:sp>
        <p:nvSpPr>
          <p:cNvPr id="3" name="Content Placeholder 2"/>
          <p:cNvSpPr>
            <a:spLocks noGrp="1"/>
          </p:cNvSpPr>
          <p:nvPr>
            <p:ph sz="half" idx="1"/>
          </p:nvPr>
        </p:nvSpPr>
        <p:spPr>
          <a:xfrm>
            <a:off x="533400" y="971550"/>
            <a:ext cx="4038600" cy="2545556"/>
          </a:xfrm>
        </p:spPr>
        <p:txBody>
          <a:bodyPr/>
          <a:lstStyle/>
          <a:p>
            <a:pPr marL="0" indent="0">
              <a:buNone/>
            </a:pPr>
            <a:endParaRPr lang="en-US" dirty="0"/>
          </a:p>
        </p:txBody>
      </p:sp>
      <p:pic>
        <p:nvPicPr>
          <p:cNvPr id="5" name="Content Placeholder 4" descr="068_Priest_Holy_Pleace.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3" r="24374"/>
          <a:stretch/>
        </p:blipFill>
        <p:spPr>
          <a:xfrm>
            <a:off x="1738700" y="742950"/>
            <a:ext cx="5576500" cy="4400550"/>
          </a:xfr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213563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High Priest</a:t>
            </a:r>
          </a:p>
        </p:txBody>
      </p:sp>
      <p:sp>
        <p:nvSpPr>
          <p:cNvPr id="3" name="Content Placeholder 2"/>
          <p:cNvSpPr>
            <a:spLocks noGrp="1"/>
          </p:cNvSpPr>
          <p:nvPr>
            <p:ph sz="half" idx="1"/>
          </p:nvPr>
        </p:nvSpPr>
        <p:spPr>
          <a:xfrm>
            <a:off x="685800" y="1200150"/>
            <a:ext cx="4343400" cy="2545556"/>
          </a:xfrm>
        </p:spPr>
        <p:txBody>
          <a:bodyPr>
            <a:normAutofit/>
          </a:bodyPr>
          <a:lstStyle/>
          <a:p>
            <a:r>
              <a:rPr lang="en-US" sz="2400" dirty="0">
                <a:solidFill>
                  <a:srgbClr val="FFFFFF"/>
                </a:solidFill>
              </a:rPr>
              <a:t>Jesus after His victory on Earth and ascension to heaven</a:t>
            </a:r>
          </a:p>
          <a:p>
            <a:pPr marL="0" indent="0">
              <a:buNone/>
            </a:pPr>
            <a:endParaRPr lang="en-US" sz="2400" dirty="0"/>
          </a:p>
        </p:txBody>
      </p:sp>
      <p:pic>
        <p:nvPicPr>
          <p:cNvPr id="5" name="Content Placeholder 4" descr="068_Priest_Holy_Pleace.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3" r="24374"/>
          <a:stretch/>
        </p:blipFill>
        <p:spPr>
          <a:xfrm>
            <a:off x="5029200" y="1200150"/>
            <a:ext cx="3840480" cy="3030614"/>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763043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High Priest</a:t>
            </a:r>
          </a:p>
        </p:txBody>
      </p:sp>
      <p:sp>
        <p:nvSpPr>
          <p:cNvPr id="3" name="Content Placeholder 2"/>
          <p:cNvSpPr>
            <a:spLocks noGrp="1"/>
          </p:cNvSpPr>
          <p:nvPr>
            <p:ph sz="half" idx="1"/>
          </p:nvPr>
        </p:nvSpPr>
        <p:spPr>
          <a:xfrm>
            <a:off x="685800" y="1200150"/>
            <a:ext cx="4343400" cy="2545556"/>
          </a:xfrm>
        </p:spPr>
        <p:txBody>
          <a:bodyPr>
            <a:noAutofit/>
          </a:bodyPr>
          <a:lstStyle/>
          <a:p>
            <a:r>
              <a:rPr lang="en-US" sz="2400" dirty="0">
                <a:solidFill>
                  <a:srgbClr val="568C7E"/>
                </a:solidFill>
              </a:rPr>
              <a:t>Jesus after His victory on Earth and ascension to heaven</a:t>
            </a:r>
          </a:p>
          <a:p>
            <a:r>
              <a:rPr lang="en-US" sz="2400" dirty="0">
                <a:effectLst>
                  <a:outerShdw blurRad="38100" dist="38100" dir="2700000" algn="tl">
                    <a:srgbClr val="000000">
                      <a:alpha val="43137"/>
                    </a:srgbClr>
                  </a:outerShdw>
                </a:effectLst>
              </a:rPr>
              <a:t>“Therefore, since we have a great high priest who has gone through the heavens, Jesus the Son of God</a:t>
            </a:r>
            <a:r>
              <a:rPr lang="mr-IN" sz="2400" dirty="0">
                <a:effectLst>
                  <a:outerShdw blurRad="38100" dist="38100" dir="2700000" algn="tl">
                    <a:srgbClr val="000000">
                      <a:alpha val="43137"/>
                    </a:srgbClr>
                  </a:outerShdw>
                </a:effectLst>
              </a:rPr>
              <a:t>…</a:t>
            </a:r>
            <a:r>
              <a:rPr lang="en-US" sz="2400" dirty="0">
                <a:effectLst>
                  <a:outerShdw blurRad="38100" dist="38100" dir="2700000" algn="tl">
                    <a:srgbClr val="000000">
                      <a:alpha val="43137"/>
                    </a:srgbClr>
                  </a:outerShdw>
                </a:effectLst>
              </a:rPr>
              <a:t>” </a:t>
            </a:r>
            <a:br>
              <a:rPr lang="en-US" sz="2400" dirty="0">
                <a:effectLst>
                  <a:outerShdw blurRad="38100" dist="38100" dir="2700000" algn="tl">
                    <a:srgbClr val="000000">
                      <a:alpha val="43137"/>
                    </a:srgbClr>
                  </a:outerShdw>
                </a:effectLst>
              </a:rPr>
            </a:br>
            <a:r>
              <a:rPr lang="en-US" sz="1800" dirty="0" err="1">
                <a:solidFill>
                  <a:srgbClr val="8EB4E3"/>
                </a:solidFill>
                <a:effectLst>
                  <a:outerShdw blurRad="38100" dist="38100" dir="2700000" algn="tl">
                    <a:srgbClr val="000000">
                      <a:alpha val="43137"/>
                    </a:srgbClr>
                  </a:outerShdw>
                </a:effectLst>
              </a:rPr>
              <a:t>Heb</a:t>
            </a:r>
            <a:r>
              <a:rPr lang="en-US" sz="1800" dirty="0">
                <a:solidFill>
                  <a:srgbClr val="8EB4E3"/>
                </a:solidFill>
                <a:effectLst>
                  <a:outerShdw blurRad="38100" dist="38100" dir="2700000" algn="tl">
                    <a:srgbClr val="000000">
                      <a:alpha val="43137"/>
                    </a:srgbClr>
                  </a:outerShdw>
                </a:effectLst>
              </a:rPr>
              <a:t> 4:14</a:t>
            </a:r>
          </a:p>
          <a:p>
            <a:endParaRPr lang="en-US" sz="2400" dirty="0"/>
          </a:p>
        </p:txBody>
      </p:sp>
      <p:pic>
        <p:nvPicPr>
          <p:cNvPr id="5" name="Content Placeholder 4" descr="068_Priest_Holy_Pleace.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3" r="24374"/>
          <a:stretch/>
        </p:blipFill>
        <p:spPr>
          <a:xfrm>
            <a:off x="5029200" y="1200150"/>
            <a:ext cx="3840480" cy="3030614"/>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225801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Court</a:t>
            </a:r>
          </a:p>
        </p:txBody>
      </p:sp>
      <p:sp>
        <p:nvSpPr>
          <p:cNvPr id="3" name="Content Placeholder 2"/>
          <p:cNvSpPr>
            <a:spLocks noGrp="1"/>
          </p:cNvSpPr>
          <p:nvPr>
            <p:ph sz="half" idx="1"/>
          </p:nvPr>
        </p:nvSpPr>
        <p:spPr>
          <a:xfrm>
            <a:off x="533400" y="742950"/>
            <a:ext cx="4038600" cy="3600450"/>
          </a:xfrm>
        </p:spPr>
        <p:txBody>
          <a:bodyPr>
            <a:noAutofit/>
          </a:bodyPr>
          <a:lstStyle/>
          <a:p>
            <a:endParaRPr lang="en-US" sz="2400" dirty="0">
              <a:solidFill>
                <a:srgbClr val="31859C"/>
              </a:solidFill>
            </a:endParaRPr>
          </a:p>
        </p:txBody>
      </p:sp>
      <p:pic>
        <p:nvPicPr>
          <p:cNvPr id="6" name="Content Placeholder 5"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91" r="8691" b="14007"/>
          <a:stretch/>
        </p:blipFill>
        <p:spPr>
          <a:xfrm>
            <a:off x="1257300" y="742950"/>
            <a:ext cx="6550985" cy="4400550"/>
          </a:xfrm>
        </p:spPr>
      </p:pic>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824250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Court</a:t>
            </a:r>
          </a:p>
        </p:txBody>
      </p:sp>
      <p:sp>
        <p:nvSpPr>
          <p:cNvPr id="3" name="Content Placeholder 2"/>
          <p:cNvSpPr>
            <a:spLocks noGrp="1"/>
          </p:cNvSpPr>
          <p:nvPr>
            <p:ph sz="half" idx="1"/>
          </p:nvPr>
        </p:nvSpPr>
        <p:spPr>
          <a:xfrm>
            <a:off x="685800" y="1200150"/>
            <a:ext cx="4343400" cy="3600450"/>
          </a:xfrm>
        </p:spPr>
        <p:txBody>
          <a:bodyPr>
            <a:noAutofit/>
          </a:bodyPr>
          <a:lstStyle/>
          <a:p>
            <a:r>
              <a:rPr lang="en-US" sz="2400" dirty="0">
                <a:solidFill>
                  <a:srgbClr val="FFFFFF"/>
                </a:solidFill>
              </a:rPr>
              <a:t>What is the lesson being taught?</a:t>
            </a:r>
          </a:p>
        </p:txBody>
      </p:sp>
      <p:pic>
        <p:nvPicPr>
          <p:cNvPr id="6" name="Content Placeholder 5"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91" r="8691" b="14007"/>
          <a:stretch/>
        </p:blipFill>
        <p:spPr>
          <a:xfrm>
            <a:off x="5029200" y="1200151"/>
            <a:ext cx="3840480" cy="2579799"/>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38446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Court</a:t>
            </a:r>
          </a:p>
        </p:txBody>
      </p:sp>
      <p:sp>
        <p:nvSpPr>
          <p:cNvPr id="3" name="Content Placeholder 2"/>
          <p:cNvSpPr>
            <a:spLocks noGrp="1"/>
          </p:cNvSpPr>
          <p:nvPr>
            <p:ph sz="half" idx="1"/>
          </p:nvPr>
        </p:nvSpPr>
        <p:spPr>
          <a:xfrm>
            <a:off x="685800" y="1200150"/>
            <a:ext cx="4343400" cy="3600450"/>
          </a:xfrm>
        </p:spPr>
        <p:txBody>
          <a:bodyPr>
            <a:noAutofit/>
          </a:bodyPr>
          <a:lstStyle/>
          <a:p>
            <a:r>
              <a:rPr lang="en-US" sz="2400" dirty="0">
                <a:solidFill>
                  <a:srgbClr val="568C7E"/>
                </a:solidFill>
              </a:rPr>
              <a:t>What is the lesson being taught?</a:t>
            </a:r>
          </a:p>
          <a:p>
            <a:r>
              <a:rPr lang="en-US" sz="2400" dirty="0">
                <a:solidFill>
                  <a:srgbClr val="FFFFFF"/>
                </a:solidFill>
              </a:rPr>
              <a:t>What law lens do you use?</a:t>
            </a:r>
          </a:p>
        </p:txBody>
      </p:sp>
      <p:pic>
        <p:nvPicPr>
          <p:cNvPr id="6" name="Content Placeholder 5"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91" r="8691" b="14007"/>
          <a:stretch/>
        </p:blipFill>
        <p:spPr>
          <a:xfrm>
            <a:off x="5029200" y="1200151"/>
            <a:ext cx="3840480" cy="2579799"/>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2558866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Court</a:t>
            </a:r>
          </a:p>
        </p:txBody>
      </p:sp>
      <p:sp>
        <p:nvSpPr>
          <p:cNvPr id="3" name="Content Placeholder 2"/>
          <p:cNvSpPr>
            <a:spLocks noGrp="1"/>
          </p:cNvSpPr>
          <p:nvPr>
            <p:ph sz="half" idx="1"/>
          </p:nvPr>
        </p:nvSpPr>
        <p:spPr>
          <a:xfrm>
            <a:off x="685800" y="1200150"/>
            <a:ext cx="4343400" cy="3600450"/>
          </a:xfrm>
        </p:spPr>
        <p:txBody>
          <a:bodyPr>
            <a:noAutofit/>
          </a:bodyPr>
          <a:lstStyle/>
          <a:p>
            <a:r>
              <a:rPr lang="en-US" sz="2400" dirty="0">
                <a:solidFill>
                  <a:srgbClr val="568C7E"/>
                </a:solidFill>
              </a:rPr>
              <a:t>What is the lesson being taught?</a:t>
            </a:r>
          </a:p>
          <a:p>
            <a:r>
              <a:rPr lang="en-US" sz="2400" dirty="0">
                <a:solidFill>
                  <a:srgbClr val="568C7E"/>
                </a:solidFill>
              </a:rPr>
              <a:t>What law lens do you use?</a:t>
            </a:r>
          </a:p>
          <a:p>
            <a:r>
              <a:rPr lang="en-US" sz="2400" dirty="0"/>
              <a:t>What is the problem sin caused that the plan of salvation is designed to fix?</a:t>
            </a:r>
            <a:endParaRPr lang="en-US" sz="1800" dirty="0">
              <a:solidFill>
                <a:srgbClr val="8EB4E3"/>
              </a:solidFill>
              <a:effectLst>
                <a:outerShdw blurRad="38100" dist="38100" dir="2700000" algn="tl">
                  <a:srgbClr val="000000">
                    <a:alpha val="43137"/>
                  </a:srgbClr>
                </a:outerShdw>
              </a:effectLst>
            </a:endParaRPr>
          </a:p>
        </p:txBody>
      </p:sp>
      <p:pic>
        <p:nvPicPr>
          <p:cNvPr id="6" name="Content Placeholder 5"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91" r="8691" b="14007"/>
          <a:stretch/>
        </p:blipFill>
        <p:spPr>
          <a:xfrm>
            <a:off x="5029200" y="1200150"/>
            <a:ext cx="3840480" cy="2579799"/>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77855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Court</a:t>
            </a:r>
          </a:p>
        </p:txBody>
      </p:sp>
      <p:sp>
        <p:nvSpPr>
          <p:cNvPr id="3" name="Content Placeholder 2"/>
          <p:cNvSpPr>
            <a:spLocks noGrp="1"/>
          </p:cNvSpPr>
          <p:nvPr>
            <p:ph sz="half" idx="1"/>
          </p:nvPr>
        </p:nvSpPr>
        <p:spPr>
          <a:xfrm>
            <a:off x="685800" y="1200150"/>
            <a:ext cx="4343400" cy="3600450"/>
          </a:xfrm>
        </p:spPr>
        <p:txBody>
          <a:bodyPr>
            <a:noAutofit/>
          </a:bodyPr>
          <a:lstStyle/>
          <a:p>
            <a:r>
              <a:rPr lang="en-US" sz="2400" dirty="0">
                <a:solidFill>
                  <a:srgbClr val="FFFFFF"/>
                </a:solidFill>
              </a:rPr>
              <a:t>When man sinned, did God get changed?</a:t>
            </a:r>
          </a:p>
        </p:txBody>
      </p:sp>
      <p:pic>
        <p:nvPicPr>
          <p:cNvPr id="6" name="Content Placeholder 5"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91" r="8691" b="14007"/>
          <a:stretch/>
        </p:blipFill>
        <p:spPr>
          <a:xfrm>
            <a:off x="5029200" y="1200150"/>
            <a:ext cx="3840480" cy="2579798"/>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0367339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Court</a:t>
            </a:r>
          </a:p>
        </p:txBody>
      </p:sp>
      <p:sp>
        <p:nvSpPr>
          <p:cNvPr id="3" name="Content Placeholder 2"/>
          <p:cNvSpPr>
            <a:spLocks noGrp="1"/>
          </p:cNvSpPr>
          <p:nvPr>
            <p:ph sz="half" idx="1"/>
          </p:nvPr>
        </p:nvSpPr>
        <p:spPr>
          <a:xfrm>
            <a:off x="685800" y="1200150"/>
            <a:ext cx="4343400" cy="3600450"/>
          </a:xfrm>
        </p:spPr>
        <p:txBody>
          <a:bodyPr>
            <a:noAutofit/>
          </a:bodyPr>
          <a:lstStyle/>
          <a:p>
            <a:r>
              <a:rPr lang="en-US" sz="2400" dirty="0">
                <a:solidFill>
                  <a:srgbClr val="568C7E"/>
                </a:solidFill>
              </a:rPr>
              <a:t>When man sinned, did God get changed?</a:t>
            </a:r>
          </a:p>
          <a:p>
            <a:r>
              <a:rPr lang="en-US" sz="2400" dirty="0">
                <a:solidFill>
                  <a:srgbClr val="FFFFFF"/>
                </a:solidFill>
              </a:rPr>
              <a:t>Did God’s law get changed?</a:t>
            </a:r>
          </a:p>
        </p:txBody>
      </p:sp>
      <p:pic>
        <p:nvPicPr>
          <p:cNvPr id="6" name="Content Placeholder 5"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91" r="8691" b="14007"/>
          <a:stretch/>
        </p:blipFill>
        <p:spPr>
          <a:xfrm>
            <a:off x="5029200" y="1200151"/>
            <a:ext cx="3840480" cy="2579799"/>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1529520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Court</a:t>
            </a:r>
          </a:p>
        </p:txBody>
      </p:sp>
      <p:sp>
        <p:nvSpPr>
          <p:cNvPr id="3" name="Content Placeholder 2"/>
          <p:cNvSpPr>
            <a:spLocks noGrp="1"/>
          </p:cNvSpPr>
          <p:nvPr>
            <p:ph sz="half" idx="1"/>
          </p:nvPr>
        </p:nvSpPr>
        <p:spPr>
          <a:xfrm>
            <a:off x="685800" y="1200150"/>
            <a:ext cx="4343400" cy="3600450"/>
          </a:xfrm>
        </p:spPr>
        <p:txBody>
          <a:bodyPr>
            <a:noAutofit/>
          </a:bodyPr>
          <a:lstStyle/>
          <a:p>
            <a:r>
              <a:rPr lang="en-US" sz="2400" dirty="0">
                <a:solidFill>
                  <a:srgbClr val="568C7E"/>
                </a:solidFill>
              </a:rPr>
              <a:t>When man sinned, did God get changed?</a:t>
            </a:r>
          </a:p>
          <a:p>
            <a:r>
              <a:rPr lang="en-US" sz="2400" dirty="0">
                <a:solidFill>
                  <a:srgbClr val="568C7E"/>
                </a:solidFill>
              </a:rPr>
              <a:t>Did God’s law get changed?</a:t>
            </a:r>
          </a:p>
          <a:p>
            <a:r>
              <a:rPr lang="en-US" sz="2400" dirty="0">
                <a:solidFill>
                  <a:srgbClr val="FFFFFF"/>
                </a:solidFill>
              </a:rPr>
              <a:t>Did humankind get changed?</a:t>
            </a:r>
          </a:p>
        </p:txBody>
      </p:sp>
      <p:pic>
        <p:nvPicPr>
          <p:cNvPr id="6" name="Content Placeholder 5"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91" r="8691" b="14007"/>
          <a:stretch/>
        </p:blipFill>
        <p:spPr>
          <a:xfrm>
            <a:off x="5029200" y="1200151"/>
            <a:ext cx="3840480" cy="2579799"/>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222413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42949"/>
            <a:ext cx="8229600" cy="1828801"/>
          </a:xfrm>
        </p:spPr>
        <p:txBody>
          <a:bodyPr>
            <a:normAutofit/>
          </a:bodyPr>
          <a:lstStyle/>
          <a:p>
            <a:r>
              <a:rPr lang="en-US" sz="9600" i="1" dirty="0"/>
              <a:t>E = </a:t>
            </a:r>
            <a:r>
              <a:rPr lang="en-US" sz="9600" i="1" cap="none" dirty="0" smtClean="0"/>
              <a:t>mc</a:t>
            </a:r>
            <a:r>
              <a:rPr lang="en-US" sz="9600" i="1" dirty="0" smtClean="0"/>
              <a:t> </a:t>
            </a:r>
            <a:r>
              <a:rPr lang="en-US" sz="9600" b="0" i="1" baseline="60000" dirty="0"/>
              <a:t>2</a:t>
            </a:r>
            <a:endParaRPr lang="en-US" sz="6600" b="0" i="1" cap="small" baseline="60000" dirty="0"/>
          </a:p>
        </p:txBody>
      </p:sp>
      <p:sp>
        <p:nvSpPr>
          <p:cNvPr id="7" name="Rectangle 6"/>
          <p:cNvSpPr/>
          <p:nvPr/>
        </p:nvSpPr>
        <p:spPr>
          <a:xfrm>
            <a:off x="3657600" y="1885950"/>
            <a:ext cx="1977238" cy="3154710"/>
          </a:xfrm>
          <a:prstGeom prst="rect">
            <a:avLst/>
          </a:prstGeom>
        </p:spPr>
        <p:txBody>
          <a:bodyPr wrap="square">
            <a:spAutoFit/>
          </a:bodyPr>
          <a:lstStyle/>
          <a:p>
            <a:r>
              <a:rPr lang="en-US" sz="19900" b="1" dirty="0">
                <a:solidFill>
                  <a:schemeClr val="bg1">
                    <a:alpha val="18000"/>
                  </a:schemeClr>
                </a:solidFill>
                <a:effectLst>
                  <a:outerShdw blurRad="50800" dist="38100" dir="5400000" algn="t" rotWithShape="0">
                    <a:prstClr val="black">
                      <a:alpha val="40000"/>
                    </a:prstClr>
                  </a:outerShdw>
                </a:effectLst>
              </a:rPr>
              <a:t>?</a:t>
            </a:r>
            <a:endParaRPr lang="en-US" sz="19900" b="1" dirty="0">
              <a:solidFill>
                <a:schemeClr val="bg1">
                  <a:alpha val="18000"/>
                </a:schemeClr>
              </a:solidFill>
            </a:endParaRPr>
          </a:p>
        </p:txBody>
      </p:sp>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1031202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Court</a:t>
            </a:r>
          </a:p>
        </p:txBody>
      </p:sp>
      <p:sp>
        <p:nvSpPr>
          <p:cNvPr id="3" name="Content Placeholder 2"/>
          <p:cNvSpPr>
            <a:spLocks noGrp="1"/>
          </p:cNvSpPr>
          <p:nvPr>
            <p:ph sz="half" idx="1"/>
          </p:nvPr>
        </p:nvSpPr>
        <p:spPr>
          <a:xfrm>
            <a:off x="685800" y="1200150"/>
            <a:ext cx="4343400" cy="3600450"/>
          </a:xfrm>
        </p:spPr>
        <p:txBody>
          <a:bodyPr>
            <a:noAutofit/>
          </a:bodyPr>
          <a:lstStyle/>
          <a:p>
            <a:r>
              <a:rPr lang="en-US" sz="2400" dirty="0">
                <a:solidFill>
                  <a:srgbClr val="568C7E"/>
                </a:solidFill>
              </a:rPr>
              <a:t>When man sinned, did God get changed?</a:t>
            </a:r>
          </a:p>
          <a:p>
            <a:r>
              <a:rPr lang="en-US" sz="2400" dirty="0">
                <a:solidFill>
                  <a:srgbClr val="568C7E"/>
                </a:solidFill>
              </a:rPr>
              <a:t>Did God’s law get changed?</a:t>
            </a:r>
          </a:p>
          <a:p>
            <a:r>
              <a:rPr lang="en-US" sz="2400" dirty="0">
                <a:solidFill>
                  <a:srgbClr val="568C7E"/>
                </a:solidFill>
              </a:rPr>
              <a:t>Did humankind get changed?</a:t>
            </a:r>
          </a:p>
          <a:p>
            <a:r>
              <a:rPr lang="en-US" sz="2400" dirty="0"/>
              <a:t>Do we interpret the symbols to fix man or to do something to God or God’s law?</a:t>
            </a:r>
          </a:p>
        </p:txBody>
      </p:sp>
      <p:pic>
        <p:nvPicPr>
          <p:cNvPr id="6" name="Content Placeholder 5" descr="065_Court_Yard.jpe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691" r="8691" b="14007"/>
          <a:stretch/>
        </p:blipFill>
        <p:spPr>
          <a:xfrm>
            <a:off x="5029200" y="1200151"/>
            <a:ext cx="3840480" cy="2579799"/>
          </a:xfr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368846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381000" y="900114"/>
            <a:ext cx="4114800" cy="3557587"/>
          </a:xfrm>
        </p:spPr>
        <p:txBody>
          <a:bodyPr>
            <a:normAutofit/>
          </a:bodyPr>
          <a:lstStyle/>
          <a:p>
            <a:endParaRPr lang="en-US" sz="2400" dirty="0"/>
          </a:p>
        </p:txBody>
      </p:sp>
      <p:pic>
        <p:nvPicPr>
          <p:cNvPr id="5" name="Content Placeholder 4" descr="BronzeAltar_04.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923" r="20881"/>
          <a:stretch/>
        </p:blipFill>
        <p:spPr>
          <a:xfrm>
            <a:off x="1371600" y="742950"/>
            <a:ext cx="6275531" cy="4400550"/>
          </a:xfr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41188472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685800" y="1200150"/>
            <a:ext cx="4343400" cy="3557587"/>
          </a:xfrm>
        </p:spPr>
        <p:txBody>
          <a:bodyPr>
            <a:normAutofit/>
          </a:bodyPr>
          <a:lstStyle/>
          <a:p>
            <a:r>
              <a:rPr lang="en-US" sz="2400" dirty="0" err="1"/>
              <a:t>Shittam</a:t>
            </a:r>
            <a:r>
              <a:rPr lang="en-US" sz="2400" dirty="0"/>
              <a:t> (Acacia tree) wood covered in bronze, an impure metal (an impure heart—terminal)</a:t>
            </a:r>
          </a:p>
          <a:p>
            <a:pPr marL="0" indent="0">
              <a:buNone/>
            </a:pPr>
            <a:endParaRPr lang="en-US" sz="2400" dirty="0"/>
          </a:p>
          <a:p>
            <a:endParaRPr lang="en-US" sz="2400" dirty="0"/>
          </a:p>
        </p:txBody>
      </p:sp>
      <p:pic>
        <p:nvPicPr>
          <p:cNvPr id="6" name="Content Placeholder 4" descr="BronzeAltar_04.jpg"/>
          <p:cNvPicPr>
            <a:picLocks noChangeAspect="1"/>
          </p:cNvPicPr>
          <p:nvPr/>
        </p:nvPicPr>
        <p:blipFill rotWithShape="1">
          <a:blip r:embed="rId3">
            <a:extLst>
              <a:ext uri="{28A0092B-C50C-407E-A947-70E740481C1C}">
                <a14:useLocalDpi xmlns:a14="http://schemas.microsoft.com/office/drawing/2010/main" val="0"/>
              </a:ext>
            </a:extLst>
          </a:blip>
          <a:srcRect l="11923" r="20881"/>
          <a:stretch/>
        </p:blipFill>
        <p:spPr>
          <a:xfrm>
            <a:off x="5029200" y="1200150"/>
            <a:ext cx="3840480" cy="269303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548232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685800" y="1200150"/>
            <a:ext cx="4343400" cy="3545726"/>
          </a:xfrm>
        </p:spPr>
        <p:txBody>
          <a:bodyPr>
            <a:normAutofit/>
          </a:bodyPr>
          <a:lstStyle/>
          <a:p>
            <a:r>
              <a:rPr lang="en-US" sz="2400" dirty="0" err="1">
                <a:solidFill>
                  <a:srgbClr val="568C7E"/>
                </a:solidFill>
              </a:rPr>
              <a:t>Shittam</a:t>
            </a:r>
            <a:r>
              <a:rPr lang="en-US" sz="2400" dirty="0">
                <a:solidFill>
                  <a:srgbClr val="568C7E"/>
                </a:solidFill>
              </a:rPr>
              <a:t> (Acacia tree) wood covered in bronze, an impure metal (an impure heart)</a:t>
            </a:r>
          </a:p>
          <a:p>
            <a:r>
              <a:rPr lang="en-US" sz="2400" dirty="0"/>
              <a:t>Starting point in salvation</a:t>
            </a:r>
          </a:p>
          <a:p>
            <a:pPr marL="0" indent="0">
              <a:buNone/>
            </a:pPr>
            <a:endParaRPr lang="en-US" sz="2400" dirty="0"/>
          </a:p>
          <a:p>
            <a:endParaRPr lang="en-US" sz="2400" dirty="0"/>
          </a:p>
        </p:txBody>
      </p:sp>
      <p:pic>
        <p:nvPicPr>
          <p:cNvPr id="6" name="Content Placeholder 4" descr="BronzeAltar_04.jpg"/>
          <p:cNvPicPr>
            <a:picLocks noChangeAspect="1"/>
          </p:cNvPicPr>
          <p:nvPr/>
        </p:nvPicPr>
        <p:blipFill rotWithShape="1">
          <a:blip r:embed="rId3">
            <a:extLst>
              <a:ext uri="{28A0092B-C50C-407E-A947-70E740481C1C}">
                <a14:useLocalDpi xmlns:a14="http://schemas.microsoft.com/office/drawing/2010/main" val="0"/>
              </a:ext>
            </a:extLst>
          </a:blip>
          <a:srcRect l="11923" r="20881"/>
          <a:stretch/>
        </p:blipFill>
        <p:spPr>
          <a:xfrm>
            <a:off x="5029200" y="1200150"/>
            <a:ext cx="3840480" cy="269303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66865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685800" y="1200150"/>
            <a:ext cx="4343400" cy="3506907"/>
          </a:xfrm>
        </p:spPr>
        <p:txBody>
          <a:bodyPr>
            <a:normAutofit/>
          </a:bodyPr>
          <a:lstStyle/>
          <a:p>
            <a:r>
              <a:rPr lang="en-US" sz="2400" dirty="0" err="1">
                <a:solidFill>
                  <a:srgbClr val="568C7E"/>
                </a:solidFill>
              </a:rPr>
              <a:t>Shittam</a:t>
            </a:r>
            <a:r>
              <a:rPr lang="en-US" sz="2400" dirty="0">
                <a:solidFill>
                  <a:srgbClr val="568C7E"/>
                </a:solidFill>
              </a:rPr>
              <a:t> (Acacia tree) wood covered in bronze, an impure metal (an impure heart)</a:t>
            </a:r>
          </a:p>
          <a:p>
            <a:r>
              <a:rPr lang="en-US" sz="2400" dirty="0">
                <a:solidFill>
                  <a:srgbClr val="568C7E"/>
                </a:solidFill>
              </a:rPr>
              <a:t>Starting point in salvation</a:t>
            </a:r>
          </a:p>
          <a:p>
            <a:r>
              <a:rPr lang="en-US" sz="2400" dirty="0"/>
              <a:t>Blood at base </a:t>
            </a:r>
            <a:r>
              <a:rPr lang="en-US" sz="2400" i="1" dirty="0"/>
              <a:t>then</a:t>
            </a:r>
            <a:r>
              <a:rPr lang="en-US" sz="2400" dirty="0"/>
              <a:t> horns</a:t>
            </a:r>
          </a:p>
          <a:p>
            <a:pPr marL="0" indent="0">
              <a:buNone/>
            </a:pPr>
            <a:endParaRPr lang="en-US" sz="2400" dirty="0"/>
          </a:p>
          <a:p>
            <a:endParaRPr lang="en-US" sz="2400" dirty="0"/>
          </a:p>
        </p:txBody>
      </p:sp>
      <p:pic>
        <p:nvPicPr>
          <p:cNvPr id="6" name="Content Placeholder 4" descr="BronzeAltar_04.jpg"/>
          <p:cNvPicPr>
            <a:picLocks noChangeAspect="1"/>
          </p:cNvPicPr>
          <p:nvPr/>
        </p:nvPicPr>
        <p:blipFill rotWithShape="1">
          <a:blip r:embed="rId3">
            <a:extLst>
              <a:ext uri="{28A0092B-C50C-407E-A947-70E740481C1C}">
                <a14:useLocalDpi xmlns:a14="http://schemas.microsoft.com/office/drawing/2010/main" val="0"/>
              </a:ext>
            </a:extLst>
          </a:blip>
          <a:srcRect l="11923" r="20881"/>
          <a:stretch/>
        </p:blipFill>
        <p:spPr>
          <a:xfrm>
            <a:off x="5029200" y="1200150"/>
            <a:ext cx="3840480" cy="269303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403987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685800" y="1200150"/>
            <a:ext cx="4343400" cy="3557587"/>
          </a:xfrm>
        </p:spPr>
        <p:txBody>
          <a:bodyPr>
            <a:normAutofit/>
          </a:bodyPr>
          <a:lstStyle/>
          <a:p>
            <a:r>
              <a:rPr lang="en-US" sz="2400" dirty="0" err="1">
                <a:solidFill>
                  <a:srgbClr val="568C7E"/>
                </a:solidFill>
              </a:rPr>
              <a:t>Shittam</a:t>
            </a:r>
            <a:r>
              <a:rPr lang="en-US" sz="2400" dirty="0">
                <a:solidFill>
                  <a:srgbClr val="568C7E"/>
                </a:solidFill>
              </a:rPr>
              <a:t> (Acacia tree) wood covered in bronze, an impure metal (an impure heart)</a:t>
            </a:r>
          </a:p>
          <a:p>
            <a:r>
              <a:rPr lang="en-US" sz="2400" dirty="0">
                <a:solidFill>
                  <a:srgbClr val="568C7E"/>
                </a:solidFill>
              </a:rPr>
              <a:t>Starting point in salvation</a:t>
            </a:r>
          </a:p>
          <a:p>
            <a:r>
              <a:rPr lang="en-US" sz="2400" dirty="0">
                <a:solidFill>
                  <a:srgbClr val="568C7E"/>
                </a:solidFill>
              </a:rPr>
              <a:t>Blood at base </a:t>
            </a:r>
            <a:r>
              <a:rPr lang="en-US" sz="2400" i="1" dirty="0">
                <a:solidFill>
                  <a:srgbClr val="568C7E"/>
                </a:solidFill>
              </a:rPr>
              <a:t>then</a:t>
            </a:r>
            <a:r>
              <a:rPr lang="en-US" sz="2400" dirty="0">
                <a:solidFill>
                  <a:srgbClr val="568C7E"/>
                </a:solidFill>
              </a:rPr>
              <a:t> horns</a:t>
            </a:r>
          </a:p>
          <a:p>
            <a:r>
              <a:rPr lang="en-US" sz="2400" dirty="0"/>
              <a:t>Horns defects of character</a:t>
            </a:r>
          </a:p>
          <a:p>
            <a:pPr marL="0" indent="0">
              <a:buNone/>
            </a:pPr>
            <a:endParaRPr lang="en-US" sz="2400" dirty="0"/>
          </a:p>
          <a:p>
            <a:endParaRPr lang="en-US" sz="2400" dirty="0"/>
          </a:p>
        </p:txBody>
      </p:sp>
      <p:pic>
        <p:nvPicPr>
          <p:cNvPr id="6" name="Content Placeholder 4" descr="BronzeAltar_04.jpg"/>
          <p:cNvPicPr>
            <a:picLocks noChangeAspect="1"/>
          </p:cNvPicPr>
          <p:nvPr/>
        </p:nvPicPr>
        <p:blipFill rotWithShape="1">
          <a:blip r:embed="rId3">
            <a:extLst>
              <a:ext uri="{28A0092B-C50C-407E-A947-70E740481C1C}">
                <a14:useLocalDpi xmlns:a14="http://schemas.microsoft.com/office/drawing/2010/main" val="0"/>
              </a:ext>
            </a:extLst>
          </a:blip>
          <a:srcRect l="11923" r="20881"/>
          <a:stretch/>
        </p:blipFill>
        <p:spPr>
          <a:xfrm>
            <a:off x="5029200" y="1200150"/>
            <a:ext cx="3840480" cy="269303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025569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688543" y="1200150"/>
            <a:ext cx="4340657" cy="3615080"/>
          </a:xfrm>
        </p:spPr>
        <p:txBody>
          <a:bodyPr>
            <a:noAutofit/>
          </a:bodyPr>
          <a:lstStyle/>
          <a:p>
            <a:r>
              <a:rPr lang="en-U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sin of Judah is written with a pen of iron, and with the point of a diamond: it is graven upon the table of their heart, and upon the horns of your altars</a:t>
            </a:r>
            <a:r>
              <a:rPr lang="en-US" sz="2400" dirty="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r>
              <a:rPr lang="en-U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400" dirty="0">
                <a:solidFill>
                  <a:srgbClr val="FFFF99"/>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ACAEE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Jer</a:t>
            </a:r>
            <a:r>
              <a:rPr lang="en-US" sz="1600" dirty="0">
                <a:solidFill>
                  <a:srgbClr val="ACAEE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17:1</a:t>
            </a:r>
          </a:p>
          <a:p>
            <a:endParaRPr lang="en-US" sz="2400" dirty="0"/>
          </a:p>
        </p:txBody>
      </p:sp>
      <p:pic>
        <p:nvPicPr>
          <p:cNvPr id="6" name="Content Placeholder 4" descr="BronzeAltar_04.jpg"/>
          <p:cNvPicPr>
            <a:picLocks noChangeAspect="1"/>
          </p:cNvPicPr>
          <p:nvPr/>
        </p:nvPicPr>
        <p:blipFill rotWithShape="1">
          <a:blip r:embed="rId3">
            <a:extLst>
              <a:ext uri="{28A0092B-C50C-407E-A947-70E740481C1C}">
                <a14:useLocalDpi xmlns:a14="http://schemas.microsoft.com/office/drawing/2010/main" val="0"/>
              </a:ext>
            </a:extLst>
          </a:blip>
          <a:srcRect l="11923" r="20881"/>
          <a:stretch/>
        </p:blipFill>
        <p:spPr>
          <a:xfrm>
            <a:off x="5029200" y="1200150"/>
            <a:ext cx="3840480" cy="2693034"/>
          </a:xfrm>
          <a:prstGeom prst="rect">
            <a:avLst/>
          </a:prstGeom>
        </p:spPr>
      </p:pic>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9903366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685800" y="1198778"/>
            <a:ext cx="4343400" cy="3486151"/>
          </a:xfrm>
        </p:spPr>
        <p:txBody>
          <a:bodyPr>
            <a:normAutofit/>
          </a:bodyPr>
          <a:lstStyle/>
          <a:p>
            <a:r>
              <a:rPr lang="en-US" sz="2400" dirty="0"/>
              <a:t>Inner fat removed and burned (Christ’s victory in destroying the infection of fear and selfishness—Gethsemane/Cross)</a:t>
            </a:r>
          </a:p>
          <a:p>
            <a:pPr marL="0" indent="0">
              <a:buNone/>
            </a:pPr>
            <a:endParaRPr lang="en-US" sz="2400" dirty="0"/>
          </a:p>
          <a:p>
            <a:endParaRPr lang="en-US" sz="2400" dirty="0"/>
          </a:p>
        </p:txBody>
      </p:sp>
      <p:pic>
        <p:nvPicPr>
          <p:cNvPr id="6" name="Content Placeholder 4" descr="BronzeAltar_04.jpg"/>
          <p:cNvPicPr>
            <a:picLocks noChangeAspect="1"/>
          </p:cNvPicPr>
          <p:nvPr/>
        </p:nvPicPr>
        <p:blipFill rotWithShape="1">
          <a:blip r:embed="rId3">
            <a:extLst>
              <a:ext uri="{28A0092B-C50C-407E-A947-70E740481C1C}">
                <a14:useLocalDpi xmlns:a14="http://schemas.microsoft.com/office/drawing/2010/main" val="0"/>
              </a:ext>
            </a:extLst>
          </a:blip>
          <a:srcRect l="11923" r="20881"/>
          <a:stretch/>
        </p:blipFill>
        <p:spPr>
          <a:xfrm>
            <a:off x="5029200" y="1200150"/>
            <a:ext cx="3840480" cy="269303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1932402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685800" y="1200150"/>
            <a:ext cx="4343400" cy="3429000"/>
          </a:xfrm>
        </p:spPr>
        <p:txBody>
          <a:bodyPr>
            <a:normAutofit/>
          </a:bodyPr>
          <a:lstStyle/>
          <a:p>
            <a:r>
              <a:rPr lang="en-US" sz="2400" dirty="0">
                <a:solidFill>
                  <a:srgbClr val="568C7E"/>
                </a:solidFill>
              </a:rPr>
              <a:t>Inner fat removed and burned (Christ’s victory in destroying the infection of fear and selfishness—Gethsemane/Cross)</a:t>
            </a:r>
          </a:p>
          <a:p>
            <a:r>
              <a:rPr lang="en-US" sz="2400" dirty="0"/>
              <a:t>Pleasing aroma—the destruction of sin is pleasing to God</a:t>
            </a:r>
          </a:p>
          <a:p>
            <a:pPr marL="0" indent="0">
              <a:buNone/>
            </a:pPr>
            <a:endParaRPr lang="en-US" sz="2400" dirty="0"/>
          </a:p>
          <a:p>
            <a:pPr marL="0" indent="0">
              <a:buNone/>
            </a:pPr>
            <a:endParaRPr lang="en-US" sz="2400" dirty="0"/>
          </a:p>
          <a:p>
            <a:endParaRPr lang="en-US" sz="2400" dirty="0"/>
          </a:p>
        </p:txBody>
      </p:sp>
      <p:pic>
        <p:nvPicPr>
          <p:cNvPr id="6" name="Content Placeholder 4" descr="BronzeAltar_04.jpg"/>
          <p:cNvPicPr>
            <a:picLocks noChangeAspect="1"/>
          </p:cNvPicPr>
          <p:nvPr/>
        </p:nvPicPr>
        <p:blipFill rotWithShape="1">
          <a:blip r:embed="rId3">
            <a:extLst>
              <a:ext uri="{28A0092B-C50C-407E-A947-70E740481C1C}">
                <a14:useLocalDpi xmlns:a14="http://schemas.microsoft.com/office/drawing/2010/main" val="0"/>
              </a:ext>
            </a:extLst>
          </a:blip>
          <a:srcRect l="11923" r="20881"/>
          <a:stretch/>
        </p:blipFill>
        <p:spPr>
          <a:xfrm>
            <a:off x="5029200" y="1201802"/>
            <a:ext cx="3840480" cy="269303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216852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The Bronze Altar</a:t>
            </a:r>
          </a:p>
        </p:txBody>
      </p:sp>
      <p:sp>
        <p:nvSpPr>
          <p:cNvPr id="3" name="Content Placeholder 2"/>
          <p:cNvSpPr>
            <a:spLocks noGrp="1"/>
          </p:cNvSpPr>
          <p:nvPr>
            <p:ph sz="half" idx="1"/>
          </p:nvPr>
        </p:nvSpPr>
        <p:spPr>
          <a:xfrm>
            <a:off x="674826" y="1200150"/>
            <a:ext cx="4354373" cy="3657600"/>
          </a:xfrm>
        </p:spPr>
        <p:txBody>
          <a:bodyPr>
            <a:normAutofit/>
          </a:bodyPr>
          <a:lstStyle/>
          <a:p>
            <a:r>
              <a:rPr lang="en-US" sz="2400" dirty="0">
                <a:effectLst>
                  <a:outerShdw blurRad="38100" dist="38100" dir="2700000" algn="tl">
                    <a:srgbClr val="000000">
                      <a:alpha val="43137"/>
                    </a:srgbClr>
                  </a:outerShdw>
                </a:effectLst>
                <a:cs typeface="Tahoma"/>
              </a:rPr>
              <a:t>Fire—Holy Spirit—before and after blood applied</a:t>
            </a:r>
          </a:p>
          <a:p>
            <a:pPr marL="0" indent="0">
              <a:buNone/>
            </a:pPr>
            <a:endParaRPr lang="en-US" sz="2400" dirty="0"/>
          </a:p>
          <a:p>
            <a:endParaRPr lang="en-US" sz="2400" dirty="0"/>
          </a:p>
        </p:txBody>
      </p:sp>
      <p:pic>
        <p:nvPicPr>
          <p:cNvPr id="6" name="Content Placeholder 4" descr="BronzeAltar_04.jpg"/>
          <p:cNvPicPr>
            <a:picLocks noChangeAspect="1"/>
          </p:cNvPicPr>
          <p:nvPr/>
        </p:nvPicPr>
        <p:blipFill rotWithShape="1">
          <a:blip r:embed="rId3">
            <a:extLst>
              <a:ext uri="{28A0092B-C50C-407E-A947-70E740481C1C}">
                <a14:useLocalDpi xmlns:a14="http://schemas.microsoft.com/office/drawing/2010/main" val="0"/>
              </a:ext>
            </a:extLst>
          </a:blip>
          <a:srcRect l="11923" r="20881"/>
          <a:stretch/>
        </p:blipFill>
        <p:spPr>
          <a:xfrm>
            <a:off x="5029200" y="1200150"/>
            <a:ext cx="3840480" cy="2693034"/>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422052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5" y="2800350"/>
            <a:ext cx="8534400" cy="1200150"/>
          </a:xfrm>
        </p:spPr>
        <p:txBody>
          <a:bodyPr>
            <a:normAutofit/>
          </a:bodyPr>
          <a:lstStyle/>
          <a:p>
            <a:pPr marL="0" indent="0" algn="ctr">
              <a:buNone/>
            </a:pPr>
            <a:r>
              <a:rPr lang="en-US" dirty="0">
                <a:solidFill>
                  <a:srgbClr val="FFFFCC"/>
                </a:solidFill>
                <a:effectLst>
                  <a:outerShdw blurRad="50800" dist="38100" dir="5400000" algn="t" rotWithShape="0">
                    <a:prstClr val="black">
                      <a:alpha val="40000"/>
                    </a:prstClr>
                  </a:outerShdw>
                </a:effectLst>
              </a:rPr>
              <a:t>E</a:t>
            </a:r>
            <a:r>
              <a:rPr lang="en-US" dirty="0">
                <a:effectLst>
                  <a:outerShdw blurRad="50800" dist="38100" dir="5400000" algn="t" rotWithShape="0">
                    <a:prstClr val="black">
                      <a:alpha val="40000"/>
                    </a:prstClr>
                  </a:outerShdw>
                </a:effectLst>
              </a:rPr>
              <a:t>ternal life = taking </a:t>
            </a:r>
            <a:r>
              <a:rPr lang="en-US" dirty="0">
                <a:solidFill>
                  <a:srgbClr val="FFFFCC"/>
                </a:solidFill>
                <a:effectLst>
                  <a:outerShdw blurRad="50800" dist="38100" dir="5400000" algn="t" rotWithShape="0">
                    <a:prstClr val="black">
                      <a:alpha val="40000"/>
                    </a:prstClr>
                  </a:outerShdw>
                </a:effectLst>
              </a:rPr>
              <a:t>M</a:t>
            </a:r>
            <a:r>
              <a:rPr lang="en-US" dirty="0">
                <a:effectLst>
                  <a:outerShdw blurRad="50800" dist="38100" dir="5400000" algn="t" rotWithShape="0">
                    <a:prstClr val="black">
                      <a:alpha val="40000"/>
                    </a:prstClr>
                  </a:outerShdw>
                </a:effectLst>
              </a:rPr>
              <a:t>ass at </a:t>
            </a:r>
            <a:r>
              <a:rPr lang="en-US" dirty="0">
                <a:solidFill>
                  <a:srgbClr val="FFFFCC"/>
                </a:solidFill>
                <a:effectLst>
                  <a:outerShdw blurRad="50800" dist="38100" dir="5400000" algn="t" rotWithShape="0">
                    <a:prstClr val="black">
                      <a:alpha val="40000"/>
                    </a:prstClr>
                  </a:outerShdw>
                </a:effectLst>
              </a:rPr>
              <a:t>C</a:t>
            </a:r>
            <a:r>
              <a:rPr lang="en-US" dirty="0">
                <a:effectLst>
                  <a:outerShdw blurRad="50800" dist="38100" dir="5400000" algn="t" rotWithShape="0">
                    <a:prstClr val="black">
                      <a:alpha val="40000"/>
                    </a:prstClr>
                  </a:outerShdw>
                </a:effectLst>
              </a:rPr>
              <a:t>hurch </a:t>
            </a:r>
            <a:r>
              <a:rPr lang="en-US" dirty="0">
                <a:solidFill>
                  <a:srgbClr val="FFFFCC"/>
                </a:solidFill>
                <a:effectLst>
                  <a:outerShdw blurRad="50800" dist="38100" dir="5400000" algn="t" rotWithShape="0">
                    <a:prstClr val="black">
                      <a:alpha val="40000"/>
                    </a:prstClr>
                  </a:outerShdw>
                </a:effectLst>
              </a:rPr>
              <a:t>2</a:t>
            </a:r>
            <a:r>
              <a:rPr lang="en-US" dirty="0">
                <a:effectLst>
                  <a:outerShdw blurRad="50800" dist="38100" dir="5400000" algn="t" rotWithShape="0">
                    <a:prstClr val="black">
                      <a:alpha val="40000"/>
                    </a:prstClr>
                  </a:outerShdw>
                </a:effectLst>
              </a:rPr>
              <a:t> times/week?</a:t>
            </a:r>
          </a:p>
        </p:txBody>
      </p:sp>
      <p:sp>
        <p:nvSpPr>
          <p:cNvPr id="9" name="Title 1"/>
          <p:cNvSpPr>
            <a:spLocks noGrp="1"/>
          </p:cNvSpPr>
          <p:nvPr>
            <p:ph type="title"/>
          </p:nvPr>
        </p:nvSpPr>
        <p:spPr>
          <a:xfrm>
            <a:off x="457200" y="742949"/>
            <a:ext cx="8229600" cy="1828801"/>
          </a:xfrm>
        </p:spPr>
        <p:txBody>
          <a:bodyPr>
            <a:normAutofit/>
          </a:bodyPr>
          <a:lstStyle/>
          <a:p>
            <a:r>
              <a:rPr lang="en-US" sz="9600" i="1" dirty="0"/>
              <a:t>E = </a:t>
            </a:r>
            <a:r>
              <a:rPr lang="en-US" sz="9600" i="1" cap="none" dirty="0"/>
              <a:t>mc</a:t>
            </a:r>
            <a:r>
              <a:rPr lang="en-US" sz="9600" i="1" dirty="0" smtClean="0"/>
              <a:t> </a:t>
            </a:r>
            <a:r>
              <a:rPr lang="en-US" sz="9600" b="0" i="1" baseline="60000" dirty="0"/>
              <a:t>2</a:t>
            </a:r>
            <a:endParaRPr lang="en-US" sz="6600" b="0" i="1" cap="small" baseline="60000" dirty="0"/>
          </a:p>
        </p:txBody>
      </p:sp>
      <p:sp>
        <p:nvSpPr>
          <p:cNvPr id="10" name="Rectangle 9"/>
          <p:cNvSpPr/>
          <p:nvPr/>
        </p:nvSpPr>
        <p:spPr>
          <a:xfrm>
            <a:off x="3657600" y="1885950"/>
            <a:ext cx="1977238" cy="3154710"/>
          </a:xfrm>
          <a:prstGeom prst="rect">
            <a:avLst/>
          </a:prstGeom>
        </p:spPr>
        <p:txBody>
          <a:bodyPr wrap="square">
            <a:spAutoFit/>
          </a:bodyPr>
          <a:lstStyle/>
          <a:p>
            <a:r>
              <a:rPr lang="en-US" sz="19900" b="1" dirty="0">
                <a:solidFill>
                  <a:schemeClr val="bg1">
                    <a:alpha val="18000"/>
                  </a:schemeClr>
                </a:solidFill>
                <a:effectLst>
                  <a:outerShdw blurRad="50800" dist="38100" dir="5400000" algn="t" rotWithShape="0">
                    <a:prstClr val="black">
                      <a:alpha val="40000"/>
                    </a:prstClr>
                  </a:outerShdw>
                </a:effectLst>
              </a:rPr>
              <a:t>?</a:t>
            </a:r>
            <a:endParaRPr lang="en-US" sz="19900" b="1" dirty="0">
              <a:solidFill>
                <a:schemeClr val="bg1">
                  <a:alpha val="18000"/>
                </a:schemeClr>
              </a:solidFill>
            </a:endParaRPr>
          </a:p>
        </p:txBody>
      </p:sp>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8374016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Laver</a:t>
            </a:r>
          </a:p>
        </p:txBody>
      </p:sp>
      <p:sp>
        <p:nvSpPr>
          <p:cNvPr id="3" name="Content Placeholder 2"/>
          <p:cNvSpPr>
            <a:spLocks noGrp="1"/>
          </p:cNvSpPr>
          <p:nvPr>
            <p:ph sz="half" idx="1"/>
          </p:nvPr>
        </p:nvSpPr>
        <p:spPr>
          <a:xfrm>
            <a:off x="457200" y="900114"/>
            <a:ext cx="4038600" cy="3214687"/>
          </a:xfrm>
        </p:spPr>
        <p:txBody>
          <a:bodyPr/>
          <a:lstStyle/>
          <a:p>
            <a:endParaRPr lang="en-US" dirty="0"/>
          </a:p>
        </p:txBody>
      </p:sp>
      <p:pic>
        <p:nvPicPr>
          <p:cNvPr id="5" name="Content Placeholder 4" descr="BronzeLaver.jpg"/>
          <p:cNvPicPr>
            <a:picLocks noGrp="1" noChangeAspect="1"/>
          </p:cNvPicPr>
          <p:nvPr>
            <p:ph sz="half" idx="2"/>
          </p:nvPr>
        </p:nvPicPr>
        <p:blipFill>
          <a:blip r:embed="rId2">
            <a:extLst>
              <a:ext uri="{28A0092B-C50C-407E-A947-70E740481C1C}">
                <a14:useLocalDpi xmlns:a14="http://schemas.microsoft.com/office/drawing/2010/main" val="0"/>
              </a:ext>
            </a:extLst>
          </a:blip>
          <a:srcRect l="22983" r="22983"/>
          <a:stretch>
            <a:fillRect/>
          </a:stretch>
        </p:blipFill>
        <p:spPr>
          <a:xfrm>
            <a:off x="1600200" y="742950"/>
            <a:ext cx="5796048" cy="4400550"/>
          </a:xfrm>
        </p:spPr>
      </p:pic>
      <p:sp>
        <p:nvSpPr>
          <p:cNvPr id="6"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5850097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Laver</a:t>
            </a:r>
          </a:p>
        </p:txBody>
      </p:sp>
      <p:sp>
        <p:nvSpPr>
          <p:cNvPr id="3" name="Content Placeholder 2"/>
          <p:cNvSpPr>
            <a:spLocks noGrp="1"/>
          </p:cNvSpPr>
          <p:nvPr>
            <p:ph sz="half" idx="1"/>
          </p:nvPr>
        </p:nvSpPr>
        <p:spPr>
          <a:xfrm>
            <a:off x="685800" y="1200150"/>
            <a:ext cx="4343400" cy="3143251"/>
          </a:xfrm>
        </p:spPr>
        <p:txBody>
          <a:bodyPr>
            <a:normAutofit/>
          </a:bodyPr>
          <a:lstStyle/>
          <a:p>
            <a:r>
              <a:rPr lang="en-US" sz="2400" dirty="0"/>
              <a:t>Washing of the HS</a:t>
            </a:r>
          </a:p>
        </p:txBody>
      </p:sp>
      <p:pic>
        <p:nvPicPr>
          <p:cNvPr id="6" name="Content Placeholder 4" descr="BronzeLaver.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0" y="1200151"/>
            <a:ext cx="3840480" cy="2915819"/>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669110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Laver</a:t>
            </a:r>
          </a:p>
        </p:txBody>
      </p:sp>
      <p:sp>
        <p:nvSpPr>
          <p:cNvPr id="3" name="Content Placeholder 2"/>
          <p:cNvSpPr>
            <a:spLocks noGrp="1"/>
          </p:cNvSpPr>
          <p:nvPr>
            <p:ph sz="half" idx="1"/>
          </p:nvPr>
        </p:nvSpPr>
        <p:spPr>
          <a:xfrm>
            <a:off x="685800" y="1200150"/>
            <a:ext cx="4343400" cy="3143251"/>
          </a:xfrm>
        </p:spPr>
        <p:txBody>
          <a:bodyPr>
            <a:normAutofit/>
          </a:bodyPr>
          <a:lstStyle/>
          <a:p>
            <a:r>
              <a:rPr lang="en-US" sz="2400" dirty="0">
                <a:solidFill>
                  <a:srgbClr val="568C7E"/>
                </a:solidFill>
              </a:rPr>
              <a:t>Washing of the HS</a:t>
            </a:r>
          </a:p>
          <a:p>
            <a:r>
              <a:rPr lang="en-US" sz="2400" dirty="0"/>
              <a:t>Built from mirrors, which represents the Word of God</a:t>
            </a:r>
          </a:p>
        </p:txBody>
      </p:sp>
      <p:pic>
        <p:nvPicPr>
          <p:cNvPr id="6" name="Content Placeholder 4" descr="BronzeLaver.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0" y="1200151"/>
            <a:ext cx="3840480" cy="2915819"/>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332164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Laver</a:t>
            </a:r>
          </a:p>
        </p:txBody>
      </p:sp>
      <p:sp>
        <p:nvSpPr>
          <p:cNvPr id="3" name="Content Placeholder 2"/>
          <p:cNvSpPr>
            <a:spLocks noGrp="1"/>
          </p:cNvSpPr>
          <p:nvPr>
            <p:ph sz="half" idx="1"/>
          </p:nvPr>
        </p:nvSpPr>
        <p:spPr>
          <a:xfrm>
            <a:off x="685800" y="1200150"/>
            <a:ext cx="4343400" cy="3143251"/>
          </a:xfrm>
        </p:spPr>
        <p:txBody>
          <a:bodyPr>
            <a:noAutofit/>
          </a:bodyPr>
          <a:lstStyle/>
          <a:p>
            <a:r>
              <a:rPr lang="en-US" sz="2400" dirty="0">
                <a:solidFill>
                  <a:srgbClr val="568C7E"/>
                </a:solidFill>
              </a:rPr>
              <a:t>Washing of the HS</a:t>
            </a:r>
          </a:p>
          <a:p>
            <a:r>
              <a:rPr lang="en-US" sz="2400" dirty="0">
                <a:solidFill>
                  <a:srgbClr val="568C7E"/>
                </a:solidFill>
              </a:rPr>
              <a:t>Built from mirrors, which represents the Word of God</a:t>
            </a:r>
          </a:p>
          <a:p>
            <a:r>
              <a:rPr lang="en-US" sz="2400" dirty="0"/>
              <a:t>Only High Priest and daily priests washed in Laver and always before ministering in the sanctuary</a:t>
            </a:r>
          </a:p>
        </p:txBody>
      </p:sp>
      <p:pic>
        <p:nvPicPr>
          <p:cNvPr id="6" name="Content Placeholder 4" descr="BronzeLaver.jpg"/>
          <p:cNvPicPr>
            <a:picLocks noChangeAspect="1"/>
          </p:cNvPicPr>
          <p:nvPr/>
        </p:nvPicPr>
        <p:blipFill>
          <a:blip r:embed="rId2">
            <a:extLst>
              <a:ext uri="{28A0092B-C50C-407E-A947-70E740481C1C}">
                <a14:useLocalDpi xmlns:a14="http://schemas.microsoft.com/office/drawing/2010/main" val="0"/>
              </a:ext>
            </a:extLst>
          </a:blip>
          <a:srcRect l="22983" r="22983"/>
          <a:stretch>
            <a:fillRect/>
          </a:stretch>
        </p:blipFill>
        <p:spPr>
          <a:xfrm>
            <a:off x="5029200" y="1200151"/>
            <a:ext cx="3840480" cy="2915819"/>
          </a:xfrm>
          <a:prstGeom prst="rect">
            <a:avLst/>
          </a:prstGeom>
        </p:spPr>
      </p:pic>
      <p:sp>
        <p:nvSpPr>
          <p:cNvPr id="8"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17773773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Vessels Used to Carry the Blood</a:t>
            </a:r>
          </a:p>
        </p:txBody>
      </p:sp>
      <p:sp>
        <p:nvSpPr>
          <p:cNvPr id="6" name="Content Placeholder 5"/>
          <p:cNvSpPr>
            <a:spLocks noGrp="1"/>
          </p:cNvSpPr>
          <p:nvPr>
            <p:ph idx="1"/>
          </p:nvPr>
        </p:nvSpPr>
        <p:spPr/>
        <p:txBody>
          <a:bodyPr/>
          <a:lstStyle/>
          <a:p>
            <a:endParaRPr lang="en-US" dirty="0">
              <a:effectLst>
                <a:outerShdw blurRad="38100" dist="38100" dir="2700000" algn="tl" rotWithShape="0">
                  <a:srgbClr val="000000">
                    <a:alpha val="43137"/>
                  </a:srgbClr>
                </a:outerShdw>
              </a:effectLst>
            </a:endParaRP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4026542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Vessels Used to Carry the Blood</a:t>
            </a:r>
          </a:p>
        </p:txBody>
      </p:sp>
      <p:sp>
        <p:nvSpPr>
          <p:cNvPr id="6" name="Content Placeholder 5"/>
          <p:cNvSpPr>
            <a:spLocks noGrp="1"/>
          </p:cNvSpPr>
          <p:nvPr>
            <p:ph idx="1"/>
          </p:nvPr>
        </p:nvSpPr>
        <p:spPr>
          <a:xfrm>
            <a:off x="685800" y="1200150"/>
            <a:ext cx="7543800" cy="3394472"/>
          </a:xfrm>
        </p:spPr>
        <p:txBody>
          <a:bodyPr>
            <a:normAutofit/>
          </a:bodyPr>
          <a:lstStyle/>
          <a:p>
            <a:pPr marL="0" indent="0">
              <a:buNone/>
            </a:pPr>
            <a:r>
              <a:rPr lang="en-US" sz="2400" dirty="0"/>
              <a:t>Symbolic of God’s people on earth who carry the truth and love of Jesus to others.</a:t>
            </a: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8588956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Vessels Used to Carry the Blood</a:t>
            </a:r>
          </a:p>
        </p:txBody>
      </p:sp>
      <p:sp>
        <p:nvSpPr>
          <p:cNvPr id="6" name="Content Placeholder 5"/>
          <p:cNvSpPr>
            <a:spLocks noGrp="1"/>
          </p:cNvSpPr>
          <p:nvPr>
            <p:ph idx="1"/>
          </p:nvPr>
        </p:nvSpPr>
        <p:spPr>
          <a:xfrm>
            <a:off x="685800" y="1200150"/>
            <a:ext cx="7543800" cy="3394472"/>
          </a:xfrm>
        </p:spPr>
        <p:txBody>
          <a:bodyPr>
            <a:normAutofit/>
          </a:bodyPr>
          <a:lstStyle/>
          <a:p>
            <a:pPr marL="0" indent="0">
              <a:buNone/>
            </a:pPr>
            <a:r>
              <a:rPr lang="en-US" sz="2400" dirty="0">
                <a:solidFill>
                  <a:srgbClr val="568C7E"/>
                </a:solidFill>
              </a:rPr>
              <a:t>Symbolic of God’s people on earth who carry the truth and love of Jesus to others</a:t>
            </a:r>
          </a:p>
          <a:p>
            <a:pPr marL="0" indent="0">
              <a:buNone/>
            </a:pPr>
            <a:r>
              <a:rPr lang="en-US" sz="2400" dirty="0">
                <a:effectLst>
                  <a:outerShdw blurRad="38100" dist="38100" dir="2700000" algn="tl">
                    <a:srgbClr val="000000">
                      <a:alpha val="43137"/>
                    </a:srgbClr>
                  </a:outerShdw>
                </a:effectLst>
              </a:rPr>
              <a:t>The blood is life—the life of Christ and life is only carried in living beings!</a:t>
            </a: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7874641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7150"/>
            <a:ext cx="8229600" cy="685800"/>
          </a:xfrm>
        </p:spPr>
        <p:txBody>
          <a:bodyPr/>
          <a:lstStyle/>
          <a:p>
            <a:r>
              <a:rPr lang="en-US" dirty="0"/>
              <a:t>Vessels Used to Carry the Blood</a:t>
            </a:r>
          </a:p>
        </p:txBody>
      </p:sp>
      <p:sp>
        <p:nvSpPr>
          <p:cNvPr id="6" name="Content Placeholder 5"/>
          <p:cNvSpPr>
            <a:spLocks noGrp="1"/>
          </p:cNvSpPr>
          <p:nvPr>
            <p:ph idx="1"/>
          </p:nvPr>
        </p:nvSpPr>
        <p:spPr>
          <a:xfrm>
            <a:off x="685800" y="1200150"/>
            <a:ext cx="7543800" cy="3394472"/>
          </a:xfrm>
        </p:spPr>
        <p:txBody>
          <a:bodyPr>
            <a:normAutofit/>
          </a:bodyPr>
          <a:lstStyle/>
          <a:p>
            <a:pPr marL="0" indent="0">
              <a:buNone/>
            </a:pPr>
            <a:r>
              <a:rPr lang="en-US" sz="2400" dirty="0">
                <a:solidFill>
                  <a:srgbClr val="568C7E"/>
                </a:solidFill>
              </a:rPr>
              <a:t>Symbolic of God’s people on earth who carry the truth and love of Jesus to others.</a:t>
            </a:r>
          </a:p>
          <a:p>
            <a:pPr marL="0" indent="0">
              <a:buNone/>
            </a:pPr>
            <a:r>
              <a:rPr lang="en-US" sz="2400" dirty="0">
                <a:solidFill>
                  <a:srgbClr val="568C7E"/>
                </a:solidFill>
                <a:effectLst>
                  <a:outerShdw blurRad="38100" dist="38100" dir="2700000" algn="tl">
                    <a:srgbClr val="000000">
                      <a:alpha val="43137"/>
                    </a:srgbClr>
                  </a:outerShdw>
                </a:effectLst>
              </a:rPr>
              <a:t>The blood is life—the life of Christ and life is only carried in living beings!</a:t>
            </a:r>
          </a:p>
          <a:p>
            <a:pPr marL="0" indent="0">
              <a:buNone/>
            </a:pPr>
            <a:r>
              <a:rPr lang="en-US" sz="2400" dirty="0">
                <a:effectLst>
                  <a:outerShdw blurRad="38100" dist="38100" dir="2700000" algn="tl">
                    <a:srgbClr val="000000">
                      <a:alpha val="43137"/>
                    </a:srgbClr>
                  </a:outerShdw>
                </a:effectLst>
              </a:rPr>
              <a:t>“But the Lord said unto him, Go thy way: for he [Paul] is a </a:t>
            </a:r>
            <a:r>
              <a:rPr lang="en-US" sz="2400" i="1" dirty="0">
                <a:solidFill>
                  <a:srgbClr val="FFFF99"/>
                </a:solidFill>
                <a:effectLst>
                  <a:outerShdw blurRad="38100" dist="38100" dir="2700000" algn="tl">
                    <a:srgbClr val="000000">
                      <a:alpha val="43137"/>
                    </a:srgbClr>
                  </a:outerShdw>
                </a:effectLst>
              </a:rPr>
              <a:t>chosen vessel </a:t>
            </a:r>
            <a:r>
              <a:rPr lang="en-US" sz="2400" dirty="0">
                <a:effectLst>
                  <a:outerShdw blurRad="38100" dist="38100" dir="2700000" algn="tl">
                    <a:srgbClr val="000000">
                      <a:alpha val="43137"/>
                    </a:srgbClr>
                  </a:outerShdw>
                </a:effectLst>
              </a:rPr>
              <a:t>unto me, to bear my name before the Gentiles, and kings, and the children of Israel…” </a:t>
            </a:r>
            <a:r>
              <a:rPr lang="en-US" sz="1800" dirty="0">
                <a:solidFill>
                  <a:srgbClr val="FFFF99"/>
                </a:solidFill>
                <a:effectLst>
                  <a:outerShdw blurRad="38100" dist="38100" dir="2700000" algn="tl">
                    <a:srgbClr val="000000">
                      <a:alpha val="43137"/>
                    </a:srgbClr>
                  </a:outerShdw>
                </a:effectLst>
              </a:rPr>
              <a:t>Acts 9:15</a:t>
            </a:r>
            <a:endParaRPr lang="en-US" sz="1800" dirty="0">
              <a:solidFill>
                <a:srgbClr val="FFFF99"/>
              </a:solidFill>
              <a:effectLst>
                <a:outerShdw blurRad="38100" dist="38100" dir="2700000" algn="tl" rotWithShape="0">
                  <a:srgbClr val="000000">
                    <a:alpha val="43137"/>
                  </a:srgbClr>
                </a:outerShdw>
              </a:effectLst>
            </a:endParaRPr>
          </a:p>
        </p:txBody>
      </p:sp>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266798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Daily Priests</a:t>
            </a:r>
          </a:p>
        </p:txBody>
      </p:sp>
      <p:sp>
        <p:nvSpPr>
          <p:cNvPr id="3" name="Content Placeholder 2"/>
          <p:cNvSpPr>
            <a:spLocks noGrp="1"/>
          </p:cNvSpPr>
          <p:nvPr>
            <p:ph sz="half" idx="1"/>
          </p:nvPr>
        </p:nvSpPr>
        <p:spPr/>
        <p:txBody>
          <a:bodyPr/>
          <a:lstStyle/>
          <a:p>
            <a:endParaRPr lang="en-US" dirty="0"/>
          </a:p>
        </p:txBody>
      </p:sp>
      <p:pic>
        <p:nvPicPr>
          <p:cNvPr id="7" name="Content Placeholder 6" descr="065_Court_Yard.tif"/>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46574" t="38455" r="20354" b="17324"/>
          <a:stretch/>
        </p:blipFill>
        <p:spPr>
          <a:xfrm>
            <a:off x="1759833" y="742950"/>
            <a:ext cx="5555367" cy="4400550"/>
          </a:xfrm>
        </p:spPr>
      </p:pic>
      <p:sp>
        <p:nvSpPr>
          <p:cNvPr id="5"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1313452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685800"/>
          </a:xfrm>
        </p:spPr>
        <p:txBody>
          <a:bodyPr/>
          <a:lstStyle/>
          <a:p>
            <a:r>
              <a:rPr lang="en-US" dirty="0"/>
              <a:t>Daily Priests</a:t>
            </a:r>
          </a:p>
        </p:txBody>
      </p:sp>
      <p:sp>
        <p:nvSpPr>
          <p:cNvPr id="3" name="Content Placeholder 2"/>
          <p:cNvSpPr>
            <a:spLocks noGrp="1"/>
          </p:cNvSpPr>
          <p:nvPr>
            <p:ph sz="half" idx="1"/>
          </p:nvPr>
        </p:nvSpPr>
        <p:spPr>
          <a:xfrm>
            <a:off x="685800" y="1200150"/>
            <a:ext cx="4343400" cy="2474120"/>
          </a:xfrm>
        </p:spPr>
        <p:txBody>
          <a:bodyPr>
            <a:normAutofit/>
          </a:bodyPr>
          <a:lstStyle/>
          <a:p>
            <a:r>
              <a:rPr lang="en-US" sz="2400" dirty="0"/>
              <a:t>In white robes</a:t>
            </a:r>
          </a:p>
        </p:txBody>
      </p:sp>
      <p:pic>
        <p:nvPicPr>
          <p:cNvPr id="8" name="Content Placeholder 6" descr="065_Court_Yard.tif"/>
          <p:cNvPicPr>
            <a:picLocks noChangeAspect="1"/>
          </p:cNvPicPr>
          <p:nvPr/>
        </p:nvPicPr>
        <p:blipFill rotWithShape="1">
          <a:blip r:embed="rId2" cstate="print">
            <a:extLst>
              <a:ext uri="{28A0092B-C50C-407E-A947-70E740481C1C}">
                <a14:useLocalDpi xmlns:a14="http://schemas.microsoft.com/office/drawing/2010/main" val="0"/>
              </a:ext>
            </a:extLst>
          </a:blip>
          <a:srcRect l="46574" t="38455" r="20354" b="17324"/>
          <a:stretch/>
        </p:blipFill>
        <p:spPr>
          <a:xfrm>
            <a:off x="5029199" y="1200151"/>
            <a:ext cx="3840480" cy="3042143"/>
          </a:xfrm>
          <a:prstGeom prst="rect">
            <a:avLst/>
          </a:prstGeom>
        </p:spPr>
      </p:pic>
      <p:sp>
        <p:nvSpPr>
          <p:cNvPr id="7" name="Footer Placeholder 3"/>
          <p:cNvSpPr>
            <a:spLocks noGrp="1"/>
          </p:cNvSpPr>
          <p:nvPr>
            <p:ph type="ftr" sz="quarter" idx="11"/>
          </p:nvPr>
        </p:nvSpPr>
        <p:spPr>
          <a:xfrm>
            <a:off x="3124200" y="4767264"/>
            <a:ext cx="2895600" cy="273844"/>
          </a:xfrm>
        </p:spPr>
        <p:txBody>
          <a:bodyPr/>
          <a:lstStyle/>
          <a:p>
            <a:pPr>
              <a:defRPr/>
            </a:pPr>
            <a:r>
              <a:rPr lang="en-US" dirty="0" smtClean="0">
                <a:effectLst>
                  <a:outerShdw blurRad="50800" dist="38100" dir="5400000" algn="t" rotWithShape="0">
                    <a:prstClr val="black">
                      <a:alpha val="40000"/>
                    </a:prstClr>
                  </a:outerShdw>
                </a:effectLst>
              </a:rPr>
              <a:t>comeandreason.com</a:t>
            </a:r>
            <a:endParaRPr lang="en-US" dirty="0">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031760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38460</TotalTime>
  <Words>7710</Words>
  <Application>Microsoft Office PowerPoint</Application>
  <PresentationFormat>On-screen Show (16:9)</PresentationFormat>
  <Paragraphs>828</Paragraphs>
  <Slides>192</Slides>
  <Notes>16</Notes>
  <HiddenSlides>0</HiddenSlides>
  <MMClips>1</MMClips>
  <ScaleCrop>false</ScaleCrop>
  <HeadingPairs>
    <vt:vector size="4" baseType="variant">
      <vt:variant>
        <vt:lpstr>Theme</vt:lpstr>
      </vt:variant>
      <vt:variant>
        <vt:i4>1</vt:i4>
      </vt:variant>
      <vt:variant>
        <vt:lpstr>Slide Titles</vt:lpstr>
      </vt:variant>
      <vt:variant>
        <vt:i4>192</vt:i4>
      </vt:variant>
    </vt:vector>
  </HeadingPairs>
  <TitlesOfParts>
    <vt:vector size="193" baseType="lpstr">
      <vt:lpstr>Office Theme</vt:lpstr>
      <vt:lpstr>PowerPoint Presentation</vt:lpstr>
      <vt:lpstr>The Old Testament Sanctuary: Decoding the Secret Meaning</vt:lpstr>
      <vt:lpstr>All Bible Metaphor Point to One Reality</vt:lpstr>
      <vt:lpstr>PowerPoint Presentation</vt:lpstr>
      <vt:lpstr>PowerPoint Presentation</vt:lpstr>
      <vt:lpstr>PowerPoint Presentation</vt:lpstr>
      <vt:lpstr>PowerPoint Presentation</vt:lpstr>
      <vt:lpstr>E = mc 2</vt:lpstr>
      <vt:lpstr>E = mc 2</vt:lpstr>
      <vt:lpstr>E = mc 2</vt:lpstr>
      <vt:lpstr>E = mc 2</vt:lpstr>
      <vt:lpstr>E = mc 2</vt:lpstr>
      <vt:lpstr>E = mc 2</vt:lpstr>
      <vt:lpstr>E = mc 2</vt:lpstr>
      <vt:lpstr>The Sanctuary Has Been Terribly Misunderstood</vt:lpstr>
      <vt:lpstr>The Sanctuary Has Been Terribly Misunderstood</vt:lpstr>
      <vt:lpstr>The Sanctuary Has Been Terribly Misunderstood</vt:lpstr>
      <vt:lpstr>Christian Radio Easter 2016:  What is the Meaning of the OT Sacrifices?</vt:lpstr>
      <vt:lpstr>Christian Radio Easter 2016:  What is the Meaning of the OT Sacrifices?</vt:lpstr>
      <vt:lpstr>Christian Radio Easter 2016:  What is the Meaning of the OT Sacrifices?</vt:lpstr>
      <vt:lpstr>Their Answers are Predicated on the False Law Construct: The Lie that God’s Law Functions Like Human Laws</vt:lpstr>
      <vt:lpstr>Their Answers are Predicated on the False Law Construct: The Lie that God’s Law Functions Like Human Laws</vt:lpstr>
      <vt:lpstr>Animal Sacrifices Were NEVER Able to Take Away Sin—God Told Them This!</vt:lpstr>
      <vt:lpstr>Animal Sacrifices Were NEVER Able to Take Away Sin—God Told Them This!</vt:lpstr>
      <vt:lpstr>Animal Sacrifices Were NEVER Able to Take Away Sin—God Told Them This!</vt:lpstr>
      <vt:lpstr>If Animal Sacrifices Could Not Cleanse From Sin, Then What Was The Purpose?</vt:lpstr>
      <vt:lpstr>If Animal Sacrifices Could Not Cleanse From Sin, Then What Was The Purpose?</vt:lpstr>
      <vt:lpstr>If Animal Sacrifices Could Not Cleanse From Sin, Then What Was The Purpose?</vt:lpstr>
      <vt:lpstr>The Great Stage Play</vt:lpstr>
      <vt:lpstr>The Great Stage Play</vt:lpstr>
      <vt:lpstr>The Great Stage Play</vt:lpstr>
      <vt:lpstr>The Great Stage Play</vt:lpstr>
      <vt:lpstr>The Great Stage Play</vt:lpstr>
      <vt:lpstr>The Great Stage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Salvation Was NOT Dependent on Acting in the Play</vt:lpstr>
      <vt:lpstr>Consider the Black Death (1346-1353)</vt:lpstr>
      <vt:lpstr>Consider the Black Death (1346-1353)</vt:lpstr>
      <vt:lpstr>Consider the Black Death (1346-1353)</vt:lpstr>
      <vt:lpstr>Consider the Black Death (1346-1353)</vt:lpstr>
      <vt:lpstr>Consider the Black Death (1346-1353)</vt:lpstr>
      <vt:lpstr>Consider the Black Death (1346-1353)</vt:lpstr>
      <vt:lpstr>Theme </vt:lpstr>
      <vt:lpstr>The Camp</vt:lpstr>
      <vt:lpstr>The Camp</vt:lpstr>
      <vt:lpstr>The Camp</vt:lpstr>
      <vt:lpstr>The Camp</vt:lpstr>
      <vt:lpstr>The Camp</vt:lpstr>
      <vt:lpstr>Moses</vt:lpstr>
      <vt:lpstr>Moses</vt:lpstr>
      <vt:lpstr>Moses</vt:lpstr>
      <vt:lpstr>Moses</vt:lpstr>
      <vt:lpstr>Zechariah 6:12-13</vt:lpstr>
      <vt:lpstr>The Lamb</vt:lpstr>
      <vt:lpstr>The Lamb</vt:lpstr>
      <vt:lpstr>The Lamb</vt:lpstr>
      <vt:lpstr>High Priest</vt:lpstr>
      <vt:lpstr>High Priest</vt:lpstr>
      <vt:lpstr>High Priest</vt:lpstr>
      <vt:lpstr>The Court</vt:lpstr>
      <vt:lpstr>The Court</vt:lpstr>
      <vt:lpstr>The Court</vt:lpstr>
      <vt:lpstr>The Court</vt:lpstr>
      <vt:lpstr>The Court</vt:lpstr>
      <vt:lpstr>The Court</vt:lpstr>
      <vt:lpstr>The Court</vt:lpstr>
      <vt:lpstr>The Court</vt:lpstr>
      <vt:lpstr>The Bronze Altar</vt:lpstr>
      <vt:lpstr>The Bronze Altar</vt:lpstr>
      <vt:lpstr>The Bronze Altar</vt:lpstr>
      <vt:lpstr>The Bronze Altar</vt:lpstr>
      <vt:lpstr>The Bronze Altar</vt:lpstr>
      <vt:lpstr>The Bronze Altar</vt:lpstr>
      <vt:lpstr>The Bronze Altar</vt:lpstr>
      <vt:lpstr>The Bronze Altar</vt:lpstr>
      <vt:lpstr>The Bronze Altar</vt:lpstr>
      <vt:lpstr>Laver</vt:lpstr>
      <vt:lpstr>Laver</vt:lpstr>
      <vt:lpstr>Laver</vt:lpstr>
      <vt:lpstr>Laver</vt:lpstr>
      <vt:lpstr>Vessels Used to Carry the Blood</vt:lpstr>
      <vt:lpstr>Vessels Used to Carry the Blood</vt:lpstr>
      <vt:lpstr>Vessels Used to Carry the Blood</vt:lpstr>
      <vt:lpstr>Vessels Used to Carry the Blood</vt:lpstr>
      <vt:lpstr>Daily Priests</vt:lpstr>
      <vt:lpstr>Daily Priests</vt:lpstr>
      <vt:lpstr>Daily Priests</vt:lpstr>
      <vt:lpstr>The Holy Place</vt:lpstr>
      <vt:lpstr>The Holy Place</vt:lpstr>
      <vt:lpstr>The Holy Place</vt:lpstr>
      <vt:lpstr>The Holy Place</vt:lpstr>
      <vt:lpstr>The Lampstand</vt:lpstr>
      <vt:lpstr>The Lampstand</vt:lpstr>
      <vt:lpstr>The Lampstand</vt:lpstr>
      <vt:lpstr>The Lampstand</vt:lpstr>
      <vt:lpstr>The Lampstand</vt:lpstr>
      <vt:lpstr>The Lampstand</vt:lpstr>
      <vt:lpstr>The Lampstand</vt:lpstr>
      <vt:lpstr>The Lampstand</vt:lpstr>
      <vt:lpstr>The Lampstand</vt:lpstr>
      <vt:lpstr>The Table</vt:lpstr>
      <vt:lpstr>The Table</vt:lpstr>
      <vt:lpstr>The Table</vt:lpstr>
      <vt:lpstr>The Table</vt:lpstr>
      <vt:lpstr>The Table</vt:lpstr>
      <vt:lpstr>The Table</vt:lpstr>
      <vt:lpstr>The Table</vt:lpstr>
      <vt:lpstr>Golden Altar</vt:lpstr>
      <vt:lpstr>Golden Altar</vt:lpstr>
      <vt:lpstr>Golden Altar</vt:lpstr>
      <vt:lpstr>Golden Altar</vt:lpstr>
      <vt:lpstr>Golden Altar</vt:lpstr>
      <vt:lpstr>Golden Altar</vt:lpstr>
      <vt:lpstr>Golden Altar</vt:lpstr>
      <vt:lpstr>Golden Altar</vt:lpstr>
      <vt:lpstr>The Curtain</vt:lpstr>
      <vt:lpstr>The Curtain</vt:lpstr>
      <vt:lpstr>The Curtain</vt:lpstr>
      <vt:lpstr>The Curtain</vt:lpstr>
      <vt:lpstr>The Curtain</vt:lpstr>
      <vt:lpstr>The Curtain</vt:lpstr>
      <vt:lpstr>The Curtain</vt:lpstr>
      <vt:lpstr>The Curtain</vt:lpstr>
      <vt:lpstr>The Curtain</vt:lpstr>
      <vt:lpstr>The Curtain</vt:lpstr>
      <vt:lpstr>The Curtain</vt:lpstr>
      <vt:lpstr>The Curtain</vt:lpstr>
      <vt:lpstr>The Curtain</vt:lpstr>
      <vt:lpstr>The Curtain</vt:lpstr>
      <vt:lpstr>Most Holy Place</vt:lpstr>
      <vt:lpstr>Most Holy Place</vt:lpstr>
      <vt:lpstr>Most Holy Place</vt:lpstr>
      <vt:lpstr>Most Holy Place</vt:lpstr>
      <vt:lpstr>Most Holy Place</vt:lpstr>
      <vt:lpstr>Box Beneath The Lid</vt:lpstr>
      <vt:lpstr>Box Beneath The Lid</vt:lpstr>
      <vt:lpstr>Box Beneath The Lid</vt:lpstr>
      <vt:lpstr>Box Beneath The Lid</vt:lpstr>
      <vt:lpstr>Box Beneath The Lid</vt:lpstr>
      <vt:lpstr>Box Beneath The Lid</vt:lpstr>
      <vt:lpstr>Box Beneath The Lid</vt:lpstr>
      <vt:lpstr>Box Beneath The Lid</vt:lpstr>
      <vt:lpstr>Box Beneath The Lid</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Non-Priest Jew</vt:lpstr>
      <vt:lpstr>Decode the Meaning Sin Offering for a Priest</vt:lpstr>
      <vt:lpstr>Decode the Meaning Sin Offering for a Priest</vt:lpstr>
      <vt:lpstr>Decode the Meaning Sin Offering for a Priest</vt:lpstr>
      <vt:lpstr>Decode the Meaning Sin Offering for a Priest</vt:lpstr>
      <vt:lpstr>Decode the Meaning Sin Offering for a Priest</vt:lpstr>
      <vt:lpstr>Decode the Meaning Sin Offering for a Priest</vt:lpstr>
      <vt:lpstr>Decode the Meaning Sin Offering for a Priest</vt:lpstr>
      <vt:lpstr>Decode the Meaning Sin Offering for a Priest</vt:lpstr>
      <vt:lpstr>Decode the Meaning Sin Offering for a Priest</vt:lpstr>
      <vt:lpstr>Decode the Meaning Sin Offering for a Priest</vt:lpstr>
      <vt:lpstr>Decode the Meaning Sin Offering for a Priest</vt:lpstr>
      <vt:lpstr>Decode the Meaning Sin Offering for a Priest</vt:lpstr>
      <vt:lpstr>Unity Is the Goal</vt:lpstr>
      <vt:lpstr>Unity Is the Goal</vt:lpstr>
      <vt:lpstr>Unity Is the Goal</vt:lpstr>
      <vt:lpstr>Unity Is the Goal</vt:lpstr>
      <vt:lpstr>Summary</vt:lpstr>
      <vt:lpstr>Summary</vt:lpstr>
      <vt:lpstr>Summary</vt:lpstr>
      <vt:lpstr>Summary</vt:lpstr>
      <vt:lpstr>Summary</vt:lpstr>
      <vt:lpstr>PowerPoint Presentation</vt:lpstr>
      <vt:lpstr>Special Thanks to:   Louis Johnson  for all the illustrations and Dean Scott  for the 3D animation of the 2nd coming, tabernacle 3D cutaway illustration, and presentation graphic design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dc:creator>
  <cp:lastModifiedBy>dean</cp:lastModifiedBy>
  <cp:revision>663</cp:revision>
  <dcterms:created xsi:type="dcterms:W3CDTF">2013-09-25T21:31:48Z</dcterms:created>
  <dcterms:modified xsi:type="dcterms:W3CDTF">2018-05-13T14:48:20Z</dcterms:modified>
</cp:coreProperties>
</file>