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2"/>
  </p:notesMasterIdLst>
  <p:sldIdLst>
    <p:sldId id="1158" r:id="rId2"/>
    <p:sldId id="1168" r:id="rId3"/>
    <p:sldId id="1154" r:id="rId4"/>
    <p:sldId id="1155" r:id="rId5"/>
    <p:sldId id="1156" r:id="rId6"/>
    <p:sldId id="1157" r:id="rId7"/>
    <p:sldId id="1152" r:id="rId8"/>
    <p:sldId id="1122" r:id="rId9"/>
    <p:sldId id="1093" r:id="rId10"/>
    <p:sldId id="1096" r:id="rId11"/>
    <p:sldId id="1097" r:id="rId12"/>
    <p:sldId id="1098" r:id="rId13"/>
    <p:sldId id="1099" r:id="rId14"/>
    <p:sldId id="1100" r:id="rId15"/>
    <p:sldId id="1094" r:id="rId16"/>
    <p:sldId id="1095" r:id="rId17"/>
    <p:sldId id="1101" r:id="rId18"/>
    <p:sldId id="1102" r:id="rId19"/>
    <p:sldId id="1103" r:id="rId20"/>
    <p:sldId id="854" r:id="rId21"/>
    <p:sldId id="1011" r:id="rId22"/>
    <p:sldId id="855" r:id="rId23"/>
    <p:sldId id="856" r:id="rId24"/>
    <p:sldId id="778" r:id="rId25"/>
    <p:sldId id="779" r:id="rId26"/>
    <p:sldId id="857" r:id="rId27"/>
    <p:sldId id="858" r:id="rId28"/>
    <p:sldId id="859" r:id="rId29"/>
    <p:sldId id="780" r:id="rId30"/>
    <p:sldId id="1160" r:id="rId31"/>
    <p:sldId id="1161" r:id="rId32"/>
    <p:sldId id="783" r:id="rId33"/>
    <p:sldId id="784" r:id="rId34"/>
    <p:sldId id="860" r:id="rId35"/>
    <p:sldId id="785" r:id="rId36"/>
    <p:sldId id="861" r:id="rId37"/>
    <p:sldId id="862" r:id="rId38"/>
    <p:sldId id="863" r:id="rId39"/>
    <p:sldId id="864" r:id="rId40"/>
    <p:sldId id="865" r:id="rId41"/>
    <p:sldId id="786" r:id="rId42"/>
    <p:sldId id="1081" r:id="rId43"/>
    <p:sldId id="866" r:id="rId44"/>
    <p:sldId id="867" r:id="rId45"/>
    <p:sldId id="787" r:id="rId46"/>
    <p:sldId id="868" r:id="rId47"/>
    <p:sldId id="869" r:id="rId48"/>
    <p:sldId id="788" r:id="rId49"/>
    <p:sldId id="870" r:id="rId50"/>
    <p:sldId id="871" r:id="rId51"/>
    <p:sldId id="872" r:id="rId52"/>
    <p:sldId id="789" r:id="rId53"/>
    <p:sldId id="1012" r:id="rId54"/>
    <p:sldId id="876" r:id="rId55"/>
    <p:sldId id="877" r:id="rId56"/>
    <p:sldId id="878" r:id="rId57"/>
    <p:sldId id="790" r:id="rId58"/>
    <p:sldId id="879" r:id="rId59"/>
    <p:sldId id="880" r:id="rId60"/>
    <p:sldId id="881" r:id="rId61"/>
    <p:sldId id="791" r:id="rId62"/>
    <p:sldId id="1013" r:id="rId63"/>
    <p:sldId id="882" r:id="rId64"/>
    <p:sldId id="883" r:id="rId65"/>
    <p:sldId id="884" r:id="rId66"/>
    <p:sldId id="792" r:id="rId67"/>
    <p:sldId id="885" r:id="rId68"/>
    <p:sldId id="886" r:id="rId69"/>
    <p:sldId id="793" r:id="rId70"/>
    <p:sldId id="1014" r:id="rId71"/>
    <p:sldId id="887" r:id="rId72"/>
    <p:sldId id="888" r:id="rId73"/>
    <p:sldId id="889" r:id="rId74"/>
    <p:sldId id="890" r:id="rId75"/>
    <p:sldId id="794" r:id="rId76"/>
    <p:sldId id="1082" r:id="rId77"/>
    <p:sldId id="891" r:id="rId78"/>
    <p:sldId id="892" r:id="rId79"/>
    <p:sldId id="893" r:id="rId80"/>
    <p:sldId id="795" r:id="rId81"/>
    <p:sldId id="1015" r:id="rId82"/>
    <p:sldId id="894" r:id="rId83"/>
    <p:sldId id="895" r:id="rId84"/>
    <p:sldId id="896" r:id="rId85"/>
    <p:sldId id="1125" r:id="rId86"/>
    <p:sldId id="1126" r:id="rId87"/>
    <p:sldId id="1128" r:id="rId88"/>
    <p:sldId id="1129" r:id="rId89"/>
    <p:sldId id="1124" r:id="rId90"/>
    <p:sldId id="797" r:id="rId91"/>
    <p:sldId id="1016" r:id="rId92"/>
    <p:sldId id="899" r:id="rId93"/>
    <p:sldId id="900" r:id="rId94"/>
    <p:sldId id="798" r:id="rId95"/>
    <p:sldId id="901" r:id="rId96"/>
    <p:sldId id="902" r:id="rId97"/>
    <p:sldId id="799" r:id="rId98"/>
    <p:sldId id="1017" r:id="rId99"/>
    <p:sldId id="903" r:id="rId100"/>
    <p:sldId id="904" r:id="rId101"/>
    <p:sldId id="905" r:id="rId102"/>
    <p:sldId id="800" r:id="rId103"/>
    <p:sldId id="906" r:id="rId104"/>
    <p:sldId id="907" r:id="rId105"/>
    <p:sldId id="908" r:id="rId106"/>
    <p:sldId id="909" r:id="rId107"/>
    <p:sldId id="910" r:id="rId108"/>
    <p:sldId id="911" r:id="rId109"/>
    <p:sldId id="912" r:id="rId110"/>
    <p:sldId id="913" r:id="rId111"/>
    <p:sldId id="917" r:id="rId112"/>
    <p:sldId id="915" r:id="rId113"/>
    <p:sldId id="916" r:id="rId114"/>
    <p:sldId id="802" r:id="rId115"/>
    <p:sldId id="918" r:id="rId116"/>
    <p:sldId id="919" r:id="rId117"/>
    <p:sldId id="803" r:id="rId118"/>
    <p:sldId id="1018" r:id="rId119"/>
    <p:sldId id="920" r:id="rId120"/>
    <p:sldId id="921" r:id="rId121"/>
    <p:sldId id="922" r:id="rId122"/>
    <p:sldId id="804" r:id="rId123"/>
    <p:sldId id="1019" r:id="rId124"/>
    <p:sldId id="923" r:id="rId125"/>
    <p:sldId id="805" r:id="rId126"/>
    <p:sldId id="924" r:id="rId127"/>
    <p:sldId id="806" r:id="rId128"/>
    <p:sldId id="925" r:id="rId129"/>
    <p:sldId id="807" r:id="rId130"/>
    <p:sldId id="1020" r:id="rId131"/>
    <p:sldId id="1021" r:id="rId132"/>
    <p:sldId id="1022" r:id="rId133"/>
    <p:sldId id="1023" r:id="rId134"/>
    <p:sldId id="808" r:id="rId135"/>
    <p:sldId id="1024" r:id="rId136"/>
    <p:sldId id="926" r:id="rId137"/>
    <p:sldId id="927" r:id="rId138"/>
    <p:sldId id="928" r:id="rId139"/>
    <p:sldId id="1169" r:id="rId140"/>
    <p:sldId id="1170" r:id="rId141"/>
    <p:sldId id="1171" r:id="rId142"/>
    <p:sldId id="809" r:id="rId143"/>
    <p:sldId id="1167" r:id="rId144"/>
    <p:sldId id="810" r:id="rId145"/>
    <p:sldId id="929" r:id="rId146"/>
    <p:sldId id="930" r:id="rId147"/>
    <p:sldId id="1130" r:id="rId148"/>
    <p:sldId id="932" r:id="rId149"/>
    <p:sldId id="1025" r:id="rId150"/>
    <p:sldId id="1026" r:id="rId151"/>
    <p:sldId id="1027" r:id="rId152"/>
    <p:sldId id="1028" r:id="rId153"/>
    <p:sldId id="812" r:id="rId154"/>
    <p:sldId id="935" r:id="rId155"/>
    <p:sldId id="933" r:id="rId156"/>
    <p:sldId id="934" r:id="rId157"/>
    <p:sldId id="813" r:id="rId158"/>
    <p:sldId id="936" r:id="rId159"/>
    <p:sldId id="937" r:id="rId160"/>
    <p:sldId id="938" r:id="rId161"/>
    <p:sldId id="939" r:id="rId162"/>
    <p:sldId id="940" r:id="rId163"/>
    <p:sldId id="941" r:id="rId164"/>
    <p:sldId id="814" r:id="rId165"/>
    <p:sldId id="942" r:id="rId166"/>
    <p:sldId id="1105" r:id="rId167"/>
    <p:sldId id="1123" r:id="rId168"/>
    <p:sldId id="1106" r:id="rId169"/>
    <p:sldId id="1108" r:id="rId170"/>
    <p:sldId id="1109" r:id="rId171"/>
    <p:sldId id="1110" r:id="rId172"/>
    <p:sldId id="1111" r:id="rId173"/>
    <p:sldId id="1112" r:id="rId174"/>
    <p:sldId id="1113" r:id="rId175"/>
    <p:sldId id="1114" r:id="rId176"/>
    <p:sldId id="1115" r:id="rId177"/>
    <p:sldId id="1116" r:id="rId178"/>
    <p:sldId id="1117" r:id="rId179"/>
    <p:sldId id="1118" r:id="rId180"/>
    <p:sldId id="1120" r:id="rId181"/>
    <p:sldId id="815" r:id="rId182"/>
    <p:sldId id="943" r:id="rId183"/>
    <p:sldId id="944" r:id="rId184"/>
    <p:sldId id="1131" r:id="rId185"/>
    <p:sldId id="1134" r:id="rId186"/>
    <p:sldId id="1132" r:id="rId187"/>
    <p:sldId id="1133" r:id="rId188"/>
    <p:sldId id="817" r:id="rId189"/>
    <p:sldId id="1029" r:id="rId190"/>
    <p:sldId id="951" r:id="rId191"/>
    <p:sldId id="952" r:id="rId192"/>
    <p:sldId id="1083" r:id="rId193"/>
    <p:sldId id="1084" r:id="rId194"/>
    <p:sldId id="1085" r:id="rId195"/>
    <p:sldId id="1086" r:id="rId196"/>
    <p:sldId id="953" r:id="rId197"/>
    <p:sldId id="1030" r:id="rId198"/>
    <p:sldId id="1032" r:id="rId199"/>
    <p:sldId id="819" r:id="rId200"/>
    <p:sldId id="955" r:id="rId201"/>
    <p:sldId id="956" r:id="rId202"/>
    <p:sldId id="820" r:id="rId203"/>
    <p:sldId id="957" r:id="rId204"/>
    <p:sldId id="958" r:id="rId205"/>
    <p:sldId id="1121" r:id="rId206"/>
    <p:sldId id="1033" r:id="rId207"/>
    <p:sldId id="959" r:id="rId208"/>
    <p:sldId id="960" r:id="rId209"/>
    <p:sldId id="961" r:id="rId210"/>
    <p:sldId id="1034" r:id="rId211"/>
    <p:sldId id="1037" r:id="rId212"/>
    <p:sldId id="1038" r:id="rId213"/>
    <p:sldId id="1039" r:id="rId214"/>
    <p:sldId id="1040" r:id="rId215"/>
    <p:sldId id="1041" r:id="rId216"/>
    <p:sldId id="1042" r:id="rId217"/>
    <p:sldId id="1069" r:id="rId218"/>
    <p:sldId id="1088" r:id="rId219"/>
    <p:sldId id="1089" r:id="rId220"/>
    <p:sldId id="1090" r:id="rId221"/>
    <p:sldId id="1091" r:id="rId222"/>
    <p:sldId id="1068" r:id="rId223"/>
    <p:sldId id="1071" r:id="rId224"/>
    <p:sldId id="1072" r:id="rId225"/>
    <p:sldId id="1063" r:id="rId226"/>
    <p:sldId id="1144" r:id="rId227"/>
    <p:sldId id="1145" r:id="rId228"/>
    <p:sldId id="1036" r:id="rId229"/>
    <p:sldId id="1044" r:id="rId230"/>
    <p:sldId id="1045" r:id="rId231"/>
    <p:sldId id="1048" r:id="rId232"/>
    <p:sldId id="1046" r:id="rId233"/>
    <p:sldId id="1047" r:id="rId234"/>
    <p:sldId id="1064" r:id="rId235"/>
    <p:sldId id="1065" r:id="rId236"/>
    <p:sldId id="1066" r:id="rId237"/>
    <p:sldId id="1074" r:id="rId238"/>
    <p:sldId id="1073" r:id="rId239"/>
    <p:sldId id="1070" r:id="rId240"/>
    <p:sldId id="963" r:id="rId241"/>
    <p:sldId id="964" r:id="rId242"/>
    <p:sldId id="965" r:id="rId243"/>
    <p:sldId id="966" r:id="rId244"/>
    <p:sldId id="967" r:id="rId245"/>
    <p:sldId id="968" r:id="rId246"/>
    <p:sldId id="1052" r:id="rId247"/>
    <p:sldId id="1053" r:id="rId248"/>
    <p:sldId id="969" r:id="rId249"/>
    <p:sldId id="1049" r:id="rId250"/>
    <p:sldId id="1050" r:id="rId251"/>
    <p:sldId id="1051" r:id="rId252"/>
    <p:sldId id="827" r:id="rId253"/>
    <p:sldId id="970" r:id="rId254"/>
    <p:sldId id="971" r:id="rId255"/>
    <p:sldId id="972" r:id="rId256"/>
    <p:sldId id="973" r:id="rId257"/>
    <p:sldId id="974" r:id="rId258"/>
    <p:sldId id="828" r:id="rId259"/>
    <p:sldId id="975" r:id="rId260"/>
    <p:sldId id="976" r:id="rId261"/>
    <p:sldId id="977" r:id="rId262"/>
    <p:sldId id="978" r:id="rId263"/>
    <p:sldId id="829" r:id="rId264"/>
    <p:sldId id="979" r:id="rId265"/>
    <p:sldId id="980" r:id="rId266"/>
    <p:sldId id="981" r:id="rId267"/>
    <p:sldId id="982" r:id="rId268"/>
    <p:sldId id="983" r:id="rId269"/>
    <p:sldId id="984" r:id="rId270"/>
    <p:sldId id="1054" r:id="rId271"/>
    <p:sldId id="1058" r:id="rId272"/>
    <p:sldId id="1165" r:id="rId273"/>
    <p:sldId id="1162" r:id="rId274"/>
    <p:sldId id="1163" r:id="rId275"/>
    <p:sldId id="1059" r:id="rId276"/>
    <p:sldId id="1060" r:id="rId277"/>
    <p:sldId id="1166" r:id="rId278"/>
    <p:sldId id="833" r:id="rId279"/>
    <p:sldId id="987" r:id="rId280"/>
    <p:sldId id="988" r:id="rId281"/>
    <p:sldId id="989" r:id="rId282"/>
    <p:sldId id="990" r:id="rId283"/>
    <p:sldId id="991" r:id="rId284"/>
    <p:sldId id="992" r:id="rId285"/>
    <p:sldId id="993" r:id="rId286"/>
    <p:sldId id="994" r:id="rId287"/>
    <p:sldId id="995" r:id="rId288"/>
    <p:sldId id="996" r:id="rId289"/>
    <p:sldId id="997" r:id="rId290"/>
    <p:sldId id="998" r:id="rId291"/>
    <p:sldId id="838" r:id="rId292"/>
    <p:sldId id="1075" r:id="rId293"/>
    <p:sldId id="1076" r:id="rId294"/>
    <p:sldId id="1077" r:id="rId295"/>
    <p:sldId id="1078" r:id="rId296"/>
    <p:sldId id="1002" r:id="rId297"/>
    <p:sldId id="1079" r:id="rId298"/>
    <p:sldId id="1080" r:id="rId299"/>
    <p:sldId id="839" r:id="rId300"/>
    <p:sldId id="1004" r:id="rId301"/>
    <p:sldId id="1005" r:id="rId302"/>
    <p:sldId id="1003" r:id="rId303"/>
    <p:sldId id="1006" r:id="rId304"/>
    <p:sldId id="1007" r:id="rId305"/>
    <p:sldId id="840" r:id="rId306"/>
    <p:sldId id="1062" r:id="rId307"/>
    <p:sldId id="1008" r:id="rId308"/>
    <p:sldId id="1009" r:id="rId309"/>
    <p:sldId id="1010" r:id="rId310"/>
    <p:sldId id="1172" r:id="rId3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ACAEEE"/>
    <a:srgbClr val="31859C"/>
    <a:srgbClr val="B6ADED"/>
    <a:srgbClr val="8D9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p:cViewPr>
        <p:scale>
          <a:sx n="110" d="100"/>
          <a:sy n="110" d="100"/>
        </p:scale>
        <p:origin x="-1008" y="-606"/>
      </p:cViewPr>
      <p:guideLst>
        <p:guide orient="horz" pos="479"/>
        <p:guide pos="2880"/>
      </p:guideLst>
    </p:cSldViewPr>
  </p:slideViewPr>
  <p:notesTextViewPr>
    <p:cViewPr>
      <p:scale>
        <a:sx n="1" d="1"/>
        <a:sy n="1" d="1"/>
      </p:scale>
      <p:origin x="0" y="0"/>
    </p:cViewPr>
  </p:notesTextViewPr>
  <p:sorterViewPr>
    <p:cViewPr>
      <p:scale>
        <a:sx n="140" d="100"/>
        <a:sy n="140" d="100"/>
      </p:scale>
      <p:origin x="0" y="10070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86BD2-8781-B14A-B7C6-B2F615EDF5BB}" type="doc">
      <dgm:prSet loTypeId="urn:microsoft.com/office/officeart/2005/8/layout/arrow2" loCatId="" qsTypeId="urn:microsoft.com/office/officeart/2005/8/quickstyle/simple4" qsCatId="simple" csTypeId="urn:microsoft.com/office/officeart/2005/8/colors/accent1_2" csCatId="accent1" phldr="1"/>
      <dgm:spPr/>
    </dgm:pt>
    <dgm:pt modelId="{60D0DF3D-C30A-574D-B8DD-3E49A77A9658}">
      <dgm:prSet phldrT="[Text]"/>
      <dgm:spPr/>
      <dgm:t>
        <a:bodyPr/>
        <a:lstStyle/>
        <a:p>
          <a:r>
            <a:rPr lang="en-US" dirty="0" smtClean="0">
              <a:solidFill>
                <a:schemeClr val="tx1"/>
              </a:solidFill>
            </a:rPr>
            <a:t>1</a:t>
          </a:r>
          <a:endParaRPr lang="en-US" dirty="0">
            <a:solidFill>
              <a:schemeClr val="tx1"/>
            </a:solidFill>
          </a:endParaRPr>
        </a:p>
      </dgm:t>
    </dgm:pt>
    <dgm:pt modelId="{F8BA3062-1B77-9042-8BE0-44652C49FBFF}" type="parTrans" cxnId="{88D805DF-7624-EA47-B094-F114981FD6AC}">
      <dgm:prSet/>
      <dgm:spPr/>
      <dgm:t>
        <a:bodyPr/>
        <a:lstStyle/>
        <a:p>
          <a:endParaRPr lang="en-US"/>
        </a:p>
      </dgm:t>
    </dgm:pt>
    <dgm:pt modelId="{F0F81D92-B5AC-0E4A-BF42-38E03F6BD3F7}" type="sibTrans" cxnId="{88D805DF-7624-EA47-B094-F114981FD6AC}">
      <dgm:prSet/>
      <dgm:spPr/>
      <dgm:t>
        <a:bodyPr/>
        <a:lstStyle/>
        <a:p>
          <a:endParaRPr lang="en-US"/>
        </a:p>
      </dgm:t>
    </dgm:pt>
    <dgm:pt modelId="{2ACD6DFB-CE83-3145-AC00-27D7FA4E00D5}">
      <dgm:prSet phldrT="[Text]"/>
      <dgm:spPr/>
      <dgm:t>
        <a:bodyPr/>
        <a:lstStyle/>
        <a:p>
          <a:r>
            <a:rPr lang="en-US" dirty="0" smtClean="0">
              <a:solidFill>
                <a:schemeClr val="tx1"/>
              </a:solidFill>
            </a:rPr>
            <a:t>3</a:t>
          </a:r>
          <a:endParaRPr lang="en-US" dirty="0">
            <a:solidFill>
              <a:schemeClr val="tx1"/>
            </a:solidFill>
          </a:endParaRPr>
        </a:p>
      </dgm:t>
    </dgm:pt>
    <dgm:pt modelId="{D186C3E4-25D1-004F-A0F5-187846AFA359}" type="parTrans" cxnId="{777A2C22-A0A8-F742-B545-7814579D4D3B}">
      <dgm:prSet/>
      <dgm:spPr/>
      <dgm:t>
        <a:bodyPr/>
        <a:lstStyle/>
        <a:p>
          <a:endParaRPr lang="en-US"/>
        </a:p>
      </dgm:t>
    </dgm:pt>
    <dgm:pt modelId="{EB75D9B5-B417-CD43-9948-9C62517B4B4D}" type="sibTrans" cxnId="{777A2C22-A0A8-F742-B545-7814579D4D3B}">
      <dgm:prSet/>
      <dgm:spPr/>
      <dgm:t>
        <a:bodyPr/>
        <a:lstStyle/>
        <a:p>
          <a:endParaRPr lang="en-US"/>
        </a:p>
      </dgm:t>
    </dgm:pt>
    <dgm:pt modelId="{E9D5814F-57AC-0B4E-AC34-9FF4A9D795C0}">
      <dgm:prSet phldrT="[Text]"/>
      <dgm:spPr/>
      <dgm:t>
        <a:bodyPr/>
        <a:lstStyle/>
        <a:p>
          <a:r>
            <a:rPr lang="en-US" dirty="0" smtClean="0">
              <a:solidFill>
                <a:schemeClr val="tx1"/>
              </a:solidFill>
            </a:rPr>
            <a:t>5</a:t>
          </a:r>
          <a:endParaRPr lang="en-US" dirty="0">
            <a:solidFill>
              <a:schemeClr val="tx1"/>
            </a:solidFill>
          </a:endParaRPr>
        </a:p>
      </dgm:t>
    </dgm:pt>
    <dgm:pt modelId="{E4AF58ED-58A8-AC42-8A26-7360536B12FB}" type="parTrans" cxnId="{A311AB2C-8671-1144-B0A6-F916B36350F6}">
      <dgm:prSet/>
      <dgm:spPr/>
      <dgm:t>
        <a:bodyPr/>
        <a:lstStyle/>
        <a:p>
          <a:endParaRPr lang="en-US"/>
        </a:p>
      </dgm:t>
    </dgm:pt>
    <dgm:pt modelId="{FB3FED08-8743-C548-A776-AE628F053EF4}" type="sibTrans" cxnId="{A311AB2C-8671-1144-B0A6-F916B36350F6}">
      <dgm:prSet/>
      <dgm:spPr/>
      <dgm:t>
        <a:bodyPr/>
        <a:lstStyle/>
        <a:p>
          <a:endParaRPr lang="en-US"/>
        </a:p>
      </dgm:t>
    </dgm:pt>
    <dgm:pt modelId="{5A3106C6-962B-BE45-BC1B-75EE78DFCB36}">
      <dgm:prSet phldrT="[Text]"/>
      <dgm:spPr/>
      <dgm:t>
        <a:bodyPr/>
        <a:lstStyle/>
        <a:p>
          <a:r>
            <a:rPr lang="en-US" dirty="0" smtClean="0">
              <a:solidFill>
                <a:schemeClr val="tx1"/>
              </a:solidFill>
            </a:rPr>
            <a:t>7</a:t>
          </a:r>
          <a:endParaRPr lang="en-US" dirty="0">
            <a:solidFill>
              <a:schemeClr val="tx1"/>
            </a:solidFill>
          </a:endParaRPr>
        </a:p>
      </dgm:t>
    </dgm:pt>
    <dgm:pt modelId="{E368B3B9-996D-B043-81EA-3DABB849D41D}" type="parTrans" cxnId="{6FB40BA3-56B4-D547-A0B4-FAF1DF014517}">
      <dgm:prSet/>
      <dgm:spPr/>
      <dgm:t>
        <a:bodyPr/>
        <a:lstStyle/>
        <a:p>
          <a:endParaRPr lang="en-US"/>
        </a:p>
      </dgm:t>
    </dgm:pt>
    <dgm:pt modelId="{B1EB1499-A8AA-E447-80BE-DEC027827054}" type="sibTrans" cxnId="{6FB40BA3-56B4-D547-A0B4-FAF1DF014517}">
      <dgm:prSet/>
      <dgm:spPr/>
      <dgm:t>
        <a:bodyPr/>
        <a:lstStyle/>
        <a:p>
          <a:endParaRPr lang="en-US"/>
        </a:p>
      </dgm:t>
    </dgm:pt>
    <dgm:pt modelId="{0EFC2049-B59B-2746-A16C-10CE0C744736}" type="pres">
      <dgm:prSet presAssocID="{96886BD2-8781-B14A-B7C6-B2F615EDF5BB}" presName="arrowDiagram" presStyleCnt="0">
        <dgm:presLayoutVars>
          <dgm:chMax val="5"/>
          <dgm:dir/>
          <dgm:resizeHandles val="exact"/>
        </dgm:presLayoutVars>
      </dgm:prSet>
      <dgm:spPr/>
    </dgm:pt>
    <dgm:pt modelId="{B5ABB542-D0A6-214A-B53B-4066F9DB4CA6}" type="pres">
      <dgm:prSet presAssocID="{96886BD2-8781-B14A-B7C6-B2F615EDF5BB}" presName="arrow" presStyleLbl="bgShp" presStyleIdx="0" presStyleCnt="1"/>
      <dgm:spPr/>
    </dgm:pt>
    <dgm:pt modelId="{A3D7F0DE-BCD8-5743-B02A-FB81B77A85E4}" type="pres">
      <dgm:prSet presAssocID="{96886BD2-8781-B14A-B7C6-B2F615EDF5BB}" presName="arrowDiagram4" presStyleCnt="0"/>
      <dgm:spPr/>
    </dgm:pt>
    <dgm:pt modelId="{F5C4C43C-14EC-A743-9991-EFE41EE8D68F}" type="pres">
      <dgm:prSet presAssocID="{60D0DF3D-C30A-574D-B8DD-3E49A77A9658}" presName="bullet4a" presStyleLbl="node1" presStyleIdx="0" presStyleCnt="4"/>
      <dgm:spPr/>
    </dgm:pt>
    <dgm:pt modelId="{9E642998-7458-FC4C-BC11-FE7B787514EA}" type="pres">
      <dgm:prSet presAssocID="{60D0DF3D-C30A-574D-B8DD-3E49A77A9658}" presName="textBox4a" presStyleLbl="revTx" presStyleIdx="0" presStyleCnt="4">
        <dgm:presLayoutVars>
          <dgm:bulletEnabled val="1"/>
        </dgm:presLayoutVars>
      </dgm:prSet>
      <dgm:spPr/>
      <dgm:t>
        <a:bodyPr/>
        <a:lstStyle/>
        <a:p>
          <a:endParaRPr lang="en-US"/>
        </a:p>
      </dgm:t>
    </dgm:pt>
    <dgm:pt modelId="{3BFA75DE-42A5-1243-AED1-BDDD1E78D72C}" type="pres">
      <dgm:prSet presAssocID="{2ACD6DFB-CE83-3145-AC00-27D7FA4E00D5}" presName="bullet4b" presStyleLbl="node1" presStyleIdx="1" presStyleCnt="4"/>
      <dgm:spPr/>
    </dgm:pt>
    <dgm:pt modelId="{96AE83B7-A63B-EA4D-A599-E5A2B0870BF6}" type="pres">
      <dgm:prSet presAssocID="{2ACD6DFB-CE83-3145-AC00-27D7FA4E00D5}" presName="textBox4b" presStyleLbl="revTx" presStyleIdx="1" presStyleCnt="4" custScaleY="89766">
        <dgm:presLayoutVars>
          <dgm:bulletEnabled val="1"/>
        </dgm:presLayoutVars>
      </dgm:prSet>
      <dgm:spPr/>
      <dgm:t>
        <a:bodyPr/>
        <a:lstStyle/>
        <a:p>
          <a:endParaRPr lang="en-US"/>
        </a:p>
      </dgm:t>
    </dgm:pt>
    <dgm:pt modelId="{99A18EA4-CFAD-1547-8E30-2B6A69F441AB}" type="pres">
      <dgm:prSet presAssocID="{E9D5814F-57AC-0B4E-AC34-9FF4A9D795C0}" presName="bullet4c" presStyleLbl="node1" presStyleIdx="2" presStyleCnt="4"/>
      <dgm:spPr/>
    </dgm:pt>
    <dgm:pt modelId="{F5CF1DDC-C425-704A-B3A4-D471D7A86BA8}" type="pres">
      <dgm:prSet presAssocID="{E9D5814F-57AC-0B4E-AC34-9FF4A9D795C0}" presName="textBox4c" presStyleLbl="revTx" presStyleIdx="2" presStyleCnt="4" custScaleY="77314">
        <dgm:presLayoutVars>
          <dgm:bulletEnabled val="1"/>
        </dgm:presLayoutVars>
      </dgm:prSet>
      <dgm:spPr/>
      <dgm:t>
        <a:bodyPr/>
        <a:lstStyle/>
        <a:p>
          <a:endParaRPr lang="en-US"/>
        </a:p>
      </dgm:t>
    </dgm:pt>
    <dgm:pt modelId="{9F532EA3-8AA8-C847-A373-5EB101B5A3AC}" type="pres">
      <dgm:prSet presAssocID="{5A3106C6-962B-BE45-BC1B-75EE78DFCB36}" presName="bullet4d" presStyleLbl="node1" presStyleIdx="3" presStyleCnt="4"/>
      <dgm:spPr/>
    </dgm:pt>
    <dgm:pt modelId="{3ED9C5DF-4054-5B4C-8E92-E37463CAF7A9}" type="pres">
      <dgm:prSet presAssocID="{5A3106C6-962B-BE45-BC1B-75EE78DFCB36}" presName="textBox4d" presStyleLbl="revTx" presStyleIdx="3" presStyleCnt="4" custScaleX="123130" custScaleY="68771" custLinFactNeighborX="-12925">
        <dgm:presLayoutVars>
          <dgm:bulletEnabled val="1"/>
        </dgm:presLayoutVars>
      </dgm:prSet>
      <dgm:spPr/>
      <dgm:t>
        <a:bodyPr/>
        <a:lstStyle/>
        <a:p>
          <a:endParaRPr lang="en-US"/>
        </a:p>
      </dgm:t>
    </dgm:pt>
  </dgm:ptLst>
  <dgm:cxnLst>
    <dgm:cxn modelId="{6F33B566-5C8C-434B-9C17-56156F4191AE}" type="presOf" srcId="{E9D5814F-57AC-0B4E-AC34-9FF4A9D795C0}" destId="{F5CF1DDC-C425-704A-B3A4-D471D7A86BA8}" srcOrd="0" destOrd="0" presId="urn:microsoft.com/office/officeart/2005/8/layout/arrow2"/>
    <dgm:cxn modelId="{A311AB2C-8671-1144-B0A6-F916B36350F6}" srcId="{96886BD2-8781-B14A-B7C6-B2F615EDF5BB}" destId="{E9D5814F-57AC-0B4E-AC34-9FF4A9D795C0}" srcOrd="2" destOrd="0" parTransId="{E4AF58ED-58A8-AC42-8A26-7360536B12FB}" sibTransId="{FB3FED08-8743-C548-A776-AE628F053EF4}"/>
    <dgm:cxn modelId="{6FB40BA3-56B4-D547-A0B4-FAF1DF014517}" srcId="{96886BD2-8781-B14A-B7C6-B2F615EDF5BB}" destId="{5A3106C6-962B-BE45-BC1B-75EE78DFCB36}" srcOrd="3" destOrd="0" parTransId="{E368B3B9-996D-B043-81EA-3DABB849D41D}" sibTransId="{B1EB1499-A8AA-E447-80BE-DEC027827054}"/>
    <dgm:cxn modelId="{6CAEE37C-401E-4CAD-858D-29E7043126A7}" type="presOf" srcId="{5A3106C6-962B-BE45-BC1B-75EE78DFCB36}" destId="{3ED9C5DF-4054-5B4C-8E92-E37463CAF7A9}" srcOrd="0" destOrd="0" presId="urn:microsoft.com/office/officeart/2005/8/layout/arrow2"/>
    <dgm:cxn modelId="{635942F4-0E42-4892-9FD7-774DEDD1165B}" type="presOf" srcId="{96886BD2-8781-B14A-B7C6-B2F615EDF5BB}" destId="{0EFC2049-B59B-2746-A16C-10CE0C744736}" srcOrd="0" destOrd="0" presId="urn:microsoft.com/office/officeart/2005/8/layout/arrow2"/>
    <dgm:cxn modelId="{76447018-96E9-4AB3-B2C0-699F13A945E4}" type="presOf" srcId="{60D0DF3D-C30A-574D-B8DD-3E49A77A9658}" destId="{9E642998-7458-FC4C-BC11-FE7B787514EA}" srcOrd="0" destOrd="0" presId="urn:microsoft.com/office/officeart/2005/8/layout/arrow2"/>
    <dgm:cxn modelId="{88D805DF-7624-EA47-B094-F114981FD6AC}" srcId="{96886BD2-8781-B14A-B7C6-B2F615EDF5BB}" destId="{60D0DF3D-C30A-574D-B8DD-3E49A77A9658}" srcOrd="0" destOrd="0" parTransId="{F8BA3062-1B77-9042-8BE0-44652C49FBFF}" sibTransId="{F0F81D92-B5AC-0E4A-BF42-38E03F6BD3F7}"/>
    <dgm:cxn modelId="{BE4CA8AD-7BBB-4050-9DAA-91E90DCF6C21}" type="presOf" srcId="{2ACD6DFB-CE83-3145-AC00-27D7FA4E00D5}" destId="{96AE83B7-A63B-EA4D-A599-E5A2B0870BF6}" srcOrd="0" destOrd="0" presId="urn:microsoft.com/office/officeart/2005/8/layout/arrow2"/>
    <dgm:cxn modelId="{777A2C22-A0A8-F742-B545-7814579D4D3B}" srcId="{96886BD2-8781-B14A-B7C6-B2F615EDF5BB}" destId="{2ACD6DFB-CE83-3145-AC00-27D7FA4E00D5}" srcOrd="1" destOrd="0" parTransId="{D186C3E4-25D1-004F-A0F5-187846AFA359}" sibTransId="{EB75D9B5-B417-CD43-9948-9C62517B4B4D}"/>
    <dgm:cxn modelId="{CDDF1D44-0A6A-4485-8F86-6E1CBB8FCDC7}" type="presParOf" srcId="{0EFC2049-B59B-2746-A16C-10CE0C744736}" destId="{B5ABB542-D0A6-214A-B53B-4066F9DB4CA6}" srcOrd="0" destOrd="0" presId="urn:microsoft.com/office/officeart/2005/8/layout/arrow2"/>
    <dgm:cxn modelId="{F5C7D3CC-3690-47DE-9458-0859102AA695}" type="presParOf" srcId="{0EFC2049-B59B-2746-A16C-10CE0C744736}" destId="{A3D7F0DE-BCD8-5743-B02A-FB81B77A85E4}" srcOrd="1" destOrd="0" presId="urn:microsoft.com/office/officeart/2005/8/layout/arrow2"/>
    <dgm:cxn modelId="{A5B6D820-4099-43EE-8978-80F7841C6BBF}" type="presParOf" srcId="{A3D7F0DE-BCD8-5743-B02A-FB81B77A85E4}" destId="{F5C4C43C-14EC-A743-9991-EFE41EE8D68F}" srcOrd="0" destOrd="0" presId="urn:microsoft.com/office/officeart/2005/8/layout/arrow2"/>
    <dgm:cxn modelId="{212372CC-7702-42CD-A007-335F5E9C058E}" type="presParOf" srcId="{A3D7F0DE-BCD8-5743-B02A-FB81B77A85E4}" destId="{9E642998-7458-FC4C-BC11-FE7B787514EA}" srcOrd="1" destOrd="0" presId="urn:microsoft.com/office/officeart/2005/8/layout/arrow2"/>
    <dgm:cxn modelId="{7D816DE7-C238-4A24-A74E-99ED93FF5941}" type="presParOf" srcId="{A3D7F0DE-BCD8-5743-B02A-FB81B77A85E4}" destId="{3BFA75DE-42A5-1243-AED1-BDDD1E78D72C}" srcOrd="2" destOrd="0" presId="urn:microsoft.com/office/officeart/2005/8/layout/arrow2"/>
    <dgm:cxn modelId="{49010044-6B6B-4E4F-BA1B-4A6DB79361B4}" type="presParOf" srcId="{A3D7F0DE-BCD8-5743-B02A-FB81B77A85E4}" destId="{96AE83B7-A63B-EA4D-A599-E5A2B0870BF6}" srcOrd="3" destOrd="0" presId="urn:microsoft.com/office/officeart/2005/8/layout/arrow2"/>
    <dgm:cxn modelId="{0F2A1918-71C6-4E07-B60F-26FDAFF6E917}" type="presParOf" srcId="{A3D7F0DE-BCD8-5743-B02A-FB81B77A85E4}" destId="{99A18EA4-CFAD-1547-8E30-2B6A69F441AB}" srcOrd="4" destOrd="0" presId="urn:microsoft.com/office/officeart/2005/8/layout/arrow2"/>
    <dgm:cxn modelId="{3F35ED55-585A-4699-956D-4BBFE146BBC1}" type="presParOf" srcId="{A3D7F0DE-BCD8-5743-B02A-FB81B77A85E4}" destId="{F5CF1DDC-C425-704A-B3A4-D471D7A86BA8}" srcOrd="5" destOrd="0" presId="urn:microsoft.com/office/officeart/2005/8/layout/arrow2"/>
    <dgm:cxn modelId="{416707AE-4391-4CD4-ADC2-252E8CDE4673}" type="presParOf" srcId="{A3D7F0DE-BCD8-5743-B02A-FB81B77A85E4}" destId="{9F532EA3-8AA8-C847-A373-5EB101B5A3AC}" srcOrd="6" destOrd="0" presId="urn:microsoft.com/office/officeart/2005/8/layout/arrow2"/>
    <dgm:cxn modelId="{509A6A52-A922-49EF-97A6-E4C23A68A0EF}" type="presParOf" srcId="{A3D7F0DE-BCD8-5743-B02A-FB81B77A85E4}" destId="{3ED9C5DF-4054-5B4C-8E92-E37463CAF7A9}" srcOrd="7" destOrd="0" presId="urn:microsoft.com/office/officeart/2005/8/layout/arrow2"/>
  </dgm:cxnLst>
  <dgm:bg>
    <a:solidFill>
      <a:schemeClr val="bg1">
        <a:alpha val="5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86BD2-8781-B14A-B7C6-B2F615EDF5BB}" type="doc">
      <dgm:prSet loTypeId="urn:microsoft.com/office/officeart/2005/8/layout/arrow2" loCatId="" qsTypeId="urn:microsoft.com/office/officeart/2005/8/quickstyle/simple4" qsCatId="simple" csTypeId="urn:microsoft.com/office/officeart/2005/8/colors/accent1_2" csCatId="accent1" phldr="1"/>
      <dgm:spPr/>
    </dgm:pt>
    <dgm:pt modelId="{60D0DF3D-C30A-574D-B8DD-3E49A77A9658}">
      <dgm:prSet phldrT="[Text]"/>
      <dgm:spPr/>
      <dgm:t>
        <a:bodyPr/>
        <a:lstStyle/>
        <a:p>
          <a:r>
            <a:rPr lang="en-US" dirty="0" smtClean="0">
              <a:solidFill>
                <a:schemeClr val="tx1"/>
              </a:solidFill>
            </a:rPr>
            <a:t>1</a:t>
          </a:r>
          <a:endParaRPr lang="en-US" dirty="0">
            <a:solidFill>
              <a:schemeClr val="tx1"/>
            </a:solidFill>
          </a:endParaRPr>
        </a:p>
      </dgm:t>
    </dgm:pt>
    <dgm:pt modelId="{F8BA3062-1B77-9042-8BE0-44652C49FBFF}" type="parTrans" cxnId="{88D805DF-7624-EA47-B094-F114981FD6AC}">
      <dgm:prSet/>
      <dgm:spPr/>
      <dgm:t>
        <a:bodyPr/>
        <a:lstStyle/>
        <a:p>
          <a:endParaRPr lang="en-US"/>
        </a:p>
      </dgm:t>
    </dgm:pt>
    <dgm:pt modelId="{F0F81D92-B5AC-0E4A-BF42-38E03F6BD3F7}" type="sibTrans" cxnId="{88D805DF-7624-EA47-B094-F114981FD6AC}">
      <dgm:prSet/>
      <dgm:spPr/>
      <dgm:t>
        <a:bodyPr/>
        <a:lstStyle/>
        <a:p>
          <a:endParaRPr lang="en-US"/>
        </a:p>
      </dgm:t>
    </dgm:pt>
    <dgm:pt modelId="{2ACD6DFB-CE83-3145-AC00-27D7FA4E00D5}">
      <dgm:prSet phldrT="[Text]"/>
      <dgm:spPr/>
      <dgm:t>
        <a:bodyPr/>
        <a:lstStyle/>
        <a:p>
          <a:r>
            <a:rPr lang="en-US" dirty="0" smtClean="0">
              <a:solidFill>
                <a:schemeClr val="tx1"/>
              </a:solidFill>
            </a:rPr>
            <a:t>3</a:t>
          </a:r>
          <a:endParaRPr lang="en-US" dirty="0">
            <a:solidFill>
              <a:schemeClr val="tx1"/>
            </a:solidFill>
          </a:endParaRPr>
        </a:p>
      </dgm:t>
    </dgm:pt>
    <dgm:pt modelId="{D186C3E4-25D1-004F-A0F5-187846AFA359}" type="parTrans" cxnId="{777A2C22-A0A8-F742-B545-7814579D4D3B}">
      <dgm:prSet/>
      <dgm:spPr/>
      <dgm:t>
        <a:bodyPr/>
        <a:lstStyle/>
        <a:p>
          <a:endParaRPr lang="en-US"/>
        </a:p>
      </dgm:t>
    </dgm:pt>
    <dgm:pt modelId="{EB75D9B5-B417-CD43-9948-9C62517B4B4D}" type="sibTrans" cxnId="{777A2C22-A0A8-F742-B545-7814579D4D3B}">
      <dgm:prSet/>
      <dgm:spPr/>
      <dgm:t>
        <a:bodyPr/>
        <a:lstStyle/>
        <a:p>
          <a:endParaRPr lang="en-US"/>
        </a:p>
      </dgm:t>
    </dgm:pt>
    <dgm:pt modelId="{E9D5814F-57AC-0B4E-AC34-9FF4A9D795C0}">
      <dgm:prSet phldrT="[Text]"/>
      <dgm:spPr/>
      <dgm:t>
        <a:bodyPr/>
        <a:lstStyle/>
        <a:p>
          <a:r>
            <a:rPr lang="en-US" dirty="0" smtClean="0">
              <a:solidFill>
                <a:schemeClr val="tx1"/>
              </a:solidFill>
            </a:rPr>
            <a:t>5</a:t>
          </a:r>
          <a:endParaRPr lang="en-US" dirty="0">
            <a:solidFill>
              <a:schemeClr val="tx1"/>
            </a:solidFill>
          </a:endParaRPr>
        </a:p>
      </dgm:t>
    </dgm:pt>
    <dgm:pt modelId="{E4AF58ED-58A8-AC42-8A26-7360536B12FB}" type="parTrans" cxnId="{A311AB2C-8671-1144-B0A6-F916B36350F6}">
      <dgm:prSet/>
      <dgm:spPr/>
      <dgm:t>
        <a:bodyPr/>
        <a:lstStyle/>
        <a:p>
          <a:endParaRPr lang="en-US"/>
        </a:p>
      </dgm:t>
    </dgm:pt>
    <dgm:pt modelId="{FB3FED08-8743-C548-A776-AE628F053EF4}" type="sibTrans" cxnId="{A311AB2C-8671-1144-B0A6-F916B36350F6}">
      <dgm:prSet/>
      <dgm:spPr/>
      <dgm:t>
        <a:bodyPr/>
        <a:lstStyle/>
        <a:p>
          <a:endParaRPr lang="en-US"/>
        </a:p>
      </dgm:t>
    </dgm:pt>
    <dgm:pt modelId="{5A3106C6-962B-BE45-BC1B-75EE78DFCB36}">
      <dgm:prSet phldrT="[Text]"/>
      <dgm:spPr/>
      <dgm:t>
        <a:bodyPr/>
        <a:lstStyle/>
        <a:p>
          <a:r>
            <a:rPr lang="en-US" dirty="0" smtClean="0">
              <a:solidFill>
                <a:schemeClr val="tx1"/>
              </a:solidFill>
            </a:rPr>
            <a:t>7</a:t>
          </a:r>
          <a:endParaRPr lang="en-US" dirty="0">
            <a:solidFill>
              <a:schemeClr val="tx1"/>
            </a:solidFill>
          </a:endParaRPr>
        </a:p>
      </dgm:t>
    </dgm:pt>
    <dgm:pt modelId="{E368B3B9-996D-B043-81EA-3DABB849D41D}" type="parTrans" cxnId="{6FB40BA3-56B4-D547-A0B4-FAF1DF014517}">
      <dgm:prSet/>
      <dgm:spPr/>
      <dgm:t>
        <a:bodyPr/>
        <a:lstStyle/>
        <a:p>
          <a:endParaRPr lang="en-US"/>
        </a:p>
      </dgm:t>
    </dgm:pt>
    <dgm:pt modelId="{B1EB1499-A8AA-E447-80BE-DEC027827054}" type="sibTrans" cxnId="{6FB40BA3-56B4-D547-A0B4-FAF1DF014517}">
      <dgm:prSet/>
      <dgm:spPr/>
      <dgm:t>
        <a:bodyPr/>
        <a:lstStyle/>
        <a:p>
          <a:endParaRPr lang="en-US"/>
        </a:p>
      </dgm:t>
    </dgm:pt>
    <dgm:pt modelId="{0EFC2049-B59B-2746-A16C-10CE0C744736}" type="pres">
      <dgm:prSet presAssocID="{96886BD2-8781-B14A-B7C6-B2F615EDF5BB}" presName="arrowDiagram" presStyleCnt="0">
        <dgm:presLayoutVars>
          <dgm:chMax val="5"/>
          <dgm:dir/>
          <dgm:resizeHandles val="exact"/>
        </dgm:presLayoutVars>
      </dgm:prSet>
      <dgm:spPr/>
    </dgm:pt>
    <dgm:pt modelId="{B5ABB542-D0A6-214A-B53B-4066F9DB4CA6}" type="pres">
      <dgm:prSet presAssocID="{96886BD2-8781-B14A-B7C6-B2F615EDF5BB}" presName="arrow" presStyleLbl="bgShp" presStyleIdx="0" presStyleCnt="1"/>
      <dgm:spPr/>
    </dgm:pt>
    <dgm:pt modelId="{A3D7F0DE-BCD8-5743-B02A-FB81B77A85E4}" type="pres">
      <dgm:prSet presAssocID="{96886BD2-8781-B14A-B7C6-B2F615EDF5BB}" presName="arrowDiagram4" presStyleCnt="0"/>
      <dgm:spPr/>
    </dgm:pt>
    <dgm:pt modelId="{F5C4C43C-14EC-A743-9991-EFE41EE8D68F}" type="pres">
      <dgm:prSet presAssocID="{60D0DF3D-C30A-574D-B8DD-3E49A77A9658}" presName="bullet4a" presStyleLbl="node1" presStyleIdx="0" presStyleCnt="4"/>
      <dgm:spPr/>
    </dgm:pt>
    <dgm:pt modelId="{9E642998-7458-FC4C-BC11-FE7B787514EA}" type="pres">
      <dgm:prSet presAssocID="{60D0DF3D-C30A-574D-B8DD-3E49A77A9658}" presName="textBox4a" presStyleLbl="revTx" presStyleIdx="0" presStyleCnt="4">
        <dgm:presLayoutVars>
          <dgm:bulletEnabled val="1"/>
        </dgm:presLayoutVars>
      </dgm:prSet>
      <dgm:spPr/>
      <dgm:t>
        <a:bodyPr/>
        <a:lstStyle/>
        <a:p>
          <a:endParaRPr lang="en-US"/>
        </a:p>
      </dgm:t>
    </dgm:pt>
    <dgm:pt modelId="{3BFA75DE-42A5-1243-AED1-BDDD1E78D72C}" type="pres">
      <dgm:prSet presAssocID="{2ACD6DFB-CE83-3145-AC00-27D7FA4E00D5}" presName="bullet4b" presStyleLbl="node1" presStyleIdx="1" presStyleCnt="4"/>
      <dgm:spPr/>
    </dgm:pt>
    <dgm:pt modelId="{96AE83B7-A63B-EA4D-A599-E5A2B0870BF6}" type="pres">
      <dgm:prSet presAssocID="{2ACD6DFB-CE83-3145-AC00-27D7FA4E00D5}" presName="textBox4b" presStyleLbl="revTx" presStyleIdx="1" presStyleCnt="4" custScaleY="89766">
        <dgm:presLayoutVars>
          <dgm:bulletEnabled val="1"/>
        </dgm:presLayoutVars>
      </dgm:prSet>
      <dgm:spPr/>
      <dgm:t>
        <a:bodyPr/>
        <a:lstStyle/>
        <a:p>
          <a:endParaRPr lang="en-US"/>
        </a:p>
      </dgm:t>
    </dgm:pt>
    <dgm:pt modelId="{99A18EA4-CFAD-1547-8E30-2B6A69F441AB}" type="pres">
      <dgm:prSet presAssocID="{E9D5814F-57AC-0B4E-AC34-9FF4A9D795C0}" presName="bullet4c" presStyleLbl="node1" presStyleIdx="2" presStyleCnt="4"/>
      <dgm:spPr/>
    </dgm:pt>
    <dgm:pt modelId="{F5CF1DDC-C425-704A-B3A4-D471D7A86BA8}" type="pres">
      <dgm:prSet presAssocID="{E9D5814F-57AC-0B4E-AC34-9FF4A9D795C0}" presName="textBox4c" presStyleLbl="revTx" presStyleIdx="2" presStyleCnt="4" custScaleY="77314">
        <dgm:presLayoutVars>
          <dgm:bulletEnabled val="1"/>
        </dgm:presLayoutVars>
      </dgm:prSet>
      <dgm:spPr/>
      <dgm:t>
        <a:bodyPr/>
        <a:lstStyle/>
        <a:p>
          <a:endParaRPr lang="en-US"/>
        </a:p>
      </dgm:t>
    </dgm:pt>
    <dgm:pt modelId="{9F532EA3-8AA8-C847-A373-5EB101B5A3AC}" type="pres">
      <dgm:prSet presAssocID="{5A3106C6-962B-BE45-BC1B-75EE78DFCB36}" presName="bullet4d" presStyleLbl="node1" presStyleIdx="3" presStyleCnt="4"/>
      <dgm:spPr/>
    </dgm:pt>
    <dgm:pt modelId="{3ED9C5DF-4054-5B4C-8E92-E37463CAF7A9}" type="pres">
      <dgm:prSet presAssocID="{5A3106C6-962B-BE45-BC1B-75EE78DFCB36}" presName="textBox4d" presStyleLbl="revTx" presStyleIdx="3" presStyleCnt="4" custScaleX="123130" custScaleY="68771" custLinFactNeighborX="-12925">
        <dgm:presLayoutVars>
          <dgm:bulletEnabled val="1"/>
        </dgm:presLayoutVars>
      </dgm:prSet>
      <dgm:spPr/>
      <dgm:t>
        <a:bodyPr/>
        <a:lstStyle/>
        <a:p>
          <a:endParaRPr lang="en-US"/>
        </a:p>
      </dgm:t>
    </dgm:pt>
  </dgm:ptLst>
  <dgm:cxnLst>
    <dgm:cxn modelId="{8954F9EA-24C1-4561-853B-D681981DF6D6}" type="presOf" srcId="{5A3106C6-962B-BE45-BC1B-75EE78DFCB36}" destId="{3ED9C5DF-4054-5B4C-8E92-E37463CAF7A9}" srcOrd="0" destOrd="0" presId="urn:microsoft.com/office/officeart/2005/8/layout/arrow2"/>
    <dgm:cxn modelId="{6ED2FF78-2FF5-4A92-A0FF-421E8A759013}" type="presOf" srcId="{E9D5814F-57AC-0B4E-AC34-9FF4A9D795C0}" destId="{F5CF1DDC-C425-704A-B3A4-D471D7A86BA8}" srcOrd="0" destOrd="0" presId="urn:microsoft.com/office/officeart/2005/8/layout/arrow2"/>
    <dgm:cxn modelId="{A311AB2C-8671-1144-B0A6-F916B36350F6}" srcId="{96886BD2-8781-B14A-B7C6-B2F615EDF5BB}" destId="{E9D5814F-57AC-0B4E-AC34-9FF4A9D795C0}" srcOrd="2" destOrd="0" parTransId="{E4AF58ED-58A8-AC42-8A26-7360536B12FB}" sibTransId="{FB3FED08-8743-C548-A776-AE628F053EF4}"/>
    <dgm:cxn modelId="{9C85089E-5CF9-4478-9F8E-D63476F7296F}" type="presOf" srcId="{96886BD2-8781-B14A-B7C6-B2F615EDF5BB}" destId="{0EFC2049-B59B-2746-A16C-10CE0C744736}" srcOrd="0" destOrd="0" presId="urn:microsoft.com/office/officeart/2005/8/layout/arrow2"/>
    <dgm:cxn modelId="{71BD5ACE-157C-4352-8E91-929D5AF08B8F}" type="presOf" srcId="{2ACD6DFB-CE83-3145-AC00-27D7FA4E00D5}" destId="{96AE83B7-A63B-EA4D-A599-E5A2B0870BF6}" srcOrd="0" destOrd="0" presId="urn:microsoft.com/office/officeart/2005/8/layout/arrow2"/>
    <dgm:cxn modelId="{6FB40BA3-56B4-D547-A0B4-FAF1DF014517}" srcId="{96886BD2-8781-B14A-B7C6-B2F615EDF5BB}" destId="{5A3106C6-962B-BE45-BC1B-75EE78DFCB36}" srcOrd="3" destOrd="0" parTransId="{E368B3B9-996D-B043-81EA-3DABB849D41D}" sibTransId="{B1EB1499-A8AA-E447-80BE-DEC027827054}"/>
    <dgm:cxn modelId="{069C68A9-43FC-4AF7-8BE2-3E4E4045C9DC}" type="presOf" srcId="{60D0DF3D-C30A-574D-B8DD-3E49A77A9658}" destId="{9E642998-7458-FC4C-BC11-FE7B787514EA}" srcOrd="0" destOrd="0" presId="urn:microsoft.com/office/officeart/2005/8/layout/arrow2"/>
    <dgm:cxn modelId="{88D805DF-7624-EA47-B094-F114981FD6AC}" srcId="{96886BD2-8781-B14A-B7C6-B2F615EDF5BB}" destId="{60D0DF3D-C30A-574D-B8DD-3E49A77A9658}" srcOrd="0" destOrd="0" parTransId="{F8BA3062-1B77-9042-8BE0-44652C49FBFF}" sibTransId="{F0F81D92-B5AC-0E4A-BF42-38E03F6BD3F7}"/>
    <dgm:cxn modelId="{777A2C22-A0A8-F742-B545-7814579D4D3B}" srcId="{96886BD2-8781-B14A-B7C6-B2F615EDF5BB}" destId="{2ACD6DFB-CE83-3145-AC00-27D7FA4E00D5}" srcOrd="1" destOrd="0" parTransId="{D186C3E4-25D1-004F-A0F5-187846AFA359}" sibTransId="{EB75D9B5-B417-CD43-9948-9C62517B4B4D}"/>
    <dgm:cxn modelId="{F11D6812-3842-40A0-8240-1C12A1EBAEBE}" type="presParOf" srcId="{0EFC2049-B59B-2746-A16C-10CE0C744736}" destId="{B5ABB542-D0A6-214A-B53B-4066F9DB4CA6}" srcOrd="0" destOrd="0" presId="urn:microsoft.com/office/officeart/2005/8/layout/arrow2"/>
    <dgm:cxn modelId="{BE11552E-BF7F-4A7D-9B57-4B4EB68B3DA8}" type="presParOf" srcId="{0EFC2049-B59B-2746-A16C-10CE0C744736}" destId="{A3D7F0DE-BCD8-5743-B02A-FB81B77A85E4}" srcOrd="1" destOrd="0" presId="urn:microsoft.com/office/officeart/2005/8/layout/arrow2"/>
    <dgm:cxn modelId="{E6860E0C-5D86-4B0B-8C2C-A146D9E396E4}" type="presParOf" srcId="{A3D7F0DE-BCD8-5743-B02A-FB81B77A85E4}" destId="{F5C4C43C-14EC-A743-9991-EFE41EE8D68F}" srcOrd="0" destOrd="0" presId="urn:microsoft.com/office/officeart/2005/8/layout/arrow2"/>
    <dgm:cxn modelId="{B3AED7E3-6B21-40FA-8C20-6BB48B483DDD}" type="presParOf" srcId="{A3D7F0DE-BCD8-5743-B02A-FB81B77A85E4}" destId="{9E642998-7458-FC4C-BC11-FE7B787514EA}" srcOrd="1" destOrd="0" presId="urn:microsoft.com/office/officeart/2005/8/layout/arrow2"/>
    <dgm:cxn modelId="{7FA0934B-609D-4730-B3F8-ABA25555C595}" type="presParOf" srcId="{A3D7F0DE-BCD8-5743-B02A-FB81B77A85E4}" destId="{3BFA75DE-42A5-1243-AED1-BDDD1E78D72C}" srcOrd="2" destOrd="0" presId="urn:microsoft.com/office/officeart/2005/8/layout/arrow2"/>
    <dgm:cxn modelId="{F23E53C0-B658-4BEC-8C51-A5BA55D5A580}" type="presParOf" srcId="{A3D7F0DE-BCD8-5743-B02A-FB81B77A85E4}" destId="{96AE83B7-A63B-EA4D-A599-E5A2B0870BF6}" srcOrd="3" destOrd="0" presId="urn:microsoft.com/office/officeart/2005/8/layout/arrow2"/>
    <dgm:cxn modelId="{94672847-E9E8-4D49-A0BD-90B23AC79976}" type="presParOf" srcId="{A3D7F0DE-BCD8-5743-B02A-FB81B77A85E4}" destId="{99A18EA4-CFAD-1547-8E30-2B6A69F441AB}" srcOrd="4" destOrd="0" presId="urn:microsoft.com/office/officeart/2005/8/layout/arrow2"/>
    <dgm:cxn modelId="{741B571F-4406-4F5E-82A3-491BE6C9BD49}" type="presParOf" srcId="{A3D7F0DE-BCD8-5743-B02A-FB81B77A85E4}" destId="{F5CF1DDC-C425-704A-B3A4-D471D7A86BA8}" srcOrd="5" destOrd="0" presId="urn:microsoft.com/office/officeart/2005/8/layout/arrow2"/>
    <dgm:cxn modelId="{AF880ACD-CF77-449C-8D05-E3EA3FA4A699}" type="presParOf" srcId="{A3D7F0DE-BCD8-5743-B02A-FB81B77A85E4}" destId="{9F532EA3-8AA8-C847-A373-5EB101B5A3AC}" srcOrd="6" destOrd="0" presId="urn:microsoft.com/office/officeart/2005/8/layout/arrow2"/>
    <dgm:cxn modelId="{E8AFCD20-2349-49A1-A2C9-79A911BA6AE5}" type="presParOf" srcId="{A3D7F0DE-BCD8-5743-B02A-FB81B77A85E4}" destId="{3ED9C5DF-4054-5B4C-8E92-E37463CAF7A9}" srcOrd="7" destOrd="0" presId="urn:microsoft.com/office/officeart/2005/8/layout/arrow2"/>
  </dgm:cxnLst>
  <dgm:bg>
    <a:solidFill>
      <a:schemeClr val="bg1">
        <a:alpha val="5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B542-D0A6-214A-B53B-4066F9DB4CA6}">
      <dsp:nvSpPr>
        <dsp:cNvPr id="0" name=""/>
        <dsp:cNvSpPr/>
      </dsp:nvSpPr>
      <dsp:spPr>
        <a:xfrm>
          <a:off x="0" y="6725"/>
          <a:ext cx="2133600" cy="13335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C4C43C-14EC-A743-9991-EFE41EE8D68F}">
      <dsp:nvSpPr>
        <dsp:cNvPr id="0" name=""/>
        <dsp:cNvSpPr/>
      </dsp:nvSpPr>
      <dsp:spPr>
        <a:xfrm>
          <a:off x="210159" y="998316"/>
          <a:ext cx="49072" cy="490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642998-7458-FC4C-BC11-FE7B787514EA}">
      <dsp:nvSpPr>
        <dsp:cNvPr id="0" name=""/>
        <dsp:cNvSpPr/>
      </dsp:nvSpPr>
      <dsp:spPr>
        <a:xfrm>
          <a:off x="234696" y="1022853"/>
          <a:ext cx="364845" cy="31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3"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1</a:t>
          </a:r>
          <a:endParaRPr lang="en-US" sz="2200" kern="1200" dirty="0">
            <a:solidFill>
              <a:schemeClr val="tx1"/>
            </a:solidFill>
          </a:endParaRPr>
        </a:p>
      </dsp:txBody>
      <dsp:txXfrm>
        <a:off x="234696" y="1022853"/>
        <a:ext cx="364845" cy="317373"/>
      </dsp:txXfrm>
    </dsp:sp>
    <dsp:sp modelId="{3BFA75DE-42A5-1243-AED1-BDDD1E78D72C}">
      <dsp:nvSpPr>
        <dsp:cNvPr id="0" name=""/>
        <dsp:cNvSpPr/>
      </dsp:nvSpPr>
      <dsp:spPr>
        <a:xfrm>
          <a:off x="556869" y="688144"/>
          <a:ext cx="85344" cy="853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AE83B7-A63B-EA4D-A599-E5A2B0870BF6}">
      <dsp:nvSpPr>
        <dsp:cNvPr id="0" name=""/>
        <dsp:cNvSpPr/>
      </dsp:nvSpPr>
      <dsp:spPr>
        <a:xfrm>
          <a:off x="599541" y="761999"/>
          <a:ext cx="448056" cy="54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22"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3</a:t>
          </a:r>
          <a:endParaRPr lang="en-US" sz="2200" kern="1200" dirty="0">
            <a:solidFill>
              <a:schemeClr val="tx1"/>
            </a:solidFill>
          </a:endParaRPr>
        </a:p>
      </dsp:txBody>
      <dsp:txXfrm>
        <a:off x="599541" y="761999"/>
        <a:ext cx="448056" cy="547042"/>
      </dsp:txXfrm>
    </dsp:sp>
    <dsp:sp modelId="{99A18EA4-CFAD-1547-8E30-2B6A69F441AB}">
      <dsp:nvSpPr>
        <dsp:cNvPr id="0" name=""/>
        <dsp:cNvSpPr/>
      </dsp:nvSpPr>
      <dsp:spPr>
        <a:xfrm>
          <a:off x="999591" y="459582"/>
          <a:ext cx="113080" cy="1130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CF1DDC-C425-704A-B3A4-D471D7A86BA8}">
      <dsp:nvSpPr>
        <dsp:cNvPr id="0" name=""/>
        <dsp:cNvSpPr/>
      </dsp:nvSpPr>
      <dsp:spPr>
        <a:xfrm>
          <a:off x="1056132" y="609601"/>
          <a:ext cx="448056" cy="63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91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5</a:t>
          </a:r>
          <a:endParaRPr lang="en-US" sz="2200" kern="1200" dirty="0">
            <a:solidFill>
              <a:schemeClr val="tx1"/>
            </a:solidFill>
          </a:endParaRPr>
        </a:p>
      </dsp:txBody>
      <dsp:txXfrm>
        <a:off x="1056132" y="609601"/>
        <a:ext cx="448056" cy="637146"/>
      </dsp:txXfrm>
    </dsp:sp>
    <dsp:sp modelId="{9F532EA3-8AA8-C847-A373-5EB101B5A3AC}">
      <dsp:nvSpPr>
        <dsp:cNvPr id="0" name=""/>
        <dsp:cNvSpPr/>
      </dsp:nvSpPr>
      <dsp:spPr>
        <a:xfrm>
          <a:off x="1481785" y="308363"/>
          <a:ext cx="151485" cy="1514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D9C5DF-4054-5B4C-8E92-E37463CAF7A9}">
      <dsp:nvSpPr>
        <dsp:cNvPr id="0" name=""/>
        <dsp:cNvSpPr/>
      </dsp:nvSpPr>
      <dsp:spPr>
        <a:xfrm>
          <a:off x="1447799" y="533399"/>
          <a:ext cx="551691" cy="65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7</a:t>
          </a:r>
          <a:endParaRPr lang="en-US" sz="2200" kern="1200" dirty="0">
            <a:solidFill>
              <a:schemeClr val="tx1"/>
            </a:solidFill>
          </a:endParaRPr>
        </a:p>
      </dsp:txBody>
      <dsp:txXfrm>
        <a:off x="1447799" y="533399"/>
        <a:ext cx="551691" cy="657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B542-D0A6-214A-B53B-4066F9DB4CA6}">
      <dsp:nvSpPr>
        <dsp:cNvPr id="0" name=""/>
        <dsp:cNvSpPr/>
      </dsp:nvSpPr>
      <dsp:spPr>
        <a:xfrm>
          <a:off x="0" y="6725"/>
          <a:ext cx="2133600" cy="13335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C4C43C-14EC-A743-9991-EFE41EE8D68F}">
      <dsp:nvSpPr>
        <dsp:cNvPr id="0" name=""/>
        <dsp:cNvSpPr/>
      </dsp:nvSpPr>
      <dsp:spPr>
        <a:xfrm>
          <a:off x="210159" y="998316"/>
          <a:ext cx="49072" cy="490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642998-7458-FC4C-BC11-FE7B787514EA}">
      <dsp:nvSpPr>
        <dsp:cNvPr id="0" name=""/>
        <dsp:cNvSpPr/>
      </dsp:nvSpPr>
      <dsp:spPr>
        <a:xfrm>
          <a:off x="234696" y="1022853"/>
          <a:ext cx="364845" cy="31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3"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1</a:t>
          </a:r>
          <a:endParaRPr lang="en-US" sz="2200" kern="1200" dirty="0">
            <a:solidFill>
              <a:schemeClr val="tx1"/>
            </a:solidFill>
          </a:endParaRPr>
        </a:p>
      </dsp:txBody>
      <dsp:txXfrm>
        <a:off x="234696" y="1022853"/>
        <a:ext cx="364845" cy="317373"/>
      </dsp:txXfrm>
    </dsp:sp>
    <dsp:sp modelId="{3BFA75DE-42A5-1243-AED1-BDDD1E78D72C}">
      <dsp:nvSpPr>
        <dsp:cNvPr id="0" name=""/>
        <dsp:cNvSpPr/>
      </dsp:nvSpPr>
      <dsp:spPr>
        <a:xfrm>
          <a:off x="556869" y="688144"/>
          <a:ext cx="85344" cy="853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AE83B7-A63B-EA4D-A599-E5A2B0870BF6}">
      <dsp:nvSpPr>
        <dsp:cNvPr id="0" name=""/>
        <dsp:cNvSpPr/>
      </dsp:nvSpPr>
      <dsp:spPr>
        <a:xfrm>
          <a:off x="599541" y="761999"/>
          <a:ext cx="448056" cy="54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22"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3</a:t>
          </a:r>
          <a:endParaRPr lang="en-US" sz="2200" kern="1200" dirty="0">
            <a:solidFill>
              <a:schemeClr val="tx1"/>
            </a:solidFill>
          </a:endParaRPr>
        </a:p>
      </dsp:txBody>
      <dsp:txXfrm>
        <a:off x="599541" y="761999"/>
        <a:ext cx="448056" cy="547042"/>
      </dsp:txXfrm>
    </dsp:sp>
    <dsp:sp modelId="{99A18EA4-CFAD-1547-8E30-2B6A69F441AB}">
      <dsp:nvSpPr>
        <dsp:cNvPr id="0" name=""/>
        <dsp:cNvSpPr/>
      </dsp:nvSpPr>
      <dsp:spPr>
        <a:xfrm>
          <a:off x="999591" y="459582"/>
          <a:ext cx="113080" cy="1130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CF1DDC-C425-704A-B3A4-D471D7A86BA8}">
      <dsp:nvSpPr>
        <dsp:cNvPr id="0" name=""/>
        <dsp:cNvSpPr/>
      </dsp:nvSpPr>
      <dsp:spPr>
        <a:xfrm>
          <a:off x="1056132" y="609601"/>
          <a:ext cx="448056" cy="63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91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5</a:t>
          </a:r>
          <a:endParaRPr lang="en-US" sz="2200" kern="1200" dirty="0">
            <a:solidFill>
              <a:schemeClr val="tx1"/>
            </a:solidFill>
          </a:endParaRPr>
        </a:p>
      </dsp:txBody>
      <dsp:txXfrm>
        <a:off x="1056132" y="609601"/>
        <a:ext cx="448056" cy="637146"/>
      </dsp:txXfrm>
    </dsp:sp>
    <dsp:sp modelId="{9F532EA3-8AA8-C847-A373-5EB101B5A3AC}">
      <dsp:nvSpPr>
        <dsp:cNvPr id="0" name=""/>
        <dsp:cNvSpPr/>
      </dsp:nvSpPr>
      <dsp:spPr>
        <a:xfrm>
          <a:off x="1481785" y="308363"/>
          <a:ext cx="151485" cy="1514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D9C5DF-4054-5B4C-8E92-E37463CAF7A9}">
      <dsp:nvSpPr>
        <dsp:cNvPr id="0" name=""/>
        <dsp:cNvSpPr/>
      </dsp:nvSpPr>
      <dsp:spPr>
        <a:xfrm>
          <a:off x="1447799" y="533399"/>
          <a:ext cx="551691" cy="65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7</a:t>
          </a:r>
          <a:endParaRPr lang="en-US" sz="2200" kern="1200" dirty="0">
            <a:solidFill>
              <a:schemeClr val="tx1"/>
            </a:solidFill>
          </a:endParaRPr>
        </a:p>
      </dsp:txBody>
      <dsp:txXfrm>
        <a:off x="1447799" y="533399"/>
        <a:ext cx="551691" cy="6575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8CE88-BFAA-524F-ACD8-42D9C3BE511A}" type="datetimeFigureOut">
              <a:rPr lang="en-US" smtClean="0"/>
              <a:t>3/20/2015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45E35-2D49-8E4D-961C-1EFC91D6A348}" type="slidenum">
              <a:rPr lang="en-US" smtClean="0"/>
              <a:t>‹#›</a:t>
            </a:fld>
            <a:endParaRPr lang="en-US"/>
          </a:p>
        </p:txBody>
      </p:sp>
    </p:spTree>
    <p:extLst>
      <p:ext uri="{BB962C8B-B14F-4D97-AF65-F5344CB8AC3E}">
        <p14:creationId xmlns:p14="http://schemas.microsoft.com/office/powerpoint/2010/main" val="40438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you ever been the first to recognized a problem? Have you ever known something was wrong before others around you saw it? Have you ever had the difficulty of identifying a danger when a superior, or some other subject-matter expert, already determined no threat exists?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a:t>
            </a:r>
            <a:r>
              <a:rPr lang="en-US" sz="1200" kern="1200" dirty="0" err="1" smtClean="0">
                <a:solidFill>
                  <a:schemeClr val="tx1"/>
                </a:solidFill>
                <a:effectLst/>
                <a:latin typeface="+mn-lt"/>
                <a:ea typeface="+mn-ea"/>
                <a:cs typeface="+mn-cs"/>
              </a:rPr>
              <a:t>Tfeel</a:t>
            </a:r>
            <a:r>
              <a:rPr lang="en-US" sz="1200" kern="1200" dirty="0" smtClean="0">
                <a:solidFill>
                  <a:schemeClr val="tx1"/>
                </a:solidFill>
                <a:effectLst/>
                <a:latin typeface="+mn-lt"/>
                <a:ea typeface="+mn-ea"/>
                <a:cs typeface="+mn-cs"/>
              </a:rPr>
              <a:t>”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000" dirty="0">
                <a:latin typeface="Arial" charset="0"/>
              </a:rPr>
              <a:t>Eric Wright was home one evening in June, 2010, when he noticed his wife, Aline seemed to be suffering a stroke. Aline a nurse and Eric an EMT both worked at Erlanger Hospital, the regional stroke center and lived only about 6 miles from the hospital.</a:t>
            </a:r>
            <a:endParaRPr lang="en-US" sz="1000" dirty="0">
              <a:latin typeface="Arial" charset="0"/>
            </a:endParaRPr>
          </a:p>
          <a:p>
            <a:r>
              <a:rPr lang="es-CO" sz="1000" dirty="0">
                <a:latin typeface="Arial" charset="0"/>
              </a:rPr>
              <a:t>Aline’s face was drooping and her arm was numb and time was ciritical if permanent damage was to be avoided. Eric decided to drive his wife to the hospital rather than waste time waiting for an ambulance.</a:t>
            </a:r>
            <a:endParaRPr lang="en-US" sz="1000" dirty="0">
              <a:latin typeface="Arial" charset="0"/>
            </a:endParaRPr>
          </a:p>
          <a:p>
            <a:r>
              <a:rPr lang="es-CO" sz="1000" dirty="0">
                <a:latin typeface="Arial" charset="0"/>
              </a:rPr>
              <a:t>He quickly picked up his wife, and both in their pajamas, raced out of the house and into the car. He drove to the hospital – but the posted speed limit was 35 mph – what is the right action to take – break the speed limit, or follow the legally posted limit? </a:t>
            </a:r>
            <a:endParaRPr lang="en-US" sz="10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28</a:t>
            </a:fld>
            <a:endParaRPr lang="en-US"/>
          </a:p>
        </p:txBody>
      </p:sp>
    </p:spTree>
    <p:extLst>
      <p:ext uri="{BB962C8B-B14F-4D97-AF65-F5344CB8AC3E}">
        <p14:creationId xmlns:p14="http://schemas.microsoft.com/office/powerpoint/2010/main" val="111326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252</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253</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254</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255</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256</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rPr>
              <a:t>Sandi was torn, caught in conflicting emotions. She didn’t know what to do or where to turn. She went to her pastor. </a:t>
            </a:r>
          </a:p>
          <a:p>
            <a:r>
              <a:rPr lang="en-US" sz="1000" dirty="0">
                <a:latin typeface="Arial" charset="0"/>
              </a:rPr>
              <a:t>Her pastor had had suspicions. Her quick glances to her deacon husband before answering questions, her half smiles in his presence and heavy make up. But her pastor had no idea the severity of the abuse. </a:t>
            </a:r>
          </a:p>
          <a:p>
            <a:r>
              <a:rPr lang="en-US" sz="1000" dirty="0">
                <a:latin typeface="Arial" charset="0"/>
              </a:rPr>
              <a:t>Sandi taught grades one through three at the local denominational church school. She didn’t want to get her husband in trouble. She didn’t want to lose her marriage. She didn’t want people to find out how her husband beat her. But she knew she couldn’t go on like this. </a:t>
            </a:r>
          </a:p>
          <a:p>
            <a:r>
              <a:rPr lang="en-US" sz="1000" dirty="0">
                <a:latin typeface="Arial" charset="0"/>
              </a:rPr>
              <a:t>When she finally told her pastor he immediately confronted her husband and in no uncertain terms told him this must stop. He admonished her husband to get help, to get counseling and encouraged Sandi to call the police if he hit her again. But no matter the pastor’s attempts, the abuse never stopped. So, after years of mistreatment, Sandi moved out and filed for divorce. </a:t>
            </a:r>
          </a:p>
          <a:p>
            <a:r>
              <a:rPr lang="en-US" sz="1000" dirty="0">
                <a:latin typeface="Arial" charset="0"/>
              </a:rPr>
              <a:t>Her husband, hurt and angry, went to her church conference officials and complained that his wife was divorcing him without Biblical grounds. He argued she was unfit to teach in a Christian school for failing to uphold Bible standards on marriage, and the conference terminated her employment. </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257</a:t>
            </a:fld>
            <a:endParaRPr lang="en-US"/>
          </a:p>
        </p:txBody>
      </p:sp>
    </p:spTree>
    <p:extLst>
      <p:ext uri="{BB962C8B-B14F-4D97-AF65-F5344CB8AC3E}">
        <p14:creationId xmlns:p14="http://schemas.microsoft.com/office/powerpoint/2010/main" val="293636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284</a:t>
            </a:fld>
            <a:endParaRPr lang="en-US"/>
          </a:p>
        </p:txBody>
      </p:sp>
    </p:spTree>
    <p:extLst>
      <p:ext uri="{BB962C8B-B14F-4D97-AF65-F5344CB8AC3E}">
        <p14:creationId xmlns:p14="http://schemas.microsoft.com/office/powerpoint/2010/main" val="276516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you ever been the first to recognized a problem? Have you ever known something was wrong before others around you saw it? Have you ever had the difficulty of identifying a danger when a superior, or some other subject-matter expert, already determined no threat exists?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“feel”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4</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you ever been the first to recognized a problem? Have you ever known something was wrong before others around you saw it? Have you ever had the difficulty of identifying a danger when a superior, or some other subject-matter expert, already determined no threat exists?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“feel”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5</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you ever been the first to recognized a problem? Have you ever known something was wrong before others around you saw it? Have you ever had the difficulty of identifying a danger when a superior, or some other subject-matter expert, already determined no threat exists?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“feel”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6</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you ever been the first to recognized a problem? Have you ever known something was wrong before others around you saw it? Have you ever had the difficulty of identifying a danger when a superior, or some other subject-matter expert, already determined no threat exists?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“feel”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7</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my second year of residency a patient presented that put me in such a bind. A young man was admitted to my team on the psychiatry ward for odd and peculiar behavior. After taking a detailed history, his presentation just didn’t “feel” right. Sure, he had a strange look in his eye; his thoughts seem disconnected and confused, and his wife reported extreme swings in his moods with anger and aggressive outbursts. But he also would wake up in the living room after going to sleep in his bed, but with no recollection of actually moving from the bedroom. He had subtle, but not specific, physical findings suggestive of a neurological brain problem. So, I ordered an MRI of the brain.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was he had already been evaluated by the chief of neurology, had had an EEG and CT scan of the brain and was cleared by the senior neurologist in the hospital as not having a neurological problem. In those days, MRIs were new and very expensive and required the approval of the chief of neurology to obtain. When I requested the MRI for my patient, it was denied because the neurologist had already examined my patient, looked at the EEG and CT scan and believed the MRI was not warranted. Further, because I was a second year resident, my assessment was not viewed as being as diagnostically accurate and reliable as that of the chief of neurology.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was I to do? This young man was in my care and I was convinced he had a brain problem, not a psychiatric problem, but I was not taken seriously. My faculty supported the need for diagnostic clarity and spoke to the chief of neurology about getting an MRI, but he wouldn’t budge. This put everyone in a bind. But I wouldn’t relent and kept pressing to get the MRI. My faculty struggled with what to do? Should they believe the neurologist or me? Should they order me to let the matter go, or support me and potentially offend the neurologist by going over his head to the hospital commander?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conviction was so strong, and my concern for the welfare of my patient so great, that I kept pressing my request until I convinced my supervisor there really was something neurologically wrong with my patient. Thankfully, she finally went to the hospital commander, who ordered the MRI. When the MRI was done it revealed a massive tumor invading both sides of my patient’s brain. Reexamination of the CT scan, with the MRI findings in mind, revealed the tumor was there, but was so large it was missed by both the radiologist and neurologist. My patient was immediately transferred from psychiatry to oncology and neurosurgery.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8</a:t>
            </a:fld>
            <a:endParaRPr lang="en-US"/>
          </a:p>
        </p:txBody>
      </p:sp>
    </p:spTree>
    <p:extLst>
      <p:ext uri="{BB962C8B-B14F-4D97-AF65-F5344CB8AC3E}">
        <p14:creationId xmlns:p14="http://schemas.microsoft.com/office/powerpoint/2010/main" val="178544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000" dirty="0">
                <a:latin typeface="Arial" charset="0"/>
              </a:rPr>
              <a:t>Eric Wright was home one evening in June, 2010, when he noticed his wife, Aline seemed to be suffering a stroke. Aline a nurse and Eric an EMT both worked at Erlanger Hospital, the regional stroke center and lived only about 6 miles from the hospital.</a:t>
            </a:r>
            <a:endParaRPr lang="en-US" sz="1000" dirty="0">
              <a:latin typeface="Arial" charset="0"/>
            </a:endParaRPr>
          </a:p>
          <a:p>
            <a:r>
              <a:rPr lang="es-CO" sz="1000" dirty="0">
                <a:latin typeface="Arial" charset="0"/>
              </a:rPr>
              <a:t>Aline’s face was drooping and her arm was numb and time was ciritical if permanent damage was to be avoided. Eric decided to drive his wife to the hospital rather than waste time waiting for an ambulance.</a:t>
            </a:r>
            <a:endParaRPr lang="en-US" sz="1000" dirty="0">
              <a:latin typeface="Arial" charset="0"/>
            </a:endParaRPr>
          </a:p>
          <a:p>
            <a:r>
              <a:rPr lang="es-CO" sz="1000" dirty="0">
                <a:latin typeface="Arial" charset="0"/>
              </a:rPr>
              <a:t>He quickly picked up his wife, and both in their pajamas, raced out of the house and into the car. He drove to the hospital – but the posted speed limit was 35 mph – what is the right action to take – break the speed limit, or follow the legally posted limit? </a:t>
            </a:r>
            <a:endParaRPr lang="en-US" sz="10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a:t>
            </a:fld>
            <a:endParaRPr lang="en-US"/>
          </a:p>
        </p:txBody>
      </p:sp>
    </p:spTree>
    <p:extLst>
      <p:ext uri="{BB962C8B-B14F-4D97-AF65-F5344CB8AC3E}">
        <p14:creationId xmlns:p14="http://schemas.microsoft.com/office/powerpoint/2010/main" val="111326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000" dirty="0">
                <a:latin typeface="Arial" charset="0"/>
              </a:rPr>
              <a:t>Eric Wright was home one evening in June, 2010, when he noticed his wife, Aline seemed to be suffering a stroke. Aline a nurse and Eric an EMT both worked at Erlanger Hospital, the regional stroke center and lived only about 6 miles from the hospital.</a:t>
            </a:r>
            <a:endParaRPr lang="en-US" sz="1000" dirty="0">
              <a:latin typeface="Arial" charset="0"/>
            </a:endParaRPr>
          </a:p>
          <a:p>
            <a:r>
              <a:rPr lang="es-CO" sz="1000" dirty="0">
                <a:latin typeface="Arial" charset="0"/>
              </a:rPr>
              <a:t>Aline’s face was drooping and her arm was numb and time was ciritical if permanent damage was to be avoided. Eric decided to drive his wife to the hospital rather than waste time waiting for an ambulance.</a:t>
            </a:r>
            <a:endParaRPr lang="en-US" sz="1000" dirty="0">
              <a:latin typeface="Arial" charset="0"/>
            </a:endParaRPr>
          </a:p>
          <a:p>
            <a:r>
              <a:rPr lang="es-CO" sz="1000" dirty="0">
                <a:latin typeface="Arial" charset="0"/>
              </a:rPr>
              <a:t>He quickly picked up his wife, and both in their pajamas, raced out of the house and into the car. He drove to the hospital – but the posted speed limit was 35 mph – what is the right action to take – break the speed limit, or follow the legally posted limit? </a:t>
            </a:r>
            <a:endParaRPr lang="en-US" sz="10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26</a:t>
            </a:fld>
            <a:endParaRPr lang="en-US"/>
          </a:p>
        </p:txBody>
      </p:sp>
    </p:spTree>
    <p:extLst>
      <p:ext uri="{BB962C8B-B14F-4D97-AF65-F5344CB8AC3E}">
        <p14:creationId xmlns:p14="http://schemas.microsoft.com/office/powerpoint/2010/main" val="111326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000" dirty="0">
                <a:latin typeface="Arial" charset="0"/>
              </a:rPr>
              <a:t>Eric Wright was home one evening in June, 2010, when he noticed his wife, Aline seemed to be suffering a stroke. Aline a nurse and Eric an EMT both worked at Erlanger Hospital, the regional stroke center and lived only about 6 miles from the hospital.</a:t>
            </a:r>
            <a:endParaRPr lang="en-US" sz="1000" dirty="0">
              <a:latin typeface="Arial" charset="0"/>
            </a:endParaRPr>
          </a:p>
          <a:p>
            <a:r>
              <a:rPr lang="es-CO" sz="1000" dirty="0">
                <a:latin typeface="Arial" charset="0"/>
              </a:rPr>
              <a:t>Aline’s face was drooping and her arm was numb and time was ciritical if permanent damage was to be avoided. Eric decided to drive his wife to the hospital rather than waste time waiting for an ambulance.</a:t>
            </a:r>
            <a:endParaRPr lang="en-US" sz="1000" dirty="0">
              <a:latin typeface="Arial" charset="0"/>
            </a:endParaRPr>
          </a:p>
          <a:p>
            <a:r>
              <a:rPr lang="es-CO" sz="1000" dirty="0">
                <a:latin typeface="Arial" charset="0"/>
              </a:rPr>
              <a:t>He quickly picked up his wife, and both in their pajamas, raced out of the house and into the car. He drove to the hospital – but the posted speed limit was 35 mph – what is the right action to take – break the speed limit, or follow the legally posted limit? </a:t>
            </a:r>
            <a:endParaRPr lang="en-US" sz="10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27</a:t>
            </a:fld>
            <a:endParaRPr lang="en-US"/>
          </a:p>
        </p:txBody>
      </p:sp>
    </p:spTree>
    <p:extLst>
      <p:ext uri="{BB962C8B-B14F-4D97-AF65-F5344CB8AC3E}">
        <p14:creationId xmlns:p14="http://schemas.microsoft.com/office/powerpoint/2010/main" val="111326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effectLst>
                  <a:outerShdw blurRad="50800" dist="38100" dir="5400000" algn="t" rotWithShape="0">
                    <a:prstClr val="black">
                      <a:alpha val="40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266F1-BEEB-4994-9667-BD0AAD84AC4B}" type="datetime1">
              <a:rPr lang="en-US" smtClean="0"/>
              <a:t>3/20/2015</a:t>
            </a:fld>
            <a:endParaRPr lang="en-US"/>
          </a:p>
        </p:txBody>
      </p:sp>
      <p:sp>
        <p:nvSpPr>
          <p:cNvPr id="5" name="Footer Placeholder 4"/>
          <p:cNvSpPr>
            <a:spLocks noGrp="1"/>
          </p:cNvSpPr>
          <p:nvPr>
            <p:ph type="ftr" sz="quarter" idx="11"/>
          </p:nvPr>
        </p:nvSpPr>
        <p:spPr/>
        <p:txBody>
          <a:bodyPr/>
          <a:lstStyle/>
          <a:p>
            <a:r>
              <a:rPr lang="en-US" smtClean="0"/>
              <a:t>ComeAndReason.com</a:t>
            </a:r>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074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50C3E-6A0C-41B5-AF94-3AA4A874966B}" type="datetime1">
              <a:rPr lang="en-US" smtClean="0"/>
              <a:t>3/20/2015</a:t>
            </a:fld>
            <a:endParaRPr lang="en-US"/>
          </a:p>
        </p:txBody>
      </p:sp>
      <p:sp>
        <p:nvSpPr>
          <p:cNvPr id="5" name="Footer Placeholder 4"/>
          <p:cNvSpPr>
            <a:spLocks noGrp="1"/>
          </p:cNvSpPr>
          <p:nvPr>
            <p:ph type="ftr" sz="quarter" idx="11"/>
          </p:nvPr>
        </p:nvSpPr>
        <p:spPr/>
        <p:txBody>
          <a:bodyPr/>
          <a:lstStyle/>
          <a:p>
            <a:r>
              <a:rPr lang="en-US" smtClean="0"/>
              <a:t>ComeAndReason.com</a:t>
            </a:r>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56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C4421-64E4-4552-BC5A-333E6519FB52}" type="datetime1">
              <a:rPr lang="en-US" smtClean="0"/>
              <a:t>3/20/2015</a:t>
            </a:fld>
            <a:endParaRPr lang="en-US"/>
          </a:p>
        </p:txBody>
      </p:sp>
      <p:sp>
        <p:nvSpPr>
          <p:cNvPr id="5" name="Footer Placeholder 4"/>
          <p:cNvSpPr>
            <a:spLocks noGrp="1"/>
          </p:cNvSpPr>
          <p:nvPr>
            <p:ph type="ftr" sz="quarter" idx="11"/>
          </p:nvPr>
        </p:nvSpPr>
        <p:spPr/>
        <p:txBody>
          <a:bodyPr/>
          <a:lstStyle/>
          <a:p>
            <a:r>
              <a:rPr lang="en-US" smtClean="0"/>
              <a:t>ComeAndReason.com</a:t>
            </a:r>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9097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outerShdw blurRad="50800" dist="38100" dir="5400000" algn="t" rotWithShape="0">
                    <a:prstClr val="black">
                      <a:alpha val="40000"/>
                    </a:prstClr>
                  </a:outerShdw>
                </a:effectLst>
              </a:defRPr>
            </a:lvl1pPr>
            <a:lvl2pPr>
              <a:defRPr>
                <a:effectLst>
                  <a:outerShdw blurRad="50800" dist="38100" dir="5400000" algn="t" rotWithShape="0">
                    <a:prstClr val="black">
                      <a:alpha val="40000"/>
                    </a:prstClr>
                  </a:outerShdw>
                </a:effectLst>
              </a:defRPr>
            </a:lvl2pPr>
            <a:lvl3pPr>
              <a:defRPr>
                <a:effectLst>
                  <a:outerShdw blurRad="50800" dist="38100" dir="5400000" algn="t" rotWithShape="0">
                    <a:prstClr val="black">
                      <a:alpha val="40000"/>
                    </a:prstClr>
                  </a:outerShdw>
                </a:effectLst>
              </a:defRPr>
            </a:lvl3pPr>
            <a:lvl4pPr>
              <a:defRPr>
                <a:effectLst>
                  <a:outerShdw blurRad="50800" dist="38100" dir="5400000" algn="t" rotWithShape="0">
                    <a:prstClr val="black">
                      <a:alpha val="40000"/>
                    </a:prstClr>
                  </a:outerShdw>
                </a:effectLst>
              </a:defRPr>
            </a:lvl4pPr>
            <a:lvl5pPr>
              <a:defRPr>
                <a:effectLst>
                  <a:outerShdw blurRad="50800" dist="38100" dir="5400000" algn="t" rotWithShape="0">
                    <a:prstClr val="black">
                      <a:alpha val="40000"/>
                    </a:prst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5409-F3B2-493D-8847-D8915A221540}" type="datetime1">
              <a:rPr lang="en-US" smtClean="0"/>
              <a:t>3/20/2015</a:t>
            </a:fld>
            <a:endParaRPr lang="en-US"/>
          </a:p>
        </p:txBody>
      </p:sp>
      <p:sp>
        <p:nvSpPr>
          <p:cNvPr id="5" name="Footer Placeholder 4"/>
          <p:cNvSpPr>
            <a:spLocks noGrp="1"/>
          </p:cNvSpPr>
          <p:nvPr>
            <p:ph type="ftr" sz="quarter" idx="11"/>
          </p:nvPr>
        </p:nvSpPr>
        <p:spPr/>
        <p:txBody>
          <a:bodyPr/>
          <a:lstStyle/>
          <a:p>
            <a:r>
              <a:rPr lang="en-US" smtClean="0"/>
              <a:t>ComeAndReason.com</a:t>
            </a:r>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3232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519FB-93E5-493D-A94F-8185FFF557C1}" type="datetime1">
              <a:rPr lang="en-US" smtClean="0"/>
              <a:t>3/20/2015</a:t>
            </a:fld>
            <a:endParaRPr lang="en-US"/>
          </a:p>
        </p:txBody>
      </p:sp>
      <p:sp>
        <p:nvSpPr>
          <p:cNvPr id="5" name="Footer Placeholder 4"/>
          <p:cNvSpPr>
            <a:spLocks noGrp="1"/>
          </p:cNvSpPr>
          <p:nvPr>
            <p:ph type="ftr" sz="quarter" idx="11"/>
          </p:nvPr>
        </p:nvSpPr>
        <p:spPr/>
        <p:txBody>
          <a:bodyPr/>
          <a:lstStyle/>
          <a:p>
            <a:r>
              <a:rPr lang="en-US" smtClean="0"/>
              <a:t>ComeAndReason.com</a:t>
            </a:r>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228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effectLst>
                  <a:outerShdw blurRad="50800" dist="38100" dir="5400000" algn="t" rotWithShape="0">
                    <a:prstClr val="black">
                      <a:alpha val="40000"/>
                    </a:prstClr>
                  </a:outerShdw>
                </a:effectLst>
              </a:defRPr>
            </a:lvl1pPr>
            <a:lvl2pPr>
              <a:defRPr sz="2400">
                <a:effectLst>
                  <a:outerShdw blurRad="50800" dist="38100" dir="5400000" algn="t" rotWithShape="0">
                    <a:prstClr val="black">
                      <a:alpha val="40000"/>
                    </a:prstClr>
                  </a:outerShdw>
                </a:effectLst>
              </a:defRPr>
            </a:lvl2pPr>
            <a:lvl3pPr>
              <a:defRPr sz="2000">
                <a:effectLst>
                  <a:outerShdw blurRad="50800" dist="38100" dir="5400000" algn="t" rotWithShape="0">
                    <a:prstClr val="black">
                      <a:alpha val="40000"/>
                    </a:prstClr>
                  </a:outerShdw>
                </a:effectLst>
              </a:defRPr>
            </a:lvl3pPr>
            <a:lvl4pPr>
              <a:defRPr sz="1800">
                <a:effectLst>
                  <a:outerShdw blurRad="50800" dist="38100" dir="5400000" algn="t" rotWithShape="0">
                    <a:prstClr val="black">
                      <a:alpha val="40000"/>
                    </a:prstClr>
                  </a:outerShdw>
                </a:effectLst>
              </a:defRPr>
            </a:lvl4pPr>
            <a:lvl5pPr>
              <a:defRPr sz="1800">
                <a:effectLst>
                  <a:outerShdw blurRad="50800" dist="38100" dir="5400000" algn="t"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effectLst>
                  <a:outerShdw blurRad="50800" dist="38100" dir="5400000" algn="t" rotWithShape="0">
                    <a:prstClr val="black">
                      <a:alpha val="40000"/>
                    </a:prstClr>
                  </a:outerShdw>
                </a:effectLst>
              </a:defRPr>
            </a:lvl1pPr>
            <a:lvl2pPr>
              <a:defRPr sz="2400">
                <a:effectLst>
                  <a:outerShdw blurRad="50800" dist="38100" dir="5400000" algn="t" rotWithShape="0">
                    <a:prstClr val="black">
                      <a:alpha val="40000"/>
                    </a:prstClr>
                  </a:outerShdw>
                </a:effectLst>
              </a:defRPr>
            </a:lvl2pPr>
            <a:lvl3pPr>
              <a:defRPr sz="2000">
                <a:effectLst>
                  <a:outerShdw blurRad="50800" dist="38100" dir="5400000" algn="t" rotWithShape="0">
                    <a:prstClr val="black">
                      <a:alpha val="40000"/>
                    </a:prstClr>
                  </a:outerShdw>
                </a:effectLst>
              </a:defRPr>
            </a:lvl3pPr>
            <a:lvl4pPr>
              <a:defRPr sz="1800">
                <a:effectLst>
                  <a:outerShdw blurRad="50800" dist="38100" dir="5400000" algn="t" rotWithShape="0">
                    <a:prstClr val="black">
                      <a:alpha val="40000"/>
                    </a:prstClr>
                  </a:outerShdw>
                </a:effectLst>
              </a:defRPr>
            </a:lvl4pPr>
            <a:lvl5pPr>
              <a:defRPr sz="1800">
                <a:effectLst>
                  <a:outerShdw blurRad="50800" dist="38100" dir="5400000" algn="t"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DDF10-C679-42BD-A8D2-575ACD15EF65}" type="datetime1">
              <a:rPr lang="en-US" smtClean="0"/>
              <a:t>3/20/2015</a:t>
            </a:fld>
            <a:endParaRPr lang="en-US"/>
          </a:p>
        </p:txBody>
      </p:sp>
      <p:sp>
        <p:nvSpPr>
          <p:cNvPr id="6" name="Footer Placeholder 5"/>
          <p:cNvSpPr>
            <a:spLocks noGrp="1"/>
          </p:cNvSpPr>
          <p:nvPr>
            <p:ph type="ftr" sz="quarter" idx="11"/>
          </p:nvPr>
        </p:nvSpPr>
        <p:spPr/>
        <p:txBody>
          <a:bodyPr/>
          <a:lstStyle/>
          <a:p>
            <a:r>
              <a:rPr lang="en-US" smtClean="0"/>
              <a:t>ComeAndReason.com</a:t>
            </a:r>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77928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effectLst>
                  <a:outerShdw blurRad="50800" dist="38100" dir="5400000" algn="t" rotWithShape="0">
                    <a:prstClr val="black">
                      <a:alpha val="40000"/>
                    </a:prstClr>
                  </a:outerShdw>
                </a:effectLst>
              </a:defRPr>
            </a:lvl1pPr>
            <a:lvl2pPr>
              <a:defRPr sz="2000">
                <a:effectLst>
                  <a:outerShdw blurRad="50800" dist="38100" dir="5400000" algn="t" rotWithShape="0">
                    <a:prstClr val="black">
                      <a:alpha val="40000"/>
                    </a:prstClr>
                  </a:outerShdw>
                </a:effectLst>
              </a:defRPr>
            </a:lvl2pPr>
            <a:lvl3pPr>
              <a:defRPr sz="1800">
                <a:effectLst>
                  <a:outerShdw blurRad="50800" dist="38100" dir="5400000" algn="t" rotWithShape="0">
                    <a:prstClr val="black">
                      <a:alpha val="40000"/>
                    </a:prstClr>
                  </a:outerShdw>
                </a:effectLst>
              </a:defRPr>
            </a:lvl3pPr>
            <a:lvl4pPr>
              <a:defRPr sz="1600">
                <a:effectLst>
                  <a:outerShdw blurRad="50800" dist="38100" dir="5400000" algn="t" rotWithShape="0">
                    <a:prstClr val="black">
                      <a:alpha val="40000"/>
                    </a:prstClr>
                  </a:outerShdw>
                </a:effectLst>
              </a:defRPr>
            </a:lvl4pPr>
            <a:lvl5pPr>
              <a:defRPr sz="1600">
                <a:effectLst>
                  <a:outerShdw blurRad="50800" dist="38100" dir="5400000" algn="t" rotWithShape="0">
                    <a:prstClr val="black">
                      <a:alpha val="40000"/>
                    </a:prst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effectLst>
                  <a:outerShdw blurRad="50800" dist="38100" dir="5400000" algn="t" rotWithShape="0">
                    <a:prstClr val="black">
                      <a:alpha val="40000"/>
                    </a:prstClr>
                  </a:outerShdw>
                </a:effectLst>
              </a:defRPr>
            </a:lvl1pPr>
            <a:lvl2pPr>
              <a:defRPr sz="2000">
                <a:effectLst>
                  <a:outerShdw blurRad="50800" dist="38100" dir="5400000" algn="t" rotWithShape="0">
                    <a:prstClr val="black">
                      <a:alpha val="40000"/>
                    </a:prstClr>
                  </a:outerShdw>
                </a:effectLst>
              </a:defRPr>
            </a:lvl2pPr>
            <a:lvl3pPr>
              <a:defRPr sz="1800">
                <a:effectLst>
                  <a:outerShdw blurRad="50800" dist="38100" dir="5400000" algn="t" rotWithShape="0">
                    <a:prstClr val="black">
                      <a:alpha val="40000"/>
                    </a:prstClr>
                  </a:outerShdw>
                </a:effectLst>
              </a:defRPr>
            </a:lvl3pPr>
            <a:lvl4pPr>
              <a:defRPr sz="1600">
                <a:effectLst>
                  <a:outerShdw blurRad="50800" dist="38100" dir="5400000" algn="t" rotWithShape="0">
                    <a:prstClr val="black">
                      <a:alpha val="40000"/>
                    </a:prstClr>
                  </a:outerShdw>
                </a:effectLst>
              </a:defRPr>
            </a:lvl4pPr>
            <a:lvl5pPr>
              <a:defRPr sz="1600">
                <a:effectLst>
                  <a:outerShdw blurRad="50800" dist="38100" dir="5400000" algn="t" rotWithShape="0">
                    <a:prstClr val="black">
                      <a:alpha val="40000"/>
                    </a:prst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28DEE-B1E4-4185-9FD0-79D9933E34F5}" type="datetime1">
              <a:rPr lang="en-US" smtClean="0"/>
              <a:t>3/20/2015</a:t>
            </a:fld>
            <a:endParaRPr lang="en-US"/>
          </a:p>
        </p:txBody>
      </p:sp>
      <p:sp>
        <p:nvSpPr>
          <p:cNvPr id="8" name="Footer Placeholder 7"/>
          <p:cNvSpPr>
            <a:spLocks noGrp="1"/>
          </p:cNvSpPr>
          <p:nvPr>
            <p:ph type="ftr" sz="quarter" idx="11"/>
          </p:nvPr>
        </p:nvSpPr>
        <p:spPr/>
        <p:txBody>
          <a:bodyPr/>
          <a:lstStyle/>
          <a:p>
            <a:r>
              <a:rPr lang="en-US" smtClean="0"/>
              <a:t>ComeAndReason.com</a:t>
            </a:r>
            <a:endParaRPr lang="en-US"/>
          </a:p>
        </p:txBody>
      </p:sp>
      <p:sp>
        <p:nvSpPr>
          <p:cNvPr id="9" name="Slide Number Placeholder 8"/>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118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9ACC1-DA11-4176-BEC1-2C04699CE5A7}" type="datetime1">
              <a:rPr lang="en-US" smtClean="0"/>
              <a:t>3/20/2015</a:t>
            </a:fld>
            <a:endParaRPr lang="en-US"/>
          </a:p>
        </p:txBody>
      </p:sp>
      <p:sp>
        <p:nvSpPr>
          <p:cNvPr id="4" name="Footer Placeholder 3"/>
          <p:cNvSpPr>
            <a:spLocks noGrp="1"/>
          </p:cNvSpPr>
          <p:nvPr>
            <p:ph type="ftr" sz="quarter" idx="11"/>
          </p:nvPr>
        </p:nvSpPr>
        <p:spPr/>
        <p:txBody>
          <a:bodyPr/>
          <a:lstStyle/>
          <a:p>
            <a:r>
              <a:rPr lang="en-US" smtClean="0"/>
              <a:t>ComeAndReason.com</a:t>
            </a:r>
            <a:endParaRPr lang="en-US"/>
          </a:p>
        </p:txBody>
      </p:sp>
      <p:sp>
        <p:nvSpPr>
          <p:cNvPr id="5" name="Slide Number Placeholder 4"/>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9658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9D361-BF7A-41AC-BBF8-E84D54B8FD64}" type="datetime1">
              <a:rPr lang="en-US" smtClean="0"/>
              <a:t>3/20/2015</a:t>
            </a:fld>
            <a:endParaRPr lang="en-US"/>
          </a:p>
        </p:txBody>
      </p:sp>
      <p:sp>
        <p:nvSpPr>
          <p:cNvPr id="3" name="Footer Placeholder 2"/>
          <p:cNvSpPr>
            <a:spLocks noGrp="1"/>
          </p:cNvSpPr>
          <p:nvPr>
            <p:ph type="ftr" sz="quarter" idx="11"/>
          </p:nvPr>
        </p:nvSpPr>
        <p:spPr/>
        <p:txBody>
          <a:bodyPr/>
          <a:lstStyle/>
          <a:p>
            <a:r>
              <a:rPr lang="en-US" smtClean="0"/>
              <a:t>ComeAndReason.com</a:t>
            </a:r>
            <a:endParaRPr lang="en-US"/>
          </a:p>
        </p:txBody>
      </p:sp>
      <p:sp>
        <p:nvSpPr>
          <p:cNvPr id="4" name="Slide Number Placeholder 3"/>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37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C24D2-1E86-4C63-B11D-C6E46D2717A9}" type="datetime1">
              <a:rPr lang="en-US" smtClean="0"/>
              <a:t>3/20/2015</a:t>
            </a:fld>
            <a:endParaRPr lang="en-US"/>
          </a:p>
        </p:txBody>
      </p:sp>
      <p:sp>
        <p:nvSpPr>
          <p:cNvPr id="6" name="Footer Placeholder 5"/>
          <p:cNvSpPr>
            <a:spLocks noGrp="1"/>
          </p:cNvSpPr>
          <p:nvPr>
            <p:ph type="ftr" sz="quarter" idx="11"/>
          </p:nvPr>
        </p:nvSpPr>
        <p:spPr/>
        <p:txBody>
          <a:bodyPr/>
          <a:lstStyle/>
          <a:p>
            <a:r>
              <a:rPr lang="en-US" smtClean="0"/>
              <a:t>ComeAndReason.com</a:t>
            </a:r>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90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C5961-1543-451C-AAB2-A3C1D74A9901}" type="datetime1">
              <a:rPr lang="en-US" smtClean="0"/>
              <a:t>3/20/2015</a:t>
            </a:fld>
            <a:endParaRPr lang="en-US"/>
          </a:p>
        </p:txBody>
      </p:sp>
      <p:sp>
        <p:nvSpPr>
          <p:cNvPr id="6" name="Footer Placeholder 5"/>
          <p:cNvSpPr>
            <a:spLocks noGrp="1"/>
          </p:cNvSpPr>
          <p:nvPr>
            <p:ph type="ftr" sz="quarter" idx="11"/>
          </p:nvPr>
        </p:nvSpPr>
        <p:spPr/>
        <p:txBody>
          <a:bodyPr/>
          <a:lstStyle/>
          <a:p>
            <a:r>
              <a:rPr lang="en-US" smtClean="0"/>
              <a:t>ComeAndReason.com</a:t>
            </a:r>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7902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200151"/>
            <a:ext cx="76200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881E39-0A03-4169-BC32-CB5371A1388A}" type="datetime1">
              <a:rPr lang="en-US" smtClean="0"/>
              <a:t>3/20/2015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accent5">
                    <a:lumMod val="50000"/>
                  </a:schemeClr>
                </a:solidFill>
              </a:defRPr>
            </a:lvl1pPr>
          </a:lstStyle>
          <a:p>
            <a:r>
              <a:rPr lang="en-US" smtClean="0"/>
              <a:t>ComeAndReason.com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454EFD-86D6-4F47-85FB-7205DE7B8782}" type="slidenum">
              <a:rPr lang="en-US" smtClean="0"/>
              <a:t>‹#›</a:t>
            </a:fld>
            <a:endParaRPr lang="en-US"/>
          </a:p>
        </p:txBody>
      </p:sp>
    </p:spTree>
    <p:extLst>
      <p:ext uri="{BB962C8B-B14F-4D97-AF65-F5344CB8AC3E}">
        <p14:creationId xmlns:p14="http://schemas.microsoft.com/office/powerpoint/2010/main" val="36536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3200" b="1" i="0" kern="1200" cap="small">
          <a:solidFill>
            <a:srgbClr val="FFFFCC"/>
          </a:solidFill>
          <a:effectLst>
            <a:outerShdw blurRad="50800" dist="38100" dir="5400000" algn="t" rotWithShape="0">
              <a:prstClr val="black">
                <a:alpha val="40000"/>
              </a:prstClr>
            </a:outerShdw>
          </a:effectLst>
          <a:latin typeface="Tahoma"/>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g"/><Relationship Id="rId4" Type="http://schemas.openxmlformats.org/officeDocument/2006/relationships/image" Target="../media/image3.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0" y="3333750"/>
            <a:ext cx="9144000" cy="990600"/>
          </a:xfrm>
          <a:prstGeom prst="rect">
            <a:avLst/>
          </a:prstGeom>
          <a:gradFill flip="none" rotWithShape="1">
            <a:gsLst>
              <a:gs pos="100000">
                <a:schemeClr val="bg2">
                  <a:alpha val="35000"/>
                </a:schemeClr>
              </a:gs>
              <a:gs pos="0">
                <a:schemeClr val="bg1">
                  <a:alpha val="1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0"/>
            <a:ext cx="9144000" cy="1962150"/>
          </a:xfrm>
          <a:prstGeom prst="rect">
            <a:avLst/>
          </a:prstGeom>
          <a:gradFill flip="none" rotWithShape="1">
            <a:gsLst>
              <a:gs pos="0">
                <a:schemeClr val="bg2">
                  <a:alpha val="60000"/>
                </a:schemeClr>
              </a:gs>
              <a:gs pos="100000">
                <a:schemeClr val="bg1">
                  <a:alpha val="1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962151"/>
            <a:ext cx="9144000" cy="1346952"/>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1905000" y="285750"/>
            <a:ext cx="7086600" cy="1511721"/>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defRPr/>
            </a:pPr>
            <a:r>
              <a:rPr lang="en-US" sz="54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God </a:t>
            </a:r>
            <a:r>
              <a:rPr lang="en-US" sz="48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and your </a:t>
            </a:r>
            <a:r>
              <a:rPr lang="en-US" sz="54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Church</a:t>
            </a:r>
          </a:p>
          <a:p>
            <a:pPr algn="ctr">
              <a:defRPr/>
            </a:pPr>
            <a:r>
              <a:rPr lang="en-US" sz="2400" spc="200" dirty="0" smtClean="0">
                <a:solidFill>
                  <a:srgbClr val="ACAEEE"/>
                </a:solidFill>
                <a:effectLst>
                  <a:outerShdw blurRad="50800" dist="38100" dir="8100000" algn="tr" rotWithShape="0">
                    <a:prstClr val="black">
                      <a:alpha val="40000"/>
                    </a:prstClr>
                  </a:outerShdw>
                </a:effectLst>
                <a:latin typeface="advent pro Lt1" pitchFamily="50" charset="0"/>
              </a:rPr>
              <a:t>PREPARING PEOPLE TO MEET JESUS</a:t>
            </a:r>
          </a:p>
        </p:txBody>
      </p:sp>
      <p:sp>
        <p:nvSpPr>
          <p:cNvPr id="6" name="TextBox 5"/>
          <p:cNvSpPr txBox="1">
            <a:spLocks noChangeArrowheads="1"/>
          </p:cNvSpPr>
          <p:nvPr/>
        </p:nvSpPr>
        <p:spPr>
          <a:xfrm>
            <a:off x="838200" y="3333750"/>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Seven Levels of Moral Decision Making</a:t>
            </a:r>
          </a:p>
        </p:txBody>
      </p:sp>
      <p:sp>
        <p:nvSpPr>
          <p:cNvPr id="9" name="TextBox 8"/>
          <p:cNvSpPr txBox="1">
            <a:spLocks noChangeArrowheads="1"/>
          </p:cNvSpPr>
          <p:nvPr/>
        </p:nvSpPr>
        <p:spPr>
          <a:xfrm>
            <a:off x="3352800" y="3333750"/>
            <a:ext cx="2301850" cy="990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Becoming a Spokesperson for God: The Cosmic Conflict from Beginning to End</a:t>
            </a:r>
          </a:p>
        </p:txBody>
      </p:sp>
      <p:sp>
        <p:nvSpPr>
          <p:cNvPr id="10" name="TextBox 9"/>
          <p:cNvSpPr txBox="1">
            <a:spLocks noChangeArrowheads="1"/>
          </p:cNvSpPr>
          <p:nvPr/>
        </p:nvSpPr>
        <p:spPr>
          <a:xfrm>
            <a:off x="6096000" y="33432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Answering Difficult Bible Questions</a:t>
            </a:r>
          </a:p>
        </p:txBody>
      </p:sp>
      <p:sp>
        <p:nvSpPr>
          <p:cNvPr id="11" name="TextBox 10"/>
          <p:cNvSpPr txBox="1">
            <a:spLocks noChangeArrowheads="1"/>
          </p:cNvSpPr>
          <p:nvPr/>
        </p:nvSpPr>
        <p:spPr>
          <a:xfrm>
            <a:off x="838200" y="4552950"/>
            <a:ext cx="7448550" cy="457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sz="2000" spc="300" dirty="0" smtClean="0">
                <a:solidFill>
                  <a:schemeClr val="bg1"/>
                </a:solidFill>
                <a:latin typeface="advent pro Lt1" pitchFamily="50" charset="0"/>
              </a:rPr>
              <a:t>PRESENTED BY  TIMOTHY R. JENNINGS, MD, DFAPA</a:t>
            </a:r>
          </a:p>
        </p:txBody>
      </p:sp>
      <p:pic>
        <p:nvPicPr>
          <p:cNvPr id="3" name="Picture 2" descr="Hell_Plan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50" y="1962150"/>
            <a:ext cx="2286000" cy="13469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90" y="657676"/>
            <a:ext cx="1187419" cy="1152073"/>
          </a:xfrm>
          <a:prstGeom prst="rect">
            <a:avLst/>
          </a:prstGeom>
          <a:effectLst/>
        </p:spPr>
      </p:pic>
      <p:graphicFrame>
        <p:nvGraphicFramePr>
          <p:cNvPr id="4" name="Diagram 3"/>
          <p:cNvGraphicFramePr/>
          <p:nvPr>
            <p:extLst>
              <p:ext uri="{D42A27DB-BD31-4B8C-83A1-F6EECF244321}">
                <p14:modId xmlns:p14="http://schemas.microsoft.com/office/powerpoint/2010/main" val="4152490677"/>
              </p:ext>
            </p:extLst>
          </p:nvPr>
        </p:nvGraphicFramePr>
        <p:xfrm>
          <a:off x="838200" y="1962151"/>
          <a:ext cx="2133600" cy="1346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11" descr="j0289528.jpg"/>
          <p:cNvPicPr>
            <a:picLocks noChangeAspect="1"/>
          </p:cNvPicPr>
          <p:nvPr/>
        </p:nvPicPr>
        <p:blipFill rotWithShape="1">
          <a:blip r:embed="rId10">
            <a:extLst>
              <a:ext uri="{28A0092B-C50C-407E-A947-70E740481C1C}">
                <a14:useLocalDpi xmlns:a14="http://schemas.microsoft.com/office/drawing/2010/main" val="0"/>
              </a:ext>
            </a:extLst>
          </a:blip>
          <a:srcRect l="7611" t="8333" r="-402" b="55218"/>
          <a:stretch/>
        </p:blipFill>
        <p:spPr>
          <a:xfrm>
            <a:off x="3352800" y="1962151"/>
            <a:ext cx="2286000" cy="1346953"/>
          </a:xfrm>
          <a:prstGeom prst="rect">
            <a:avLst/>
          </a:prstGeom>
        </p:spPr>
      </p:pic>
    </p:spTree>
    <p:extLst>
      <p:ext uri="{BB962C8B-B14F-4D97-AF65-F5344CB8AC3E}">
        <p14:creationId xmlns:p14="http://schemas.microsoft.com/office/powerpoint/2010/main" val="121446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r>
              <a:rPr lang="en-US" dirty="0" smtClean="0"/>
              <a:t>Domestic violence rates No different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5097735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72"/>
            <a:ext cx="9034256" cy="909878"/>
          </a:xfrm>
        </p:spPr>
        <p:txBody>
          <a:bodyPr>
            <a:normAutofit/>
          </a:bodyPr>
          <a:lstStyle/>
          <a:p>
            <a:r>
              <a:rPr lang="en-US" dirty="0" smtClean="0"/>
              <a:t>Level 7: Understanding Friend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63835"/>
            <a:ext cx="8001000" cy="3970115"/>
          </a:xfrm>
        </p:spPr>
        <p:txBody>
          <a:bodyPr>
            <a:noAutofit/>
          </a:bodyPr>
          <a:lstStyle/>
          <a:p>
            <a:pPr>
              <a:lnSpc>
                <a:spcPct val="90000"/>
              </a:lnSpc>
            </a:pPr>
            <a:r>
              <a:rPr lang="en-US" sz="2800" dirty="0" smtClean="0">
                <a:solidFill>
                  <a:srgbClr val="31859C"/>
                </a:solidFill>
              </a:rPr>
              <a:t>Not only love for God and others</a:t>
            </a:r>
          </a:p>
          <a:p>
            <a:pPr>
              <a:lnSpc>
                <a:spcPct val="90000"/>
              </a:lnSpc>
            </a:pPr>
            <a:r>
              <a:rPr lang="en-US" sz="2800" dirty="0" smtClean="0">
                <a:solidFill>
                  <a:srgbClr val="31859C"/>
                </a:solidFill>
              </a:rPr>
              <a:t>Not only understands God’s design for life</a:t>
            </a:r>
          </a:p>
          <a:p>
            <a:pPr>
              <a:lnSpc>
                <a:spcPct val="90000"/>
              </a:lnSpc>
            </a:pPr>
            <a:r>
              <a:rPr lang="en-US" sz="2800" dirty="0" smtClean="0"/>
              <a:t>But understands and intelligently participates in God’s </a:t>
            </a:r>
            <a:r>
              <a:rPr lang="en-US" sz="2800" i="1" dirty="0" smtClean="0"/>
              <a:t>purposes</a:t>
            </a:r>
          </a:p>
        </p:txBody>
      </p:sp>
    </p:spTree>
    <p:extLst>
      <p:ext uri="{BB962C8B-B14F-4D97-AF65-F5344CB8AC3E}">
        <p14:creationId xmlns:p14="http://schemas.microsoft.com/office/powerpoint/2010/main" val="9774871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72"/>
            <a:ext cx="9034256" cy="909878"/>
          </a:xfrm>
        </p:spPr>
        <p:txBody>
          <a:bodyPr>
            <a:normAutofit/>
          </a:bodyPr>
          <a:lstStyle/>
          <a:p>
            <a:r>
              <a:rPr lang="en-US" dirty="0" smtClean="0"/>
              <a:t>Level 7: Understanding Friend of God</a:t>
            </a:r>
            <a:endParaRPr lang="en-US" dirty="0"/>
          </a:p>
        </p:txBody>
      </p:sp>
      <p:sp>
        <p:nvSpPr>
          <p:cNvPr id="3" name="Content Placeholder 2"/>
          <p:cNvSpPr>
            <a:spLocks noGrp="1"/>
          </p:cNvSpPr>
          <p:nvPr>
            <p:ph idx="1"/>
          </p:nvPr>
        </p:nvSpPr>
        <p:spPr>
          <a:xfrm>
            <a:off x="685800" y="963835"/>
            <a:ext cx="8001000" cy="3970115"/>
          </a:xfrm>
        </p:spPr>
        <p:txBody>
          <a:bodyPr>
            <a:noAutofit/>
          </a:bodyPr>
          <a:lstStyle/>
          <a:p>
            <a:pPr>
              <a:lnSpc>
                <a:spcPct val="90000"/>
              </a:lnSpc>
            </a:pPr>
            <a:r>
              <a:rPr lang="en-US" sz="2800" dirty="0" smtClean="0">
                <a:solidFill>
                  <a:srgbClr val="31859C"/>
                </a:solidFill>
              </a:rPr>
              <a:t>Not only love for God and others</a:t>
            </a:r>
          </a:p>
          <a:p>
            <a:pPr>
              <a:lnSpc>
                <a:spcPct val="90000"/>
              </a:lnSpc>
            </a:pPr>
            <a:r>
              <a:rPr lang="en-US" sz="2800" dirty="0" smtClean="0">
                <a:solidFill>
                  <a:srgbClr val="31859C"/>
                </a:solidFill>
              </a:rPr>
              <a:t>Not only understands God’s design for life</a:t>
            </a:r>
          </a:p>
          <a:p>
            <a:pPr>
              <a:lnSpc>
                <a:spcPct val="90000"/>
              </a:lnSpc>
            </a:pPr>
            <a:r>
              <a:rPr lang="en-US" sz="2800" dirty="0" smtClean="0">
                <a:solidFill>
                  <a:srgbClr val="31859C"/>
                </a:solidFill>
              </a:rPr>
              <a:t>But understands and intelligently participates in God’s </a:t>
            </a:r>
            <a:r>
              <a:rPr lang="en-US" sz="2800" i="1" dirty="0" smtClean="0">
                <a:solidFill>
                  <a:srgbClr val="31859C"/>
                </a:solidFill>
              </a:rPr>
              <a:t>purposes</a:t>
            </a:r>
          </a:p>
          <a:p>
            <a:pPr>
              <a:lnSpc>
                <a:spcPct val="90000"/>
              </a:lnSpc>
            </a:pPr>
            <a:r>
              <a:rPr lang="en-US" sz="2800" dirty="0" smtClean="0"/>
              <a:t>“</a:t>
            </a:r>
            <a:r>
              <a:rPr lang="en-US" dirty="0"/>
              <a:t>I’m no longer calling you servants because servants don’t understand what their master is thinking and planning. No, I’ve named you friends because I’ve let you in on everything I’ve heard from the Father</a:t>
            </a:r>
            <a:r>
              <a:rPr lang="en-US" dirty="0" smtClean="0"/>
              <a:t>.</a:t>
            </a:r>
            <a:r>
              <a:rPr lang="en-US" sz="2800" dirty="0" smtClean="0"/>
              <a:t>” </a:t>
            </a:r>
            <a:r>
              <a:rPr lang="en-US" sz="1600" dirty="0">
                <a:solidFill>
                  <a:srgbClr val="8EB4E3"/>
                </a:solidFill>
              </a:rPr>
              <a:t>John 15:15 </a:t>
            </a:r>
            <a:r>
              <a:rPr lang="en-US" sz="1600" dirty="0" smtClean="0">
                <a:solidFill>
                  <a:srgbClr val="8EB4E3"/>
                </a:solidFill>
              </a:rPr>
              <a:t>Message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143142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effectLst>
                  <a:outerShdw blurRad="38100" dist="38100" dir="2700000" algn="tl">
                    <a:srgbClr val="000000">
                      <a:alpha val="43137"/>
                    </a:srgbClr>
                  </a:outerShdw>
                </a:effectLst>
              </a:rPr>
              <a:t>God’s character and law of </a:t>
            </a:r>
            <a:r>
              <a:rPr lang="es-CO" dirty="0" err="1" smtClean="0">
                <a:effectLst>
                  <a:outerShdw blurRad="38100" dist="38100" dir="2700000" algn="tl">
                    <a:srgbClr val="000000">
                      <a:alpha val="43137"/>
                    </a:srgbClr>
                  </a:outerShdw>
                </a:effectLst>
              </a:rPr>
              <a:t>love</a:t>
            </a:r>
            <a:endParaRPr lang="es-CO"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23155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effectLst>
                  <a:outerShdw blurRad="38100" dist="38100" dir="2700000" algn="tl">
                    <a:srgbClr val="000000">
                      <a:alpha val="43137"/>
                    </a:srgbClr>
                  </a:outerShdw>
                </a:effectLst>
              </a:rPr>
              <a:t>God’s design </a:t>
            </a:r>
            <a:r>
              <a:rPr lang="es-CO" dirty="0" err="1" smtClean="0">
                <a:effectLst>
                  <a:outerShdw blurRad="38100" dist="38100" dir="2700000" algn="tl">
                    <a:srgbClr val="000000">
                      <a:alpha val="43137"/>
                    </a:srgbClr>
                  </a:outerShdw>
                </a:effectLst>
              </a:rPr>
              <a:t>for</a:t>
            </a:r>
            <a:r>
              <a:rPr lang="es-CO" dirty="0" smtClean="0">
                <a:effectLst>
                  <a:outerShdw blurRad="38100" dist="38100" dir="2700000" algn="tl">
                    <a:srgbClr val="000000">
                      <a:alpha val="43137"/>
                    </a:srgbClr>
                  </a:outerShdw>
                </a:effectLst>
              </a:rPr>
              <a:t> </a:t>
            </a:r>
            <a:r>
              <a:rPr lang="es-CO" dirty="0" err="1" smtClean="0">
                <a:effectLst>
                  <a:outerShdw blurRad="38100" dist="38100" dir="2700000" algn="tl">
                    <a:srgbClr val="000000">
                      <a:alpha val="43137"/>
                    </a:srgbClr>
                  </a:outerShdw>
                </a:effectLst>
              </a:rPr>
              <a:t>life</a:t>
            </a:r>
            <a:endParaRPr lang="es-CO"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3756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effectLst>
                  <a:outerShdw blurRad="38100" dist="38100" dir="2700000" algn="tl">
                    <a:srgbClr val="000000">
                      <a:alpha val="43137"/>
                    </a:srgbClr>
                  </a:outerShdw>
                </a:effectLst>
              </a:rPr>
              <a:t>The origin </a:t>
            </a:r>
            <a:r>
              <a:rPr lang="es-CO" dirty="0">
                <a:effectLst>
                  <a:outerShdw blurRad="38100" dist="38100" dir="2700000" algn="tl">
                    <a:srgbClr val="000000">
                      <a:alpha val="43137"/>
                    </a:srgbClr>
                  </a:outerShdw>
                </a:effectLst>
              </a:rPr>
              <a:t>of </a:t>
            </a:r>
            <a:r>
              <a:rPr lang="es-CO" dirty="0" smtClean="0">
                <a:effectLst>
                  <a:outerShdw blurRad="38100" dist="38100" dir="2700000" algn="tl">
                    <a:srgbClr val="000000">
                      <a:alpha val="43137"/>
                    </a:srgbClr>
                  </a:outerShdw>
                </a:effectLst>
              </a:rPr>
              <a:t>evil</a:t>
            </a:r>
            <a:r>
              <a:rPr lang="es-CO" dirty="0">
                <a:effectLst>
                  <a:outerShdw blurRad="38100" dist="38100" dir="2700000" algn="tl">
                    <a:srgbClr val="000000">
                      <a:alpha val="43137"/>
                    </a:srgbClr>
                  </a:outerShdw>
                </a:effectLst>
              </a:rPr>
              <a:t> </a:t>
            </a:r>
            <a:r>
              <a:rPr lang="es-CO" dirty="0" smtClean="0">
                <a:effectLst>
                  <a:outerShdw blurRad="38100" dist="38100" dir="2700000" algn="tl">
                    <a:srgbClr val="000000">
                      <a:alpha val="43137"/>
                    </a:srgbClr>
                  </a:outerShdw>
                </a:effectLst>
              </a:rPr>
              <a:t>and the </a:t>
            </a:r>
            <a:r>
              <a:rPr lang="es-CO" dirty="0">
                <a:effectLst>
                  <a:outerShdw blurRad="38100" dist="38100" dir="2700000" algn="tl">
                    <a:srgbClr val="000000">
                      <a:alpha val="43137"/>
                    </a:srgbClr>
                  </a:outerShdw>
                </a:effectLst>
              </a:rPr>
              <a:t>nature of </a:t>
            </a:r>
            <a:r>
              <a:rPr lang="es-CO" dirty="0" smtClean="0">
                <a:effectLst>
                  <a:outerShdw blurRad="38100" dist="38100" dir="2700000" algn="tl">
                    <a:srgbClr val="000000">
                      <a:alpha val="43137"/>
                    </a:srgbClr>
                  </a:outerShdw>
                </a:effectLst>
              </a:rPr>
              <a:t>sin</a:t>
            </a:r>
            <a:endParaRPr lang="es-C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44003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weapons of </a:t>
            </a:r>
            <a:r>
              <a:rPr lang="es-CO" dirty="0" err="1" smtClean="0">
                <a:effectLst>
                  <a:outerShdw blurRad="38100" dist="38100" dir="2700000" algn="tl">
                    <a:srgbClr val="000000">
                      <a:alpha val="43137"/>
                    </a:srgbClr>
                  </a:outerShdw>
                </a:effectLst>
              </a:rPr>
              <a:t>Satan</a:t>
            </a:r>
            <a:endParaRPr lang="es-C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25708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weapons of </a:t>
            </a:r>
            <a:r>
              <a:rPr lang="es-CO" dirty="0" smtClean="0">
                <a:solidFill>
                  <a:srgbClr val="31859C"/>
                </a:solidFill>
                <a:effectLst>
                  <a:outerShdw blurRad="38100" dist="38100" dir="2700000" algn="tl">
                    <a:srgbClr val="000000">
                      <a:alpha val="43137"/>
                    </a:srgbClr>
                  </a:outerShdw>
                </a:effectLst>
              </a:rPr>
              <a:t>Satan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original purpose for the creation of </a:t>
            </a:r>
            <a:r>
              <a:rPr lang="es-CO" dirty="0" err="1" smtClean="0">
                <a:effectLst>
                  <a:outerShdw blurRad="38100" dist="38100" dir="2700000" algn="tl">
                    <a:srgbClr val="000000">
                      <a:alpha val="43137"/>
                    </a:srgbClr>
                  </a:outerShdw>
                </a:effectLst>
              </a:rPr>
              <a:t>humanity</a:t>
            </a:r>
            <a:endParaRPr lang="es-C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86186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weapons of </a:t>
            </a:r>
            <a:r>
              <a:rPr lang="es-CO" dirty="0" smtClean="0">
                <a:solidFill>
                  <a:srgbClr val="31859C"/>
                </a:solidFill>
                <a:effectLst>
                  <a:outerShdw blurRad="38100" dist="38100" dir="2700000" algn="tl">
                    <a:srgbClr val="000000">
                      <a:alpha val="43137"/>
                    </a:srgbClr>
                  </a:outerShdw>
                </a:effectLst>
              </a:rPr>
              <a:t>Satan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original purpose for the creation of </a:t>
            </a:r>
            <a:r>
              <a:rPr lang="es-CO" dirty="0" smtClean="0">
                <a:solidFill>
                  <a:srgbClr val="31859C"/>
                </a:solidFill>
                <a:effectLst>
                  <a:outerShdw blurRad="38100" dist="38100" dir="2700000" algn="tl">
                    <a:srgbClr val="000000">
                      <a:alpha val="43137"/>
                    </a:srgbClr>
                  </a:outerShdw>
                </a:effectLst>
              </a:rPr>
              <a:t>humanity</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fall of humanity into </a:t>
            </a:r>
            <a:r>
              <a:rPr lang="es-CO" dirty="0" smtClean="0">
                <a:effectLst>
                  <a:outerShdw blurRad="38100" dist="38100" dir="2700000" algn="tl">
                    <a:srgbClr val="000000">
                      <a:alpha val="43137"/>
                    </a:srgbClr>
                  </a:outerShdw>
                </a:effectLst>
              </a:rPr>
              <a:t>sin</a:t>
            </a:r>
            <a:endParaRPr lang="es-CO" dirty="0">
              <a:effectLst>
                <a:outerShdw blurRad="38100" dist="38100" dir="2700000" algn="tl">
                  <a:srgbClr val="000000">
                    <a:alpha val="43137"/>
                  </a:srgbClr>
                </a:outerShdw>
              </a:effectLst>
            </a:endParaRPr>
          </a:p>
          <a:p>
            <a:pPr marL="0" indent="0">
              <a:lnSpc>
                <a:spcPct val="70000"/>
              </a:lnSpc>
              <a:buNone/>
            </a:pPr>
            <a:endParaRPr lang="en-US" dirty="0">
              <a:effectLst>
                <a:outerShdw blurRad="38100" dist="38100" dir="2700000" algn="tl">
                  <a:srgbClr val="000000">
                    <a:alpha val="43137"/>
                  </a:srgbClr>
                </a:outerShdw>
              </a:effectLst>
            </a:endParaRPr>
          </a:p>
          <a:p>
            <a:pPr marL="0" indent="0">
              <a:lnSpc>
                <a:spcPct val="70000"/>
              </a:lnSpc>
              <a:buNone/>
            </a:pPr>
            <a:endParaRPr lang="en-US"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25416347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weapons of </a:t>
            </a:r>
            <a:r>
              <a:rPr lang="es-CO" dirty="0" smtClean="0">
                <a:solidFill>
                  <a:srgbClr val="31859C"/>
                </a:solidFill>
                <a:effectLst>
                  <a:outerShdw blurRad="38100" dist="38100" dir="2700000" algn="tl">
                    <a:srgbClr val="000000">
                      <a:alpha val="43137"/>
                    </a:srgbClr>
                  </a:outerShdw>
                </a:effectLst>
              </a:rPr>
              <a:t>Satan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original purpose for the creation of </a:t>
            </a:r>
            <a:r>
              <a:rPr lang="es-CO" dirty="0" smtClean="0">
                <a:solidFill>
                  <a:srgbClr val="31859C"/>
                </a:solidFill>
                <a:effectLst>
                  <a:outerShdw blurRad="38100" dist="38100" dir="2700000" algn="tl">
                    <a:srgbClr val="000000">
                      <a:alpha val="43137"/>
                    </a:srgbClr>
                  </a:outerShdw>
                </a:effectLst>
              </a:rPr>
              <a:t>humanity</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fall of humanity into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effectLst>
                  <a:outerShdw blurRad="38100" dist="38100" dir="2700000" algn="tl">
                    <a:srgbClr val="000000">
                      <a:alpha val="43137"/>
                    </a:srgbClr>
                  </a:outerShdw>
                </a:effectLst>
              </a:rPr>
              <a:t>God’s </a:t>
            </a:r>
            <a:r>
              <a:rPr lang="es-CO" dirty="0">
                <a:effectLst>
                  <a:outerShdw blurRad="38100" dist="38100" dir="2700000" algn="tl">
                    <a:srgbClr val="000000">
                      <a:alpha val="43137"/>
                    </a:srgbClr>
                  </a:outerShdw>
                </a:effectLst>
              </a:rPr>
              <a:t>working through human </a:t>
            </a:r>
            <a:r>
              <a:rPr lang="es-CO" dirty="0" smtClean="0">
                <a:effectLst>
                  <a:outerShdw blurRad="38100" dist="38100" dir="2700000" algn="tl">
                    <a:srgbClr val="000000">
                      <a:alpha val="43137"/>
                    </a:srgbClr>
                  </a:outerShdw>
                </a:effectLst>
              </a:rPr>
              <a:t>history </a:t>
            </a:r>
          </a:p>
          <a:p>
            <a:pPr marL="0" indent="0">
              <a:lnSpc>
                <a:spcPct val="70000"/>
              </a:lnSpc>
              <a:buNone/>
            </a:pPr>
            <a:endParaRPr lang="en-US"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22155133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weapons of </a:t>
            </a:r>
            <a:r>
              <a:rPr lang="es-CO" dirty="0" smtClean="0">
                <a:solidFill>
                  <a:srgbClr val="31859C"/>
                </a:solidFill>
                <a:effectLst>
                  <a:outerShdw blurRad="38100" dist="38100" dir="2700000" algn="tl">
                    <a:srgbClr val="000000">
                      <a:alpha val="43137"/>
                    </a:srgbClr>
                  </a:outerShdw>
                </a:effectLst>
              </a:rPr>
              <a:t>Satan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original purpose for the creation of </a:t>
            </a:r>
            <a:r>
              <a:rPr lang="es-CO" dirty="0" smtClean="0">
                <a:solidFill>
                  <a:srgbClr val="31859C"/>
                </a:solidFill>
                <a:effectLst>
                  <a:outerShdw blurRad="38100" dist="38100" dir="2700000" algn="tl">
                    <a:srgbClr val="000000">
                      <a:alpha val="43137"/>
                    </a:srgbClr>
                  </a:outerShdw>
                </a:effectLst>
              </a:rPr>
              <a:t>humanity</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fall of humanity into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God’s </a:t>
            </a:r>
            <a:r>
              <a:rPr lang="es-CO" dirty="0">
                <a:solidFill>
                  <a:srgbClr val="31859C"/>
                </a:solidFill>
                <a:effectLst>
                  <a:outerShdw blurRad="38100" dist="38100" dir="2700000" algn="tl">
                    <a:srgbClr val="000000">
                      <a:alpha val="43137"/>
                    </a:srgbClr>
                  </a:outerShdw>
                </a:effectLst>
              </a:rPr>
              <a:t>working through human </a:t>
            </a:r>
            <a:r>
              <a:rPr lang="es-CO" dirty="0" smtClean="0">
                <a:solidFill>
                  <a:srgbClr val="31859C"/>
                </a:solidFill>
                <a:effectLst>
                  <a:outerShdw blurRad="38100" dist="38100" dir="2700000" algn="tl">
                    <a:srgbClr val="000000">
                      <a:alpha val="43137"/>
                    </a:srgbClr>
                  </a:outerShdw>
                </a:effectLst>
              </a:rPr>
              <a:t>history </a:t>
            </a:r>
          </a:p>
          <a:p>
            <a:pPr>
              <a:lnSpc>
                <a:spcPct val="70000"/>
              </a:lnSpc>
            </a:pPr>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purpose of the </a:t>
            </a:r>
            <a:r>
              <a:rPr lang="es-CO" dirty="0" smtClean="0">
                <a:effectLst>
                  <a:outerShdw blurRad="38100" dist="38100" dir="2700000" algn="tl">
                    <a:srgbClr val="000000">
                      <a:alpha val="43137"/>
                    </a:srgbClr>
                  </a:outerShdw>
                </a:effectLst>
              </a:rPr>
              <a:t>Cross</a:t>
            </a:r>
            <a:r>
              <a:rPr lang="es-CO" dirty="0">
                <a:effectLst>
                  <a:outerShdw blurRad="38100" dist="38100" dir="2700000" algn="tl">
                    <a:srgbClr val="000000">
                      <a:alpha val="43137"/>
                    </a:srgbClr>
                  </a:outerShdw>
                </a:effectLst>
              </a:rPr>
              <a:t> </a:t>
            </a:r>
            <a:endParaRPr lang="es-CO" dirty="0" smtClean="0">
              <a:effectLst>
                <a:outerShdw blurRad="38100" dist="38100" dir="2700000" algn="tl">
                  <a:srgbClr val="000000">
                    <a:alpha val="43137"/>
                  </a:srgbClr>
                </a:outerShdw>
              </a:effectLst>
            </a:endParaRPr>
          </a:p>
          <a:p>
            <a:pPr marL="0" indent="0">
              <a:lnSpc>
                <a:spcPct val="70000"/>
              </a:lnSpc>
              <a:buNone/>
            </a:pPr>
            <a:endParaRPr lang="en-US"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268288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r>
              <a:rPr lang="en-US" dirty="0" smtClean="0">
                <a:solidFill>
                  <a:srgbClr val="31859C"/>
                </a:solidFill>
              </a:rPr>
              <a:t>Domestic violence rates No different</a:t>
            </a:r>
          </a:p>
          <a:p>
            <a:r>
              <a:rPr lang="en-US" dirty="0" smtClean="0"/>
              <a:t>Child abuse rates No different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916920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38"/>
            <a:ext cx="8229600" cy="807390"/>
          </a:xfrm>
        </p:spPr>
        <p:txBody>
          <a:bodyPr>
            <a:noAutofit/>
          </a:bodyPr>
          <a:lstStyle/>
          <a:p>
            <a:r>
              <a:rPr lang="en-US" dirty="0" smtClean="0"/>
              <a:t>Level 7 Understand</a:t>
            </a:r>
            <a:endParaRPr lang="en-US" dirty="0"/>
          </a:p>
        </p:txBody>
      </p:sp>
      <p:sp>
        <p:nvSpPr>
          <p:cNvPr id="3" name="Content Placeholder 2"/>
          <p:cNvSpPr>
            <a:spLocks noGrp="1"/>
          </p:cNvSpPr>
          <p:nvPr>
            <p:ph idx="1"/>
          </p:nvPr>
        </p:nvSpPr>
        <p:spPr>
          <a:xfrm>
            <a:off x="685800" y="1047750"/>
            <a:ext cx="8001000" cy="4038600"/>
          </a:xfrm>
        </p:spPr>
        <p:txBody>
          <a:bodyPr>
            <a:noAutofit/>
          </a:bodyPr>
          <a:lstStyle/>
          <a:p>
            <a:pPr>
              <a:lnSpc>
                <a:spcPct val="70000"/>
              </a:lnSpc>
            </a:pPr>
            <a:r>
              <a:rPr lang="es-CO" dirty="0" smtClean="0">
                <a:solidFill>
                  <a:srgbClr val="31859C"/>
                </a:solidFill>
                <a:effectLst>
                  <a:outerShdw blurRad="38100" dist="38100" dir="2700000" algn="tl">
                    <a:srgbClr val="000000">
                      <a:alpha val="43137"/>
                    </a:srgbClr>
                  </a:outerShdw>
                </a:effectLst>
              </a:rPr>
              <a:t>God’s character and law of love</a:t>
            </a:r>
          </a:p>
          <a:p>
            <a:pPr>
              <a:lnSpc>
                <a:spcPct val="70000"/>
              </a:lnSpc>
            </a:pPr>
            <a:r>
              <a:rPr lang="es-CO" dirty="0" smtClean="0">
                <a:solidFill>
                  <a:srgbClr val="31859C"/>
                </a:solidFill>
                <a:effectLst>
                  <a:outerShdw blurRad="38100" dist="38100" dir="2700000" algn="tl">
                    <a:srgbClr val="000000">
                      <a:alpha val="43137"/>
                    </a:srgbClr>
                  </a:outerShdw>
                </a:effectLst>
              </a:rPr>
              <a:t>God’s design for life</a:t>
            </a:r>
          </a:p>
          <a:p>
            <a:pPr>
              <a:lnSpc>
                <a:spcPct val="70000"/>
              </a:lnSpc>
            </a:pPr>
            <a:r>
              <a:rPr lang="es-CO" dirty="0" smtClean="0">
                <a:solidFill>
                  <a:srgbClr val="31859C"/>
                </a:solidFill>
                <a:effectLst>
                  <a:outerShdw blurRad="38100" dist="38100" dir="2700000" algn="tl">
                    <a:srgbClr val="000000">
                      <a:alpha val="43137"/>
                    </a:srgbClr>
                  </a:outerShdw>
                </a:effectLst>
              </a:rPr>
              <a:t>The origin </a:t>
            </a:r>
            <a:r>
              <a:rPr lang="es-CO" dirty="0">
                <a:solidFill>
                  <a:srgbClr val="31859C"/>
                </a:solidFill>
                <a:effectLst>
                  <a:outerShdw blurRad="38100" dist="38100" dir="2700000" algn="tl">
                    <a:srgbClr val="000000">
                      <a:alpha val="43137"/>
                    </a:srgbClr>
                  </a:outerShdw>
                </a:effectLst>
              </a:rPr>
              <a:t>of </a:t>
            </a:r>
            <a:r>
              <a:rPr lang="es-CO" dirty="0" smtClean="0">
                <a:solidFill>
                  <a:srgbClr val="31859C"/>
                </a:solidFill>
                <a:effectLst>
                  <a:outerShdw blurRad="38100" dist="38100" dir="2700000" algn="tl">
                    <a:srgbClr val="000000">
                      <a:alpha val="43137"/>
                    </a:srgbClr>
                  </a:outerShdw>
                </a:effectLst>
              </a:rPr>
              <a:t>evil</a:t>
            </a:r>
            <a:r>
              <a:rPr lang="es-CO" dirty="0">
                <a:solidFill>
                  <a:srgbClr val="31859C"/>
                </a:solidFill>
                <a:effectLst>
                  <a:outerShdw blurRad="38100" dist="38100" dir="2700000" algn="tl">
                    <a:srgbClr val="000000">
                      <a:alpha val="43137"/>
                    </a:srgbClr>
                  </a:outerShdw>
                </a:effectLst>
              </a:rPr>
              <a:t> </a:t>
            </a:r>
            <a:r>
              <a:rPr lang="es-CO" dirty="0" smtClean="0">
                <a:solidFill>
                  <a:srgbClr val="31859C"/>
                </a:solidFill>
                <a:effectLst>
                  <a:outerShdw blurRad="38100" dist="38100" dir="2700000" algn="tl">
                    <a:srgbClr val="000000">
                      <a:alpha val="43137"/>
                    </a:srgbClr>
                  </a:outerShdw>
                </a:effectLst>
              </a:rPr>
              <a:t>and the </a:t>
            </a:r>
            <a:r>
              <a:rPr lang="es-CO" dirty="0">
                <a:solidFill>
                  <a:srgbClr val="31859C"/>
                </a:solidFill>
                <a:effectLst>
                  <a:outerShdw blurRad="38100" dist="38100" dir="2700000" algn="tl">
                    <a:srgbClr val="000000">
                      <a:alpha val="43137"/>
                    </a:srgbClr>
                  </a:outerShdw>
                </a:effectLst>
              </a:rPr>
              <a:t>nature of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weapons of </a:t>
            </a:r>
            <a:r>
              <a:rPr lang="es-CO" dirty="0" smtClean="0">
                <a:solidFill>
                  <a:srgbClr val="31859C"/>
                </a:solidFill>
                <a:effectLst>
                  <a:outerShdw blurRad="38100" dist="38100" dir="2700000" algn="tl">
                    <a:srgbClr val="000000">
                      <a:alpha val="43137"/>
                    </a:srgbClr>
                  </a:outerShdw>
                </a:effectLst>
              </a:rPr>
              <a:t>Satan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original purpose for the creation of </a:t>
            </a:r>
            <a:r>
              <a:rPr lang="es-CO" dirty="0" smtClean="0">
                <a:solidFill>
                  <a:srgbClr val="31859C"/>
                </a:solidFill>
                <a:effectLst>
                  <a:outerShdw blurRad="38100" dist="38100" dir="2700000" algn="tl">
                    <a:srgbClr val="000000">
                      <a:alpha val="43137"/>
                    </a:srgbClr>
                  </a:outerShdw>
                </a:effectLst>
              </a:rPr>
              <a:t>humanity</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fall of humanity into </a:t>
            </a:r>
            <a:r>
              <a:rPr lang="es-CO" dirty="0" smtClean="0">
                <a:solidFill>
                  <a:srgbClr val="31859C"/>
                </a:solidFill>
                <a:effectLst>
                  <a:outerShdw blurRad="38100" dist="38100" dir="2700000" algn="tl">
                    <a:srgbClr val="000000">
                      <a:alpha val="43137"/>
                    </a:srgbClr>
                  </a:outerShdw>
                </a:effectLst>
              </a:rPr>
              <a:t>sin</a:t>
            </a:r>
            <a:endParaRPr lang="es-CO" dirty="0">
              <a:solidFill>
                <a:srgbClr val="31859C"/>
              </a:solidFill>
              <a:effectLst>
                <a:outerShdw blurRad="38100" dist="38100" dir="2700000" algn="tl">
                  <a:srgbClr val="000000">
                    <a:alpha val="43137"/>
                  </a:srgbClr>
                </a:outerShdw>
              </a:effectLst>
            </a:endParaRPr>
          </a:p>
          <a:p>
            <a:pPr>
              <a:lnSpc>
                <a:spcPct val="70000"/>
              </a:lnSpc>
            </a:pPr>
            <a:r>
              <a:rPr lang="es-CO" dirty="0" smtClean="0">
                <a:solidFill>
                  <a:srgbClr val="31859C"/>
                </a:solidFill>
                <a:effectLst>
                  <a:outerShdw blurRad="38100" dist="38100" dir="2700000" algn="tl">
                    <a:srgbClr val="000000">
                      <a:alpha val="43137"/>
                    </a:srgbClr>
                  </a:outerShdw>
                </a:effectLst>
              </a:rPr>
              <a:t>God’s </a:t>
            </a:r>
            <a:r>
              <a:rPr lang="es-CO" dirty="0">
                <a:solidFill>
                  <a:srgbClr val="31859C"/>
                </a:solidFill>
                <a:effectLst>
                  <a:outerShdw blurRad="38100" dist="38100" dir="2700000" algn="tl">
                    <a:srgbClr val="000000">
                      <a:alpha val="43137"/>
                    </a:srgbClr>
                  </a:outerShdw>
                </a:effectLst>
              </a:rPr>
              <a:t>working through human </a:t>
            </a:r>
            <a:r>
              <a:rPr lang="es-CO" dirty="0" smtClean="0">
                <a:solidFill>
                  <a:srgbClr val="31859C"/>
                </a:solidFill>
                <a:effectLst>
                  <a:outerShdw blurRad="38100" dist="38100" dir="2700000" algn="tl">
                    <a:srgbClr val="000000">
                      <a:alpha val="43137"/>
                    </a:srgbClr>
                  </a:outerShdw>
                </a:effectLst>
              </a:rPr>
              <a:t>history </a:t>
            </a:r>
          </a:p>
          <a:p>
            <a:pPr>
              <a:lnSpc>
                <a:spcPct val="70000"/>
              </a:lnSpc>
            </a:pPr>
            <a:r>
              <a:rPr lang="es-CO" dirty="0" smtClean="0">
                <a:solidFill>
                  <a:srgbClr val="31859C"/>
                </a:solidFill>
                <a:effectLst>
                  <a:outerShdw blurRad="38100" dist="38100" dir="2700000" algn="tl">
                    <a:srgbClr val="000000">
                      <a:alpha val="43137"/>
                    </a:srgbClr>
                  </a:outerShdw>
                </a:effectLst>
              </a:rPr>
              <a:t>The </a:t>
            </a:r>
            <a:r>
              <a:rPr lang="es-CO" dirty="0">
                <a:solidFill>
                  <a:srgbClr val="31859C"/>
                </a:solidFill>
                <a:effectLst>
                  <a:outerShdw blurRad="38100" dist="38100" dir="2700000" algn="tl">
                    <a:srgbClr val="000000">
                      <a:alpha val="43137"/>
                    </a:srgbClr>
                  </a:outerShdw>
                </a:effectLst>
              </a:rPr>
              <a:t>purpose of the </a:t>
            </a:r>
            <a:r>
              <a:rPr lang="es-CO" dirty="0" smtClean="0">
                <a:solidFill>
                  <a:srgbClr val="31859C"/>
                </a:solidFill>
                <a:effectLst>
                  <a:outerShdw blurRad="38100" dist="38100" dir="2700000" algn="tl">
                    <a:srgbClr val="000000">
                      <a:alpha val="43137"/>
                    </a:srgbClr>
                  </a:outerShdw>
                </a:effectLst>
              </a:rPr>
              <a:t>Cross</a:t>
            </a:r>
            <a:r>
              <a:rPr lang="es-CO" dirty="0">
                <a:solidFill>
                  <a:srgbClr val="31859C"/>
                </a:solidFill>
                <a:effectLst>
                  <a:outerShdw blurRad="38100" dist="38100" dir="2700000" algn="tl">
                    <a:srgbClr val="000000">
                      <a:alpha val="43137"/>
                    </a:srgbClr>
                  </a:outerShdw>
                </a:effectLst>
              </a:rPr>
              <a:t> </a:t>
            </a:r>
            <a:endParaRPr lang="es-CO" dirty="0" smtClean="0">
              <a:solidFill>
                <a:srgbClr val="31859C"/>
              </a:solidFill>
              <a:effectLst>
                <a:outerShdw blurRad="38100" dist="38100" dir="2700000" algn="tl">
                  <a:srgbClr val="000000">
                    <a:alpha val="43137"/>
                  </a:srgbClr>
                </a:outerShdw>
              </a:effectLst>
            </a:endParaRPr>
          </a:p>
          <a:p>
            <a:pPr>
              <a:lnSpc>
                <a:spcPct val="70000"/>
              </a:lnSpc>
            </a:pPr>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ultimate cleansing of the universe from </a:t>
            </a:r>
            <a:r>
              <a:rPr lang="es-CO" dirty="0" smtClean="0">
                <a:effectLst>
                  <a:outerShdw blurRad="38100" dist="38100" dir="2700000" algn="tl">
                    <a:srgbClr val="000000">
                      <a:alpha val="43137"/>
                    </a:srgbClr>
                  </a:outerShdw>
                </a:effectLst>
              </a:rPr>
              <a:t>sin </a:t>
            </a:r>
            <a:endParaRPr lang="en-US" dirty="0">
              <a:effectLst>
                <a:outerShdw blurRad="38100" dist="38100" dir="2700000" algn="tl">
                  <a:srgbClr val="000000">
                    <a:alpha val="43137"/>
                  </a:srgbClr>
                </a:outerShdw>
              </a:effectLst>
            </a:endParaRPr>
          </a:p>
          <a:p>
            <a:pPr marL="0" indent="0">
              <a:lnSpc>
                <a:spcPct val="70000"/>
              </a:lnSpc>
              <a:buNone/>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187063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73"/>
            <a:ext cx="8229600" cy="725125"/>
          </a:xfrm>
        </p:spPr>
        <p:txBody>
          <a:bodyPr>
            <a:normAutofit/>
          </a:bodyPr>
          <a:lstStyle/>
          <a:p>
            <a:r>
              <a:rPr lang="en-US" dirty="0" smtClean="0">
                <a:effectLst>
                  <a:outerShdw blurRad="38100" dist="38100" dir="2700000" algn="tl">
                    <a:srgbClr val="000000">
                      <a:alpha val="43137"/>
                    </a:srgbClr>
                  </a:outerShdw>
                </a:effectLst>
              </a:rPr>
              <a:t>Level 7</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19794"/>
            <a:ext cx="8001000" cy="3543301"/>
          </a:xfrm>
        </p:spPr>
        <p:txBody>
          <a:bodyPr>
            <a:noAutofit/>
          </a:bodyPr>
          <a:lstStyle/>
          <a:p>
            <a:pPr>
              <a:buClr>
                <a:schemeClr val="bg1"/>
              </a:buClr>
            </a:pPr>
            <a:r>
              <a:rPr lang="es-CO" dirty="0">
                <a:effectLst>
                  <a:outerShdw blurRad="38100" dist="38100" dir="2700000" algn="tl">
                    <a:srgbClr val="000000">
                      <a:alpha val="43137"/>
                    </a:srgbClr>
                  </a:outerShdw>
                </a:effectLst>
              </a:rPr>
              <a:t>Jesus operated at </a:t>
            </a:r>
            <a:r>
              <a:rPr lang="es-CO" dirty="0" err="1">
                <a:effectLst>
                  <a:outerShdw blurRad="38100" dist="38100" dir="2700000" algn="tl">
                    <a:srgbClr val="000000">
                      <a:alpha val="43137"/>
                    </a:srgbClr>
                  </a:outerShdw>
                </a:effectLst>
              </a:rPr>
              <a:t>this</a:t>
            </a:r>
            <a:r>
              <a:rPr lang="es-CO" dirty="0">
                <a:effectLst>
                  <a:outerShdw blurRad="38100" dist="38100" dir="2700000" algn="tl">
                    <a:srgbClr val="000000">
                      <a:alpha val="43137"/>
                    </a:srgbClr>
                  </a:outerShdw>
                </a:effectLst>
              </a:rPr>
              <a:t> </a:t>
            </a:r>
            <a:r>
              <a:rPr lang="es-CO" dirty="0" err="1" smtClean="0">
                <a:effectLst>
                  <a:outerShdw blurRad="38100" dist="38100" dir="2700000" algn="tl">
                    <a:srgbClr val="000000">
                      <a:alpha val="43137"/>
                    </a:srgbClr>
                  </a:outerShdw>
                </a:effectLst>
              </a:rPr>
              <a:t>level</a:t>
            </a:r>
            <a:endParaRPr lang="es-C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8196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73"/>
            <a:ext cx="8229600" cy="725125"/>
          </a:xfrm>
        </p:spPr>
        <p:txBody>
          <a:bodyPr>
            <a:normAutofit/>
          </a:bodyPr>
          <a:lstStyle/>
          <a:p>
            <a:r>
              <a:rPr lang="en-US" dirty="0" smtClean="0">
                <a:effectLst>
                  <a:outerShdw blurRad="38100" dist="38100" dir="2700000" algn="tl">
                    <a:srgbClr val="000000">
                      <a:alpha val="43137"/>
                    </a:srgbClr>
                  </a:outerShdw>
                </a:effectLst>
              </a:rPr>
              <a:t>Level 7</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19794"/>
            <a:ext cx="8001000" cy="3543301"/>
          </a:xfrm>
        </p:spPr>
        <p:txBody>
          <a:bodyPr>
            <a:noAutofit/>
          </a:bodyPr>
          <a:lstStyle/>
          <a:p>
            <a:pPr>
              <a:buClr>
                <a:srgbClr val="B6ADED"/>
              </a:buClr>
            </a:pPr>
            <a:r>
              <a:rPr lang="es-CO" dirty="0">
                <a:solidFill>
                  <a:srgbClr val="31859C"/>
                </a:solidFill>
                <a:effectLst>
                  <a:outerShdw blurRad="38100" dist="38100" dir="2700000" algn="tl">
                    <a:srgbClr val="000000">
                      <a:alpha val="43137"/>
                    </a:srgbClr>
                  </a:outerShdw>
                </a:effectLst>
              </a:rPr>
              <a:t>Jesus operated at this </a:t>
            </a:r>
            <a:r>
              <a:rPr lang="es-CO" dirty="0" smtClean="0">
                <a:solidFill>
                  <a:srgbClr val="31859C"/>
                </a:solidFill>
                <a:effectLst>
                  <a:outerShdw blurRad="38100" dist="38100" dir="2700000" algn="tl">
                    <a:srgbClr val="000000">
                      <a:alpha val="43137"/>
                    </a:srgbClr>
                  </a:outerShdw>
                </a:effectLst>
              </a:rPr>
              <a:t>level</a:t>
            </a:r>
            <a:endParaRPr lang="es-CO" dirty="0">
              <a:solidFill>
                <a:srgbClr val="31859C"/>
              </a:solidFill>
              <a:effectLst>
                <a:outerShdw blurRad="38100" dist="38100" dir="2700000" algn="tl">
                  <a:srgbClr val="000000">
                    <a:alpha val="43137"/>
                  </a:srgbClr>
                </a:outerShdw>
              </a:effectLst>
            </a:endParaRPr>
          </a:p>
          <a:p>
            <a:r>
              <a:rPr lang="es-CO" dirty="0" smtClean="0">
                <a:effectLst>
                  <a:outerShdw blurRad="38100" dist="38100" dir="2700000" algn="tl">
                    <a:srgbClr val="000000">
                      <a:alpha val="43137"/>
                    </a:srgbClr>
                  </a:outerShdw>
                </a:effectLst>
              </a:rPr>
              <a:t>As will </a:t>
            </a:r>
            <a:r>
              <a:rPr lang="es-CO" dirty="0">
                <a:effectLst>
                  <a:outerShdw blurRad="38100" dist="38100" dir="2700000" algn="tl">
                    <a:srgbClr val="000000">
                      <a:alpha val="43137"/>
                    </a:srgbClr>
                  </a:outerShdw>
                </a:effectLst>
              </a:rPr>
              <a:t>those who are ready for </a:t>
            </a:r>
            <a:r>
              <a:rPr lang="es-CO" dirty="0" err="1">
                <a:effectLst>
                  <a:outerShdw blurRad="38100" dist="38100" dir="2700000" algn="tl">
                    <a:srgbClr val="000000">
                      <a:alpha val="43137"/>
                    </a:srgbClr>
                  </a:outerShdw>
                </a:effectLst>
              </a:rPr>
              <a:t>translation</a:t>
            </a:r>
            <a:r>
              <a:rPr lang="es-CO" dirty="0">
                <a:effectLst>
                  <a:outerShdw blurRad="38100" dist="38100" dir="2700000" algn="tl">
                    <a:srgbClr val="000000">
                      <a:alpha val="43137"/>
                    </a:srgbClr>
                  </a:outerShdw>
                </a:effectLst>
              </a:rPr>
              <a:t> </a:t>
            </a:r>
            <a:endParaRPr lang="es-CO"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64698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73"/>
            <a:ext cx="8229600" cy="725125"/>
          </a:xfrm>
        </p:spPr>
        <p:txBody>
          <a:bodyPr>
            <a:normAutofit/>
          </a:bodyPr>
          <a:lstStyle/>
          <a:p>
            <a:r>
              <a:rPr lang="en-US" dirty="0" smtClean="0">
                <a:effectLst>
                  <a:outerShdw blurRad="38100" dist="38100" dir="2700000" algn="tl">
                    <a:srgbClr val="000000">
                      <a:alpha val="43137"/>
                    </a:srgbClr>
                  </a:outerShdw>
                </a:effectLst>
              </a:rPr>
              <a:t>Level 7</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919794"/>
            <a:ext cx="8001000" cy="3543301"/>
          </a:xfrm>
        </p:spPr>
        <p:txBody>
          <a:bodyPr>
            <a:noAutofit/>
          </a:bodyPr>
          <a:lstStyle/>
          <a:p>
            <a:pPr>
              <a:buClr>
                <a:srgbClr val="B6ADED"/>
              </a:buClr>
            </a:pPr>
            <a:r>
              <a:rPr lang="es-CO" dirty="0">
                <a:solidFill>
                  <a:srgbClr val="31859C"/>
                </a:solidFill>
                <a:effectLst>
                  <a:outerShdw blurRad="38100" dist="38100" dir="2700000" algn="tl">
                    <a:srgbClr val="000000">
                      <a:alpha val="43137"/>
                    </a:srgbClr>
                  </a:outerShdw>
                </a:effectLst>
              </a:rPr>
              <a:t>Jesus operated at this </a:t>
            </a:r>
            <a:r>
              <a:rPr lang="es-CO" dirty="0" smtClean="0">
                <a:solidFill>
                  <a:srgbClr val="31859C"/>
                </a:solidFill>
                <a:effectLst>
                  <a:outerShdw blurRad="38100" dist="38100" dir="2700000" algn="tl">
                    <a:srgbClr val="000000">
                      <a:alpha val="43137"/>
                    </a:srgbClr>
                  </a:outerShdw>
                </a:effectLst>
              </a:rPr>
              <a:t>level</a:t>
            </a:r>
            <a:endParaRPr lang="es-CO" dirty="0">
              <a:solidFill>
                <a:srgbClr val="31859C"/>
              </a:solidFill>
              <a:effectLst>
                <a:outerShdw blurRad="38100" dist="38100" dir="2700000" algn="tl">
                  <a:srgbClr val="000000">
                    <a:alpha val="43137"/>
                  </a:srgbClr>
                </a:outerShdw>
              </a:effectLst>
            </a:endParaRPr>
          </a:p>
          <a:p>
            <a:r>
              <a:rPr lang="es-CO" dirty="0" smtClean="0">
                <a:solidFill>
                  <a:srgbClr val="31859C"/>
                </a:solidFill>
                <a:effectLst>
                  <a:outerShdw blurRad="38100" dist="38100" dir="2700000" algn="tl">
                    <a:srgbClr val="000000">
                      <a:alpha val="43137"/>
                    </a:srgbClr>
                  </a:outerShdw>
                </a:effectLst>
              </a:rPr>
              <a:t>As will </a:t>
            </a:r>
            <a:r>
              <a:rPr lang="es-CO" dirty="0">
                <a:solidFill>
                  <a:srgbClr val="31859C"/>
                </a:solidFill>
                <a:effectLst>
                  <a:outerShdw blurRad="38100" dist="38100" dir="2700000" algn="tl">
                    <a:srgbClr val="000000">
                      <a:alpha val="43137"/>
                    </a:srgbClr>
                  </a:outerShdw>
                </a:effectLst>
              </a:rPr>
              <a:t>those who are ready for translation </a:t>
            </a:r>
            <a:endParaRPr lang="es-CO" dirty="0" smtClean="0">
              <a:solidFill>
                <a:srgbClr val="31859C"/>
              </a:solidFill>
              <a:effectLst>
                <a:outerShdw blurRad="38100" dist="38100" dir="2700000" algn="tl">
                  <a:srgbClr val="000000">
                    <a:alpha val="43137"/>
                  </a:srgbClr>
                </a:outerShdw>
              </a:effectLst>
            </a:endParaRPr>
          </a:p>
          <a:p>
            <a:r>
              <a:rPr lang="es-CO" dirty="0" smtClean="0">
                <a:effectLst>
                  <a:outerShdw blurRad="38100" dist="38100" dir="2700000" algn="tl">
                    <a:srgbClr val="000000">
                      <a:alpha val="43137"/>
                    </a:srgbClr>
                  </a:outerShdw>
                </a:effectLst>
              </a:rPr>
              <a:t>The </a:t>
            </a:r>
            <a:r>
              <a:rPr lang="es-CO" dirty="0">
                <a:effectLst>
                  <a:outerShdw blurRad="38100" dist="38100" dir="2700000" algn="tl">
                    <a:srgbClr val="000000">
                      <a:alpha val="43137"/>
                    </a:srgbClr>
                  </a:outerShdw>
                </a:effectLst>
              </a:rPr>
              <a:t>Scriptures describe those who are ready to meet Christ when He </a:t>
            </a:r>
            <a:r>
              <a:rPr lang="es-CO" dirty="0" smtClean="0">
                <a:effectLst>
                  <a:outerShdw blurRad="38100" dist="38100" dir="2700000" algn="tl">
                    <a:srgbClr val="000000">
                      <a:alpha val="43137"/>
                    </a:srgbClr>
                  </a:outerShdw>
                </a:effectLst>
              </a:rPr>
              <a:t>returns as:</a:t>
            </a:r>
          </a:p>
          <a:p>
            <a:pPr lvl="1"/>
            <a:r>
              <a:rPr lang="es-CO" dirty="0">
                <a:effectLst>
                  <a:outerShdw blurRad="38100" dist="38100" dir="2700000" algn="tl">
                    <a:srgbClr val="000000">
                      <a:alpha val="43137"/>
                    </a:srgbClr>
                  </a:outerShdw>
                </a:effectLst>
              </a:rPr>
              <a:t>B</a:t>
            </a:r>
            <a:r>
              <a:rPr lang="es-CO" dirty="0" smtClean="0">
                <a:effectLst>
                  <a:outerShdw blurRad="38100" dist="38100" dir="2700000" algn="tl">
                    <a:srgbClr val="000000">
                      <a:alpha val="43137"/>
                    </a:srgbClr>
                  </a:outerShdw>
                </a:effectLst>
              </a:rPr>
              <a:t>eing </a:t>
            </a:r>
            <a:r>
              <a:rPr lang="es-CO" dirty="0">
                <a:effectLst>
                  <a:outerShdw blurRad="38100" dist="38100" dir="2700000" algn="tl">
                    <a:srgbClr val="000000">
                      <a:alpha val="43137"/>
                    </a:srgbClr>
                  </a:outerShdw>
                </a:effectLst>
              </a:rPr>
              <a:t>sealed in their foreheads with the seal of God. </a:t>
            </a:r>
            <a:r>
              <a:rPr lang="es-CO" sz="1600" dirty="0" smtClean="0">
                <a:solidFill>
                  <a:schemeClr val="tx2">
                    <a:lumMod val="40000"/>
                    <a:lumOff val="60000"/>
                  </a:schemeClr>
                </a:solidFill>
                <a:effectLst>
                  <a:outerShdw blurRad="38100" dist="38100" dir="2700000" algn="tl">
                    <a:srgbClr val="000000">
                      <a:alpha val="43137"/>
                    </a:srgbClr>
                  </a:outerShdw>
                </a:effectLst>
              </a:rPr>
              <a:t>Revelation 7:3</a:t>
            </a:r>
            <a:endParaRPr lang="es-CO" dirty="0" smtClean="0">
              <a:effectLst>
                <a:outerShdw blurRad="38100" dist="38100" dir="2700000" algn="tl">
                  <a:srgbClr val="000000">
                    <a:alpha val="43137"/>
                  </a:srgbClr>
                </a:outerShdw>
              </a:effectLst>
            </a:endParaRPr>
          </a:p>
          <a:p>
            <a:pPr lvl="1"/>
            <a:r>
              <a:rPr lang="es-CO" dirty="0" smtClean="0">
                <a:effectLst>
                  <a:outerShdw blurRad="38100" dist="38100" dir="2700000" algn="tl">
                    <a:srgbClr val="000000">
                      <a:alpha val="43137"/>
                    </a:srgbClr>
                  </a:outerShdw>
                </a:effectLst>
              </a:rPr>
              <a:t>Those </a:t>
            </a:r>
            <a:r>
              <a:rPr lang="es-CO" dirty="0">
                <a:effectLst>
                  <a:outerShdw blurRad="38100" dist="38100" dir="2700000" algn="tl">
                    <a:srgbClr val="000000">
                      <a:alpha val="43137"/>
                    </a:srgbClr>
                  </a:outerShdw>
                </a:effectLst>
              </a:rPr>
              <a:t>who do not love their lives so much as to shrink from death. </a:t>
            </a:r>
            <a:r>
              <a:rPr lang="es-CO" sz="1600" dirty="0" smtClean="0">
                <a:solidFill>
                  <a:srgbClr val="8EB4E3"/>
                </a:solidFill>
                <a:effectLst>
                  <a:outerShdw blurRad="38100" dist="38100" dir="2700000" algn="tl">
                    <a:srgbClr val="000000">
                      <a:alpha val="43137"/>
                    </a:srgbClr>
                  </a:outerShdw>
                </a:effectLst>
              </a:rPr>
              <a:t>Revelation </a:t>
            </a:r>
            <a:r>
              <a:rPr lang="es-CO" sz="1600" dirty="0">
                <a:solidFill>
                  <a:srgbClr val="8EB4E3"/>
                </a:solidFill>
                <a:effectLst>
                  <a:outerShdw blurRad="38100" dist="38100" dir="2700000" algn="tl">
                    <a:srgbClr val="000000">
                      <a:alpha val="43137"/>
                    </a:srgbClr>
                  </a:outerShdw>
                </a:effectLst>
              </a:rPr>
              <a:t>12:</a:t>
            </a:r>
            <a:r>
              <a:rPr lang="es-CO" sz="1600" dirty="0" smtClean="0">
                <a:solidFill>
                  <a:srgbClr val="8EB4E3"/>
                </a:solidFill>
                <a:effectLst>
                  <a:outerShdw blurRad="38100" dist="38100" dir="2700000" algn="tl">
                    <a:srgbClr val="000000">
                      <a:alpha val="43137"/>
                    </a:srgbClr>
                  </a:outerShdw>
                </a:effectLst>
              </a:rPr>
              <a:t>11</a:t>
            </a:r>
            <a:endParaRPr lang="en-US" sz="1600" dirty="0">
              <a:solidFill>
                <a:srgbClr val="8EB4E3"/>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2752065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694"/>
            <a:ext cx="8229600" cy="321882"/>
          </a:xfrm>
        </p:spPr>
        <p:txBody>
          <a:bodyPr>
            <a:noAutofit/>
          </a:bodyPr>
          <a:lstStyle/>
          <a:p>
            <a:r>
              <a:rPr lang="en-US" dirty="0" smtClean="0"/>
              <a:t>Love is the Basis of Life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71550"/>
            <a:ext cx="8001000" cy="4038600"/>
          </a:xfrm>
        </p:spPr>
        <p:txBody>
          <a:bodyPr>
            <a:noAutofit/>
          </a:bodyPr>
          <a:lstStyle/>
          <a:p>
            <a:pPr>
              <a:lnSpc>
                <a:spcPct val="90000"/>
              </a:lnSpc>
            </a:pPr>
            <a:r>
              <a:rPr lang="en-US" sz="2600" dirty="0" smtClean="0"/>
              <a:t>This principle of other-centeredness leads to values of modesty, humility and wise stewardship of money</a:t>
            </a:r>
          </a:p>
        </p:txBody>
      </p:sp>
    </p:spTree>
    <p:extLst>
      <p:ext uri="{BB962C8B-B14F-4D97-AF65-F5344CB8AC3E}">
        <p14:creationId xmlns:p14="http://schemas.microsoft.com/office/powerpoint/2010/main" val="2425617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694"/>
            <a:ext cx="8229600" cy="321882"/>
          </a:xfrm>
        </p:spPr>
        <p:txBody>
          <a:bodyPr>
            <a:noAutofit/>
          </a:bodyPr>
          <a:lstStyle/>
          <a:p>
            <a:r>
              <a:rPr lang="en-US" dirty="0" smtClean="0"/>
              <a:t>Love is the Basis of Life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71550"/>
            <a:ext cx="8001000" cy="4038600"/>
          </a:xfrm>
        </p:spPr>
        <p:txBody>
          <a:bodyPr>
            <a:noAutofit/>
          </a:bodyPr>
          <a:lstStyle/>
          <a:p>
            <a:pPr>
              <a:lnSpc>
                <a:spcPct val="90000"/>
              </a:lnSpc>
            </a:pPr>
            <a:r>
              <a:rPr lang="en-US" sz="2600" dirty="0" smtClean="0">
                <a:solidFill>
                  <a:srgbClr val="31859C"/>
                </a:solidFill>
              </a:rPr>
              <a:t>This principle of other-centeredness leads to values of modesty, humility and wise stewardship of money</a:t>
            </a:r>
          </a:p>
          <a:p>
            <a:pPr>
              <a:lnSpc>
                <a:spcPct val="90000"/>
              </a:lnSpc>
            </a:pPr>
            <a:r>
              <a:rPr lang="en-US" sz="2600" dirty="0" smtClean="0"/>
              <a:t>Level 7 would have no problem avoiding expensive jewelry, or flashy cars, or clothes designed to promote self</a:t>
            </a:r>
          </a:p>
        </p:txBody>
      </p:sp>
    </p:spTree>
    <p:extLst>
      <p:ext uri="{BB962C8B-B14F-4D97-AF65-F5344CB8AC3E}">
        <p14:creationId xmlns:p14="http://schemas.microsoft.com/office/powerpoint/2010/main" val="18553487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694"/>
            <a:ext cx="8229600" cy="321882"/>
          </a:xfrm>
        </p:spPr>
        <p:txBody>
          <a:bodyPr>
            <a:noAutofit/>
          </a:bodyPr>
          <a:lstStyle/>
          <a:p>
            <a:r>
              <a:rPr lang="en-US" dirty="0" smtClean="0"/>
              <a:t>Love is the Basis of Life</a:t>
            </a:r>
            <a:endParaRPr lang="en-US" dirty="0"/>
          </a:p>
        </p:txBody>
      </p:sp>
      <p:sp>
        <p:nvSpPr>
          <p:cNvPr id="3" name="Content Placeholder 2"/>
          <p:cNvSpPr>
            <a:spLocks noGrp="1"/>
          </p:cNvSpPr>
          <p:nvPr>
            <p:ph idx="1"/>
          </p:nvPr>
        </p:nvSpPr>
        <p:spPr>
          <a:xfrm>
            <a:off x="685800" y="971550"/>
            <a:ext cx="8001000" cy="4038600"/>
          </a:xfrm>
        </p:spPr>
        <p:txBody>
          <a:bodyPr>
            <a:noAutofit/>
          </a:bodyPr>
          <a:lstStyle/>
          <a:p>
            <a:pPr>
              <a:lnSpc>
                <a:spcPct val="90000"/>
              </a:lnSpc>
            </a:pPr>
            <a:r>
              <a:rPr lang="en-US" sz="2600" dirty="0" smtClean="0">
                <a:solidFill>
                  <a:srgbClr val="31859C"/>
                </a:solidFill>
              </a:rPr>
              <a:t>This principle of other-centeredness leads to values of modesty, humility and wise stewardship of money</a:t>
            </a:r>
          </a:p>
          <a:p>
            <a:pPr>
              <a:lnSpc>
                <a:spcPct val="90000"/>
              </a:lnSpc>
            </a:pPr>
            <a:r>
              <a:rPr lang="en-US" sz="2600" dirty="0" smtClean="0">
                <a:solidFill>
                  <a:srgbClr val="31859C"/>
                </a:solidFill>
              </a:rPr>
              <a:t>Level 7 would have no problem avoiding expensive jewelry, or flashy cars, or clothes designed to promote self</a:t>
            </a:r>
          </a:p>
          <a:p>
            <a:pPr>
              <a:lnSpc>
                <a:spcPct val="90000"/>
              </a:lnSpc>
            </a:pPr>
            <a:r>
              <a:rPr lang="en-US" sz="2600" dirty="0" smtClean="0"/>
              <a:t>But level 4 would make rules, such as no cosmetics or jewelry, but never notice the person who weekly buys an expensive coat or dress because that’s not one of the rules.</a:t>
            </a:r>
            <a:endParaRPr lang="en-US" sz="2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2934073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43"/>
            <a:ext cx="8229600" cy="439481"/>
          </a:xfrm>
        </p:spPr>
        <p:txBody>
          <a:bodyPr>
            <a:noAutofit/>
          </a:bodyPr>
          <a:lstStyle/>
          <a:p>
            <a:r>
              <a:rPr lang="en-US" dirty="0" smtClean="0"/>
              <a:t>Why So Many Laws</a:t>
            </a:r>
            <a:endParaRPr lang="en-US" dirty="0"/>
          </a:p>
        </p:txBody>
      </p:sp>
      <p:sp>
        <p:nvSpPr>
          <p:cNvPr id="3" name="Content Placeholder 2"/>
          <p:cNvSpPr>
            <a:spLocks noGrp="1"/>
          </p:cNvSpPr>
          <p:nvPr>
            <p:ph idx="1"/>
          </p:nvPr>
        </p:nvSpPr>
        <p:spPr>
          <a:xfrm>
            <a:off x="990600" y="819150"/>
            <a:ext cx="7696200" cy="3886200"/>
          </a:xfrm>
        </p:spPr>
        <p:txBody>
          <a:bodyPr>
            <a:noAutofit/>
          </a:bodyPr>
          <a:lstStyle/>
          <a:p>
            <a:pPr marL="0" indent="0">
              <a:lnSpc>
                <a:spcPct val="80000"/>
              </a:lnSpc>
              <a:buNone/>
            </a:pPr>
            <a:endParaRPr lang="en-US" sz="2600"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7971997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43"/>
            <a:ext cx="8229600" cy="439481"/>
          </a:xfrm>
        </p:spPr>
        <p:txBody>
          <a:bodyPr>
            <a:noAutofit/>
          </a:bodyPr>
          <a:lstStyle/>
          <a:p>
            <a:r>
              <a:rPr lang="en-US" dirty="0" smtClean="0"/>
              <a:t>Why So Many Laws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428750"/>
            <a:ext cx="8001000" cy="3886200"/>
          </a:xfrm>
        </p:spPr>
        <p:txBody>
          <a:bodyPr>
            <a:noAutofit/>
          </a:bodyPr>
          <a:lstStyle/>
          <a:p>
            <a:pPr>
              <a:lnSpc>
                <a:spcPct val="90000"/>
              </a:lnSpc>
            </a:pPr>
            <a:r>
              <a:rPr lang="en-US" dirty="0"/>
              <a:t>Understanding people operating at level 4 and below gives insight as to why there are so many laws in the books of Moses</a:t>
            </a:r>
            <a:r>
              <a:rPr lang="en-US" dirty="0" smtClean="0"/>
              <a:t>.</a:t>
            </a:r>
            <a:endParaRPr lang="en-US" dirty="0"/>
          </a:p>
        </p:txBody>
      </p:sp>
    </p:spTree>
    <p:extLst>
      <p:ext uri="{BB962C8B-B14F-4D97-AF65-F5344CB8AC3E}">
        <p14:creationId xmlns:p14="http://schemas.microsoft.com/office/powerpoint/2010/main" val="14858199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43"/>
            <a:ext cx="8229600" cy="439481"/>
          </a:xfrm>
        </p:spPr>
        <p:txBody>
          <a:bodyPr>
            <a:noAutofit/>
          </a:bodyPr>
          <a:lstStyle/>
          <a:p>
            <a:r>
              <a:rPr lang="en-US" dirty="0" smtClean="0"/>
              <a:t>Why So Many Laws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428750"/>
            <a:ext cx="8001000" cy="3886200"/>
          </a:xfrm>
        </p:spPr>
        <p:txBody>
          <a:bodyPr>
            <a:noAutofit/>
          </a:bodyPr>
          <a:lstStyle/>
          <a:p>
            <a:pPr>
              <a:lnSpc>
                <a:spcPct val="90000"/>
              </a:lnSpc>
            </a:pPr>
            <a:r>
              <a:rPr lang="en-US" dirty="0">
                <a:solidFill>
                  <a:srgbClr val="31859C"/>
                </a:solidFill>
              </a:rPr>
              <a:t>Understanding people operating at level 4 and below gives insight as to why there are so many laws in the books of Moses.</a:t>
            </a:r>
          </a:p>
          <a:p>
            <a:pPr>
              <a:lnSpc>
                <a:spcPct val="90000"/>
              </a:lnSpc>
            </a:pPr>
            <a:r>
              <a:rPr lang="en-US" dirty="0"/>
              <a:t>Consider how many laws we have in our society. When people operate at level 4 and below, they need a law for every situation</a:t>
            </a:r>
            <a:r>
              <a:rPr lang="en-US" dirty="0" smtClean="0"/>
              <a:t>.</a:t>
            </a:r>
            <a:endParaRPr lang="en-US" dirty="0"/>
          </a:p>
        </p:txBody>
      </p:sp>
    </p:spTree>
    <p:extLst>
      <p:ext uri="{BB962C8B-B14F-4D97-AF65-F5344CB8AC3E}">
        <p14:creationId xmlns:p14="http://schemas.microsoft.com/office/powerpoint/2010/main" val="41967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r>
              <a:rPr lang="en-US" dirty="0" smtClean="0">
                <a:solidFill>
                  <a:srgbClr val="31859C"/>
                </a:solidFill>
              </a:rPr>
              <a:t>Domestic violence rates No different</a:t>
            </a:r>
          </a:p>
          <a:p>
            <a:r>
              <a:rPr lang="en-US" dirty="0" smtClean="0">
                <a:solidFill>
                  <a:srgbClr val="31859C"/>
                </a:solidFill>
              </a:rPr>
              <a:t>Child abuse rates No different</a:t>
            </a:r>
          </a:p>
          <a:p>
            <a:r>
              <a:rPr lang="en-US" dirty="0" smtClean="0"/>
              <a:t>Alcohol/drug addiction rates No different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693469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43"/>
            <a:ext cx="8229600" cy="439481"/>
          </a:xfrm>
        </p:spPr>
        <p:txBody>
          <a:bodyPr>
            <a:noAutofit/>
          </a:bodyPr>
          <a:lstStyle/>
          <a:p>
            <a:r>
              <a:rPr lang="en-US" dirty="0" smtClean="0"/>
              <a:t>Why So Many Laws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428750"/>
            <a:ext cx="8001000" cy="3886200"/>
          </a:xfrm>
        </p:spPr>
        <p:txBody>
          <a:bodyPr>
            <a:noAutofit/>
          </a:bodyPr>
          <a:lstStyle/>
          <a:p>
            <a:pPr>
              <a:lnSpc>
                <a:spcPct val="90000"/>
              </a:lnSpc>
            </a:pPr>
            <a:r>
              <a:rPr lang="en-US" dirty="0" smtClean="0"/>
              <a:t>But when people reach level 5 and above, it can be summed up in two:</a:t>
            </a:r>
          </a:p>
          <a:p>
            <a:pPr lvl="1">
              <a:lnSpc>
                <a:spcPct val="90000"/>
              </a:lnSpc>
            </a:pPr>
            <a:r>
              <a:rPr lang="en-US" dirty="0" smtClean="0"/>
              <a:t>Love God and Love each other.</a:t>
            </a:r>
          </a:p>
        </p:txBody>
      </p:sp>
    </p:spTree>
    <p:extLst>
      <p:ext uri="{BB962C8B-B14F-4D97-AF65-F5344CB8AC3E}">
        <p14:creationId xmlns:p14="http://schemas.microsoft.com/office/powerpoint/2010/main" val="14622192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43"/>
            <a:ext cx="8229600" cy="439481"/>
          </a:xfrm>
        </p:spPr>
        <p:txBody>
          <a:bodyPr>
            <a:noAutofit/>
          </a:bodyPr>
          <a:lstStyle/>
          <a:p>
            <a:r>
              <a:rPr lang="en-US" dirty="0" smtClean="0"/>
              <a:t>Why So Many Laws</a:t>
            </a:r>
            <a:endParaRPr lang="en-US" dirty="0"/>
          </a:p>
        </p:txBody>
      </p:sp>
      <p:sp>
        <p:nvSpPr>
          <p:cNvPr id="3" name="Content Placeholder 2"/>
          <p:cNvSpPr>
            <a:spLocks noGrp="1"/>
          </p:cNvSpPr>
          <p:nvPr>
            <p:ph idx="1"/>
          </p:nvPr>
        </p:nvSpPr>
        <p:spPr>
          <a:xfrm>
            <a:off x="685800" y="1428750"/>
            <a:ext cx="8001000" cy="3886200"/>
          </a:xfrm>
        </p:spPr>
        <p:txBody>
          <a:bodyPr>
            <a:noAutofit/>
          </a:bodyPr>
          <a:lstStyle/>
          <a:p>
            <a:pPr>
              <a:lnSpc>
                <a:spcPct val="90000"/>
              </a:lnSpc>
            </a:pPr>
            <a:r>
              <a:rPr lang="en-US" dirty="0" smtClean="0">
                <a:solidFill>
                  <a:srgbClr val="31859C"/>
                </a:solidFill>
              </a:rPr>
              <a:t>But when people reach level 5 and above, it can be summed up in two:</a:t>
            </a:r>
          </a:p>
          <a:p>
            <a:pPr lvl="1">
              <a:lnSpc>
                <a:spcPct val="90000"/>
              </a:lnSpc>
            </a:pPr>
            <a:r>
              <a:rPr lang="en-US" dirty="0" smtClean="0">
                <a:solidFill>
                  <a:srgbClr val="31859C"/>
                </a:solidFill>
              </a:rPr>
              <a:t>Love God and Love each other.</a:t>
            </a:r>
          </a:p>
          <a:p>
            <a:pPr>
              <a:lnSpc>
                <a:spcPct val="90000"/>
              </a:lnSpc>
            </a:pPr>
            <a:r>
              <a:rPr lang="en-US" dirty="0" smtClean="0"/>
              <a:t>Rules are no longer needed because they are written upon the heart. </a:t>
            </a:r>
            <a:r>
              <a:rPr lang="en-US" sz="1800" dirty="0" smtClean="0">
                <a:solidFill>
                  <a:srgbClr val="8EB4E3"/>
                </a:solidFill>
              </a:rPr>
              <a:t>Hebrews 8:10</a:t>
            </a:r>
            <a:endParaRPr lang="en-US" sz="1800" dirty="0">
              <a:solidFill>
                <a:srgbClr val="8EB4E3"/>
              </a:solidFill>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549220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872"/>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990600" y="1164234"/>
            <a:ext cx="7696200" cy="3350617"/>
          </a:xfrm>
        </p:spPr>
        <p:txBody>
          <a:bodyPr>
            <a:noAutofit/>
          </a:bodyPr>
          <a:lstStyle/>
          <a:p>
            <a:pPr marL="0" lvl="0" indent="0">
              <a:lnSpc>
                <a:spcPct val="90000"/>
              </a:lnSpc>
              <a:buNone/>
            </a:pPr>
            <a:endParaRPr lang="en-US" sz="24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6220123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990600" y="1354733"/>
            <a:ext cx="7696200" cy="3350617"/>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Level 1</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reward and punishment: </a:t>
            </a:r>
          </a:p>
          <a:p>
            <a:pPr marL="57150" indent="0">
              <a:lnSpc>
                <a:spcPct val="90000"/>
              </a:lnSpc>
              <a:buNone/>
            </a:pPr>
            <a:r>
              <a:rPr lang="en-US" sz="2600" dirty="0" smtClean="0">
                <a:solidFill>
                  <a:srgbClr val="FFFF99"/>
                </a:solidFill>
                <a:effectLst>
                  <a:outerShdw blurRad="38100" dist="38100" dir="2700000" algn="tl">
                    <a:srgbClr val="000000">
                      <a:alpha val="43137"/>
                    </a:srgbClr>
                  </a:outerShdw>
                </a:effectLst>
              </a:rPr>
              <a:t>It </a:t>
            </a:r>
            <a:r>
              <a:rPr lang="en-US" sz="2600" dirty="0">
                <a:solidFill>
                  <a:srgbClr val="FFFF99"/>
                </a:solidFill>
                <a:effectLst>
                  <a:outerShdw blurRad="38100" dist="38100" dir="2700000" algn="tl">
                    <a:srgbClr val="000000">
                      <a:alpha val="43137"/>
                    </a:srgbClr>
                  </a:outerShdw>
                </a:effectLst>
              </a:rPr>
              <a:t>is wrong not to brush because mommy will be mad and the child will be punished. It is right to brush because the child will be praised.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6407802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990600" y="1354733"/>
            <a:ext cx="7696200" cy="3350617"/>
          </a:xfrm>
        </p:spPr>
        <p:txBody>
          <a:bodyPr>
            <a:noAutofit/>
          </a:bodyPr>
          <a:lstStyle/>
          <a:p>
            <a:pPr marL="0" lvl="0" indent="0" algn="ctr">
              <a:lnSpc>
                <a:spcPct val="90000"/>
              </a:lnSpc>
              <a:buNone/>
            </a:pPr>
            <a:r>
              <a:rPr lang="en-US" sz="2800" b="1" dirty="0" smtClean="0">
                <a:effectLst>
                  <a:outerShdw blurRad="38100" dist="38100" dir="2700000" algn="tl">
                    <a:srgbClr val="000000">
                      <a:alpha val="43137"/>
                    </a:srgbClr>
                  </a:outerShdw>
                </a:effectLst>
              </a:rPr>
              <a:t>Level </a:t>
            </a:r>
            <a:r>
              <a:rPr lang="en-US" sz="2800" b="1"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marketplace </a:t>
            </a:r>
            <a:r>
              <a:rPr lang="en-US" sz="2800" dirty="0">
                <a:effectLst>
                  <a:outerShdw blurRad="38100" dist="38100" dir="2700000" algn="tl">
                    <a:srgbClr val="000000">
                      <a:alpha val="43137"/>
                    </a:srgbClr>
                  </a:outerShdw>
                </a:effectLst>
              </a:rPr>
              <a:t>exchange: </a:t>
            </a:r>
            <a:endParaRPr lang="en-US" sz="2800" dirty="0" smtClean="0">
              <a:effectLst>
                <a:outerShdw blurRad="38100" dist="38100" dir="2700000" algn="tl">
                  <a:srgbClr val="000000">
                    <a:alpha val="43137"/>
                  </a:srgbClr>
                </a:outerShdw>
              </a:effectLst>
            </a:endParaRPr>
          </a:p>
          <a:p>
            <a:pPr marL="0" indent="0">
              <a:lnSpc>
                <a:spcPct val="90000"/>
              </a:lnSpc>
              <a:buNone/>
            </a:pPr>
            <a:r>
              <a:rPr lang="en-US" sz="2600" dirty="0" smtClean="0">
                <a:solidFill>
                  <a:srgbClr val="FFFF99"/>
                </a:solidFill>
                <a:effectLst>
                  <a:outerShdw blurRad="38100" dist="38100" dir="2700000" algn="tl">
                    <a:srgbClr val="000000">
                      <a:alpha val="43137"/>
                    </a:srgbClr>
                  </a:outerShdw>
                </a:effectLst>
              </a:rPr>
              <a:t>This </a:t>
            </a:r>
            <a:r>
              <a:rPr lang="en-US" sz="2600" dirty="0">
                <a:solidFill>
                  <a:srgbClr val="FFFF99"/>
                </a:solidFill>
                <a:effectLst>
                  <a:outerShdw blurRad="38100" dist="38100" dir="2700000" algn="tl">
                    <a:srgbClr val="000000">
                      <a:alpha val="43137"/>
                    </a:srgbClr>
                  </a:outerShdw>
                </a:effectLst>
              </a:rPr>
              <a:t>is the child or parent who says, “I’ll brush my teeth if you read me a bedtime story,” or </a:t>
            </a:r>
            <a:r>
              <a:rPr lang="en-US" sz="2600" dirty="0" smtClean="0">
                <a:solidFill>
                  <a:srgbClr val="FFFF99"/>
                </a:solidFill>
                <a:effectLst>
                  <a:outerShdw blurRad="38100" dist="38100" dir="2700000" algn="tl">
                    <a:srgbClr val="000000">
                      <a:alpha val="43137"/>
                    </a:srgbClr>
                  </a:outerShdw>
                </a:effectLst>
              </a:rPr>
              <a:t>“Brush </a:t>
            </a:r>
            <a:r>
              <a:rPr lang="en-US" sz="2600" dirty="0">
                <a:solidFill>
                  <a:srgbClr val="FFFF99"/>
                </a:solidFill>
                <a:effectLst>
                  <a:outerShdw blurRad="38100" dist="38100" dir="2700000" algn="tl">
                    <a:srgbClr val="000000">
                      <a:alpha val="43137"/>
                    </a:srgbClr>
                  </a:outerShdw>
                </a:effectLst>
              </a:rPr>
              <a:t>your teeth and I’ll read you a bedtime story.” Don’t brush, no story. Do </a:t>
            </a:r>
            <a:r>
              <a:rPr lang="en-US" sz="2600" dirty="0" smtClean="0">
                <a:solidFill>
                  <a:srgbClr val="FFFF99"/>
                </a:solidFill>
                <a:effectLst>
                  <a:outerShdw blurRad="38100" dist="38100" dir="2700000" algn="tl">
                    <a:srgbClr val="000000">
                      <a:alpha val="43137"/>
                    </a:srgbClr>
                  </a:outerShdw>
                </a:effectLst>
              </a:rPr>
              <a:t>brush, </a:t>
            </a:r>
            <a:r>
              <a:rPr lang="en-US" sz="2600" dirty="0">
                <a:solidFill>
                  <a:srgbClr val="FFFF99"/>
                </a:solidFill>
                <a:effectLst>
                  <a:outerShdw blurRad="38100" dist="38100" dir="2700000" algn="tl">
                    <a:srgbClr val="000000">
                      <a:alpha val="43137"/>
                    </a:srgbClr>
                  </a:outerShdw>
                </a:effectLst>
              </a:rPr>
              <a:t>get the story. </a:t>
            </a:r>
          </a:p>
          <a:p>
            <a:pPr>
              <a:lnSpc>
                <a:spcPct val="90000"/>
              </a:lnSpc>
            </a:pPr>
            <a:endParaRPr lang="en-US" sz="28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9882639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990600" y="1352550"/>
            <a:ext cx="7696200" cy="3350617"/>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Level 3</a:t>
            </a:r>
            <a:r>
              <a:rPr lang="en-US" sz="2800" dirty="0">
                <a:effectLst>
                  <a:outerShdw blurRad="38100" dist="38100" dir="2700000" algn="tl">
                    <a:srgbClr val="000000">
                      <a:alpha val="43137"/>
                    </a:srgbClr>
                  </a:outerShdw>
                </a:effectLst>
              </a:rPr>
              <a:t> social conformity: </a:t>
            </a:r>
            <a:endParaRPr lang="en-US" sz="2800" dirty="0" smtClean="0">
              <a:effectLst>
                <a:outerShdw blurRad="38100" dist="38100" dir="2700000" algn="tl">
                  <a:srgbClr val="000000">
                    <a:alpha val="43137"/>
                  </a:srgbClr>
                </a:outerShdw>
              </a:effectLst>
            </a:endParaRPr>
          </a:p>
          <a:p>
            <a:pPr marL="57150" indent="0">
              <a:lnSpc>
                <a:spcPct val="90000"/>
              </a:lnSpc>
              <a:buNone/>
            </a:pPr>
            <a:r>
              <a:rPr lang="en-US" sz="2600" dirty="0" smtClean="0">
                <a:solidFill>
                  <a:srgbClr val="FFFF99"/>
                </a:solidFill>
                <a:effectLst>
                  <a:outerShdw blurRad="38100" dist="38100" dir="2700000" algn="tl">
                    <a:srgbClr val="000000">
                      <a:alpha val="43137"/>
                    </a:srgbClr>
                  </a:outerShdw>
                </a:effectLst>
              </a:rPr>
              <a:t>It’s </a:t>
            </a:r>
            <a:r>
              <a:rPr lang="en-US" sz="2600" dirty="0">
                <a:solidFill>
                  <a:srgbClr val="FFFF99"/>
                </a:solidFill>
                <a:effectLst>
                  <a:outerShdw blurRad="38100" dist="38100" dir="2700000" algn="tl">
                    <a:srgbClr val="000000">
                      <a:alpha val="43137"/>
                    </a:srgbClr>
                  </a:outerShdw>
                </a:effectLst>
              </a:rPr>
              <a:t>wrong not to brush at this level because one will be teased at school, </a:t>
            </a:r>
            <a:r>
              <a:rPr lang="en-US" sz="2600" dirty="0" smtClean="0">
                <a:solidFill>
                  <a:srgbClr val="FFFF99"/>
                </a:solidFill>
                <a:effectLst>
                  <a:outerShdw blurRad="38100" dist="38100" dir="2700000" algn="tl">
                    <a:srgbClr val="000000">
                      <a:alpha val="43137"/>
                    </a:srgbClr>
                  </a:outerShdw>
                </a:effectLst>
              </a:rPr>
              <a:t>it’s </a:t>
            </a:r>
            <a:r>
              <a:rPr lang="en-US" sz="2600" dirty="0">
                <a:solidFill>
                  <a:srgbClr val="FFFF99"/>
                </a:solidFill>
                <a:effectLst>
                  <a:outerShdw blurRad="38100" dist="38100" dir="2700000" algn="tl">
                    <a:srgbClr val="000000">
                      <a:alpha val="43137"/>
                    </a:srgbClr>
                  </a:outerShdw>
                </a:effectLst>
              </a:rPr>
              <a:t>right to brush in order to be accepted</a:t>
            </a:r>
          </a:p>
          <a:p>
            <a:pPr>
              <a:lnSpc>
                <a:spcPct val="90000"/>
              </a:lnSpc>
            </a:pPr>
            <a:endParaRPr lang="en-US" sz="28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731786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990600" y="1354733"/>
            <a:ext cx="7696200" cy="3350617"/>
          </a:xfrm>
        </p:spPr>
        <p:txBody>
          <a:bodyPr>
            <a:noAutofit/>
          </a:bodyPr>
          <a:lstStyle/>
          <a:p>
            <a:pPr marL="0" lvl="0" indent="0" algn="ctr">
              <a:lnSpc>
                <a:spcPct val="90000"/>
              </a:lnSpc>
              <a:buNone/>
            </a:pPr>
            <a:r>
              <a:rPr lang="en-US" sz="2800" b="1" dirty="0" smtClean="0">
                <a:effectLst>
                  <a:outerShdw blurRad="38100" dist="38100" dir="2700000" algn="tl">
                    <a:srgbClr val="000000">
                      <a:alpha val="43137"/>
                    </a:srgbClr>
                  </a:outerShdw>
                </a:effectLst>
              </a:rPr>
              <a:t>Level </a:t>
            </a:r>
            <a:r>
              <a:rPr lang="en-US" sz="2800" b="1" dirty="0">
                <a:effectLst>
                  <a:outerShdw blurRad="38100" dist="38100" dir="2700000" algn="tl">
                    <a:srgbClr val="000000">
                      <a:alpha val="43137"/>
                    </a:srgbClr>
                  </a:outerShdw>
                </a:effectLst>
              </a:rPr>
              <a:t>4</a:t>
            </a:r>
            <a:r>
              <a:rPr lang="en-US" sz="2800" dirty="0">
                <a:effectLst>
                  <a:outerShdw blurRad="38100" dist="38100" dir="2700000" algn="tl">
                    <a:srgbClr val="000000">
                      <a:alpha val="43137"/>
                    </a:srgbClr>
                  </a:outerShdw>
                </a:effectLst>
              </a:rPr>
              <a:t> law and order: </a:t>
            </a:r>
            <a:endParaRPr lang="en-US" sz="2800" dirty="0" smtClean="0">
              <a:effectLst>
                <a:outerShdw blurRad="38100" dist="38100" dir="2700000" algn="tl">
                  <a:srgbClr val="000000">
                    <a:alpha val="43137"/>
                  </a:srgbClr>
                </a:outerShdw>
              </a:effectLst>
            </a:endParaRPr>
          </a:p>
          <a:p>
            <a:pPr marL="57150" indent="0">
              <a:lnSpc>
                <a:spcPct val="90000"/>
              </a:lnSpc>
              <a:buNone/>
            </a:pPr>
            <a:r>
              <a:rPr lang="en-US" sz="2600" dirty="0" smtClean="0">
                <a:solidFill>
                  <a:srgbClr val="FFFF99"/>
                </a:solidFill>
                <a:effectLst>
                  <a:outerShdw blurRad="38100" dist="38100" dir="2700000" algn="tl">
                    <a:srgbClr val="000000">
                      <a:alpha val="43137"/>
                    </a:srgbClr>
                  </a:outerShdw>
                </a:effectLst>
              </a:rPr>
              <a:t>At </a:t>
            </a:r>
            <a:r>
              <a:rPr lang="en-US" sz="2600" dirty="0">
                <a:solidFill>
                  <a:srgbClr val="FFFF99"/>
                </a:solidFill>
                <a:effectLst>
                  <a:outerShdw blurRad="38100" dist="38100" dir="2700000" algn="tl">
                    <a:srgbClr val="000000">
                      <a:alpha val="43137"/>
                    </a:srgbClr>
                  </a:outerShdw>
                </a:effectLst>
              </a:rPr>
              <a:t>this level there is a family behavior contract, with codified expectations and written consequences. Don’t brush and lose a </a:t>
            </a:r>
            <a:r>
              <a:rPr lang="en-US" sz="2600" dirty="0" smtClean="0">
                <a:solidFill>
                  <a:srgbClr val="FFFF99"/>
                </a:solidFill>
                <a:effectLst>
                  <a:outerShdw blurRad="38100" dist="38100" dir="2700000" algn="tl">
                    <a:srgbClr val="000000">
                      <a:alpha val="43137"/>
                    </a:srgbClr>
                  </a:outerShdw>
                </a:effectLst>
              </a:rPr>
              <a:t>prescribed </a:t>
            </a:r>
            <a:r>
              <a:rPr lang="en-US" sz="2600" dirty="0">
                <a:solidFill>
                  <a:srgbClr val="FFFF99"/>
                </a:solidFill>
                <a:effectLst>
                  <a:outerShdw blurRad="38100" dist="38100" dir="2700000" algn="tl">
                    <a:srgbClr val="000000">
                      <a:alpha val="43137"/>
                    </a:srgbClr>
                  </a:outerShdw>
                </a:effectLst>
              </a:rPr>
              <a:t>privilege, no cell phone for that day. Do brush and maintain the privilege. </a:t>
            </a:r>
          </a:p>
          <a:p>
            <a:pPr marL="0" indent="0">
              <a:lnSpc>
                <a:spcPct val="90000"/>
              </a:lnSpc>
              <a:buNone/>
            </a:pPr>
            <a:endParaRPr lang="en-US" sz="28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3449164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1066800" y="1352550"/>
            <a:ext cx="7391400" cy="3672086"/>
          </a:xfrm>
        </p:spPr>
        <p:txBody>
          <a:bodyPr>
            <a:noAutofit/>
          </a:bodyPr>
          <a:lstStyle/>
          <a:p>
            <a:pPr marL="0" lvl="0" indent="0" algn="ctr">
              <a:lnSpc>
                <a:spcPct val="90000"/>
              </a:lnSpc>
              <a:buNone/>
            </a:pPr>
            <a:r>
              <a:rPr lang="en-US" b="1" dirty="0">
                <a:effectLst>
                  <a:outerShdw blurRad="38100" dist="38100" dir="2700000" algn="tl">
                    <a:srgbClr val="000000">
                      <a:alpha val="43137"/>
                    </a:srgbClr>
                  </a:outerShdw>
                </a:effectLst>
              </a:rPr>
              <a:t>Level 5</a:t>
            </a:r>
            <a:r>
              <a:rPr lang="en-US" dirty="0">
                <a:effectLst>
                  <a:outerShdw blurRad="38100" dist="38100" dir="2700000" algn="tl">
                    <a:srgbClr val="000000">
                      <a:alpha val="43137"/>
                    </a:srgbClr>
                  </a:outerShdw>
                </a:effectLst>
              </a:rPr>
              <a:t> love for </a:t>
            </a:r>
            <a:r>
              <a:rPr lang="en-US" dirty="0" smtClean="0">
                <a:effectLst>
                  <a:outerShdw blurRad="38100" dist="38100" dir="2700000" algn="tl">
                    <a:srgbClr val="000000">
                      <a:alpha val="43137"/>
                    </a:srgbClr>
                  </a:outerShdw>
                </a:effectLst>
              </a:rPr>
              <a:t>others: </a:t>
            </a:r>
          </a:p>
          <a:p>
            <a:pPr marL="0" indent="0">
              <a:lnSpc>
                <a:spcPct val="90000"/>
              </a:lnSpc>
              <a:buNone/>
            </a:pPr>
            <a:r>
              <a:rPr lang="en-US" sz="2600" dirty="0">
                <a:solidFill>
                  <a:srgbClr val="FFFF99"/>
                </a:solidFill>
                <a:effectLst>
                  <a:outerShdw blurRad="38100" dist="38100" dir="2700000" algn="tl">
                    <a:srgbClr val="000000">
                      <a:alpha val="43137"/>
                    </a:srgbClr>
                  </a:outerShdw>
                </a:effectLst>
              </a:rPr>
              <a:t>Realizing it would inconvenience one’s parents to take him to dentist and pay dental bills and, therefore, desiring to reduce burdens on his parents, one brushes his teeth</a:t>
            </a:r>
            <a:r>
              <a:rPr lang="en-US" sz="2600" dirty="0" smtClean="0">
                <a:solidFill>
                  <a:srgbClr val="FFFF99"/>
                </a:solidFill>
                <a:effectLst>
                  <a:outerShdw blurRad="38100" dist="38100" dir="2700000" algn="tl">
                    <a:srgbClr val="000000">
                      <a:alpha val="43137"/>
                    </a:srgbClr>
                  </a:outerShdw>
                </a:effectLst>
              </a:rPr>
              <a:t>.</a:t>
            </a:r>
            <a:endParaRPr lang="en-US" sz="26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38120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1066800" y="1352550"/>
            <a:ext cx="7391400" cy="3672086"/>
          </a:xfrm>
        </p:spPr>
        <p:txBody>
          <a:bodyPr>
            <a:noAutofit/>
          </a:bodyPr>
          <a:lstStyle/>
          <a:p>
            <a:pPr marL="0" lvl="0" indent="0" algn="ctr">
              <a:lnSpc>
                <a:spcPct val="90000"/>
              </a:lnSpc>
              <a:buNone/>
            </a:pPr>
            <a:r>
              <a:rPr lang="en-US" b="1" dirty="0" smtClean="0">
                <a:effectLst>
                  <a:outerShdw blurRad="38100" dist="38100" dir="2700000" algn="tl">
                    <a:srgbClr val="000000">
                      <a:alpha val="43137"/>
                    </a:srgbClr>
                  </a:outerShdw>
                </a:effectLst>
              </a:rPr>
              <a:t>Level 6</a:t>
            </a:r>
            <a:r>
              <a:rPr lang="en-US" dirty="0" smtClean="0">
                <a:effectLst>
                  <a:outerShdw blurRad="38100" dist="38100" dir="2700000" algn="tl">
                    <a:srgbClr val="000000">
                      <a:alpha val="43137"/>
                    </a:srgbClr>
                  </a:outerShdw>
                </a:effectLst>
              </a:rPr>
              <a:t> principle based: </a:t>
            </a:r>
          </a:p>
          <a:p>
            <a:pPr marL="0" indent="0">
              <a:lnSpc>
                <a:spcPct val="90000"/>
              </a:lnSpc>
              <a:buNone/>
            </a:pPr>
            <a:r>
              <a:rPr lang="en-US" sz="2600" dirty="0" smtClean="0">
                <a:solidFill>
                  <a:srgbClr val="FFFF99"/>
                </a:solidFill>
                <a:effectLst>
                  <a:outerShdw blurRad="38100" dist="38100" dir="2700000" algn="tl">
                    <a:srgbClr val="000000">
                      <a:alpha val="43137"/>
                    </a:srgbClr>
                  </a:outerShdw>
                </a:effectLst>
              </a:rPr>
              <a:t>The person at this level understands the second law of thermodynamics</a:t>
            </a:r>
            <a:r>
              <a:rPr lang="en-US" sz="2600" dirty="0">
                <a:solidFill>
                  <a:srgbClr val="FFFF99"/>
                </a:solidFill>
                <a:effectLst>
                  <a:outerShdw blurRad="38100" dist="38100" dir="2700000" algn="tl">
                    <a:srgbClr val="000000">
                      <a:alpha val="43137"/>
                    </a:srgbClr>
                  </a:outerShdw>
                </a:effectLst>
              </a:rPr>
              <a:t> </a:t>
            </a:r>
            <a:r>
              <a:rPr lang="en-US" sz="2600" dirty="0" smtClean="0">
                <a:solidFill>
                  <a:srgbClr val="FFFF99"/>
                </a:solidFill>
                <a:effectLst>
                  <a:outerShdw blurRad="38100" dist="38100" dir="2700000" algn="tl">
                    <a:srgbClr val="000000">
                      <a:alpha val="43137"/>
                    </a:srgbClr>
                  </a:outerShdw>
                </a:effectLst>
              </a:rPr>
              <a:t>(even if they can’t name it) that if energy isn’t put into the system, it will decay. Therefore, one brushes because this is how things actually work best. </a:t>
            </a:r>
            <a:endParaRPr lang="en-US" sz="2600" dirty="0">
              <a:solidFill>
                <a:srgbClr val="FFFF99"/>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7043985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348103"/>
            <a:ext cx="8001000" cy="3636169"/>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evel </a:t>
            </a:r>
            <a:r>
              <a:rPr lang="en-US" sz="2800" b="1"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understanding </a:t>
            </a:r>
            <a:r>
              <a:rPr lang="en-US" sz="2800" dirty="0">
                <a:effectLst>
                  <a:outerShdw blurRad="38100" dist="38100" dir="2700000" algn="tl">
                    <a:srgbClr val="000000">
                      <a:alpha val="43137"/>
                    </a:srgbClr>
                  </a:outerShdw>
                </a:effectLst>
              </a:rPr>
              <a:t>friend of God: </a:t>
            </a:r>
            <a:endParaRPr lang="en-US"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3373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r>
              <a:rPr lang="en-US" dirty="0" smtClean="0">
                <a:solidFill>
                  <a:srgbClr val="31859C"/>
                </a:solidFill>
              </a:rPr>
              <a:t>Domestic violence rates No different</a:t>
            </a:r>
          </a:p>
          <a:p>
            <a:r>
              <a:rPr lang="en-US" dirty="0" smtClean="0">
                <a:solidFill>
                  <a:srgbClr val="31859C"/>
                </a:solidFill>
              </a:rPr>
              <a:t>Child abuse rates No different</a:t>
            </a:r>
          </a:p>
          <a:p>
            <a:r>
              <a:rPr lang="en-US" dirty="0" smtClean="0">
                <a:solidFill>
                  <a:srgbClr val="31859C"/>
                </a:solidFill>
              </a:rPr>
              <a:t>Alcohol/drug addiction rates No different</a:t>
            </a:r>
          </a:p>
          <a:p>
            <a:r>
              <a:rPr lang="en-US" dirty="0" smtClean="0"/>
              <a:t>Pornography use No different</a:t>
            </a:r>
          </a:p>
        </p:txBody>
      </p:sp>
      <p:sp>
        <p:nvSpPr>
          <p:cNvPr id="4" name="Footer Placeholder 3"/>
          <p:cNvSpPr>
            <a:spLocks noGrp="1"/>
          </p:cNvSpPr>
          <p:nvPr>
            <p:ph type="ftr" sz="quarter" idx="11"/>
          </p:nvPr>
        </p:nvSpPr>
        <p:spPr>
          <a:xfrm>
            <a:off x="3124200" y="4767263"/>
            <a:ext cx="2895600" cy="273844"/>
          </a:xfrm>
        </p:spPr>
        <p:txBody>
          <a:bodyPr/>
          <a:lstStyle/>
          <a:p>
            <a:pPr>
              <a:defRPr/>
            </a:pPr>
            <a:r>
              <a:rPr lang="en-US" smtClean="0"/>
              <a:t>ComeAndReason.com</a:t>
            </a:r>
            <a:endParaRPr lang="en-US"/>
          </a:p>
        </p:txBody>
      </p:sp>
    </p:spTree>
    <p:extLst>
      <p:ext uri="{BB962C8B-B14F-4D97-AF65-F5344CB8AC3E}">
        <p14:creationId xmlns:p14="http://schemas.microsoft.com/office/powerpoint/2010/main" val="10408678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348103"/>
            <a:ext cx="8001000" cy="3636169"/>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evel </a:t>
            </a:r>
            <a:r>
              <a:rPr lang="en-US" sz="2800" b="1"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understanding </a:t>
            </a:r>
            <a:r>
              <a:rPr lang="en-US" sz="2800" dirty="0">
                <a:effectLst>
                  <a:outerShdw blurRad="38100" dist="38100" dir="2700000" algn="tl">
                    <a:srgbClr val="000000">
                      <a:alpha val="43137"/>
                    </a:srgbClr>
                  </a:outerShdw>
                </a:effectLst>
              </a:rPr>
              <a:t>friend of God:  </a:t>
            </a:r>
            <a:endParaRPr lang="en-US" sz="2800" dirty="0" smtClean="0">
              <a:effectLst>
                <a:outerShdw blurRad="38100" dist="38100" dir="2700000" algn="tl">
                  <a:srgbClr val="000000">
                    <a:alpha val="43137"/>
                  </a:srgbClr>
                </a:outerShdw>
              </a:effectLst>
            </a:endParaRPr>
          </a:p>
          <a:p>
            <a:pPr lvl="1">
              <a:lnSpc>
                <a:spcPct val="90000"/>
              </a:lnSpc>
              <a:buFont typeface="Arial" panose="020B0604020202020204" pitchFamily="34" charset="0"/>
              <a:buChar char="•"/>
            </a:pPr>
            <a:r>
              <a:rPr lang="en-US" sz="2600" dirty="0">
                <a:effectLst>
                  <a:outerShdw blurRad="38100" dist="38100" dir="2700000" algn="tl">
                    <a:srgbClr val="000000">
                      <a:alpha val="43137"/>
                    </a:srgbClr>
                  </a:outerShdw>
                </a:effectLst>
              </a:rPr>
              <a:t>Not only loves others and understands God’s </a:t>
            </a:r>
            <a:r>
              <a:rPr lang="en-US" sz="2600" dirty="0" smtClean="0">
                <a:effectLst>
                  <a:outerShdw blurRad="38100" dist="38100" dir="2700000" algn="tl">
                    <a:srgbClr val="000000">
                      <a:alpha val="43137"/>
                    </a:srgbClr>
                  </a:outerShdw>
                </a:effectLst>
              </a:rPr>
              <a:t>design</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6574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345358"/>
            <a:ext cx="8001000" cy="3636169"/>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evel </a:t>
            </a:r>
            <a:r>
              <a:rPr lang="en-US" sz="2800" b="1"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understanding </a:t>
            </a:r>
            <a:r>
              <a:rPr lang="en-US" sz="2800" dirty="0">
                <a:effectLst>
                  <a:outerShdw blurRad="38100" dist="38100" dir="2700000" algn="tl">
                    <a:srgbClr val="000000">
                      <a:alpha val="43137"/>
                    </a:srgbClr>
                  </a:outerShdw>
                </a:effectLst>
              </a:rPr>
              <a:t>friend of God:  </a:t>
            </a:r>
            <a:endParaRPr lang="en-US" sz="2800" dirty="0" smtClean="0">
              <a:effectLst>
                <a:outerShdw blurRad="38100" dist="38100" dir="2700000" algn="tl">
                  <a:srgbClr val="000000">
                    <a:alpha val="43137"/>
                  </a:srgbClr>
                </a:outerShdw>
              </a:effectLst>
            </a:endParaRPr>
          </a:p>
          <a:p>
            <a:pPr lvl="1">
              <a:lnSpc>
                <a:spcPct val="90000"/>
              </a:lnSpc>
              <a:buFont typeface="Arial" panose="020B0604020202020204" pitchFamily="34" charset="0"/>
              <a:buChar char="•"/>
            </a:pPr>
            <a:r>
              <a:rPr lang="en-US" sz="2600" dirty="0">
                <a:solidFill>
                  <a:srgbClr val="31859C"/>
                </a:solidFill>
                <a:effectLst>
                  <a:outerShdw blurRad="38100" dist="38100" dir="2700000" algn="tl">
                    <a:srgbClr val="000000">
                      <a:alpha val="43137"/>
                    </a:srgbClr>
                  </a:outerShdw>
                </a:effectLst>
              </a:rPr>
              <a:t>Not only loves others and understands God’s design</a:t>
            </a:r>
          </a:p>
          <a:p>
            <a:pPr lvl="1">
              <a:lnSpc>
                <a:spcPct val="90000"/>
              </a:lnSpc>
              <a:buFont typeface="Arial" panose="020B0604020202020204" pitchFamily="34" charset="0"/>
              <a:buChar char="•"/>
            </a:pPr>
            <a:r>
              <a:rPr lang="en-US" sz="2600" dirty="0">
                <a:effectLst>
                  <a:outerShdw blurRad="38100" dist="38100" dir="2700000" algn="tl">
                    <a:srgbClr val="000000">
                      <a:alpha val="43137"/>
                    </a:srgbClr>
                  </a:outerShdw>
                </a:effectLst>
              </a:rPr>
              <a:t>Also realizes made in God’s image and the body is the Spirit Temple. </a:t>
            </a:r>
          </a:p>
        </p:txBody>
      </p:sp>
    </p:spTree>
    <p:extLst>
      <p:ext uri="{BB962C8B-B14F-4D97-AF65-F5344CB8AC3E}">
        <p14:creationId xmlns:p14="http://schemas.microsoft.com/office/powerpoint/2010/main" val="14522618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345358"/>
            <a:ext cx="8001000" cy="3636169"/>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evel </a:t>
            </a:r>
            <a:r>
              <a:rPr lang="en-US" sz="2800" b="1"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understanding </a:t>
            </a:r>
            <a:r>
              <a:rPr lang="en-US" sz="2800" dirty="0">
                <a:effectLst>
                  <a:outerShdw blurRad="38100" dist="38100" dir="2700000" algn="tl">
                    <a:srgbClr val="000000">
                      <a:alpha val="43137"/>
                    </a:srgbClr>
                  </a:outerShdw>
                </a:effectLst>
              </a:rPr>
              <a:t>friend of God:  </a:t>
            </a:r>
            <a:endParaRPr lang="en-US" sz="2800" dirty="0" smtClean="0">
              <a:effectLst>
                <a:outerShdw blurRad="38100" dist="38100" dir="2700000" algn="tl">
                  <a:srgbClr val="000000">
                    <a:alpha val="43137"/>
                  </a:srgbClr>
                </a:outerShdw>
              </a:effectLst>
            </a:endParaRPr>
          </a:p>
          <a:p>
            <a:pPr lvl="1">
              <a:lnSpc>
                <a:spcPct val="90000"/>
              </a:lnSpc>
              <a:buFont typeface="Arial" panose="020B0604020202020204" pitchFamily="34" charset="0"/>
              <a:buChar char="•"/>
            </a:pPr>
            <a:r>
              <a:rPr lang="en-US" sz="2600" dirty="0" smtClean="0">
                <a:effectLst>
                  <a:outerShdw blurRad="38100" dist="38100" dir="2700000" algn="tl">
                    <a:srgbClr val="000000">
                      <a:alpha val="43137"/>
                    </a:srgbClr>
                  </a:outerShdw>
                </a:effectLst>
              </a:rPr>
              <a:t>Knows </a:t>
            </a:r>
            <a:r>
              <a:rPr lang="en-US" sz="2600" dirty="0">
                <a:effectLst>
                  <a:outerShdw blurRad="38100" dist="38100" dir="2700000" algn="tl">
                    <a:srgbClr val="000000">
                      <a:alpha val="43137"/>
                    </a:srgbClr>
                  </a:outerShdw>
                </a:effectLst>
              </a:rPr>
              <a:t>that failure to brush causes decay, increases sickness, and undermines one’s ability to fulfill God’s purpose.  </a:t>
            </a:r>
          </a:p>
        </p:txBody>
      </p:sp>
    </p:spTree>
    <p:extLst>
      <p:ext uri="{BB962C8B-B14F-4D97-AF65-F5344CB8AC3E}">
        <p14:creationId xmlns:p14="http://schemas.microsoft.com/office/powerpoint/2010/main" val="826417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827559"/>
          </a:xfrm>
        </p:spPr>
        <p:txBody>
          <a:bodyPr>
            <a:normAutofit fontScale="90000"/>
          </a:bodyPr>
          <a:lstStyle/>
          <a:p>
            <a:pPr>
              <a:lnSpc>
                <a:spcPct val="80000"/>
              </a:lnSpc>
            </a:pPr>
            <a:r>
              <a:rPr lang="en-US" sz="3600" dirty="0" smtClean="0"/>
              <a:t>Consider a Child Brushing his Teeth through the 7 Levels</a:t>
            </a:r>
            <a:endParaRPr lang="en-US" sz="3600" dirty="0"/>
          </a:p>
        </p:txBody>
      </p:sp>
      <p:sp>
        <p:nvSpPr>
          <p:cNvPr id="3" name="Content Placeholder 2"/>
          <p:cNvSpPr>
            <a:spLocks noGrp="1"/>
          </p:cNvSpPr>
          <p:nvPr>
            <p:ph idx="1"/>
          </p:nvPr>
        </p:nvSpPr>
        <p:spPr>
          <a:xfrm>
            <a:off x="685800" y="1345358"/>
            <a:ext cx="8001000" cy="3636169"/>
          </a:xfrm>
        </p:spPr>
        <p:txBody>
          <a:bodyPr>
            <a:noAutofit/>
          </a:bodyPr>
          <a:lstStyle/>
          <a:p>
            <a:pPr marL="0" lvl="0" indent="0" algn="ctr">
              <a:lnSpc>
                <a:spcPct val="90000"/>
              </a:lnSpc>
              <a:buNone/>
            </a:pP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evel </a:t>
            </a:r>
            <a:r>
              <a:rPr lang="en-US" sz="2800" b="1"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understanding </a:t>
            </a:r>
            <a:r>
              <a:rPr lang="en-US" sz="2800" dirty="0">
                <a:effectLst>
                  <a:outerShdw blurRad="38100" dist="38100" dir="2700000" algn="tl">
                    <a:srgbClr val="000000">
                      <a:alpha val="43137"/>
                    </a:srgbClr>
                  </a:outerShdw>
                </a:effectLst>
              </a:rPr>
              <a:t>friend of God:  </a:t>
            </a:r>
            <a:endParaRPr lang="en-US" sz="2800" dirty="0" smtClean="0">
              <a:effectLst>
                <a:outerShdw blurRad="38100" dist="38100" dir="2700000" algn="tl">
                  <a:srgbClr val="000000">
                    <a:alpha val="43137"/>
                  </a:srgbClr>
                </a:outerShdw>
              </a:effectLst>
            </a:endParaRPr>
          </a:p>
          <a:p>
            <a:pPr lvl="1">
              <a:lnSpc>
                <a:spcPct val="90000"/>
              </a:lnSpc>
              <a:buFont typeface="Arial" panose="020B0604020202020204" pitchFamily="34" charset="0"/>
              <a:buChar char="•"/>
            </a:pPr>
            <a:r>
              <a:rPr lang="en-US" sz="2600" dirty="0" smtClean="0">
                <a:solidFill>
                  <a:srgbClr val="31859C"/>
                </a:solidFill>
                <a:effectLst>
                  <a:outerShdw blurRad="38100" dist="38100" dir="2700000" algn="tl">
                    <a:srgbClr val="000000">
                      <a:alpha val="43137"/>
                    </a:srgbClr>
                  </a:outerShdw>
                </a:effectLst>
              </a:rPr>
              <a:t>Knows </a:t>
            </a:r>
            <a:r>
              <a:rPr lang="en-US" sz="2600" dirty="0">
                <a:solidFill>
                  <a:srgbClr val="31859C"/>
                </a:solidFill>
                <a:effectLst>
                  <a:outerShdw blurRad="38100" dist="38100" dir="2700000" algn="tl">
                    <a:srgbClr val="000000">
                      <a:alpha val="43137"/>
                    </a:srgbClr>
                  </a:outerShdw>
                </a:effectLst>
              </a:rPr>
              <a:t>that failure to brush causes decay, increases sickness, and undermines one’s ability to fulfill God’s purpose.  </a:t>
            </a:r>
          </a:p>
          <a:p>
            <a:pPr lvl="1">
              <a:lnSpc>
                <a:spcPct val="90000"/>
              </a:lnSpc>
              <a:buFont typeface="Arial" panose="020B0604020202020204" pitchFamily="34" charset="0"/>
              <a:buChar char="•"/>
            </a:pPr>
            <a:r>
              <a:rPr lang="en-US" sz="2600" dirty="0" smtClean="0">
                <a:effectLst>
                  <a:outerShdw blurRad="38100" dist="38100" dir="2700000" algn="tl">
                    <a:srgbClr val="000000">
                      <a:alpha val="43137"/>
                    </a:srgbClr>
                  </a:outerShdw>
                </a:effectLst>
              </a:rPr>
              <a:t>So </a:t>
            </a:r>
            <a:r>
              <a:rPr lang="en-US" sz="2600" dirty="0">
                <a:effectLst>
                  <a:outerShdw blurRad="38100" dist="38100" dir="2700000" algn="tl">
                    <a:srgbClr val="000000">
                      <a:alpha val="43137"/>
                    </a:srgbClr>
                  </a:outerShdw>
                </a:effectLst>
              </a:rPr>
              <a:t>one brushes as a good steward to maintain one’s health in order to be of greatest usefulness in God’s cause, be a good witness to others, and demonstrate love for God </a:t>
            </a:r>
            <a:r>
              <a:rPr lang="en-US" sz="2600" dirty="0" smtClean="0">
                <a:effectLst>
                  <a:outerShdw blurRad="38100" dist="38100" dir="2700000" algn="tl">
                    <a:srgbClr val="000000">
                      <a:alpha val="43137"/>
                    </a:srgbClr>
                  </a:outerShdw>
                </a:effectLst>
              </a:rPr>
              <a:t>and </a:t>
            </a:r>
            <a:r>
              <a:rPr lang="en-US" sz="2600" dirty="0">
                <a:effectLst>
                  <a:outerShdw blurRad="38100" dist="38100" dir="2700000" algn="tl">
                    <a:srgbClr val="000000">
                      <a:alpha val="43137"/>
                    </a:srgbClr>
                  </a:outerShdw>
                </a:effectLst>
              </a:rPr>
              <a:t>fellow human beings.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2132363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At All 7 Levels Teeth are Brushed</a:t>
            </a:r>
            <a:endParaRPr lang="en-US" dirty="0"/>
          </a:p>
        </p:txBody>
      </p:sp>
      <p:sp>
        <p:nvSpPr>
          <p:cNvPr id="3" name="Content Placeholder 2"/>
          <p:cNvSpPr>
            <a:spLocks noGrp="1"/>
          </p:cNvSpPr>
          <p:nvPr>
            <p:ph idx="1"/>
          </p:nvPr>
        </p:nvSpPr>
        <p:spPr>
          <a:xfrm>
            <a:off x="914400" y="1047750"/>
            <a:ext cx="8009467" cy="3886201"/>
          </a:xfrm>
        </p:spPr>
        <p:txBody>
          <a:bodyPr>
            <a:noAutofit/>
          </a:bodyPr>
          <a:lstStyle/>
          <a:p>
            <a:pPr marL="0" indent="0">
              <a:lnSpc>
                <a:spcPct val="90000"/>
              </a:lnSpc>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0161091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At All 7 Levels Teeth are Brushed</a:t>
            </a:r>
            <a:endParaRPr lang="en-US" dirty="0"/>
          </a:p>
        </p:txBody>
      </p:sp>
      <p:sp>
        <p:nvSpPr>
          <p:cNvPr id="3" name="Content Placeholder 2"/>
          <p:cNvSpPr>
            <a:spLocks noGrp="1"/>
          </p:cNvSpPr>
          <p:nvPr>
            <p:ph idx="1"/>
          </p:nvPr>
        </p:nvSpPr>
        <p:spPr>
          <a:xfrm>
            <a:off x="914400" y="1047750"/>
            <a:ext cx="8009467" cy="3886201"/>
          </a:xfrm>
        </p:spPr>
        <p:txBody>
          <a:bodyPr>
            <a:noAutofit/>
          </a:bodyPr>
          <a:lstStyle/>
          <a:p>
            <a:pPr>
              <a:lnSpc>
                <a:spcPct val="80000"/>
              </a:lnSpc>
            </a:pPr>
            <a:r>
              <a:rPr lang="en-US" dirty="0" smtClean="0"/>
              <a:t>But only level 5 and above can be trusted</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5480681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At All 7 Levels Teeth are Brushed</a:t>
            </a:r>
            <a:endParaRPr lang="en-US" dirty="0"/>
          </a:p>
        </p:txBody>
      </p:sp>
      <p:sp>
        <p:nvSpPr>
          <p:cNvPr id="3" name="Content Placeholder 2"/>
          <p:cNvSpPr>
            <a:spLocks noGrp="1"/>
          </p:cNvSpPr>
          <p:nvPr>
            <p:ph idx="1"/>
          </p:nvPr>
        </p:nvSpPr>
        <p:spPr>
          <a:xfrm>
            <a:off x="914400" y="1047750"/>
            <a:ext cx="8009467" cy="3886201"/>
          </a:xfrm>
        </p:spPr>
        <p:txBody>
          <a:bodyPr>
            <a:noAutofit/>
          </a:bodyPr>
          <a:lstStyle/>
          <a:p>
            <a:pPr>
              <a:lnSpc>
                <a:spcPct val="80000"/>
              </a:lnSpc>
            </a:pPr>
            <a:r>
              <a:rPr lang="en-US" dirty="0" smtClean="0">
                <a:solidFill>
                  <a:srgbClr val="31859C"/>
                </a:solidFill>
              </a:rPr>
              <a:t>But only level 5 and above can be trusted</a:t>
            </a:r>
          </a:p>
          <a:p>
            <a:pPr>
              <a:lnSpc>
                <a:spcPct val="80000"/>
              </a:lnSpc>
            </a:pPr>
            <a:r>
              <a:rPr lang="en-US" dirty="0" smtClean="0"/>
              <a:t>Level 4 and below require some external threat, some external oversight to enforce the behavior</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495611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At All 7 Levels Teeth are Brushed</a:t>
            </a:r>
            <a:endParaRPr lang="en-US" dirty="0"/>
          </a:p>
        </p:txBody>
      </p:sp>
      <p:sp>
        <p:nvSpPr>
          <p:cNvPr id="3" name="Content Placeholder 2"/>
          <p:cNvSpPr>
            <a:spLocks noGrp="1"/>
          </p:cNvSpPr>
          <p:nvPr>
            <p:ph idx="1"/>
          </p:nvPr>
        </p:nvSpPr>
        <p:spPr>
          <a:xfrm>
            <a:off x="914400" y="1047750"/>
            <a:ext cx="8009467" cy="3886201"/>
          </a:xfrm>
        </p:spPr>
        <p:txBody>
          <a:bodyPr>
            <a:noAutofit/>
          </a:bodyPr>
          <a:lstStyle/>
          <a:p>
            <a:pPr>
              <a:lnSpc>
                <a:spcPct val="80000"/>
              </a:lnSpc>
            </a:pPr>
            <a:r>
              <a:rPr lang="en-US" dirty="0" smtClean="0">
                <a:solidFill>
                  <a:srgbClr val="31859C"/>
                </a:solidFill>
              </a:rPr>
              <a:t>But only level 5 and above can be trusted</a:t>
            </a:r>
          </a:p>
          <a:p>
            <a:pPr>
              <a:lnSpc>
                <a:spcPct val="80000"/>
              </a:lnSpc>
            </a:pPr>
            <a:r>
              <a:rPr lang="en-US" dirty="0" smtClean="0">
                <a:solidFill>
                  <a:srgbClr val="31859C"/>
                </a:solidFill>
              </a:rPr>
              <a:t>Level 4 and below require some external threat, some external oversight to enforce the behavior</a:t>
            </a:r>
          </a:p>
          <a:p>
            <a:pPr>
              <a:lnSpc>
                <a:spcPct val="80000"/>
              </a:lnSpc>
            </a:pPr>
            <a:r>
              <a:rPr lang="en-US" dirty="0" smtClean="0"/>
              <a:t>Level 4 and below have a selfish motivation – no heart change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0211203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At All 7 Levels Teeth are Brushed</a:t>
            </a:r>
            <a:endParaRPr lang="en-US" dirty="0"/>
          </a:p>
        </p:txBody>
      </p:sp>
      <p:sp>
        <p:nvSpPr>
          <p:cNvPr id="3" name="Content Placeholder 2"/>
          <p:cNvSpPr>
            <a:spLocks noGrp="1"/>
          </p:cNvSpPr>
          <p:nvPr>
            <p:ph idx="1"/>
          </p:nvPr>
        </p:nvSpPr>
        <p:spPr>
          <a:xfrm>
            <a:off x="914400" y="1047750"/>
            <a:ext cx="8009467" cy="3886201"/>
          </a:xfrm>
        </p:spPr>
        <p:txBody>
          <a:bodyPr>
            <a:noAutofit/>
          </a:bodyPr>
          <a:lstStyle/>
          <a:p>
            <a:pPr>
              <a:lnSpc>
                <a:spcPct val="80000"/>
              </a:lnSpc>
            </a:pPr>
            <a:r>
              <a:rPr lang="en-US" dirty="0" smtClean="0">
                <a:solidFill>
                  <a:srgbClr val="31859C"/>
                </a:solidFill>
              </a:rPr>
              <a:t>But only level 5 and above can be trusted</a:t>
            </a:r>
          </a:p>
          <a:p>
            <a:pPr>
              <a:lnSpc>
                <a:spcPct val="80000"/>
              </a:lnSpc>
            </a:pPr>
            <a:r>
              <a:rPr lang="en-US" dirty="0" smtClean="0">
                <a:solidFill>
                  <a:srgbClr val="31859C"/>
                </a:solidFill>
              </a:rPr>
              <a:t>Level 4 and below require some external threat, some external oversight to enforce the behavior</a:t>
            </a:r>
          </a:p>
          <a:p>
            <a:pPr>
              <a:lnSpc>
                <a:spcPct val="80000"/>
              </a:lnSpc>
            </a:pPr>
            <a:r>
              <a:rPr lang="en-US" dirty="0" smtClean="0">
                <a:solidFill>
                  <a:srgbClr val="31859C"/>
                </a:solidFill>
              </a:rPr>
              <a:t>Level 4 and below have a selfish motivation – no heart change</a:t>
            </a:r>
          </a:p>
          <a:p>
            <a:pPr>
              <a:lnSpc>
                <a:spcPct val="80000"/>
              </a:lnSpc>
            </a:pPr>
            <a:r>
              <a:rPr lang="en-US" dirty="0" smtClean="0"/>
              <a:t>Level 5 is the first level the law is internalized, where the law is written on the heart and the motive changes to love!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8984637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Imposed vs. Design Law</a:t>
            </a:r>
            <a:endParaRPr lang="en-US" dirty="0"/>
          </a:p>
        </p:txBody>
      </p:sp>
      <p:sp>
        <p:nvSpPr>
          <p:cNvPr id="3" name="Content Placeholder 2"/>
          <p:cNvSpPr>
            <a:spLocks noGrp="1"/>
          </p:cNvSpPr>
          <p:nvPr>
            <p:ph sz="half" idx="1"/>
          </p:nvPr>
        </p:nvSpPr>
        <p:spPr/>
        <p:txBody>
          <a:bodyPr>
            <a:noAutofit/>
          </a:bodyPr>
          <a:lstStyle/>
          <a:p>
            <a:pPr>
              <a:lnSpc>
                <a:spcPct val="90000"/>
              </a:lnSpc>
            </a:pPr>
            <a:endParaRPr lang="en-US" dirty="0"/>
          </a:p>
        </p:txBody>
      </p:sp>
      <p:sp>
        <p:nvSpPr>
          <p:cNvPr id="5" name="Content Placeholder 4"/>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96819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r>
              <a:rPr lang="en-US" dirty="0" smtClean="0">
                <a:solidFill>
                  <a:srgbClr val="31859C"/>
                </a:solidFill>
              </a:rPr>
              <a:t>Domestic violence rates No different</a:t>
            </a:r>
          </a:p>
          <a:p>
            <a:r>
              <a:rPr lang="en-US" dirty="0" smtClean="0">
                <a:solidFill>
                  <a:srgbClr val="31859C"/>
                </a:solidFill>
              </a:rPr>
              <a:t>Child abuse rates No different</a:t>
            </a:r>
          </a:p>
          <a:p>
            <a:r>
              <a:rPr lang="en-US" dirty="0" smtClean="0">
                <a:solidFill>
                  <a:srgbClr val="31859C"/>
                </a:solidFill>
              </a:rPr>
              <a:t>Alcohol/drug addiction rates No different</a:t>
            </a:r>
          </a:p>
          <a:p>
            <a:r>
              <a:rPr lang="en-US" dirty="0" smtClean="0">
                <a:solidFill>
                  <a:srgbClr val="31859C"/>
                </a:solidFill>
              </a:rPr>
              <a:t>Pornography use No different</a:t>
            </a:r>
          </a:p>
          <a:p>
            <a:r>
              <a:rPr lang="en-US" dirty="0" smtClean="0"/>
              <a:t>Disunity and fragmentation with 34,000 different groups </a:t>
            </a:r>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123815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Imposed vs. Design Law</a:t>
            </a:r>
            <a:endParaRPr lang="en-US" dirty="0"/>
          </a:p>
        </p:txBody>
      </p:sp>
      <p:sp>
        <p:nvSpPr>
          <p:cNvPr id="3" name="Content Placeholder 2"/>
          <p:cNvSpPr>
            <a:spLocks noGrp="1"/>
          </p:cNvSpPr>
          <p:nvPr>
            <p:ph sz="half" idx="1"/>
          </p:nvPr>
        </p:nvSpPr>
        <p:spPr/>
        <p:txBody>
          <a:bodyPr>
            <a:noAutofit/>
          </a:bodyPr>
          <a:lstStyle/>
          <a:p>
            <a:pPr>
              <a:lnSpc>
                <a:spcPct val="90000"/>
              </a:lnSpc>
            </a:pPr>
            <a:endParaRPr lang="en-US" dirty="0" smtClean="0"/>
          </a:p>
          <a:p>
            <a:pPr>
              <a:lnSpc>
                <a:spcPct val="90000"/>
              </a:lnSpc>
            </a:pPr>
            <a:endParaRPr lang="en-US" dirty="0"/>
          </a:p>
          <a:p>
            <a:pPr>
              <a:lnSpc>
                <a:spcPct val="90000"/>
              </a:lnSpc>
            </a:pPr>
            <a:r>
              <a:rPr lang="en-US" dirty="0" smtClean="0"/>
              <a:t>Level 1-4 views life through imposed law lens</a:t>
            </a:r>
            <a:endParaRPr lang="en-US" dirty="0"/>
          </a:p>
        </p:txBody>
      </p:sp>
      <p:sp>
        <p:nvSpPr>
          <p:cNvPr id="5" name="Content Placeholder 4"/>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551087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Imposed vs. Design Law</a:t>
            </a:r>
            <a:endParaRPr lang="en-US" dirty="0"/>
          </a:p>
        </p:txBody>
      </p:sp>
      <p:sp>
        <p:nvSpPr>
          <p:cNvPr id="3" name="Content Placeholder 2"/>
          <p:cNvSpPr>
            <a:spLocks noGrp="1"/>
          </p:cNvSpPr>
          <p:nvPr>
            <p:ph sz="half" idx="1"/>
          </p:nvPr>
        </p:nvSpPr>
        <p:spPr/>
        <p:txBody>
          <a:bodyPr>
            <a:noAutofit/>
          </a:bodyPr>
          <a:lstStyle/>
          <a:p>
            <a:pPr>
              <a:lnSpc>
                <a:spcPct val="90000"/>
              </a:lnSpc>
            </a:pPr>
            <a:endParaRPr lang="en-US" dirty="0" smtClean="0"/>
          </a:p>
          <a:p>
            <a:pPr>
              <a:lnSpc>
                <a:spcPct val="90000"/>
              </a:lnSpc>
            </a:pPr>
            <a:endParaRPr lang="en-US" dirty="0"/>
          </a:p>
          <a:p>
            <a:pPr>
              <a:lnSpc>
                <a:spcPct val="90000"/>
              </a:lnSpc>
            </a:pPr>
            <a:r>
              <a:rPr lang="en-US" dirty="0" smtClean="0"/>
              <a:t>Level 1-4 views life through imposed law lens</a:t>
            </a:r>
            <a:endParaRPr lang="en-US" dirty="0"/>
          </a:p>
        </p:txBody>
      </p:sp>
      <p:sp>
        <p:nvSpPr>
          <p:cNvPr id="5" name="Content Placeholder 4"/>
          <p:cNvSpPr>
            <a:spLocks noGrp="1"/>
          </p:cNvSpPr>
          <p:nvPr>
            <p:ph sz="half" idx="2"/>
          </p:nvPr>
        </p:nvSpPr>
        <p:spPr/>
        <p:txBody>
          <a:bodyPr/>
          <a:lstStyle/>
          <a:p>
            <a:pPr>
              <a:lnSpc>
                <a:spcPct val="90000"/>
              </a:lnSpc>
            </a:pPr>
            <a:endParaRPr lang="en-US" dirty="0" smtClean="0"/>
          </a:p>
          <a:p>
            <a:pPr>
              <a:lnSpc>
                <a:spcPct val="90000"/>
              </a:lnSpc>
            </a:pPr>
            <a:endParaRPr lang="en-US" dirty="0"/>
          </a:p>
          <a:p>
            <a:pPr>
              <a:lnSpc>
                <a:spcPct val="90000"/>
              </a:lnSpc>
            </a:pPr>
            <a:r>
              <a:rPr lang="en-US" dirty="0" smtClean="0"/>
              <a:t>Level 5-7 views life through Design law lens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5044292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662920"/>
          </a:xfrm>
        </p:spPr>
        <p:txBody>
          <a:bodyPr>
            <a:normAutofit/>
          </a:bodyPr>
          <a:lstStyle/>
          <a:p>
            <a:r>
              <a:rPr lang="en-US" dirty="0" smtClean="0"/>
              <a:t>Hebrews 5:11-14</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dirty="0"/>
          </a:p>
        </p:txBody>
      </p:sp>
      <p:sp>
        <p:nvSpPr>
          <p:cNvPr id="6" name="Content Placeholder 2"/>
          <p:cNvSpPr>
            <a:spLocks noGrp="1"/>
          </p:cNvSpPr>
          <p:nvPr>
            <p:ph idx="1"/>
          </p:nvPr>
        </p:nvSpPr>
        <p:spPr>
          <a:xfrm>
            <a:off x="685800" y="964315"/>
            <a:ext cx="8001000" cy="3550535"/>
          </a:xfrm>
        </p:spPr>
        <p:txBody>
          <a:bodyPr>
            <a:noAutofit/>
          </a:bodyPr>
          <a:lstStyle/>
          <a:p>
            <a:pPr marL="0" indent="0">
              <a:buNone/>
            </a:pPr>
            <a:r>
              <a:rPr lang="en-US" dirty="0">
                <a:effectLst>
                  <a:outerShdw blurRad="38100" dist="38100" dir="2700000" algn="tl">
                    <a:srgbClr val="000000">
                      <a:alpha val="43137"/>
                    </a:srgbClr>
                  </a:outerShdw>
                </a:effectLst>
              </a:rPr>
              <a:t>We have much to say about this, but it is hard to explain because you are slow to learn. In fact, though by this time you ought to be teachers, you need someone to teach you the elementary truths of God’s word all over again. You need milk, not solid food</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6160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05"/>
            <a:ext cx="8229600" cy="662920"/>
          </a:xfrm>
        </p:spPr>
        <p:txBody>
          <a:bodyPr>
            <a:normAutofit/>
          </a:bodyPr>
          <a:lstStyle/>
          <a:p>
            <a:r>
              <a:rPr lang="en-US" dirty="0" smtClean="0"/>
              <a:t>Hebrews 5:11-14</a:t>
            </a:r>
            <a:endParaRPr lang="en-US" dirty="0"/>
          </a:p>
        </p:txBody>
      </p:sp>
      <p:sp>
        <p:nvSpPr>
          <p:cNvPr id="3" name="Content Placeholder 2"/>
          <p:cNvSpPr>
            <a:spLocks noGrp="1"/>
          </p:cNvSpPr>
          <p:nvPr>
            <p:ph idx="1"/>
          </p:nvPr>
        </p:nvSpPr>
        <p:spPr>
          <a:xfrm>
            <a:off x="685800" y="964315"/>
            <a:ext cx="8001000" cy="3550535"/>
          </a:xfrm>
        </p:spPr>
        <p:txBody>
          <a:bodyPr>
            <a:noAutofit/>
          </a:bodyPr>
          <a:lstStyle/>
          <a:p>
            <a:pPr marL="0" indent="0">
              <a:buNone/>
            </a:pPr>
            <a:r>
              <a:rPr lang="en-US" dirty="0" smtClean="0">
                <a:solidFill>
                  <a:srgbClr val="FFFF99"/>
                </a:solidFill>
                <a:effectLst>
                  <a:outerShdw blurRad="38100" dist="38100" dir="2700000" algn="tl">
                    <a:srgbClr val="000000">
                      <a:alpha val="43137"/>
                    </a:srgbClr>
                  </a:outerShdw>
                </a:effectLst>
              </a:rPr>
              <a:t>Anyone </a:t>
            </a:r>
            <a:r>
              <a:rPr lang="en-US" dirty="0">
                <a:solidFill>
                  <a:srgbClr val="FFFF99"/>
                </a:solidFill>
                <a:effectLst>
                  <a:outerShdw blurRad="38100" dist="38100" dir="2700000" algn="tl">
                    <a:srgbClr val="000000">
                      <a:alpha val="43137"/>
                    </a:srgbClr>
                  </a:outerShdw>
                </a:effectLst>
              </a:rPr>
              <a:t>who lives on milk, being still an infant, is not acquainted with the teaching about righteousness. </a:t>
            </a:r>
            <a:r>
              <a:rPr lang="en-US" dirty="0">
                <a:effectLst>
                  <a:outerShdw blurRad="38100" dist="38100" dir="2700000" algn="tl">
                    <a:srgbClr val="000000">
                      <a:alpha val="43137"/>
                    </a:srgbClr>
                  </a:outerShdw>
                </a:effectLst>
              </a:rPr>
              <a:t>But solid food is for the mature, who by constant use have trained themselves to distinguish good from evil. </a:t>
            </a:r>
          </a:p>
        </p:txBody>
      </p:sp>
      <p:sp>
        <p:nvSpPr>
          <p:cNvPr id="4" name="Footer Placeholder 3"/>
          <p:cNvSpPr>
            <a:spLocks noGrp="1"/>
          </p:cNvSpPr>
          <p:nvPr>
            <p:ph type="ftr" sz="quarter" idx="11"/>
          </p:nvPr>
        </p:nvSpPr>
        <p:spPr/>
        <p:txBody>
          <a:bodyPr/>
          <a:lstStyle/>
          <a:p>
            <a:pPr>
              <a:defRPr/>
            </a:pPr>
            <a:r>
              <a:rPr lang="en-US" smtClean="0"/>
              <a:t>ComeAndReason.com</a:t>
            </a:r>
            <a:endParaRPr lang="en-US" dirty="0"/>
          </a:p>
        </p:txBody>
      </p:sp>
    </p:spTree>
    <p:extLst>
      <p:ext uri="{BB962C8B-B14F-4D97-AF65-F5344CB8AC3E}">
        <p14:creationId xmlns:p14="http://schemas.microsoft.com/office/powerpoint/2010/main" val="373990161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wants us to Grow Up</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13246"/>
            <a:ext cx="8077200" cy="3394472"/>
          </a:xfrm>
        </p:spPr>
        <p:txBody>
          <a:bodyPr>
            <a:normAutofit/>
          </a:bodyPr>
          <a:lstStyle/>
          <a:p>
            <a:pPr>
              <a:lnSpc>
                <a:spcPct val="90000"/>
              </a:lnSpc>
            </a:pPr>
            <a:r>
              <a:rPr lang="en-US" dirty="0" smtClean="0"/>
              <a:t>Because staying as children, infants on milk MEANS:</a:t>
            </a:r>
          </a:p>
        </p:txBody>
      </p:sp>
    </p:spTree>
    <p:extLst>
      <p:ext uri="{BB962C8B-B14F-4D97-AF65-F5344CB8AC3E}">
        <p14:creationId xmlns:p14="http://schemas.microsoft.com/office/powerpoint/2010/main" val="252277751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wants us to Grow Up</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13246"/>
            <a:ext cx="8077200" cy="3394472"/>
          </a:xfrm>
        </p:spPr>
        <p:txBody>
          <a:bodyPr>
            <a:normAutofit/>
          </a:bodyPr>
          <a:lstStyle/>
          <a:p>
            <a:pPr>
              <a:lnSpc>
                <a:spcPct val="90000"/>
              </a:lnSpc>
            </a:pPr>
            <a:r>
              <a:rPr lang="en-US" dirty="0" smtClean="0"/>
              <a:t>Because staying as children, infants on milk MEANS:</a:t>
            </a:r>
          </a:p>
          <a:p>
            <a:pPr lvl="1">
              <a:lnSpc>
                <a:spcPct val="90000"/>
              </a:lnSpc>
            </a:pPr>
            <a:r>
              <a:rPr lang="en-US" dirty="0" smtClean="0"/>
              <a:t>We are not yet righteous, i.e. we are not “set right” in our hearts/minds (justified)</a:t>
            </a:r>
          </a:p>
        </p:txBody>
      </p:sp>
    </p:spTree>
    <p:extLst>
      <p:ext uri="{BB962C8B-B14F-4D97-AF65-F5344CB8AC3E}">
        <p14:creationId xmlns:p14="http://schemas.microsoft.com/office/powerpoint/2010/main" val="12338566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wants us to Grow Up</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13246"/>
            <a:ext cx="8077200" cy="3394472"/>
          </a:xfrm>
        </p:spPr>
        <p:txBody>
          <a:bodyPr>
            <a:normAutofit/>
          </a:bodyPr>
          <a:lstStyle/>
          <a:p>
            <a:pPr>
              <a:lnSpc>
                <a:spcPct val="90000"/>
              </a:lnSpc>
            </a:pPr>
            <a:r>
              <a:rPr lang="en-US" dirty="0" smtClean="0">
                <a:solidFill>
                  <a:srgbClr val="31859C"/>
                </a:solidFill>
              </a:rPr>
              <a:t>Because staying as children, infants on milk MEANS:</a:t>
            </a:r>
          </a:p>
          <a:p>
            <a:pPr lvl="1">
              <a:lnSpc>
                <a:spcPct val="90000"/>
              </a:lnSpc>
            </a:pPr>
            <a:r>
              <a:rPr lang="en-US" dirty="0" smtClean="0">
                <a:solidFill>
                  <a:srgbClr val="31859C"/>
                </a:solidFill>
              </a:rPr>
              <a:t>We are not yet righteous, i.e. we are not “set right” in our hearts/minds (justified)</a:t>
            </a:r>
          </a:p>
          <a:p>
            <a:pPr>
              <a:lnSpc>
                <a:spcPct val="90000"/>
              </a:lnSpc>
            </a:pPr>
            <a:r>
              <a:rPr lang="en-US" dirty="0" smtClean="0"/>
              <a:t>Childlike Christianity requires ongoing supervision, oversight, and external threats to do what is right</a:t>
            </a:r>
          </a:p>
        </p:txBody>
      </p:sp>
    </p:spTree>
    <p:extLst>
      <p:ext uri="{BB962C8B-B14F-4D97-AF65-F5344CB8AC3E}">
        <p14:creationId xmlns:p14="http://schemas.microsoft.com/office/powerpoint/2010/main" val="32002158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wants us to Grow Up</a:t>
            </a:r>
            <a:endParaRPr lang="en-US" dirty="0"/>
          </a:p>
        </p:txBody>
      </p:sp>
      <p:sp>
        <p:nvSpPr>
          <p:cNvPr id="3" name="Content Placeholder 2"/>
          <p:cNvSpPr>
            <a:spLocks noGrp="1"/>
          </p:cNvSpPr>
          <p:nvPr>
            <p:ph idx="1"/>
          </p:nvPr>
        </p:nvSpPr>
        <p:spPr>
          <a:xfrm>
            <a:off x="685800" y="1013246"/>
            <a:ext cx="8077200" cy="3394472"/>
          </a:xfrm>
        </p:spPr>
        <p:txBody>
          <a:bodyPr>
            <a:normAutofit lnSpcReduction="10000"/>
          </a:bodyPr>
          <a:lstStyle/>
          <a:p>
            <a:r>
              <a:rPr lang="en-US" dirty="0" smtClean="0">
                <a:solidFill>
                  <a:srgbClr val="31859C"/>
                </a:solidFill>
              </a:rPr>
              <a:t>Because staying as children, infants on milk MEANS:</a:t>
            </a:r>
          </a:p>
          <a:p>
            <a:pPr lvl="1"/>
            <a:r>
              <a:rPr lang="en-US" dirty="0" smtClean="0">
                <a:solidFill>
                  <a:srgbClr val="31859C"/>
                </a:solidFill>
              </a:rPr>
              <a:t>We are not yet righteous, i.e. we are not “set right” in our hearts/minds (justified)</a:t>
            </a:r>
          </a:p>
          <a:p>
            <a:r>
              <a:rPr lang="en-US" dirty="0" smtClean="0">
                <a:solidFill>
                  <a:srgbClr val="31859C"/>
                </a:solidFill>
              </a:rPr>
              <a:t>Childlike Christianity requires ongoing supervision, oversight, and external threats to do what is right</a:t>
            </a:r>
          </a:p>
          <a:p>
            <a:r>
              <a:rPr lang="en-US" dirty="0" smtClean="0"/>
              <a:t>Has a form of godliness but denies the power</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636715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normAutofit/>
          </a:bodyPr>
          <a:lstStyle/>
          <a:p>
            <a:r>
              <a:rPr lang="en-US" dirty="0" smtClean="0"/>
              <a:t>Immature Christianity and Our Youth</a:t>
            </a:r>
            <a:endParaRPr lang="en-US" dirty="0"/>
          </a:p>
        </p:txBody>
      </p:sp>
      <p:sp>
        <p:nvSpPr>
          <p:cNvPr id="3" name="Content Placeholder 2"/>
          <p:cNvSpPr>
            <a:spLocks noGrp="1"/>
          </p:cNvSpPr>
          <p:nvPr>
            <p:ph idx="1"/>
          </p:nvPr>
        </p:nvSpPr>
        <p:spPr>
          <a:xfrm>
            <a:off x="1066800" y="1047750"/>
            <a:ext cx="7620000" cy="3546873"/>
          </a:xfrm>
        </p:spPr>
        <p:txBody>
          <a:bodyPr>
            <a:noAutofit/>
          </a:bodyPr>
          <a:lstStyle/>
          <a:p>
            <a:pPr>
              <a:lnSpc>
                <a:spcPct val="90000"/>
              </a:lnSpc>
            </a:pPr>
            <a:endParaRPr lang="en-US"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9625961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normAutofit/>
          </a:bodyPr>
          <a:lstStyle/>
          <a:p>
            <a:r>
              <a:rPr lang="en-US" dirty="0" smtClean="0"/>
              <a:t>Immature Christianity and Our Youth</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3546873"/>
          </a:xfrm>
        </p:spPr>
        <p:txBody>
          <a:bodyPr>
            <a:noAutofit/>
          </a:bodyPr>
          <a:lstStyle/>
          <a:p>
            <a:pPr>
              <a:lnSpc>
                <a:spcPct val="80000"/>
              </a:lnSpc>
            </a:pPr>
            <a:r>
              <a:rPr lang="en-US" dirty="0">
                <a:effectLst>
                  <a:outerShdw blurRad="38100" dist="38100" dir="2700000" algn="tl">
                    <a:srgbClr val="000000">
                      <a:alpha val="43137"/>
                    </a:srgbClr>
                  </a:outerShdw>
                </a:effectLst>
              </a:rPr>
              <a:t>Have you ever wondered why so many young people leave the church? </a:t>
            </a:r>
          </a:p>
        </p:txBody>
      </p:sp>
    </p:spTree>
    <p:extLst>
      <p:ext uri="{BB962C8B-B14F-4D97-AF65-F5344CB8AC3E}">
        <p14:creationId xmlns:p14="http://schemas.microsoft.com/office/powerpoint/2010/main" val="249630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lstStyle/>
          <a:p>
            <a:r>
              <a:rPr lang="en-US" dirty="0" smtClean="0"/>
              <a:t>2Timothy 3:1-5</a:t>
            </a:r>
            <a:endParaRPr lang="en-US" dirty="0"/>
          </a:p>
        </p:txBody>
      </p:sp>
      <p:sp>
        <p:nvSpPr>
          <p:cNvPr id="3" name="Content Placeholder 2"/>
          <p:cNvSpPr>
            <a:spLocks noGrp="1"/>
          </p:cNvSpPr>
          <p:nvPr>
            <p:ph idx="1"/>
          </p:nvPr>
        </p:nvSpPr>
        <p:spPr>
          <a:xfrm>
            <a:off x="685800" y="1200151"/>
            <a:ext cx="8001000" cy="3394472"/>
          </a:xfrm>
        </p:spPr>
        <p:txBody>
          <a:bodyPr>
            <a:noAutofit/>
          </a:bodyPr>
          <a:lstStyle/>
          <a:p>
            <a:pPr marL="0" indent="0">
              <a:lnSpc>
                <a:spcPct val="80000"/>
              </a:lnSpc>
              <a:buNone/>
            </a:pPr>
            <a:r>
              <a:rPr lang="en-US" dirty="0">
                <a:effectLst>
                  <a:outerShdw blurRad="38100" dist="38100" dir="2700000" algn="tl">
                    <a:srgbClr val="000000">
                      <a:alpha val="43137"/>
                    </a:srgbClr>
                  </a:outerShdw>
                </a:effectLst>
              </a:rPr>
              <a:t>But mark this: There will be terrible times in the </a:t>
            </a:r>
            <a:r>
              <a:rPr lang="en-US" dirty="0">
                <a:solidFill>
                  <a:srgbClr val="FFFF99"/>
                </a:solidFill>
                <a:effectLst>
                  <a:outerShdw blurRad="38100" dist="38100" dir="2700000" algn="tl">
                    <a:srgbClr val="000000">
                      <a:alpha val="43137"/>
                    </a:srgbClr>
                  </a:outerShdw>
                </a:effectLst>
              </a:rPr>
              <a:t>last days</a:t>
            </a:r>
            <a:r>
              <a:rPr lang="en-US" dirty="0">
                <a:effectLst>
                  <a:outerShdw blurRad="38100" dist="38100" dir="2700000" algn="tl">
                    <a:srgbClr val="000000">
                      <a:alpha val="43137"/>
                    </a:srgbClr>
                  </a:outerShdw>
                </a:effectLst>
              </a:rPr>
              <a:t>. People will be </a:t>
            </a:r>
            <a:r>
              <a:rPr lang="en-US" dirty="0">
                <a:solidFill>
                  <a:srgbClr val="FFFF99"/>
                </a:solidFill>
                <a:effectLst>
                  <a:outerShdw blurRad="38100" dist="38100" dir="2700000" algn="tl">
                    <a:srgbClr val="000000">
                      <a:alpha val="43137"/>
                    </a:srgbClr>
                  </a:outerShdw>
                </a:effectLst>
              </a:rPr>
              <a:t>lovers of themselves</a:t>
            </a:r>
            <a:r>
              <a:rPr lang="en-US" dirty="0">
                <a:effectLst>
                  <a:outerShdw blurRad="38100" dist="38100" dir="2700000" algn="tl">
                    <a:srgbClr val="000000">
                      <a:alpha val="43137"/>
                    </a:srgbClr>
                  </a:outerShdw>
                </a:effectLst>
              </a:rPr>
              <a:t>, lovers of money, boastful, proud, </a:t>
            </a:r>
            <a:r>
              <a:rPr lang="en-US" dirty="0">
                <a:solidFill>
                  <a:srgbClr val="FFFF99"/>
                </a:solidFill>
                <a:effectLst>
                  <a:outerShdw blurRad="38100" dist="38100" dir="2700000" algn="tl">
                    <a:srgbClr val="000000">
                      <a:alpha val="43137"/>
                    </a:srgbClr>
                  </a:outerShdw>
                </a:effectLst>
              </a:rPr>
              <a:t>abusive</a:t>
            </a:r>
            <a:r>
              <a:rPr lang="en-US" dirty="0">
                <a:effectLst>
                  <a:outerShdw blurRad="38100" dist="38100" dir="2700000" algn="tl">
                    <a:srgbClr val="000000">
                      <a:alpha val="43137"/>
                    </a:srgbClr>
                  </a:outerShdw>
                </a:effectLst>
              </a:rPr>
              <a:t>, disobedient to their parents, ungrateful, unholy, without love, unforgiving, slanderous, </a:t>
            </a:r>
            <a:r>
              <a:rPr lang="en-US" dirty="0">
                <a:solidFill>
                  <a:srgbClr val="FFFF99"/>
                </a:solidFill>
                <a:effectLst>
                  <a:outerShdw blurRad="38100" dist="38100" dir="2700000" algn="tl">
                    <a:srgbClr val="000000">
                      <a:alpha val="43137"/>
                    </a:srgbClr>
                  </a:outerShdw>
                </a:effectLst>
              </a:rPr>
              <a:t>without self-control</a:t>
            </a:r>
            <a:r>
              <a:rPr lang="en-US" dirty="0">
                <a:effectLst>
                  <a:outerShdw blurRad="38100" dist="38100" dir="2700000" algn="tl">
                    <a:srgbClr val="000000">
                      <a:alpha val="43137"/>
                    </a:srgbClr>
                  </a:outerShdw>
                </a:effectLst>
              </a:rPr>
              <a:t>, </a:t>
            </a:r>
            <a:r>
              <a:rPr lang="en-US" dirty="0">
                <a:solidFill>
                  <a:srgbClr val="FFFF99"/>
                </a:solidFill>
                <a:effectLst>
                  <a:outerShdw blurRad="38100" dist="38100" dir="2700000" algn="tl">
                    <a:srgbClr val="000000">
                      <a:alpha val="43137"/>
                    </a:srgbClr>
                  </a:outerShdw>
                </a:effectLst>
              </a:rPr>
              <a:t>brutal</a:t>
            </a:r>
            <a:r>
              <a:rPr lang="en-US" dirty="0">
                <a:effectLst>
                  <a:outerShdw blurRad="38100" dist="38100" dir="2700000" algn="tl">
                    <a:srgbClr val="000000">
                      <a:alpha val="43137"/>
                    </a:srgbClr>
                  </a:outerShdw>
                </a:effectLst>
              </a:rPr>
              <a:t>, not lovers of the good, treacherous, rash, conceited, </a:t>
            </a:r>
            <a:r>
              <a:rPr lang="en-US" dirty="0">
                <a:solidFill>
                  <a:srgbClr val="FFFF99"/>
                </a:solidFill>
                <a:effectLst>
                  <a:outerShdw blurRad="38100" dist="38100" dir="2700000" algn="tl">
                    <a:srgbClr val="000000">
                      <a:alpha val="43137"/>
                    </a:srgbClr>
                  </a:outerShdw>
                </a:effectLst>
              </a:rPr>
              <a:t>lovers of pleasure</a:t>
            </a:r>
            <a:r>
              <a:rPr lang="en-US" dirty="0">
                <a:effectLst>
                  <a:outerShdw blurRad="38100" dist="38100" dir="2700000" algn="tl">
                    <a:srgbClr val="000000">
                      <a:alpha val="43137"/>
                    </a:srgbClr>
                  </a:outerShdw>
                </a:effectLst>
              </a:rPr>
              <a:t> rather than lovers of God— </a:t>
            </a:r>
            <a:r>
              <a:rPr lang="en-US" b="1" dirty="0">
                <a:solidFill>
                  <a:srgbClr val="FFFF99"/>
                </a:solidFill>
                <a:effectLst>
                  <a:outerShdw blurRad="38100" dist="38100" dir="2700000" algn="tl">
                    <a:srgbClr val="000000">
                      <a:alpha val="43137"/>
                    </a:srgbClr>
                  </a:outerShdw>
                </a:effectLst>
              </a:rPr>
              <a:t>having a form of godliness but denying its power.</a:t>
            </a:r>
            <a:r>
              <a:rPr lang="en-US" dirty="0">
                <a:effectLst>
                  <a:outerShdw blurRad="38100" dist="38100" dir="2700000" algn="tl">
                    <a:srgbClr val="000000">
                      <a:alpha val="43137"/>
                    </a:srgbClr>
                  </a:outerShdw>
                </a:effectLst>
              </a:rPr>
              <a:t> </a:t>
            </a:r>
          </a:p>
          <a:p>
            <a:pPr marL="0" indent="0">
              <a:lnSpc>
                <a:spcPct val="80000"/>
              </a:lnSpc>
              <a:buNone/>
            </a:pPr>
            <a:endParaRPr lang="en-US" dirty="0">
              <a:effectLst>
                <a:outerShdw blurRad="38100" dist="38100" dir="2700000" algn="tl">
                  <a:srgbClr val="000000">
                    <a:alpha val="43137"/>
                  </a:srgbClr>
                </a:outerShdw>
              </a:effectLst>
            </a:endParaRPr>
          </a:p>
          <a:p>
            <a:pPr>
              <a:lnSpc>
                <a:spcPct val="80000"/>
              </a:lnSpc>
            </a:pPr>
            <a:endParaRPr lang="en-US" dirty="0">
              <a:effectLst>
                <a:outerShdw blurRad="38100" dist="38100" dir="2700000" algn="tl" rotWithShape="0">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626888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normAutofit/>
          </a:bodyPr>
          <a:lstStyle/>
          <a:p>
            <a:r>
              <a:rPr lang="en-US" dirty="0" smtClean="0"/>
              <a:t>Immature Christianity and Our Youth</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3546873"/>
          </a:xfrm>
        </p:spPr>
        <p:txBody>
          <a:bodyPr>
            <a:noAutofit/>
          </a:bodyPr>
          <a:lstStyle/>
          <a:p>
            <a:pPr>
              <a:lnSpc>
                <a:spcPct val="80000"/>
              </a:lnSpc>
            </a:pPr>
            <a:r>
              <a:rPr lang="en-US" dirty="0">
                <a:solidFill>
                  <a:srgbClr val="31859C"/>
                </a:solidFill>
                <a:effectLst>
                  <a:outerShdw blurRad="38100" dist="38100" dir="2700000" algn="tl">
                    <a:srgbClr val="000000">
                      <a:alpha val="43137"/>
                    </a:srgbClr>
                  </a:outerShdw>
                </a:effectLst>
              </a:rPr>
              <a:t>Have you ever wondered why so many young people leave the church? </a:t>
            </a:r>
          </a:p>
          <a:p>
            <a:pPr>
              <a:lnSpc>
                <a:spcPct val="80000"/>
              </a:lnSpc>
            </a:pPr>
            <a:r>
              <a:rPr lang="en-US" dirty="0">
                <a:effectLst>
                  <a:outerShdw blurRad="38100" dist="38100" dir="2700000" algn="tl">
                    <a:srgbClr val="000000">
                      <a:alpha val="43137"/>
                    </a:srgbClr>
                  </a:outerShdw>
                </a:effectLst>
              </a:rPr>
              <a:t>Teaching level 4 and below is why many young people leave the </a:t>
            </a:r>
            <a:r>
              <a:rPr lang="en-US" dirty="0" smtClean="0">
                <a:effectLst>
                  <a:outerShdw blurRad="38100" dist="38100" dir="2700000" algn="tl">
                    <a:srgbClr val="000000">
                      <a:alpha val="43137"/>
                    </a:srgbClr>
                  </a:outerShdw>
                </a:effectLst>
              </a:rPr>
              <a:t>church</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81336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normAutofit/>
          </a:bodyPr>
          <a:lstStyle/>
          <a:p>
            <a:r>
              <a:rPr lang="en-US" dirty="0" smtClean="0"/>
              <a:t>Immature Christianity and Our Youth</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47750"/>
            <a:ext cx="8001000" cy="3546873"/>
          </a:xfrm>
        </p:spPr>
        <p:txBody>
          <a:bodyPr>
            <a:noAutofit/>
          </a:bodyPr>
          <a:lstStyle/>
          <a:p>
            <a:pPr>
              <a:lnSpc>
                <a:spcPct val="80000"/>
              </a:lnSpc>
            </a:pPr>
            <a:r>
              <a:rPr lang="en-US" dirty="0">
                <a:solidFill>
                  <a:srgbClr val="31859C"/>
                </a:solidFill>
                <a:effectLst>
                  <a:outerShdw blurRad="38100" dist="38100" dir="2700000" algn="tl">
                    <a:srgbClr val="000000">
                      <a:alpha val="43137"/>
                    </a:srgbClr>
                  </a:outerShdw>
                </a:effectLst>
              </a:rPr>
              <a:t>Have you ever wondered why so many young people leave the church? </a:t>
            </a:r>
          </a:p>
          <a:p>
            <a:pPr>
              <a:lnSpc>
                <a:spcPct val="80000"/>
              </a:lnSpc>
            </a:pPr>
            <a:r>
              <a:rPr lang="en-US" dirty="0">
                <a:solidFill>
                  <a:srgbClr val="31859C"/>
                </a:solidFill>
                <a:effectLst>
                  <a:outerShdw blurRad="38100" dist="38100" dir="2700000" algn="tl">
                    <a:srgbClr val="000000">
                      <a:alpha val="43137"/>
                    </a:srgbClr>
                  </a:outerShdw>
                </a:effectLst>
              </a:rPr>
              <a:t>Teaching level 4 and below is why many young people leave the church</a:t>
            </a:r>
          </a:p>
          <a:p>
            <a:pPr>
              <a:lnSpc>
                <a:spcPct val="80000"/>
              </a:lnSpc>
            </a:pPr>
            <a:r>
              <a:rPr lang="en-US" dirty="0">
                <a:effectLst>
                  <a:outerShdw blurRad="38100" dist="38100" dir="2700000" algn="tl">
                    <a:srgbClr val="000000">
                      <a:alpha val="43137"/>
                    </a:srgbClr>
                  </a:outerShdw>
                </a:effectLst>
              </a:rPr>
              <a:t>Remember the </a:t>
            </a:r>
            <a:r>
              <a:rPr lang="en-US" dirty="0" smtClean="0">
                <a:effectLst>
                  <a:outerShdw blurRad="38100" dist="38100" dir="2700000" algn="tl">
                    <a:srgbClr val="000000">
                      <a:alpha val="43137"/>
                    </a:srgbClr>
                  </a:outerShdw>
                </a:effectLst>
              </a:rPr>
              <a:t>tooth </a:t>
            </a:r>
            <a:r>
              <a:rPr lang="en-US" dirty="0">
                <a:effectLst>
                  <a:outerShdw blurRad="38100" dist="38100" dir="2700000" algn="tl">
                    <a:srgbClr val="000000">
                      <a:alpha val="43137"/>
                    </a:srgbClr>
                  </a:outerShdw>
                </a:effectLst>
              </a:rPr>
              <a:t>brushing analogy and the descriptions of level 4 and below </a:t>
            </a:r>
            <a:r>
              <a:rPr lang="en-US" dirty="0" smtClean="0">
                <a:effectLst>
                  <a:outerShdw blurRad="38100" dist="38100" dir="2700000" algn="tl">
                    <a:srgbClr val="000000">
                      <a:alpha val="43137"/>
                    </a:srgbClr>
                  </a:outerShdw>
                </a:effectLst>
              </a:rPr>
              <a:t>operations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004220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normAutofit/>
          </a:bodyPr>
          <a:lstStyle/>
          <a:p>
            <a:r>
              <a:rPr lang="en-US" dirty="0" smtClean="0"/>
              <a:t>Immature Christianity and Our Youth</a:t>
            </a:r>
            <a:endParaRPr lang="en-US" dirty="0"/>
          </a:p>
        </p:txBody>
      </p:sp>
      <p:sp>
        <p:nvSpPr>
          <p:cNvPr id="3" name="Content Placeholder 2"/>
          <p:cNvSpPr>
            <a:spLocks noGrp="1"/>
          </p:cNvSpPr>
          <p:nvPr>
            <p:ph idx="1"/>
          </p:nvPr>
        </p:nvSpPr>
        <p:spPr>
          <a:xfrm>
            <a:off x="685800" y="1047750"/>
            <a:ext cx="8001000" cy="3546873"/>
          </a:xfrm>
        </p:spPr>
        <p:txBody>
          <a:bodyPr>
            <a:noAutofit/>
          </a:bodyPr>
          <a:lstStyle/>
          <a:p>
            <a:pPr>
              <a:lnSpc>
                <a:spcPct val="80000"/>
              </a:lnSpc>
            </a:pPr>
            <a:r>
              <a:rPr lang="en-US" dirty="0">
                <a:solidFill>
                  <a:srgbClr val="31859C"/>
                </a:solidFill>
                <a:effectLst>
                  <a:outerShdw blurRad="38100" dist="38100" dir="2700000" algn="tl">
                    <a:srgbClr val="000000">
                      <a:alpha val="43137"/>
                    </a:srgbClr>
                  </a:outerShdw>
                </a:effectLst>
              </a:rPr>
              <a:t>Have you ever wondered why so many young people leave the church? </a:t>
            </a:r>
          </a:p>
          <a:p>
            <a:pPr>
              <a:lnSpc>
                <a:spcPct val="80000"/>
              </a:lnSpc>
            </a:pPr>
            <a:r>
              <a:rPr lang="en-US" dirty="0">
                <a:solidFill>
                  <a:srgbClr val="31859C"/>
                </a:solidFill>
                <a:effectLst>
                  <a:outerShdw blurRad="38100" dist="38100" dir="2700000" algn="tl">
                    <a:srgbClr val="000000">
                      <a:alpha val="43137"/>
                    </a:srgbClr>
                  </a:outerShdw>
                </a:effectLst>
              </a:rPr>
              <a:t>Teaching level 4 and below is why many young people leave the church</a:t>
            </a:r>
          </a:p>
          <a:p>
            <a:pPr>
              <a:lnSpc>
                <a:spcPct val="80000"/>
              </a:lnSpc>
            </a:pPr>
            <a:r>
              <a:rPr lang="en-US" dirty="0">
                <a:solidFill>
                  <a:srgbClr val="31859C"/>
                </a:solidFill>
                <a:effectLst>
                  <a:outerShdw blurRad="38100" dist="38100" dir="2700000" algn="tl">
                    <a:srgbClr val="000000">
                      <a:alpha val="43137"/>
                    </a:srgbClr>
                  </a:outerShdw>
                </a:effectLst>
              </a:rPr>
              <a:t>Remember the </a:t>
            </a:r>
            <a:r>
              <a:rPr lang="en-US" dirty="0" smtClean="0">
                <a:solidFill>
                  <a:srgbClr val="31859C"/>
                </a:solidFill>
                <a:effectLst>
                  <a:outerShdw blurRad="38100" dist="38100" dir="2700000" algn="tl">
                    <a:srgbClr val="000000">
                      <a:alpha val="43137"/>
                    </a:srgbClr>
                  </a:outerShdw>
                </a:effectLst>
              </a:rPr>
              <a:t>tooth </a:t>
            </a:r>
            <a:r>
              <a:rPr lang="en-US" dirty="0">
                <a:solidFill>
                  <a:srgbClr val="31859C"/>
                </a:solidFill>
                <a:effectLst>
                  <a:outerShdw blurRad="38100" dist="38100" dir="2700000" algn="tl">
                    <a:srgbClr val="000000">
                      <a:alpha val="43137"/>
                    </a:srgbClr>
                  </a:outerShdw>
                </a:effectLst>
              </a:rPr>
              <a:t>brushing analogy and the descriptions of level 4 and below operations</a:t>
            </a:r>
          </a:p>
          <a:p>
            <a:pPr>
              <a:lnSpc>
                <a:spcPct val="80000"/>
              </a:lnSpc>
            </a:pPr>
            <a:r>
              <a:rPr lang="en-US" dirty="0" smtClean="0">
                <a:effectLst>
                  <a:outerShdw blurRad="38100" dist="38100" dir="2700000" algn="tl">
                    <a:srgbClr val="000000">
                      <a:alpha val="43137"/>
                    </a:srgbClr>
                  </a:outerShdw>
                </a:effectLst>
              </a:rPr>
              <a:t>We must help our young people grow up to understand God, His character of love, His methods and design for life!</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7894638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lstStyle/>
          <a:p>
            <a:r>
              <a:rPr lang="en-US" dirty="0" smtClean="0"/>
              <a:t>So What Prevents Maturing? </a:t>
            </a:r>
            <a:endParaRPr lang="en-US" dirty="0"/>
          </a:p>
        </p:txBody>
      </p:sp>
      <p:sp>
        <p:nvSpPr>
          <p:cNvPr id="3" name="Content Placeholder 2"/>
          <p:cNvSpPr>
            <a:spLocks noGrp="1"/>
          </p:cNvSpPr>
          <p:nvPr>
            <p:ph idx="1"/>
          </p:nvPr>
        </p:nvSpPr>
        <p:spPr>
          <a:xfrm>
            <a:off x="1066800" y="971550"/>
            <a:ext cx="7620000" cy="3623073"/>
          </a:xfrm>
        </p:spPr>
        <p:txBody>
          <a:bodyPr>
            <a:noAutofit/>
          </a:bodyPr>
          <a:lstStyle/>
          <a:p>
            <a:pPr marL="0" indent="0">
              <a:lnSpc>
                <a:spcPct val="80000"/>
              </a:lnSpc>
              <a:buNone/>
            </a:pPr>
            <a:r>
              <a:rPr lang="en-US" sz="1600" dirty="0">
                <a:solidFill>
                  <a:schemeClr val="tx2">
                    <a:lumMod val="40000"/>
                    <a:lumOff val="60000"/>
                  </a:schemeClr>
                </a:solidFill>
                <a:effectLst>
                  <a:outerShdw blurRad="38100" dist="38100" dir="2700000" algn="tl">
                    <a:srgbClr val="000000">
                      <a:alpha val="43137"/>
                    </a:srgbClr>
                  </a:outerShdw>
                </a:effectLst>
              </a:rPr>
              <a:t> </a:t>
            </a:r>
          </a:p>
          <a:p>
            <a:pPr>
              <a:lnSpc>
                <a:spcPct val="80000"/>
              </a:lnSpc>
            </a:pPr>
            <a:endParaRPr lang="en-US" sz="26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77642893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lstStyle/>
          <a:p>
            <a:r>
              <a:rPr lang="en-US" dirty="0" smtClean="0"/>
              <a:t>So What Prevents Maturing? </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09600" y="971550"/>
            <a:ext cx="8077200" cy="3623073"/>
          </a:xfrm>
        </p:spPr>
        <p:txBody>
          <a:bodyPr>
            <a:noAutofit/>
          </a:bodyPr>
          <a:lstStyle/>
          <a:p>
            <a:pPr>
              <a:lnSpc>
                <a:spcPct val="90000"/>
              </a:lnSpc>
            </a:pPr>
            <a:endParaRPr lang="en-US" dirty="0" smtClean="0">
              <a:solidFill>
                <a:srgbClr val="E6B9B8"/>
              </a:solidFill>
              <a:effectLst>
                <a:outerShdw blurRad="38100" dist="38100" dir="2700000" algn="tl">
                  <a:srgbClr val="000000">
                    <a:alpha val="43137"/>
                  </a:srgbClr>
                </a:outerShdw>
              </a:effectLst>
            </a:endParaRPr>
          </a:p>
          <a:p>
            <a:pPr>
              <a:lnSpc>
                <a:spcPct val="90000"/>
              </a:lnSpc>
            </a:pPr>
            <a:r>
              <a:rPr lang="en-US" dirty="0" smtClean="0">
                <a:effectLst>
                  <a:outerShdw blurRad="38100" dist="38100" dir="2700000" algn="tl">
                    <a:srgbClr val="000000">
                      <a:alpha val="43137"/>
                    </a:srgbClr>
                  </a:outerShdw>
                </a:effectLst>
              </a:rPr>
              <a:t>Staying on Infant Formula</a:t>
            </a:r>
          </a:p>
          <a:p>
            <a:pPr marL="0" indent="0">
              <a:lnSpc>
                <a:spcPct val="90000"/>
              </a:lnSpc>
              <a:buNone/>
            </a:pP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13031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lstStyle/>
          <a:p>
            <a:r>
              <a:rPr lang="en-US" dirty="0" smtClean="0"/>
              <a:t>So What Prevents Maturing? </a:t>
            </a:r>
            <a:endParaRPr lang="en-US" dirty="0"/>
          </a:p>
        </p:txBody>
      </p:sp>
      <p:sp>
        <p:nvSpPr>
          <p:cNvPr id="3" name="Content Placeholder 2"/>
          <p:cNvSpPr>
            <a:spLocks noGrp="1"/>
          </p:cNvSpPr>
          <p:nvPr>
            <p:ph idx="1"/>
          </p:nvPr>
        </p:nvSpPr>
        <p:spPr>
          <a:xfrm>
            <a:off x="609600" y="971550"/>
            <a:ext cx="8077200" cy="3623073"/>
          </a:xfrm>
        </p:spPr>
        <p:txBody>
          <a:bodyPr>
            <a:noAutofit/>
          </a:bodyPr>
          <a:lstStyle/>
          <a:p>
            <a:pPr>
              <a:lnSpc>
                <a:spcPct val="90000"/>
              </a:lnSpc>
            </a:pPr>
            <a:endParaRPr lang="en-US" dirty="0" smtClean="0">
              <a:solidFill>
                <a:srgbClr val="E6B9B8"/>
              </a:solidFill>
              <a:effectLst>
                <a:outerShdw blurRad="38100" dist="38100" dir="2700000" algn="tl">
                  <a:srgbClr val="000000">
                    <a:alpha val="43137"/>
                  </a:srgbClr>
                </a:outerShdw>
              </a:effectLst>
            </a:endParaRPr>
          </a:p>
          <a:p>
            <a:pPr>
              <a:lnSpc>
                <a:spcPct val="90000"/>
              </a:lnSpc>
            </a:pPr>
            <a:r>
              <a:rPr lang="en-US" dirty="0" smtClean="0">
                <a:solidFill>
                  <a:srgbClr val="31859C"/>
                </a:solidFill>
                <a:effectLst>
                  <a:outerShdw blurRad="38100" dist="38100" dir="2700000" algn="tl">
                    <a:srgbClr val="000000">
                      <a:alpha val="43137"/>
                    </a:srgbClr>
                  </a:outerShdw>
                </a:effectLst>
              </a:rPr>
              <a:t>Staying on Infant Formula</a:t>
            </a:r>
          </a:p>
          <a:p>
            <a:pPr>
              <a:lnSpc>
                <a:spcPct val="90000"/>
              </a:lnSpc>
            </a:pPr>
            <a:endParaRPr lang="en-US" dirty="0" smtClean="0">
              <a:effectLst>
                <a:outerShdw blurRad="38100" dist="38100" dir="2700000" algn="tl">
                  <a:srgbClr val="000000">
                    <a:alpha val="43137"/>
                  </a:srgbClr>
                </a:outerShdw>
              </a:effectLst>
            </a:endParaRPr>
          </a:p>
          <a:p>
            <a:pPr>
              <a:lnSpc>
                <a:spcPct val="90000"/>
              </a:lnSpc>
            </a:pPr>
            <a:r>
              <a:rPr lang="en-US" dirty="0" smtClean="0">
                <a:effectLst>
                  <a:outerShdw blurRad="38100" dist="38100" dir="2700000" algn="tl">
                    <a:srgbClr val="000000">
                      <a:alpha val="43137"/>
                    </a:srgbClr>
                  </a:outerShdw>
                </a:effectLst>
              </a:rPr>
              <a:t>And what is the theological formula of infants?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8365896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lstStyle/>
          <a:p>
            <a:r>
              <a:rPr lang="en-US" dirty="0" smtClean="0"/>
              <a:t>So What Prevents Maturing? </a:t>
            </a:r>
            <a:endParaRPr lang="en-US" dirty="0"/>
          </a:p>
        </p:txBody>
      </p:sp>
      <p:sp>
        <p:nvSpPr>
          <p:cNvPr id="3" name="Content Placeholder 2"/>
          <p:cNvSpPr>
            <a:spLocks noGrp="1"/>
          </p:cNvSpPr>
          <p:nvPr>
            <p:ph idx="1"/>
          </p:nvPr>
        </p:nvSpPr>
        <p:spPr>
          <a:xfrm>
            <a:off x="685800" y="1158477"/>
            <a:ext cx="8001000" cy="3623073"/>
          </a:xfrm>
        </p:spPr>
        <p:txBody>
          <a:bodyPr>
            <a:noAutofit/>
          </a:bodyPr>
          <a:lstStyle/>
          <a:p>
            <a:pPr marL="0" indent="0">
              <a:lnSpc>
                <a:spcPct val="90000"/>
              </a:lnSpc>
              <a:buNone/>
            </a:pPr>
            <a:r>
              <a:rPr lang="en-US" dirty="0" smtClean="0">
                <a:effectLst>
                  <a:outerShdw blurRad="38100" dist="38100" dir="2700000" algn="tl">
                    <a:srgbClr val="000000">
                      <a:alpha val="43137"/>
                    </a:srgbClr>
                  </a:outerShdw>
                </a:effectLst>
              </a:rPr>
              <a:t>“Therefore </a:t>
            </a:r>
            <a:r>
              <a:rPr lang="en-US" dirty="0">
                <a:effectLst>
                  <a:outerShdw blurRad="38100" dist="38100" dir="2700000" algn="tl">
                    <a:srgbClr val="000000">
                      <a:alpha val="43137"/>
                    </a:srgbClr>
                  </a:outerShdw>
                </a:effectLst>
              </a:rPr>
              <a:t>let us move beyond the </a:t>
            </a:r>
            <a:r>
              <a:rPr lang="en-US" dirty="0">
                <a:solidFill>
                  <a:srgbClr val="FFFF99"/>
                </a:solidFill>
                <a:effectLst>
                  <a:outerShdw blurRad="38100" dist="38100" dir="2700000" algn="tl">
                    <a:srgbClr val="000000">
                      <a:alpha val="43137"/>
                    </a:srgbClr>
                  </a:outerShdw>
                </a:effectLst>
              </a:rPr>
              <a:t>elementary teachings</a:t>
            </a:r>
            <a:r>
              <a:rPr lang="en-US" dirty="0">
                <a:effectLst>
                  <a:outerShdw blurRad="38100" dist="38100" dir="2700000" algn="tl">
                    <a:srgbClr val="000000">
                      <a:alpha val="43137"/>
                    </a:srgbClr>
                  </a:outerShdw>
                </a:effectLst>
              </a:rPr>
              <a:t> about Christ and be taken </a:t>
            </a:r>
            <a:r>
              <a:rPr lang="en-US" dirty="0">
                <a:solidFill>
                  <a:srgbClr val="FFFF99"/>
                </a:solidFill>
                <a:effectLst>
                  <a:outerShdw blurRad="38100" dist="38100" dir="2700000" algn="tl">
                    <a:srgbClr val="000000">
                      <a:alpha val="43137"/>
                    </a:srgbClr>
                  </a:outerShdw>
                </a:effectLst>
              </a:rPr>
              <a:t>forward to maturity</a:t>
            </a:r>
            <a:r>
              <a:rPr lang="en-US" dirty="0">
                <a:effectLst>
                  <a:outerShdw blurRad="38100" dist="38100" dir="2700000" algn="tl">
                    <a:srgbClr val="000000">
                      <a:alpha val="43137"/>
                    </a:srgbClr>
                  </a:outerShdw>
                </a:effectLst>
              </a:rPr>
              <a:t>, not laying again the foundation of </a:t>
            </a:r>
            <a:r>
              <a:rPr lang="en-US" dirty="0">
                <a:solidFill>
                  <a:srgbClr val="FFFF99"/>
                </a:solidFill>
                <a:effectLst>
                  <a:outerShdw blurRad="38100" dist="38100" dir="2700000" algn="tl">
                    <a:srgbClr val="000000">
                      <a:alpha val="43137"/>
                    </a:srgbClr>
                  </a:outerShdw>
                </a:effectLst>
              </a:rPr>
              <a:t>repentance from acts </a:t>
            </a:r>
            <a:r>
              <a:rPr lang="en-US" dirty="0">
                <a:effectLst>
                  <a:outerShdw blurRad="38100" dist="38100" dir="2700000" algn="tl">
                    <a:srgbClr val="000000">
                      <a:alpha val="43137"/>
                    </a:srgbClr>
                  </a:outerShdw>
                </a:effectLst>
              </a:rPr>
              <a:t>that lead to death, and of </a:t>
            </a:r>
            <a:r>
              <a:rPr lang="en-US" dirty="0">
                <a:solidFill>
                  <a:srgbClr val="FFFF99"/>
                </a:solidFill>
                <a:effectLst>
                  <a:outerShdw blurRad="38100" dist="38100" dir="2700000" algn="tl">
                    <a:srgbClr val="000000">
                      <a:alpha val="43137"/>
                    </a:srgbClr>
                  </a:outerShdw>
                </a:effectLst>
              </a:rPr>
              <a:t>faith in </a:t>
            </a:r>
            <a:r>
              <a:rPr lang="en-US" dirty="0" smtClean="0">
                <a:solidFill>
                  <a:srgbClr val="FFFF99"/>
                </a:solidFill>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instruction </a:t>
            </a:r>
            <a:r>
              <a:rPr lang="en-US" dirty="0">
                <a:effectLst>
                  <a:outerShdw blurRad="38100" dist="38100" dir="2700000" algn="tl">
                    <a:srgbClr val="000000">
                      <a:alpha val="43137"/>
                    </a:srgbClr>
                  </a:outerShdw>
                </a:effectLst>
              </a:rPr>
              <a:t>about cleansing rites </a:t>
            </a:r>
            <a:r>
              <a:rPr lang="en-US" dirty="0">
                <a:solidFill>
                  <a:srgbClr val="FFFF99"/>
                </a:solidFill>
                <a:effectLst>
                  <a:outerShdw blurRad="38100" dist="38100" dir="2700000" algn="tl">
                    <a:srgbClr val="000000">
                      <a:alpha val="43137"/>
                    </a:srgbClr>
                  </a:outerShdw>
                </a:effectLst>
              </a:rPr>
              <a:t>[</a:t>
            </a:r>
            <a:r>
              <a:rPr lang="en-US" dirty="0" smtClean="0">
                <a:solidFill>
                  <a:srgbClr val="FFFF99"/>
                </a:solidFill>
                <a:effectLst>
                  <a:outerShdw blurRad="38100" dist="38100" dir="2700000" algn="tl">
                    <a:srgbClr val="000000">
                      <a:alpha val="43137"/>
                    </a:srgbClr>
                  </a:outerShdw>
                </a:effectLst>
              </a:rPr>
              <a:t>baptism/symbolic rituals]</a:t>
            </a:r>
            <a:r>
              <a:rPr lang="en-US" dirty="0">
                <a:effectLst>
                  <a:outerShdw blurRad="38100" dist="38100" dir="2700000" algn="tl">
                    <a:srgbClr val="000000">
                      <a:alpha val="43137"/>
                    </a:srgbClr>
                  </a:outerShdw>
                </a:effectLst>
              </a:rPr>
              <a:t>, the </a:t>
            </a:r>
            <a:r>
              <a:rPr lang="en-US" dirty="0">
                <a:solidFill>
                  <a:srgbClr val="FFFF99"/>
                </a:solidFill>
                <a:effectLst>
                  <a:outerShdw blurRad="38100" dist="38100" dir="2700000" algn="tl">
                    <a:srgbClr val="000000">
                      <a:alpha val="43137"/>
                    </a:srgbClr>
                  </a:outerShdw>
                </a:effectLst>
              </a:rPr>
              <a:t>laying on of hands</a:t>
            </a:r>
            <a:r>
              <a:rPr lang="en-US" dirty="0">
                <a:effectLst>
                  <a:outerShdw blurRad="38100" dist="38100" dir="2700000" algn="tl">
                    <a:srgbClr val="000000">
                      <a:alpha val="43137"/>
                    </a:srgbClr>
                  </a:outerShdw>
                </a:effectLst>
              </a:rPr>
              <a:t>, the </a:t>
            </a:r>
            <a:r>
              <a:rPr lang="en-US" dirty="0">
                <a:solidFill>
                  <a:srgbClr val="FFFF99"/>
                </a:solidFill>
                <a:effectLst>
                  <a:outerShdw blurRad="38100" dist="38100" dir="2700000" algn="tl">
                    <a:srgbClr val="000000">
                      <a:alpha val="43137"/>
                    </a:srgbClr>
                  </a:outerShdw>
                </a:effectLst>
              </a:rPr>
              <a:t>resurrection of the dead</a:t>
            </a:r>
            <a:r>
              <a:rPr lang="en-US" dirty="0">
                <a:effectLst>
                  <a:outerShdw blurRad="38100" dist="38100" dir="2700000" algn="tl">
                    <a:srgbClr val="000000">
                      <a:alpha val="43137"/>
                    </a:srgbClr>
                  </a:outerShdw>
                </a:effectLst>
              </a:rPr>
              <a:t>, and </a:t>
            </a:r>
            <a:r>
              <a:rPr lang="en-US" dirty="0">
                <a:solidFill>
                  <a:srgbClr val="FFFF99"/>
                </a:solidFill>
                <a:effectLst>
                  <a:outerShdw blurRad="38100" dist="38100" dir="2700000" algn="tl">
                    <a:srgbClr val="000000">
                      <a:alpha val="43137"/>
                    </a:srgbClr>
                  </a:outerShdw>
                </a:effectLst>
              </a:rPr>
              <a:t>eternal judgment</a:t>
            </a:r>
            <a:r>
              <a:rPr lang="en-US" dirty="0" smtClean="0">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Hebrews 6:1, 2</a:t>
            </a:r>
            <a:r>
              <a:rPr lang="en-US" sz="1800" dirty="0">
                <a:solidFill>
                  <a:schemeClr val="tx2">
                    <a:lumMod val="40000"/>
                    <a:lumOff val="60000"/>
                  </a:schemeClr>
                </a:solidFill>
                <a:effectLst>
                  <a:outerShdw blurRad="38100" dist="38100" dir="2700000" algn="tl">
                    <a:srgbClr val="000000">
                      <a:alpha val="43137"/>
                    </a:srgbClr>
                  </a:outerShdw>
                </a:effectLst>
              </a:rPr>
              <a:t> </a:t>
            </a:r>
          </a:p>
          <a:p>
            <a:pPr>
              <a:lnSpc>
                <a:spcPct val="90000"/>
              </a:lnSpc>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8683122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78"/>
            <a:ext cx="8229600" cy="987834"/>
          </a:xfrm>
        </p:spPr>
        <p:txBody>
          <a:bodyPr/>
          <a:lstStyle/>
          <a:p>
            <a:r>
              <a:rPr lang="en-US" dirty="0" smtClean="0"/>
              <a:t>What is Infant Formula?</a:t>
            </a:r>
            <a:endParaRPr lang="en-US" dirty="0"/>
          </a:p>
        </p:txBody>
      </p:sp>
      <p:sp>
        <p:nvSpPr>
          <p:cNvPr id="3" name="Content Placeholder 2"/>
          <p:cNvSpPr>
            <a:spLocks noGrp="1"/>
          </p:cNvSpPr>
          <p:nvPr>
            <p:ph idx="1"/>
          </p:nvPr>
        </p:nvSpPr>
        <p:spPr>
          <a:xfrm>
            <a:off x="990600" y="790574"/>
            <a:ext cx="7696200" cy="4067175"/>
          </a:xfrm>
        </p:spPr>
        <p:txBody>
          <a:bodyPr>
            <a:noAutofit/>
          </a:bodyPr>
          <a:lstStyle/>
          <a:p>
            <a:pPr lvl="0">
              <a:lnSpc>
                <a:spcPct val="80000"/>
              </a:lnSpc>
            </a:pP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9972537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effectLst>
                  <a:outerShdw blurRad="38100" dist="38100" dir="2700000" algn="tl">
                    <a:srgbClr val="000000">
                      <a:alpha val="43137"/>
                    </a:srgbClr>
                  </a:outerShdw>
                </a:effectLst>
              </a:rPr>
              <a:t>Do’s and don’ts, the commandments, </a:t>
            </a:r>
            <a:r>
              <a:rPr lang="en-US" dirty="0" smtClean="0">
                <a:effectLst>
                  <a:outerShdw blurRad="38100" dist="38100" dir="2700000" algn="tl">
                    <a:srgbClr val="000000">
                      <a:alpha val="43137"/>
                    </a:srgbClr>
                  </a:outerShdw>
                </a:effectLst>
              </a:rPr>
              <a:t>behavioral/legal </a:t>
            </a:r>
            <a:r>
              <a:rPr lang="en-US" dirty="0">
                <a:effectLst>
                  <a:outerShdw blurRad="38100" dist="38100" dir="2700000" algn="tl">
                    <a:srgbClr val="000000">
                      <a:alpha val="43137"/>
                    </a:srgbClr>
                  </a:outerShdw>
                </a:effectLst>
              </a:rPr>
              <a:t>religion, keeping track of deeds and </a:t>
            </a:r>
            <a:r>
              <a:rPr lang="en-US" dirty="0" smtClean="0">
                <a:effectLst>
                  <a:outerShdw blurRad="38100" dist="38100" dir="2700000" algn="tl">
                    <a:srgbClr val="000000">
                      <a:alpha val="43137"/>
                    </a:srgbClr>
                  </a:outerShdw>
                </a:effectLst>
              </a:rPr>
              <a:t>sins</a:t>
            </a:r>
          </a:p>
        </p:txBody>
      </p:sp>
    </p:spTree>
    <p:extLst>
      <p:ext uri="{BB962C8B-B14F-4D97-AF65-F5344CB8AC3E}">
        <p14:creationId xmlns:p14="http://schemas.microsoft.com/office/powerpoint/2010/main" val="250878785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solidFill>
                  <a:srgbClr val="31859C"/>
                </a:solidFill>
                <a:effectLst>
                  <a:outerShdw blurRad="38100" dist="38100" dir="2700000" algn="tl">
                    <a:srgbClr val="000000">
                      <a:alpha val="43137"/>
                    </a:srgbClr>
                  </a:outerShdw>
                </a:effectLst>
              </a:rPr>
              <a:t>Do’s and don’ts, the commandments, </a:t>
            </a:r>
            <a:r>
              <a:rPr lang="en-US" dirty="0" smtClean="0">
                <a:solidFill>
                  <a:srgbClr val="31859C"/>
                </a:solidFill>
                <a:effectLst>
                  <a:outerShdw blurRad="38100" dist="38100" dir="2700000" algn="tl">
                    <a:srgbClr val="000000">
                      <a:alpha val="43137"/>
                    </a:srgbClr>
                  </a:outerShdw>
                </a:effectLst>
              </a:rPr>
              <a:t>behavioral/legal </a:t>
            </a:r>
            <a:r>
              <a:rPr lang="en-US" dirty="0">
                <a:solidFill>
                  <a:srgbClr val="31859C"/>
                </a:solidFill>
                <a:effectLst>
                  <a:outerShdw blurRad="38100" dist="38100" dir="2700000" algn="tl">
                    <a:srgbClr val="000000">
                      <a:alpha val="43137"/>
                    </a:srgbClr>
                  </a:outerShdw>
                </a:effectLst>
              </a:rPr>
              <a:t>religion, keeping track of deeds and </a:t>
            </a:r>
            <a:r>
              <a:rPr lang="en-US" dirty="0" smtClean="0">
                <a:solidFill>
                  <a:srgbClr val="31859C"/>
                </a:solidFill>
                <a:effectLst>
                  <a:outerShdw blurRad="38100" dist="38100" dir="2700000" algn="tl">
                    <a:srgbClr val="000000">
                      <a:alpha val="43137"/>
                    </a:srgbClr>
                  </a:outerShdw>
                </a:effectLst>
              </a:rPr>
              <a:t>sins</a:t>
            </a:r>
          </a:p>
          <a:p>
            <a:pPr lvl="0">
              <a:lnSpc>
                <a:spcPct val="90000"/>
              </a:lnSpc>
            </a:pPr>
            <a:r>
              <a:rPr lang="en-US" dirty="0" smtClean="0">
                <a:effectLst>
                  <a:outerShdw blurRad="38100" dist="38100" dir="2700000" algn="tl">
                    <a:srgbClr val="000000">
                      <a:alpha val="43137"/>
                    </a:srgbClr>
                  </a:outerShdw>
                </a:effectLst>
              </a:rPr>
              <a:t>This is the starting </a:t>
            </a:r>
            <a:r>
              <a:rPr lang="en-US" dirty="0">
                <a:effectLst>
                  <a:outerShdw blurRad="38100" dist="38100" dir="2700000" algn="tl">
                    <a:srgbClr val="000000">
                      <a:alpha val="43137"/>
                    </a:srgbClr>
                  </a:outerShdw>
                </a:effectLst>
              </a:rPr>
              <a:t>point, the infant </a:t>
            </a:r>
            <a:r>
              <a:rPr lang="en-US" dirty="0" smtClean="0">
                <a:effectLst>
                  <a:outerShdw blurRad="38100" dist="38100" dir="2700000" algn="tl">
                    <a:srgbClr val="000000">
                      <a:alpha val="43137"/>
                    </a:srgbClr>
                  </a:outerShdw>
                </a:effectLst>
              </a:rPr>
              <a:t>stage </a:t>
            </a:r>
          </a:p>
        </p:txBody>
      </p:sp>
    </p:spTree>
    <p:extLst>
      <p:ext uri="{BB962C8B-B14F-4D97-AF65-F5344CB8AC3E}">
        <p14:creationId xmlns:p14="http://schemas.microsoft.com/office/powerpoint/2010/main" val="2798850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50570476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solidFill>
                  <a:srgbClr val="31859C"/>
                </a:solidFill>
                <a:effectLst>
                  <a:outerShdw blurRad="38100" dist="38100" dir="2700000" algn="tl">
                    <a:srgbClr val="000000">
                      <a:alpha val="43137"/>
                    </a:srgbClr>
                  </a:outerShdw>
                </a:effectLst>
              </a:rPr>
              <a:t>Do’s and don’ts, the commandments, </a:t>
            </a:r>
            <a:r>
              <a:rPr lang="en-US" dirty="0" smtClean="0">
                <a:solidFill>
                  <a:srgbClr val="31859C"/>
                </a:solidFill>
                <a:effectLst>
                  <a:outerShdw blurRad="38100" dist="38100" dir="2700000" algn="tl">
                    <a:srgbClr val="000000">
                      <a:alpha val="43137"/>
                    </a:srgbClr>
                  </a:outerShdw>
                </a:effectLst>
              </a:rPr>
              <a:t>behavioral/legal </a:t>
            </a:r>
            <a:r>
              <a:rPr lang="en-US" dirty="0">
                <a:solidFill>
                  <a:srgbClr val="31859C"/>
                </a:solidFill>
                <a:effectLst>
                  <a:outerShdw blurRad="38100" dist="38100" dir="2700000" algn="tl">
                    <a:srgbClr val="000000">
                      <a:alpha val="43137"/>
                    </a:srgbClr>
                  </a:outerShdw>
                </a:effectLst>
              </a:rPr>
              <a:t>religion, keeping track of deeds and </a:t>
            </a:r>
            <a:r>
              <a:rPr lang="en-US" dirty="0" smtClean="0">
                <a:solidFill>
                  <a:srgbClr val="31859C"/>
                </a:solidFill>
                <a:effectLst>
                  <a:outerShdw blurRad="38100" dist="38100" dir="2700000" algn="tl">
                    <a:srgbClr val="000000">
                      <a:alpha val="43137"/>
                    </a:srgbClr>
                  </a:outerShdw>
                </a:effectLst>
              </a:rPr>
              <a:t>sins</a:t>
            </a:r>
          </a:p>
          <a:p>
            <a:pPr lvl="0">
              <a:lnSpc>
                <a:spcPct val="90000"/>
              </a:lnSpc>
            </a:pPr>
            <a:r>
              <a:rPr lang="en-US" dirty="0" smtClean="0">
                <a:effectLst>
                  <a:outerShdw blurRad="38100" dist="38100" dir="2700000" algn="tl">
                    <a:srgbClr val="000000">
                      <a:alpha val="43137"/>
                    </a:srgbClr>
                  </a:outerShdw>
                </a:effectLst>
              </a:rPr>
              <a:t>This is the starting </a:t>
            </a:r>
            <a:r>
              <a:rPr lang="en-US" dirty="0">
                <a:effectLst>
                  <a:outerShdw blurRad="38100" dist="38100" dir="2700000" algn="tl">
                    <a:srgbClr val="000000">
                      <a:alpha val="43137"/>
                    </a:srgbClr>
                  </a:outerShdw>
                </a:effectLst>
              </a:rPr>
              <a:t>point, the infant </a:t>
            </a:r>
            <a:r>
              <a:rPr lang="en-US" dirty="0" smtClean="0">
                <a:effectLst>
                  <a:outerShdw blurRad="38100" dist="38100" dir="2700000" algn="tl">
                    <a:srgbClr val="000000">
                      <a:alpha val="43137"/>
                    </a:srgbClr>
                  </a:outerShdw>
                </a:effectLst>
              </a:rPr>
              <a:t>stage </a:t>
            </a:r>
          </a:p>
          <a:p>
            <a:pPr lvl="1">
              <a:lnSpc>
                <a:spcPct val="80000"/>
              </a:lnSpc>
            </a:pPr>
            <a:r>
              <a:rPr lang="en-US" dirty="0" smtClean="0">
                <a:effectLst>
                  <a:outerShdw blurRad="38100" dist="38100" dir="2700000" algn="tl">
                    <a:srgbClr val="000000">
                      <a:alpha val="43137"/>
                    </a:srgbClr>
                  </a:outerShdw>
                </a:effectLst>
              </a:rPr>
              <a:t>We must be born in order to grow physically</a:t>
            </a:r>
          </a:p>
        </p:txBody>
      </p:sp>
    </p:spTree>
    <p:extLst>
      <p:ext uri="{BB962C8B-B14F-4D97-AF65-F5344CB8AC3E}">
        <p14:creationId xmlns:p14="http://schemas.microsoft.com/office/powerpoint/2010/main" val="17278907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solidFill>
                  <a:srgbClr val="31859C"/>
                </a:solidFill>
                <a:effectLst>
                  <a:outerShdw blurRad="38100" dist="38100" dir="2700000" algn="tl">
                    <a:srgbClr val="000000">
                      <a:alpha val="43137"/>
                    </a:srgbClr>
                  </a:outerShdw>
                </a:effectLst>
              </a:rPr>
              <a:t>Do’s and don’ts, the commandments, </a:t>
            </a:r>
            <a:r>
              <a:rPr lang="en-US" dirty="0" smtClean="0">
                <a:solidFill>
                  <a:srgbClr val="31859C"/>
                </a:solidFill>
                <a:effectLst>
                  <a:outerShdw blurRad="38100" dist="38100" dir="2700000" algn="tl">
                    <a:srgbClr val="000000">
                      <a:alpha val="43137"/>
                    </a:srgbClr>
                  </a:outerShdw>
                </a:effectLst>
              </a:rPr>
              <a:t>behavioral/legal </a:t>
            </a:r>
            <a:r>
              <a:rPr lang="en-US" dirty="0">
                <a:solidFill>
                  <a:srgbClr val="31859C"/>
                </a:solidFill>
                <a:effectLst>
                  <a:outerShdw blurRad="38100" dist="38100" dir="2700000" algn="tl">
                    <a:srgbClr val="000000">
                      <a:alpha val="43137"/>
                    </a:srgbClr>
                  </a:outerShdw>
                </a:effectLst>
              </a:rPr>
              <a:t>religion, keeping track of deeds and </a:t>
            </a:r>
            <a:r>
              <a:rPr lang="en-US" dirty="0" smtClean="0">
                <a:solidFill>
                  <a:srgbClr val="31859C"/>
                </a:solidFill>
                <a:effectLst>
                  <a:outerShdw blurRad="38100" dist="38100" dir="2700000" algn="tl">
                    <a:srgbClr val="000000">
                      <a:alpha val="43137"/>
                    </a:srgbClr>
                  </a:outerShdw>
                </a:effectLst>
              </a:rPr>
              <a:t>sins</a:t>
            </a:r>
          </a:p>
          <a:p>
            <a:pPr lvl="0">
              <a:lnSpc>
                <a:spcPct val="90000"/>
              </a:lnSpc>
            </a:pPr>
            <a:r>
              <a:rPr lang="en-US" dirty="0" smtClean="0">
                <a:effectLst>
                  <a:outerShdw blurRad="38100" dist="38100" dir="2700000" algn="tl">
                    <a:srgbClr val="000000">
                      <a:alpha val="43137"/>
                    </a:srgbClr>
                  </a:outerShdw>
                </a:effectLst>
              </a:rPr>
              <a:t>This is the starting </a:t>
            </a:r>
            <a:r>
              <a:rPr lang="en-US" dirty="0">
                <a:effectLst>
                  <a:outerShdw blurRad="38100" dist="38100" dir="2700000" algn="tl">
                    <a:srgbClr val="000000">
                      <a:alpha val="43137"/>
                    </a:srgbClr>
                  </a:outerShdw>
                </a:effectLst>
              </a:rPr>
              <a:t>point, the infant </a:t>
            </a:r>
            <a:r>
              <a:rPr lang="en-US" dirty="0" smtClean="0">
                <a:effectLst>
                  <a:outerShdw blurRad="38100" dist="38100" dir="2700000" algn="tl">
                    <a:srgbClr val="000000">
                      <a:alpha val="43137"/>
                    </a:srgbClr>
                  </a:outerShdw>
                </a:effectLst>
              </a:rPr>
              <a:t>stage </a:t>
            </a:r>
          </a:p>
          <a:p>
            <a:pPr lvl="1">
              <a:lnSpc>
                <a:spcPct val="80000"/>
              </a:lnSpc>
            </a:pPr>
            <a:r>
              <a:rPr lang="en-US" dirty="0" smtClean="0">
                <a:effectLst>
                  <a:outerShdw blurRad="38100" dist="38100" dir="2700000" algn="tl">
                    <a:srgbClr val="000000">
                      <a:alpha val="43137"/>
                    </a:srgbClr>
                  </a:outerShdw>
                </a:effectLst>
              </a:rPr>
              <a:t>We must be born in order to grow physically</a:t>
            </a:r>
          </a:p>
          <a:p>
            <a:pPr lvl="1">
              <a:lnSpc>
                <a:spcPct val="80000"/>
              </a:lnSpc>
            </a:pPr>
            <a:r>
              <a:rPr lang="en-US" dirty="0" smtClean="0">
                <a:effectLst>
                  <a:outerShdw blurRad="38100" dist="38100" dir="2700000" algn="tl">
                    <a:srgbClr val="000000">
                      <a:alpha val="43137"/>
                    </a:srgbClr>
                  </a:outerShdw>
                </a:effectLst>
              </a:rPr>
              <a:t>We must be born again</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repent, to grow spiritually</a:t>
            </a:r>
          </a:p>
        </p:txBody>
      </p:sp>
    </p:spTree>
    <p:extLst>
      <p:ext uri="{BB962C8B-B14F-4D97-AF65-F5344CB8AC3E}">
        <p14:creationId xmlns:p14="http://schemas.microsoft.com/office/powerpoint/2010/main" val="256082365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solidFill>
                  <a:srgbClr val="31859C"/>
                </a:solidFill>
                <a:effectLst>
                  <a:outerShdw blurRad="38100" dist="38100" dir="2700000" algn="tl">
                    <a:srgbClr val="000000">
                      <a:alpha val="43137"/>
                    </a:srgbClr>
                  </a:outerShdw>
                </a:effectLst>
              </a:rPr>
              <a:t>Do’s and don’ts, the commandments, </a:t>
            </a:r>
            <a:r>
              <a:rPr lang="en-US" dirty="0" smtClean="0">
                <a:solidFill>
                  <a:srgbClr val="31859C"/>
                </a:solidFill>
                <a:effectLst>
                  <a:outerShdw blurRad="38100" dist="38100" dir="2700000" algn="tl">
                    <a:srgbClr val="000000">
                      <a:alpha val="43137"/>
                    </a:srgbClr>
                  </a:outerShdw>
                </a:effectLst>
              </a:rPr>
              <a:t>behavioral/legal </a:t>
            </a:r>
            <a:r>
              <a:rPr lang="en-US" dirty="0">
                <a:solidFill>
                  <a:srgbClr val="31859C"/>
                </a:solidFill>
                <a:effectLst>
                  <a:outerShdw blurRad="38100" dist="38100" dir="2700000" algn="tl">
                    <a:srgbClr val="000000">
                      <a:alpha val="43137"/>
                    </a:srgbClr>
                  </a:outerShdw>
                </a:effectLst>
              </a:rPr>
              <a:t>religion, keeping track of deeds and </a:t>
            </a:r>
            <a:r>
              <a:rPr lang="en-US" dirty="0" smtClean="0">
                <a:solidFill>
                  <a:srgbClr val="31859C"/>
                </a:solidFill>
                <a:effectLst>
                  <a:outerShdw blurRad="38100" dist="38100" dir="2700000" algn="tl">
                    <a:srgbClr val="000000">
                      <a:alpha val="43137"/>
                    </a:srgbClr>
                  </a:outerShdw>
                </a:effectLst>
              </a:rPr>
              <a:t>sins</a:t>
            </a:r>
          </a:p>
          <a:p>
            <a:pPr lvl="0">
              <a:lnSpc>
                <a:spcPct val="90000"/>
              </a:lnSpc>
            </a:pPr>
            <a:r>
              <a:rPr lang="en-US" dirty="0" smtClean="0">
                <a:effectLst>
                  <a:outerShdw blurRad="38100" dist="38100" dir="2700000" algn="tl">
                    <a:srgbClr val="000000">
                      <a:alpha val="43137"/>
                    </a:srgbClr>
                  </a:outerShdw>
                </a:effectLst>
              </a:rPr>
              <a:t>This is the starting </a:t>
            </a:r>
            <a:r>
              <a:rPr lang="en-US" dirty="0">
                <a:effectLst>
                  <a:outerShdw blurRad="38100" dist="38100" dir="2700000" algn="tl">
                    <a:srgbClr val="000000">
                      <a:alpha val="43137"/>
                    </a:srgbClr>
                  </a:outerShdw>
                </a:effectLst>
              </a:rPr>
              <a:t>point, the infant </a:t>
            </a:r>
            <a:r>
              <a:rPr lang="en-US" dirty="0" smtClean="0">
                <a:effectLst>
                  <a:outerShdw blurRad="38100" dist="38100" dir="2700000" algn="tl">
                    <a:srgbClr val="000000">
                      <a:alpha val="43137"/>
                    </a:srgbClr>
                  </a:outerShdw>
                </a:effectLst>
              </a:rPr>
              <a:t>stage </a:t>
            </a:r>
          </a:p>
          <a:p>
            <a:pPr lvl="1">
              <a:lnSpc>
                <a:spcPct val="80000"/>
              </a:lnSpc>
            </a:pPr>
            <a:r>
              <a:rPr lang="en-US" dirty="0" smtClean="0">
                <a:effectLst>
                  <a:outerShdw blurRad="38100" dist="38100" dir="2700000" algn="tl">
                    <a:srgbClr val="000000">
                      <a:alpha val="43137"/>
                    </a:srgbClr>
                  </a:outerShdw>
                </a:effectLst>
              </a:rPr>
              <a:t>We must be born in order to grow physically</a:t>
            </a:r>
          </a:p>
          <a:p>
            <a:pPr lvl="1">
              <a:lnSpc>
                <a:spcPct val="80000"/>
              </a:lnSpc>
            </a:pPr>
            <a:r>
              <a:rPr lang="en-US" dirty="0" smtClean="0">
                <a:effectLst>
                  <a:outerShdw blurRad="38100" dist="38100" dir="2700000" algn="tl">
                    <a:srgbClr val="000000">
                      <a:alpha val="43137"/>
                    </a:srgbClr>
                  </a:outerShdw>
                </a:effectLst>
              </a:rPr>
              <a:t>We must be born again</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repent, to grow spiritually</a:t>
            </a:r>
          </a:p>
          <a:p>
            <a:pPr lvl="1">
              <a:lnSpc>
                <a:spcPct val="80000"/>
              </a:lnSpc>
            </a:pPr>
            <a:r>
              <a:rPr lang="en-US" dirty="0" smtClean="0">
                <a:effectLst>
                  <a:outerShdw blurRad="38100" dist="38100" dir="2700000" algn="tl">
                    <a:srgbClr val="000000">
                      <a:alpha val="43137"/>
                    </a:srgbClr>
                  </a:outerShdw>
                </a:effectLst>
              </a:rPr>
              <a:t>The law initially convicts us so we know something is wrong</a:t>
            </a:r>
          </a:p>
        </p:txBody>
      </p:sp>
    </p:spTree>
    <p:extLst>
      <p:ext uri="{BB962C8B-B14F-4D97-AF65-F5344CB8AC3E}">
        <p14:creationId xmlns:p14="http://schemas.microsoft.com/office/powerpoint/2010/main" val="37796935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3" name="Content Placeholder 2"/>
          <p:cNvSpPr>
            <a:spLocks noGrp="1"/>
          </p:cNvSpPr>
          <p:nvPr>
            <p:ph idx="1"/>
          </p:nvPr>
        </p:nvSpPr>
        <p:spPr>
          <a:xfrm>
            <a:off x="685800" y="1171575"/>
            <a:ext cx="8001000" cy="4067175"/>
          </a:xfrm>
        </p:spPr>
        <p:txBody>
          <a:bodyPr>
            <a:noAutofit/>
          </a:bodyPr>
          <a:lstStyle/>
          <a:p>
            <a:pPr lvl="0">
              <a:lnSpc>
                <a:spcPct val="90000"/>
              </a:lnSpc>
            </a:pPr>
            <a:r>
              <a:rPr lang="en-US" dirty="0" smtClean="0">
                <a:effectLst>
                  <a:outerShdw blurRad="38100" dist="38100" dir="2700000" algn="tl">
                    <a:srgbClr val="000000">
                      <a:alpha val="43137"/>
                    </a:srgbClr>
                  </a:outerShdw>
                </a:effectLst>
              </a:rPr>
              <a:t>Freedom from guilt and shame is wonderful </a:t>
            </a:r>
          </a:p>
          <a:p>
            <a:pPr lvl="1">
              <a:lnSpc>
                <a:spcPct val="90000"/>
              </a:lnSpc>
            </a:pPr>
            <a:r>
              <a:rPr lang="en-US" dirty="0" smtClean="0">
                <a:effectLst>
                  <a:outerShdw blurRad="38100" dist="38100" dir="2700000" algn="tl">
                    <a:srgbClr val="000000">
                      <a:alpha val="43137"/>
                    </a:srgbClr>
                  </a:outerShdw>
                </a:effectLst>
              </a:rPr>
              <a:t>Sadly many </a:t>
            </a:r>
            <a:r>
              <a:rPr lang="en-US" dirty="0">
                <a:effectLst>
                  <a:outerShdw blurRad="38100" dist="38100" dir="2700000" algn="tl">
                    <a:srgbClr val="000000">
                      <a:alpha val="43137"/>
                    </a:srgbClr>
                  </a:outerShdw>
                </a:effectLst>
              </a:rPr>
              <a:t>stay </a:t>
            </a:r>
            <a:r>
              <a:rPr lang="en-US" dirty="0" smtClean="0">
                <a:effectLst>
                  <a:outerShdw blurRad="38100" dist="38100" dir="2700000" algn="tl">
                    <a:srgbClr val="000000">
                      <a:alpha val="43137"/>
                    </a:srgbClr>
                  </a:outerShdw>
                </a:effectLst>
              </a:rPr>
              <a:t>as babes with chronic conviction of sin and repentance from acts</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681505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Healthy Repentance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43000"/>
            <a:ext cx="8001000" cy="3257550"/>
          </a:xfrm>
        </p:spPr>
        <p:txBody>
          <a:bodyPr>
            <a:normAutofit/>
          </a:bodyPr>
          <a:lstStyle/>
          <a:p>
            <a:pPr marL="342900" lvl="1" indent="-342900">
              <a:lnSpc>
                <a:spcPct val="90000"/>
              </a:lnSpc>
              <a:buClr>
                <a:schemeClr val="bg1"/>
              </a:buClr>
              <a:buSzPct val="80000"/>
              <a:buFontTx/>
              <a:buChar char="•"/>
            </a:pPr>
            <a:r>
              <a:rPr lang="en-US" sz="2800" dirty="0" smtClean="0">
                <a:solidFill>
                  <a:schemeClr val="bg1"/>
                </a:solidFill>
                <a:effectLst>
                  <a:outerShdw blurRad="38100" dist="38100" dir="2700000" algn="tl">
                    <a:srgbClr val="000000">
                      <a:alpha val="43137"/>
                    </a:srgbClr>
                  </a:outerShdw>
                </a:effectLst>
              </a:rPr>
              <a:t>When </a:t>
            </a:r>
            <a:r>
              <a:rPr lang="en-US" sz="2800" dirty="0">
                <a:solidFill>
                  <a:schemeClr val="bg1"/>
                </a:solidFill>
                <a:effectLst>
                  <a:outerShdw blurRad="38100" dist="38100" dir="2700000" algn="tl">
                    <a:srgbClr val="000000">
                      <a:alpha val="43137"/>
                    </a:srgbClr>
                  </a:outerShdw>
                </a:effectLst>
              </a:rPr>
              <a:t>we realize the truth of God’s design for life, His character of love, and </a:t>
            </a:r>
            <a:r>
              <a:rPr lang="en-US" sz="2800" dirty="0" smtClean="0">
                <a:solidFill>
                  <a:schemeClr val="bg1"/>
                </a:solidFill>
                <a:effectLst>
                  <a:outerShdw blurRad="38100" dist="38100" dir="2700000" algn="tl">
                    <a:srgbClr val="000000">
                      <a:alpha val="43137"/>
                    </a:srgbClr>
                  </a:outerShdw>
                </a:effectLst>
              </a:rPr>
              <a:t>our terminal condition, we surrender </a:t>
            </a:r>
            <a:r>
              <a:rPr lang="en-US" sz="2800" dirty="0">
                <a:solidFill>
                  <a:schemeClr val="bg1"/>
                </a:solidFill>
                <a:effectLst>
                  <a:outerShdw blurRad="38100" dist="38100" dir="2700000" algn="tl">
                    <a:srgbClr val="000000">
                      <a:alpha val="43137"/>
                    </a:srgbClr>
                  </a:outerShdw>
                </a:effectLst>
              </a:rPr>
              <a:t>ourselves in trust to Jesus. </a:t>
            </a:r>
            <a:endParaRPr lang="en-US" sz="28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451564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Healthy Repentance</a:t>
            </a:r>
            <a:endParaRPr lang="en-US" dirty="0"/>
          </a:p>
        </p:txBody>
      </p:sp>
      <p:sp>
        <p:nvSpPr>
          <p:cNvPr id="3" name="Content Placeholder 2"/>
          <p:cNvSpPr>
            <a:spLocks noGrp="1"/>
          </p:cNvSpPr>
          <p:nvPr>
            <p:ph idx="1"/>
          </p:nvPr>
        </p:nvSpPr>
        <p:spPr>
          <a:xfrm>
            <a:off x="685800" y="1143000"/>
            <a:ext cx="8001000" cy="3257550"/>
          </a:xfrm>
        </p:spPr>
        <p:txBody>
          <a:bodyPr>
            <a:normAutofit/>
          </a:bodyPr>
          <a:lstStyle/>
          <a:p>
            <a:pPr marL="342900" lvl="1" indent="-342900">
              <a:lnSpc>
                <a:spcPct val="90000"/>
              </a:lnSpc>
              <a:buSzPct val="80000"/>
              <a:buFontTx/>
              <a:buChar char="•"/>
            </a:pPr>
            <a:r>
              <a:rPr lang="en-US" sz="2800" dirty="0" smtClean="0">
                <a:solidFill>
                  <a:srgbClr val="31859C"/>
                </a:solidFill>
                <a:effectLst>
                  <a:outerShdw blurRad="38100" dist="38100" dir="2700000" algn="tl">
                    <a:srgbClr val="000000">
                      <a:alpha val="43137"/>
                    </a:srgbClr>
                  </a:outerShdw>
                </a:effectLst>
              </a:rPr>
              <a:t>When </a:t>
            </a:r>
            <a:r>
              <a:rPr lang="en-US" sz="2800" dirty="0">
                <a:solidFill>
                  <a:srgbClr val="31859C"/>
                </a:solidFill>
                <a:effectLst>
                  <a:outerShdw blurRad="38100" dist="38100" dir="2700000" algn="tl">
                    <a:srgbClr val="000000">
                      <a:alpha val="43137"/>
                    </a:srgbClr>
                  </a:outerShdw>
                </a:effectLst>
              </a:rPr>
              <a:t>we realize the truth of God’s design for life, His character of love, and </a:t>
            </a:r>
            <a:r>
              <a:rPr lang="en-US" sz="2800" dirty="0" smtClean="0">
                <a:solidFill>
                  <a:srgbClr val="31859C"/>
                </a:solidFill>
                <a:effectLst>
                  <a:outerShdw blurRad="38100" dist="38100" dir="2700000" algn="tl">
                    <a:srgbClr val="000000">
                      <a:alpha val="43137"/>
                    </a:srgbClr>
                  </a:outerShdw>
                </a:effectLst>
              </a:rPr>
              <a:t>our terminal condition, we surrender </a:t>
            </a:r>
            <a:r>
              <a:rPr lang="en-US" sz="2800" dirty="0">
                <a:solidFill>
                  <a:srgbClr val="31859C"/>
                </a:solidFill>
                <a:effectLst>
                  <a:outerShdw blurRad="38100" dist="38100" dir="2700000" algn="tl">
                    <a:srgbClr val="000000">
                      <a:alpha val="43137"/>
                    </a:srgbClr>
                  </a:outerShdw>
                </a:effectLst>
              </a:rPr>
              <a:t>ourselves in trust to Jesus. </a:t>
            </a:r>
            <a:endParaRPr lang="en-US" sz="2800" dirty="0" smtClean="0">
              <a:solidFill>
                <a:srgbClr val="31859C"/>
              </a:solidFill>
              <a:effectLst>
                <a:outerShdw blurRad="38100" dist="38100" dir="2700000" algn="tl">
                  <a:srgbClr val="000000">
                    <a:alpha val="43137"/>
                  </a:srgbClr>
                </a:outerShdw>
              </a:effectLst>
            </a:endParaRPr>
          </a:p>
          <a:p>
            <a:pPr marL="342900" lvl="1" indent="-342900">
              <a:lnSpc>
                <a:spcPct val="90000"/>
              </a:lnSpc>
              <a:buClr>
                <a:schemeClr val="bg1"/>
              </a:buClr>
              <a:buSzPct val="80000"/>
              <a:buFontTx/>
              <a:buChar char="•"/>
            </a:pPr>
            <a:r>
              <a:rPr lang="en-US" sz="2800" dirty="0" smtClean="0">
                <a:solidFill>
                  <a:schemeClr val="bg1"/>
                </a:solidFill>
                <a:effectLst>
                  <a:outerShdw blurRad="38100" dist="38100" dir="2700000" algn="tl">
                    <a:srgbClr val="000000">
                      <a:alpha val="43137"/>
                    </a:srgbClr>
                  </a:outerShdw>
                </a:effectLst>
              </a:rPr>
              <a:t>This </a:t>
            </a:r>
            <a:r>
              <a:rPr lang="en-US" sz="2800" dirty="0">
                <a:solidFill>
                  <a:schemeClr val="bg1"/>
                </a:solidFill>
                <a:effectLst>
                  <a:outerShdw blurRad="38100" dist="38100" dir="2700000" algn="tl">
                    <a:srgbClr val="000000">
                      <a:alpha val="43137"/>
                    </a:srgbClr>
                  </a:outerShdw>
                </a:effectLst>
              </a:rPr>
              <a:t>is David praying, search me and see the wicked way in me, create in me a clean </a:t>
            </a:r>
            <a:r>
              <a:rPr lang="en-US" sz="2800" dirty="0" smtClean="0">
                <a:solidFill>
                  <a:schemeClr val="bg1"/>
                </a:solidFill>
                <a:effectLst>
                  <a:outerShdw blurRad="38100" dist="38100" dir="2700000" algn="tl">
                    <a:srgbClr val="000000">
                      <a:alpha val="43137"/>
                    </a:srgbClr>
                  </a:outerShdw>
                </a:effectLst>
              </a:rPr>
              <a:t>heart, </a:t>
            </a:r>
            <a:r>
              <a:rPr lang="en-US" sz="2800" dirty="0">
                <a:solidFill>
                  <a:schemeClr val="bg1"/>
                </a:solidFill>
                <a:effectLst>
                  <a:outerShdw blurRad="38100" dist="38100" dir="2700000" algn="tl">
                    <a:srgbClr val="000000">
                      <a:alpha val="43137"/>
                    </a:srgbClr>
                  </a:outerShdw>
                </a:effectLst>
              </a:rPr>
              <a:t>oh God!</a:t>
            </a:r>
          </a:p>
          <a:p>
            <a:pPr>
              <a:lnSpc>
                <a:spcPct val="90000"/>
              </a:lnSpc>
              <a:buClr>
                <a:schemeClr val="bg1"/>
              </a:buClr>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57601296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Prevents Growing Up?</a:t>
            </a:r>
            <a:endParaRPr lang="en-US" dirty="0"/>
          </a:p>
        </p:txBody>
      </p:sp>
      <p:sp>
        <p:nvSpPr>
          <p:cNvPr id="3" name="Content Placeholder 2"/>
          <p:cNvSpPr>
            <a:spLocks noGrp="1"/>
          </p:cNvSpPr>
          <p:nvPr>
            <p:ph idx="1"/>
          </p:nvPr>
        </p:nvSpPr>
        <p:spPr>
          <a:xfrm>
            <a:off x="990600" y="790574"/>
            <a:ext cx="7696200" cy="4067175"/>
          </a:xfrm>
        </p:spPr>
        <p:txBody>
          <a:bodyPr>
            <a:noAutofit/>
          </a:bodyPr>
          <a:lstStyle/>
          <a:p>
            <a:pPr lvl="0">
              <a:lnSpc>
                <a:spcPct val="80000"/>
              </a:lnSpc>
            </a:pPr>
            <a:endParaRPr lang="en-US"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24920317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Prevents Growing Up?</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effectLst>
                  <a:outerShdw blurRad="38100" dist="38100" dir="2700000" algn="tl">
                    <a:srgbClr val="000000">
                      <a:alpha val="43137"/>
                    </a:srgbClr>
                  </a:outerShdw>
                </a:effectLst>
              </a:rPr>
              <a:t>Level 4 and below theologies with legal descriptions and legal solutions – for those who don’t leave the church – end up trapped in addiction and violence cycles. Why</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6923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Prevents Growing Up?</a:t>
            </a:r>
            <a:endParaRPr lang="en-US" dirty="0"/>
          </a:p>
        </p:txBody>
      </p:sp>
      <p:sp>
        <p:nvSpPr>
          <p:cNvPr id="3" name="Content Placeholder 2"/>
          <p:cNvSpPr>
            <a:spLocks noGrp="1"/>
          </p:cNvSpPr>
          <p:nvPr>
            <p:ph idx="1"/>
          </p:nvPr>
        </p:nvSpPr>
        <p:spPr>
          <a:xfrm>
            <a:off x="685800" y="1171575"/>
            <a:ext cx="8001000" cy="4067175"/>
          </a:xfrm>
        </p:spPr>
        <p:txBody>
          <a:bodyPr>
            <a:noAutofit/>
          </a:bodyPr>
          <a:lstStyle/>
          <a:p>
            <a:pPr lvl="0">
              <a:lnSpc>
                <a:spcPct val="90000"/>
              </a:lnSpc>
            </a:pPr>
            <a:r>
              <a:rPr lang="en-US" dirty="0">
                <a:solidFill>
                  <a:srgbClr val="31859C"/>
                </a:solidFill>
                <a:effectLst>
                  <a:outerShdw blurRad="38100" dist="38100" dir="2700000" algn="tl">
                    <a:srgbClr val="000000">
                      <a:alpha val="43137"/>
                    </a:srgbClr>
                  </a:outerShdw>
                </a:effectLst>
              </a:rPr>
              <a:t>Level 4 and below theologies with legal descriptions and legal solutions – for those who don’t leave the church – end up trapped in addiction and violence cycles. Why?</a:t>
            </a:r>
          </a:p>
          <a:p>
            <a:pPr lvl="0">
              <a:lnSpc>
                <a:spcPct val="90000"/>
              </a:lnSpc>
            </a:pPr>
            <a:r>
              <a:rPr lang="en-US" sz="2800" dirty="0" smtClean="0">
                <a:effectLst>
                  <a:outerShdw blurRad="38100" dist="38100" dir="2700000" algn="tl">
                    <a:srgbClr val="000000">
                      <a:alpha val="43137"/>
                    </a:srgbClr>
                  </a:outerShdw>
                </a:effectLst>
              </a:rPr>
              <a:t>Because they are told a false legal solution, which has a form of godliness, but no power to heal.</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9489165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effectLst>
                  <a:outerShdw blurRad="38100" dist="38100" dir="2700000" algn="tl">
                    <a:srgbClr val="000000">
                      <a:alpha val="43137"/>
                    </a:srgbClr>
                  </a:outerShdw>
                </a:effectLst>
              </a:rPr>
              <a:t>Haven’t brushed teeth, have cavities/pain</a:t>
            </a:r>
          </a:p>
        </p:txBody>
      </p:sp>
    </p:spTree>
    <p:extLst>
      <p:ext uri="{BB962C8B-B14F-4D97-AF65-F5344CB8AC3E}">
        <p14:creationId xmlns:p14="http://schemas.microsoft.com/office/powerpoint/2010/main" val="80391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pPr marL="0" indent="0">
              <a:buNone/>
            </a:pPr>
            <a:r>
              <a:rPr lang="en-US" dirty="0" smtClean="0"/>
              <a:t>In this Seminar, we will:</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3815484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solidFill>
                  <a:srgbClr val="31859C"/>
                </a:solidFill>
                <a:effectLst>
                  <a:outerShdw blurRad="38100" dist="38100" dir="2700000" algn="tl">
                    <a:srgbClr val="000000">
                      <a:alpha val="43137"/>
                    </a:srgbClr>
                  </a:outerShdw>
                </a:effectLst>
              </a:rPr>
              <a:t>Haven’t brushed teeth, have cavities/pain</a:t>
            </a:r>
          </a:p>
          <a:p>
            <a:pPr lvl="0">
              <a:lnSpc>
                <a:spcPct val="90000"/>
              </a:lnSpc>
            </a:pPr>
            <a:r>
              <a:rPr lang="en-US" sz="2600" dirty="0" smtClean="0">
                <a:effectLst>
                  <a:outerShdw blurRad="38100" dist="38100" dir="2700000" algn="tl">
                    <a:srgbClr val="000000">
                      <a:alpha val="43137"/>
                    </a:srgbClr>
                  </a:outerShdw>
                </a:effectLst>
              </a:rPr>
              <a:t>Seek help – from and expert</a:t>
            </a:r>
          </a:p>
        </p:txBody>
      </p:sp>
    </p:spTree>
    <p:extLst>
      <p:ext uri="{BB962C8B-B14F-4D97-AF65-F5344CB8AC3E}">
        <p14:creationId xmlns:p14="http://schemas.microsoft.com/office/powerpoint/2010/main" val="346738567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solidFill>
                  <a:srgbClr val="31859C"/>
                </a:solidFill>
                <a:effectLst>
                  <a:outerShdw blurRad="38100" dist="38100" dir="2700000" algn="tl">
                    <a:srgbClr val="000000">
                      <a:alpha val="43137"/>
                    </a:srgbClr>
                  </a:outerShdw>
                </a:effectLst>
              </a:rPr>
              <a:t>Haven’t brushed teeth, have cavities/pain</a:t>
            </a:r>
          </a:p>
          <a:p>
            <a:pPr lvl="0">
              <a:lnSpc>
                <a:spcPct val="90000"/>
              </a:lnSpc>
            </a:pPr>
            <a:r>
              <a:rPr lang="en-US" sz="2600" dirty="0" smtClean="0">
                <a:solidFill>
                  <a:srgbClr val="31859C"/>
                </a:solidFill>
                <a:effectLst>
                  <a:outerShdw blurRad="38100" dist="38100" dir="2700000" algn="tl">
                    <a:srgbClr val="000000">
                      <a:alpha val="43137"/>
                    </a:srgbClr>
                  </a:outerShdw>
                </a:effectLst>
              </a:rPr>
              <a:t>Seek help – from and expert</a:t>
            </a:r>
          </a:p>
          <a:p>
            <a:pPr lvl="0">
              <a:lnSpc>
                <a:spcPct val="90000"/>
              </a:lnSpc>
            </a:pPr>
            <a:r>
              <a:rPr lang="en-US" sz="2600" dirty="0" smtClean="0">
                <a:effectLst>
                  <a:outerShdw blurRad="38100" dist="38100" dir="2700000" algn="tl">
                    <a:srgbClr val="000000">
                      <a:alpha val="43137"/>
                    </a:srgbClr>
                  </a:outerShdw>
                </a:effectLst>
              </a:rPr>
              <a:t>Told, accept the legal tooth brushing of your older brother or do a ritual/have intercession with the Dentist</a:t>
            </a:r>
          </a:p>
        </p:txBody>
      </p:sp>
    </p:spTree>
    <p:extLst>
      <p:ext uri="{BB962C8B-B14F-4D97-AF65-F5344CB8AC3E}">
        <p14:creationId xmlns:p14="http://schemas.microsoft.com/office/powerpoint/2010/main" val="126527303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solidFill>
                  <a:srgbClr val="31859C"/>
                </a:solidFill>
                <a:effectLst>
                  <a:outerShdw blurRad="38100" dist="38100" dir="2700000" algn="tl">
                    <a:srgbClr val="000000">
                      <a:alpha val="43137"/>
                    </a:srgbClr>
                  </a:outerShdw>
                </a:effectLst>
              </a:rPr>
              <a:t>Haven’t brushed teeth, have cavities/pain</a:t>
            </a:r>
          </a:p>
          <a:p>
            <a:pPr lvl="0">
              <a:lnSpc>
                <a:spcPct val="90000"/>
              </a:lnSpc>
            </a:pPr>
            <a:r>
              <a:rPr lang="en-US" sz="2600" dirty="0" smtClean="0">
                <a:solidFill>
                  <a:srgbClr val="31859C"/>
                </a:solidFill>
                <a:effectLst>
                  <a:outerShdw blurRad="38100" dist="38100" dir="2700000" algn="tl">
                    <a:srgbClr val="000000">
                      <a:alpha val="43137"/>
                    </a:srgbClr>
                  </a:outerShdw>
                </a:effectLst>
              </a:rPr>
              <a:t>Seek help – from and expert</a:t>
            </a:r>
          </a:p>
          <a:p>
            <a:pPr lvl="0">
              <a:lnSpc>
                <a:spcPct val="90000"/>
              </a:lnSpc>
            </a:pPr>
            <a:r>
              <a:rPr lang="en-US" sz="2600" dirty="0" smtClean="0">
                <a:solidFill>
                  <a:srgbClr val="31859C"/>
                </a:solidFill>
                <a:effectLst>
                  <a:outerShdw blurRad="38100" dist="38100" dir="2700000" algn="tl">
                    <a:srgbClr val="000000">
                      <a:alpha val="43137"/>
                    </a:srgbClr>
                  </a:outerShdw>
                </a:effectLst>
              </a:rPr>
              <a:t>Told, accept the legal tooth brushing of your older brother or do a ritual/have intercession with the Dentist</a:t>
            </a:r>
          </a:p>
          <a:p>
            <a:pPr lvl="0">
              <a:lnSpc>
                <a:spcPct val="90000"/>
              </a:lnSpc>
            </a:pPr>
            <a:r>
              <a:rPr lang="en-US" sz="2600" dirty="0" smtClean="0">
                <a:effectLst>
                  <a:outerShdw blurRad="38100" dist="38100" dir="2700000" algn="tl">
                    <a:srgbClr val="000000">
                      <a:alpha val="43137"/>
                    </a:srgbClr>
                  </a:outerShdw>
                </a:effectLst>
              </a:rPr>
              <a:t>Your older brother will be examined instead of you and the record of His perfect teeth will be recorded in your chart</a:t>
            </a:r>
          </a:p>
        </p:txBody>
      </p:sp>
    </p:spTree>
    <p:extLst>
      <p:ext uri="{BB962C8B-B14F-4D97-AF65-F5344CB8AC3E}">
        <p14:creationId xmlns:p14="http://schemas.microsoft.com/office/powerpoint/2010/main" val="405964726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effectLst>
                  <a:outerShdw blurRad="38100" dist="38100" dir="2700000" algn="tl">
                    <a:srgbClr val="000000">
                      <a:alpha val="43137"/>
                    </a:srgbClr>
                  </a:outerShdw>
                </a:effectLst>
              </a:rPr>
              <a:t>You will be declared to have perfect teeth, even though you don’t. Just believe you do.</a:t>
            </a:r>
          </a:p>
        </p:txBody>
      </p:sp>
    </p:spTree>
    <p:extLst>
      <p:ext uri="{BB962C8B-B14F-4D97-AF65-F5344CB8AC3E}">
        <p14:creationId xmlns:p14="http://schemas.microsoft.com/office/powerpoint/2010/main" val="354492698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0"/>
            <a:ext cx="8229600" cy="987834"/>
          </a:xfrm>
        </p:spPr>
        <p:txBody>
          <a:bodyPr/>
          <a:lstStyle/>
          <a:p>
            <a:r>
              <a:rPr lang="en-US" dirty="0" smtClean="0"/>
              <a:t>What is Infant Formula?</a:t>
            </a:r>
            <a:endParaRPr lang="en-US" dirty="0"/>
          </a:p>
        </p:txBody>
      </p:sp>
      <p:sp>
        <p:nvSpPr>
          <p:cNvPr id="3" name="Content Placeholder 2"/>
          <p:cNvSpPr>
            <a:spLocks noGrp="1"/>
          </p:cNvSpPr>
          <p:nvPr>
            <p:ph idx="1"/>
          </p:nvPr>
        </p:nvSpPr>
        <p:spPr>
          <a:xfrm>
            <a:off x="762000" y="1171575"/>
            <a:ext cx="7924800" cy="4067175"/>
          </a:xfrm>
        </p:spPr>
        <p:txBody>
          <a:bodyPr>
            <a:noAutofit/>
          </a:bodyPr>
          <a:lstStyle/>
          <a:p>
            <a:pPr lvl="0">
              <a:lnSpc>
                <a:spcPct val="90000"/>
              </a:lnSpc>
            </a:pPr>
            <a:r>
              <a:rPr lang="en-US" sz="2600" dirty="0" smtClean="0">
                <a:solidFill>
                  <a:srgbClr val="31859C"/>
                </a:solidFill>
                <a:effectLst>
                  <a:outerShdw blurRad="38100" dist="38100" dir="2700000" algn="tl">
                    <a:srgbClr val="000000">
                      <a:alpha val="43137"/>
                    </a:srgbClr>
                  </a:outerShdw>
                </a:effectLst>
              </a:rPr>
              <a:t>You will be declared to have perfect teeth, even though you don’t. Just believe you do.</a:t>
            </a:r>
          </a:p>
          <a:p>
            <a:pPr lvl="0">
              <a:lnSpc>
                <a:spcPct val="90000"/>
              </a:lnSpc>
            </a:pPr>
            <a:r>
              <a:rPr lang="en-US" sz="2600" dirty="0" smtClean="0">
                <a:effectLst>
                  <a:outerShdw blurRad="38100" dist="38100" dir="2700000" algn="tl">
                    <a:srgbClr val="000000">
                      <a:alpha val="43137"/>
                    </a:srgbClr>
                  </a:outerShdw>
                </a:effectLst>
              </a:rPr>
              <a:t>You claim you believe it, but you continue to get worse.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18839564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369449343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a:xfrm>
            <a:off x="762000" y="1123950"/>
            <a:ext cx="7924800" cy="3394472"/>
          </a:xfrm>
        </p:spPr>
        <p:txBody>
          <a:bodyPr/>
          <a:lstStyle/>
          <a:p>
            <a:pPr>
              <a:lnSpc>
                <a:spcPct val="90000"/>
              </a:lnSpc>
            </a:pPr>
            <a:r>
              <a:rPr lang="en-US" dirty="0" smtClean="0"/>
              <a:t>Being set right in heart with God again</a:t>
            </a:r>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302008451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a:xfrm>
            <a:off x="762000" y="1123950"/>
            <a:ext cx="7924800" cy="3394472"/>
          </a:xfrm>
        </p:spPr>
        <p:txBody>
          <a:bodyPr/>
          <a:lstStyle/>
          <a:p>
            <a:pPr>
              <a:lnSpc>
                <a:spcPct val="90000"/>
              </a:lnSpc>
            </a:pPr>
            <a:r>
              <a:rPr lang="en-US" dirty="0" smtClean="0">
                <a:solidFill>
                  <a:srgbClr val="31859C"/>
                </a:solidFill>
              </a:rPr>
              <a:t>Being set right in heart with God again</a:t>
            </a:r>
          </a:p>
          <a:p>
            <a:pPr>
              <a:lnSpc>
                <a:spcPct val="90000"/>
              </a:lnSpc>
            </a:pPr>
            <a:r>
              <a:rPr lang="en-US" dirty="0" smtClean="0"/>
              <a:t>Natural heart distrusts God/ enmity </a:t>
            </a:r>
            <a:r>
              <a:rPr lang="en-US" sz="1600" dirty="0" smtClean="0">
                <a:solidFill>
                  <a:schemeClr val="tx2">
                    <a:lumMod val="40000"/>
                    <a:lumOff val="60000"/>
                  </a:schemeClr>
                </a:solidFill>
              </a:rPr>
              <a:t>Romans 8:7</a:t>
            </a:r>
            <a:endParaRPr lang="en-US" dirty="0" smtClean="0"/>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15065307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a:xfrm>
            <a:off x="762000" y="1123950"/>
            <a:ext cx="7924800" cy="3394472"/>
          </a:xfrm>
        </p:spPr>
        <p:txBody>
          <a:bodyPr/>
          <a:lstStyle/>
          <a:p>
            <a:pPr>
              <a:lnSpc>
                <a:spcPct val="90000"/>
              </a:lnSpc>
            </a:pPr>
            <a:r>
              <a:rPr lang="en-US" dirty="0" smtClean="0">
                <a:solidFill>
                  <a:srgbClr val="31859C"/>
                </a:solidFill>
              </a:rPr>
              <a:t>Being set right in heart with God again</a:t>
            </a:r>
          </a:p>
          <a:p>
            <a:pPr>
              <a:lnSpc>
                <a:spcPct val="90000"/>
              </a:lnSpc>
            </a:pPr>
            <a:r>
              <a:rPr lang="en-US" dirty="0" smtClean="0">
                <a:solidFill>
                  <a:srgbClr val="31859C"/>
                </a:solidFill>
              </a:rPr>
              <a:t>Natural heart distrusts God/ enmity </a:t>
            </a:r>
            <a:r>
              <a:rPr lang="en-US" sz="1600" dirty="0">
                <a:solidFill>
                  <a:srgbClr val="31859C"/>
                </a:solidFill>
              </a:rPr>
              <a:t>Romans 8:</a:t>
            </a:r>
            <a:r>
              <a:rPr lang="en-US" sz="1600" dirty="0" smtClean="0">
                <a:solidFill>
                  <a:srgbClr val="31859C"/>
                </a:solidFill>
              </a:rPr>
              <a:t>7</a:t>
            </a:r>
            <a:endParaRPr lang="en-US" dirty="0" smtClean="0">
              <a:solidFill>
                <a:srgbClr val="31859C"/>
              </a:solidFill>
            </a:endParaRPr>
          </a:p>
          <a:p>
            <a:pPr>
              <a:lnSpc>
                <a:spcPct val="90000"/>
              </a:lnSpc>
            </a:pPr>
            <a:r>
              <a:rPr lang="en-US" dirty="0" smtClean="0"/>
              <a:t>Abraham “trusted God and was recognized to be righteous” or set right </a:t>
            </a:r>
            <a:r>
              <a:rPr lang="en-US" sz="1600" dirty="0" smtClean="0">
                <a:solidFill>
                  <a:schemeClr val="tx2">
                    <a:lumMod val="40000"/>
                    <a:lumOff val="60000"/>
                  </a:schemeClr>
                </a:solidFill>
              </a:rPr>
              <a:t>Romans 4:3</a:t>
            </a:r>
            <a:endParaRPr lang="en-US" dirty="0" smtClean="0"/>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20522043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a:xfrm>
            <a:off x="762000" y="1123950"/>
            <a:ext cx="7924800" cy="3394472"/>
          </a:xfrm>
        </p:spPr>
        <p:txBody>
          <a:bodyPr>
            <a:normAutofit/>
          </a:bodyPr>
          <a:lstStyle/>
          <a:p>
            <a:pPr>
              <a:lnSpc>
                <a:spcPct val="90000"/>
              </a:lnSpc>
            </a:pPr>
            <a:r>
              <a:rPr lang="en-US" dirty="0" smtClean="0">
                <a:solidFill>
                  <a:srgbClr val="31859C"/>
                </a:solidFill>
              </a:rPr>
              <a:t>Being set right in heart with God again</a:t>
            </a:r>
          </a:p>
          <a:p>
            <a:pPr>
              <a:lnSpc>
                <a:spcPct val="90000"/>
              </a:lnSpc>
            </a:pPr>
            <a:r>
              <a:rPr lang="en-US" dirty="0">
                <a:solidFill>
                  <a:srgbClr val="31859C"/>
                </a:solidFill>
              </a:rPr>
              <a:t>Natural heart distrusts God/ enmity </a:t>
            </a:r>
            <a:r>
              <a:rPr lang="en-US" sz="1600" dirty="0">
                <a:solidFill>
                  <a:srgbClr val="31859C"/>
                </a:solidFill>
              </a:rPr>
              <a:t>Romans 8:7</a:t>
            </a:r>
            <a:endParaRPr lang="en-US" dirty="0">
              <a:solidFill>
                <a:srgbClr val="31859C"/>
              </a:solidFill>
            </a:endParaRPr>
          </a:p>
          <a:p>
            <a:pPr>
              <a:lnSpc>
                <a:spcPct val="90000"/>
              </a:lnSpc>
            </a:pPr>
            <a:r>
              <a:rPr lang="en-US" dirty="0" smtClean="0">
                <a:solidFill>
                  <a:srgbClr val="31859C"/>
                </a:solidFill>
              </a:rPr>
              <a:t>Abraham “trusted God and was recognized to be righteous” or set right </a:t>
            </a:r>
            <a:r>
              <a:rPr lang="en-US" sz="1600" dirty="0">
                <a:solidFill>
                  <a:srgbClr val="31859C"/>
                </a:solidFill>
              </a:rPr>
              <a:t>Romans 4:3</a:t>
            </a:r>
            <a:endParaRPr lang="en-US" sz="1600" dirty="0" smtClean="0">
              <a:solidFill>
                <a:srgbClr val="31859C"/>
              </a:solidFill>
            </a:endParaRPr>
          </a:p>
          <a:p>
            <a:pPr>
              <a:lnSpc>
                <a:spcPct val="90000"/>
              </a:lnSpc>
            </a:pPr>
            <a:r>
              <a:rPr lang="en-US" dirty="0" smtClean="0"/>
              <a:t>His heart changed from distrust to trust</a:t>
            </a:r>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1119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pPr marL="0" indent="0">
              <a:buNone/>
            </a:pPr>
            <a:r>
              <a:rPr lang="en-US" dirty="0" smtClean="0"/>
              <a:t>In this Seminar, we will:</a:t>
            </a:r>
          </a:p>
          <a:p>
            <a:r>
              <a:rPr lang="en-US" dirty="0" smtClean="0"/>
              <a:t>Expose an infection of thought/distortion of belief that keeps good people trapped in addiction and violence cycles</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2751924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Genuine  Righteousness/Justification</a:t>
            </a:r>
            <a:endParaRPr lang="en-US" dirty="0"/>
          </a:p>
        </p:txBody>
      </p:sp>
      <p:sp>
        <p:nvSpPr>
          <p:cNvPr id="3" name="Content Placeholder 2"/>
          <p:cNvSpPr>
            <a:spLocks noGrp="1"/>
          </p:cNvSpPr>
          <p:nvPr>
            <p:ph idx="1"/>
          </p:nvPr>
        </p:nvSpPr>
        <p:spPr>
          <a:xfrm>
            <a:off x="762000" y="1123950"/>
            <a:ext cx="7924800" cy="3394472"/>
          </a:xfrm>
        </p:spPr>
        <p:txBody>
          <a:bodyPr>
            <a:noAutofit/>
          </a:bodyPr>
          <a:lstStyle/>
          <a:p>
            <a:pPr>
              <a:lnSpc>
                <a:spcPct val="90000"/>
              </a:lnSpc>
            </a:pPr>
            <a:r>
              <a:rPr lang="en-US" dirty="0" smtClean="0">
                <a:solidFill>
                  <a:srgbClr val="31859C"/>
                </a:solidFill>
              </a:rPr>
              <a:t>Being set right in heart with God again</a:t>
            </a:r>
          </a:p>
          <a:p>
            <a:pPr>
              <a:lnSpc>
                <a:spcPct val="90000"/>
              </a:lnSpc>
            </a:pPr>
            <a:r>
              <a:rPr lang="en-US" dirty="0">
                <a:solidFill>
                  <a:srgbClr val="31859C"/>
                </a:solidFill>
              </a:rPr>
              <a:t>Natural heart distrusts God/ enmity </a:t>
            </a:r>
            <a:r>
              <a:rPr lang="en-US" sz="1600" dirty="0">
                <a:solidFill>
                  <a:srgbClr val="31859C"/>
                </a:solidFill>
              </a:rPr>
              <a:t>Romans 8:7</a:t>
            </a:r>
            <a:endParaRPr lang="en-US" dirty="0">
              <a:solidFill>
                <a:srgbClr val="31859C"/>
              </a:solidFill>
            </a:endParaRPr>
          </a:p>
          <a:p>
            <a:pPr>
              <a:lnSpc>
                <a:spcPct val="90000"/>
              </a:lnSpc>
            </a:pPr>
            <a:r>
              <a:rPr lang="en-US" dirty="0" smtClean="0">
                <a:solidFill>
                  <a:srgbClr val="31859C"/>
                </a:solidFill>
              </a:rPr>
              <a:t>Abraham “trusted God and was recognized to be righteous” or set right </a:t>
            </a:r>
            <a:r>
              <a:rPr lang="en-US" sz="1600" dirty="0">
                <a:solidFill>
                  <a:srgbClr val="31859C"/>
                </a:solidFill>
              </a:rPr>
              <a:t>Romans 4:3</a:t>
            </a:r>
            <a:endParaRPr lang="en-US" sz="1600" dirty="0" smtClean="0">
              <a:solidFill>
                <a:srgbClr val="31859C"/>
              </a:solidFill>
            </a:endParaRPr>
          </a:p>
          <a:p>
            <a:pPr>
              <a:lnSpc>
                <a:spcPct val="90000"/>
              </a:lnSpc>
            </a:pPr>
            <a:r>
              <a:rPr lang="en-US" dirty="0" smtClean="0">
                <a:solidFill>
                  <a:srgbClr val="31859C"/>
                </a:solidFill>
              </a:rPr>
              <a:t>His heart changed from distrust to trust</a:t>
            </a:r>
          </a:p>
          <a:p>
            <a:pPr>
              <a:lnSpc>
                <a:spcPct val="90000"/>
              </a:lnSpc>
            </a:pPr>
            <a:r>
              <a:rPr lang="en-US" dirty="0" smtClean="0"/>
              <a:t>In trust, open the heart and receive the indwelling Holy Spirit that takes Christ’s victory and reproduces it in us!</a:t>
            </a:r>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01771645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effectLst>
                  <a:outerShdw blurRad="38100" dist="38100" dir="2700000" algn="tl">
                    <a:srgbClr val="000000">
                      <a:alpha val="43137"/>
                    </a:srgbClr>
                  </a:outerShdw>
                </a:effectLst>
              </a:rPr>
              <a:t>Childlike conviction </a:t>
            </a:r>
            <a:r>
              <a:rPr lang="en-US" dirty="0">
                <a:effectLst>
                  <a:outerShdw blurRad="38100" dist="38100" dir="2700000" algn="tl">
                    <a:srgbClr val="000000">
                      <a:alpha val="43137"/>
                    </a:srgbClr>
                  </a:outerShdw>
                </a:effectLst>
              </a:rPr>
              <a:t>of our </a:t>
            </a:r>
            <a:r>
              <a:rPr lang="en-US" dirty="0" smtClean="0">
                <a:effectLst>
                  <a:outerShdw blurRad="38100" dist="38100" dir="2700000" algn="tl">
                    <a:srgbClr val="000000">
                      <a:alpha val="43137"/>
                    </a:srgbClr>
                  </a:outerShdw>
                </a:effectLst>
              </a:rPr>
              <a:t>bad deeds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8"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149867423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solidFill>
                  <a:srgbClr val="31859C"/>
                </a:solidFill>
                <a:effectLst>
                  <a:outerShdw blurRad="38100" dist="38100" dir="2700000" algn="tl">
                    <a:srgbClr val="000000">
                      <a:alpha val="43137"/>
                    </a:srgbClr>
                  </a:outerShdw>
                </a:effectLst>
              </a:rPr>
              <a:t>Childlike conviction </a:t>
            </a:r>
            <a:r>
              <a:rPr lang="en-US" dirty="0">
                <a:solidFill>
                  <a:srgbClr val="31859C"/>
                </a:solidFill>
                <a:effectLst>
                  <a:outerShdw blurRad="38100" dist="38100" dir="2700000" algn="tl">
                    <a:srgbClr val="000000">
                      <a:alpha val="43137"/>
                    </a:srgbClr>
                  </a:outerShdw>
                </a:effectLst>
              </a:rPr>
              <a:t>of our </a:t>
            </a:r>
            <a:r>
              <a:rPr lang="en-US" dirty="0" smtClean="0">
                <a:solidFill>
                  <a:srgbClr val="31859C"/>
                </a:solidFill>
                <a:effectLst>
                  <a:outerShdw blurRad="38100" dist="38100" dir="2700000" algn="tl">
                    <a:srgbClr val="000000">
                      <a:alpha val="43137"/>
                    </a:srgbClr>
                  </a:outerShdw>
                </a:effectLst>
              </a:rPr>
              <a:t>bad deeds</a:t>
            </a:r>
          </a:p>
          <a:p>
            <a:pPr lvl="0">
              <a:lnSpc>
                <a:spcPct val="90000"/>
              </a:lnSpc>
            </a:pPr>
            <a:r>
              <a:rPr lang="en-US" dirty="0">
                <a:effectLst>
                  <a:outerShdw blurRad="38100" dist="38100" dir="2700000" algn="tl">
                    <a:srgbClr val="000000">
                      <a:alpha val="43137"/>
                    </a:srgbClr>
                  </a:outerShdw>
                </a:effectLst>
              </a:rPr>
              <a:t>F</a:t>
            </a:r>
            <a:r>
              <a:rPr lang="en-US" dirty="0" smtClean="0">
                <a:effectLst>
                  <a:outerShdw blurRad="38100" dist="38100" dir="2700000" algn="tl">
                    <a:srgbClr val="000000">
                      <a:alpha val="43137"/>
                    </a:srgbClr>
                  </a:outerShdw>
                </a:effectLst>
              </a:rPr>
              <a:t>eel </a:t>
            </a:r>
            <a:r>
              <a:rPr lang="en-US" dirty="0">
                <a:effectLst>
                  <a:outerShdw blurRad="38100" dist="38100" dir="2700000" algn="tl">
                    <a:srgbClr val="000000">
                      <a:alpha val="43137"/>
                    </a:srgbClr>
                  </a:outerShdw>
                </a:effectLst>
              </a:rPr>
              <a:t>guilty and ashamed of the bad things we have </a:t>
            </a:r>
            <a:r>
              <a:rPr lang="en-US" dirty="0" smtClean="0">
                <a:effectLst>
                  <a:outerShdw blurRad="38100" dist="38100" dir="2700000" algn="tl">
                    <a:srgbClr val="000000">
                      <a:alpha val="43137"/>
                    </a:srgbClr>
                  </a:outerShdw>
                </a:effectLst>
              </a:rPr>
              <a:t>done</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204298218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solidFill>
                  <a:srgbClr val="31859C"/>
                </a:solidFill>
                <a:effectLst>
                  <a:outerShdw blurRad="38100" dist="38100" dir="2700000" algn="tl">
                    <a:srgbClr val="000000">
                      <a:alpha val="43137"/>
                    </a:srgbClr>
                  </a:outerShdw>
                </a:effectLst>
              </a:rPr>
              <a:t>Childlike conviction </a:t>
            </a:r>
            <a:r>
              <a:rPr lang="en-US" dirty="0">
                <a:solidFill>
                  <a:srgbClr val="31859C"/>
                </a:solidFill>
                <a:effectLst>
                  <a:outerShdw blurRad="38100" dist="38100" dir="2700000" algn="tl">
                    <a:srgbClr val="000000">
                      <a:alpha val="43137"/>
                    </a:srgbClr>
                  </a:outerShdw>
                </a:effectLst>
              </a:rPr>
              <a:t>of our </a:t>
            </a:r>
            <a:r>
              <a:rPr lang="en-US" dirty="0" smtClean="0">
                <a:solidFill>
                  <a:srgbClr val="31859C"/>
                </a:solidFill>
                <a:effectLst>
                  <a:outerShdw blurRad="38100" dist="38100" dir="2700000" algn="tl">
                    <a:srgbClr val="000000">
                      <a:alpha val="43137"/>
                    </a:srgbClr>
                  </a:outerShdw>
                </a:effectLst>
              </a:rPr>
              <a:t>bad deeds</a:t>
            </a:r>
          </a:p>
          <a:p>
            <a:pPr lvl="0">
              <a:lnSpc>
                <a:spcPct val="90000"/>
              </a:lnSpc>
            </a:pPr>
            <a:r>
              <a:rPr lang="en-US" dirty="0">
                <a:solidFill>
                  <a:srgbClr val="31859C"/>
                </a:solidFill>
                <a:effectLst>
                  <a:outerShdw blurRad="38100" dist="38100" dir="2700000" algn="tl">
                    <a:srgbClr val="000000">
                      <a:alpha val="43137"/>
                    </a:srgbClr>
                  </a:outerShdw>
                </a:effectLst>
              </a:rPr>
              <a:t>F</a:t>
            </a:r>
            <a:r>
              <a:rPr lang="en-US" dirty="0" smtClean="0">
                <a:solidFill>
                  <a:srgbClr val="31859C"/>
                </a:solidFill>
                <a:effectLst>
                  <a:outerShdw blurRad="38100" dist="38100" dir="2700000" algn="tl">
                    <a:srgbClr val="000000">
                      <a:alpha val="43137"/>
                    </a:srgbClr>
                  </a:outerShdw>
                </a:effectLst>
              </a:rPr>
              <a:t>eel </a:t>
            </a:r>
            <a:r>
              <a:rPr lang="en-US" dirty="0">
                <a:solidFill>
                  <a:srgbClr val="31859C"/>
                </a:solidFill>
                <a:effectLst>
                  <a:outerShdw blurRad="38100" dist="38100" dir="2700000" algn="tl">
                    <a:srgbClr val="000000">
                      <a:alpha val="43137"/>
                    </a:srgbClr>
                  </a:outerShdw>
                </a:effectLst>
              </a:rPr>
              <a:t>guilty and ashamed of the bad things we have </a:t>
            </a:r>
            <a:r>
              <a:rPr lang="en-US" dirty="0" smtClean="0">
                <a:solidFill>
                  <a:srgbClr val="31859C"/>
                </a:solidFill>
                <a:effectLst>
                  <a:outerShdw blurRad="38100" dist="38100" dir="2700000" algn="tl">
                    <a:srgbClr val="000000">
                      <a:alpha val="43137"/>
                    </a:srgbClr>
                  </a:outerShdw>
                </a:effectLst>
              </a:rPr>
              <a:t>done</a:t>
            </a:r>
            <a:endParaRPr lang="en-US" dirty="0">
              <a:solidFill>
                <a:srgbClr val="31859C"/>
              </a:solidFill>
              <a:effectLst>
                <a:outerShdw blurRad="38100" dist="38100" dir="2700000" algn="tl">
                  <a:srgbClr val="000000">
                    <a:alpha val="43137"/>
                  </a:srgbClr>
                </a:outerShdw>
              </a:effectLst>
            </a:endParaRPr>
          </a:p>
          <a:p>
            <a:pPr lvl="0">
              <a:lnSpc>
                <a:spcPct val="90000"/>
              </a:lnSpc>
            </a:pPr>
            <a:r>
              <a:rPr lang="en-US" dirty="0" smtClean="0">
                <a:effectLst>
                  <a:outerShdw blurRad="38100" dist="38100" dir="2700000" algn="tl">
                    <a:srgbClr val="000000">
                      <a:alpha val="43137"/>
                    </a:srgbClr>
                  </a:outerShdw>
                </a:effectLst>
              </a:rPr>
              <a:t>Live </a:t>
            </a:r>
            <a:r>
              <a:rPr lang="en-US" dirty="0">
                <a:effectLst>
                  <a:outerShdw blurRad="38100" dist="38100" dir="2700000" algn="tl">
                    <a:srgbClr val="000000">
                      <a:alpha val="43137"/>
                    </a:srgbClr>
                  </a:outerShdw>
                </a:effectLst>
              </a:rPr>
              <a:t>in fear of punishment and </a:t>
            </a:r>
            <a:r>
              <a:rPr lang="en-US" dirty="0" smtClean="0">
                <a:effectLst>
                  <a:outerShdw blurRad="38100" dist="38100" dir="2700000" algn="tl">
                    <a:srgbClr val="000000">
                      <a:alpha val="43137"/>
                    </a:srgbClr>
                  </a:outerShdw>
                </a:effectLst>
              </a:rPr>
              <a:t>rejection</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23370104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effectLst>
                  <a:outerShdw blurRad="38100" dist="38100" dir="2700000" algn="tl">
                    <a:srgbClr val="000000">
                      <a:alpha val="43137"/>
                    </a:srgbClr>
                  </a:outerShdw>
                </a:effectLst>
              </a:rPr>
              <a:t>Vulnerable </a:t>
            </a:r>
            <a:r>
              <a:rPr lang="en-US" dirty="0">
                <a:effectLst>
                  <a:outerShdw blurRad="38100" dist="38100" dir="2700000" algn="tl">
                    <a:srgbClr val="000000">
                      <a:alpha val="43137"/>
                    </a:srgbClr>
                  </a:outerShdw>
                </a:effectLst>
              </a:rPr>
              <a:t>to have our understanding of God distorted </a:t>
            </a:r>
            <a:r>
              <a:rPr lang="en-US" dirty="0" smtClean="0">
                <a:effectLst>
                  <a:outerShdw blurRad="38100" dist="38100" dir="2700000" algn="tl">
                    <a:srgbClr val="000000">
                      <a:alpha val="43137"/>
                    </a:srgbClr>
                  </a:outerShdw>
                </a:effectLst>
              </a:rPr>
              <a:t>because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6492825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effectLst>
                  <a:outerShdw blurRad="38100" dist="38100" dir="2700000" algn="tl">
                    <a:srgbClr val="000000">
                      <a:alpha val="43137"/>
                    </a:srgbClr>
                  </a:outerShdw>
                </a:effectLst>
              </a:rPr>
              <a:t>Vulnerable </a:t>
            </a:r>
            <a:r>
              <a:rPr lang="en-US" dirty="0">
                <a:effectLst>
                  <a:outerShdw blurRad="38100" dist="38100" dir="2700000" algn="tl">
                    <a:srgbClr val="000000">
                      <a:alpha val="43137"/>
                    </a:srgbClr>
                  </a:outerShdw>
                </a:effectLst>
              </a:rPr>
              <a:t>to have our understanding of God distorted </a:t>
            </a:r>
            <a:r>
              <a:rPr lang="en-US" dirty="0" smtClean="0">
                <a:effectLst>
                  <a:outerShdw blurRad="38100" dist="38100" dir="2700000" algn="tl">
                    <a:srgbClr val="000000">
                      <a:alpha val="43137"/>
                    </a:srgbClr>
                  </a:outerShdw>
                </a:effectLst>
              </a:rPr>
              <a:t>because </a:t>
            </a:r>
          </a:p>
          <a:p>
            <a:pPr lvl="1">
              <a:lnSpc>
                <a:spcPct val="90000"/>
              </a:lnSpc>
            </a:pPr>
            <a:r>
              <a:rPr lang="en-US" dirty="0" smtClean="0">
                <a:effectLst>
                  <a:outerShdw blurRad="38100" dist="38100" dir="2700000" algn="tl">
                    <a:srgbClr val="000000">
                      <a:alpha val="43137"/>
                    </a:srgbClr>
                  </a:outerShdw>
                </a:effectLst>
              </a:rPr>
              <a:t>We </a:t>
            </a:r>
            <a:r>
              <a:rPr lang="en-US" dirty="0">
                <a:effectLst>
                  <a:outerShdw blurRad="38100" dist="38100" dir="2700000" algn="tl">
                    <a:srgbClr val="000000">
                      <a:alpha val="43137"/>
                    </a:srgbClr>
                  </a:outerShdw>
                </a:effectLst>
              </a:rPr>
              <a:t>feel bad about </a:t>
            </a:r>
            <a:r>
              <a:rPr lang="en-US" dirty="0" smtClean="0">
                <a:effectLst>
                  <a:outerShdw blurRad="38100" dist="38100" dir="2700000" algn="tl">
                    <a:srgbClr val="000000">
                      <a:alpha val="43137"/>
                    </a:srgbClr>
                  </a:outerShdw>
                </a:effectLst>
              </a:rPr>
              <a:t>ourselves; </a:t>
            </a:r>
            <a:r>
              <a:rPr lang="en-US" dirty="0">
                <a:effectLst>
                  <a:outerShdw blurRad="38100" dist="38100" dir="2700000" algn="tl">
                    <a:srgbClr val="000000">
                      <a:alpha val="43137"/>
                    </a:srgbClr>
                  </a:outerShdw>
                </a:effectLst>
              </a:rPr>
              <a:t>we accept the lie that God is mad at </a:t>
            </a:r>
            <a:r>
              <a:rPr lang="en-US" dirty="0" smtClean="0">
                <a:effectLst>
                  <a:outerShdw blurRad="38100" dist="38100" dir="2700000" algn="tl">
                    <a:srgbClr val="000000">
                      <a:alpha val="43137"/>
                    </a:srgbClr>
                  </a:outerShdw>
                </a:effectLst>
              </a:rPr>
              <a:t>us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214805383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effectLst>
                  <a:outerShdw blurRad="38100" dist="38100" dir="2700000" algn="tl">
                    <a:srgbClr val="000000">
                      <a:alpha val="43137"/>
                    </a:srgbClr>
                  </a:outerShdw>
                </a:effectLst>
              </a:rPr>
              <a:t>Vulnerable </a:t>
            </a:r>
            <a:r>
              <a:rPr lang="en-US" dirty="0">
                <a:effectLst>
                  <a:outerShdw blurRad="38100" dist="38100" dir="2700000" algn="tl">
                    <a:srgbClr val="000000">
                      <a:alpha val="43137"/>
                    </a:srgbClr>
                  </a:outerShdw>
                </a:effectLst>
              </a:rPr>
              <a:t>to have our understanding of God distorted </a:t>
            </a:r>
            <a:r>
              <a:rPr lang="en-US" dirty="0" smtClean="0">
                <a:effectLst>
                  <a:outerShdw blurRad="38100" dist="38100" dir="2700000" algn="tl">
                    <a:srgbClr val="000000">
                      <a:alpha val="43137"/>
                    </a:srgbClr>
                  </a:outerShdw>
                </a:effectLst>
              </a:rPr>
              <a:t>because </a:t>
            </a:r>
          </a:p>
          <a:p>
            <a:pPr lvl="1">
              <a:lnSpc>
                <a:spcPct val="90000"/>
              </a:lnSpc>
            </a:pPr>
            <a:r>
              <a:rPr lang="en-US" dirty="0" smtClean="0">
                <a:solidFill>
                  <a:srgbClr val="31859C"/>
                </a:solidFill>
                <a:effectLst>
                  <a:outerShdw blurRad="38100" dist="38100" dir="2700000" algn="tl">
                    <a:srgbClr val="000000">
                      <a:alpha val="43137"/>
                    </a:srgbClr>
                  </a:outerShdw>
                </a:effectLst>
              </a:rPr>
              <a:t>We </a:t>
            </a:r>
            <a:r>
              <a:rPr lang="en-US" dirty="0">
                <a:solidFill>
                  <a:srgbClr val="31859C"/>
                </a:solidFill>
                <a:effectLst>
                  <a:outerShdw blurRad="38100" dist="38100" dir="2700000" algn="tl">
                    <a:srgbClr val="000000">
                      <a:alpha val="43137"/>
                    </a:srgbClr>
                  </a:outerShdw>
                </a:effectLst>
              </a:rPr>
              <a:t>feel bad about </a:t>
            </a:r>
            <a:r>
              <a:rPr lang="en-US" dirty="0" smtClean="0">
                <a:solidFill>
                  <a:srgbClr val="31859C"/>
                </a:solidFill>
                <a:effectLst>
                  <a:outerShdw blurRad="38100" dist="38100" dir="2700000" algn="tl">
                    <a:srgbClr val="000000">
                      <a:alpha val="43137"/>
                    </a:srgbClr>
                  </a:outerShdw>
                </a:effectLst>
              </a:rPr>
              <a:t>ourselves; </a:t>
            </a:r>
            <a:r>
              <a:rPr lang="en-US" dirty="0">
                <a:solidFill>
                  <a:srgbClr val="31859C"/>
                </a:solidFill>
                <a:effectLst>
                  <a:outerShdw blurRad="38100" dist="38100" dir="2700000" algn="tl">
                    <a:srgbClr val="000000">
                      <a:alpha val="43137"/>
                    </a:srgbClr>
                  </a:outerShdw>
                </a:effectLst>
              </a:rPr>
              <a:t>we accept the lie that God is mad at </a:t>
            </a:r>
            <a:r>
              <a:rPr lang="en-US" dirty="0" smtClean="0">
                <a:solidFill>
                  <a:srgbClr val="31859C"/>
                </a:solidFill>
                <a:effectLst>
                  <a:outerShdw blurRad="38100" dist="38100" dir="2700000" algn="tl">
                    <a:srgbClr val="000000">
                      <a:alpha val="43137"/>
                    </a:srgbClr>
                  </a:outerShdw>
                </a:effectLst>
              </a:rPr>
              <a:t>us</a:t>
            </a:r>
          </a:p>
          <a:p>
            <a:pPr lvl="1">
              <a:lnSpc>
                <a:spcPct val="90000"/>
              </a:lnSpc>
            </a:pPr>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e </a:t>
            </a:r>
            <a:r>
              <a:rPr lang="en-US" dirty="0">
                <a:effectLst>
                  <a:outerShdw blurRad="38100" dist="38100" dir="2700000" algn="tl">
                    <a:srgbClr val="000000">
                      <a:alpha val="43137"/>
                    </a:srgbClr>
                  </a:outerShdw>
                </a:effectLst>
              </a:rPr>
              <a:t>punish ourselves in our own </a:t>
            </a:r>
            <a:r>
              <a:rPr lang="en-US" dirty="0" smtClean="0">
                <a:effectLst>
                  <a:outerShdw blurRad="38100" dist="38100" dir="2700000" algn="tl">
                    <a:srgbClr val="000000">
                      <a:alpha val="43137"/>
                    </a:srgbClr>
                  </a:outerShdw>
                </a:effectLst>
              </a:rPr>
              <a:t>minds; </a:t>
            </a:r>
            <a:r>
              <a:rPr lang="en-US" dirty="0">
                <a:effectLst>
                  <a:outerShdw blurRad="38100" dist="38100" dir="2700000" algn="tl">
                    <a:srgbClr val="000000">
                      <a:alpha val="43137"/>
                    </a:srgbClr>
                  </a:outerShdw>
                </a:effectLst>
              </a:rPr>
              <a:t>we believe the lie that God wants to punish </a:t>
            </a:r>
            <a:r>
              <a:rPr lang="en-US" dirty="0" smtClean="0">
                <a:effectLst>
                  <a:outerShdw blurRad="38100" dist="38100" dir="2700000" algn="tl">
                    <a:srgbClr val="000000">
                      <a:alpha val="43137"/>
                    </a:srgbClr>
                  </a:outerShdw>
                </a:effectLst>
              </a:rPr>
              <a:t>us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16573431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23950"/>
            <a:ext cx="7924800" cy="4038600"/>
          </a:xfrm>
        </p:spPr>
        <p:txBody>
          <a:bodyPr>
            <a:noAutofit/>
          </a:bodyPr>
          <a:lstStyle/>
          <a:p>
            <a:pPr lvl="0">
              <a:lnSpc>
                <a:spcPct val="90000"/>
              </a:lnSpc>
            </a:pPr>
            <a:r>
              <a:rPr lang="en-US" dirty="0" smtClean="0">
                <a:effectLst>
                  <a:outerShdw blurRad="38100" dist="38100" dir="2700000" algn="tl">
                    <a:srgbClr val="000000">
                      <a:alpha val="43137"/>
                    </a:srgbClr>
                  </a:outerShdw>
                </a:effectLst>
              </a:rPr>
              <a:t>Vulnerable </a:t>
            </a:r>
            <a:r>
              <a:rPr lang="en-US" dirty="0">
                <a:effectLst>
                  <a:outerShdw blurRad="38100" dist="38100" dir="2700000" algn="tl">
                    <a:srgbClr val="000000">
                      <a:alpha val="43137"/>
                    </a:srgbClr>
                  </a:outerShdw>
                </a:effectLst>
              </a:rPr>
              <a:t>to have our understanding of God distorted </a:t>
            </a:r>
            <a:r>
              <a:rPr lang="en-US" dirty="0" smtClean="0">
                <a:effectLst>
                  <a:outerShdw blurRad="38100" dist="38100" dir="2700000" algn="tl">
                    <a:srgbClr val="000000">
                      <a:alpha val="43137"/>
                    </a:srgbClr>
                  </a:outerShdw>
                </a:effectLst>
              </a:rPr>
              <a:t>because </a:t>
            </a:r>
          </a:p>
          <a:p>
            <a:pPr lvl="1">
              <a:lnSpc>
                <a:spcPct val="90000"/>
              </a:lnSpc>
            </a:pPr>
            <a:r>
              <a:rPr lang="en-US" dirty="0" smtClean="0">
                <a:solidFill>
                  <a:srgbClr val="31859C"/>
                </a:solidFill>
                <a:effectLst>
                  <a:outerShdw blurRad="38100" dist="38100" dir="2700000" algn="tl">
                    <a:srgbClr val="000000">
                      <a:alpha val="43137"/>
                    </a:srgbClr>
                  </a:outerShdw>
                </a:effectLst>
              </a:rPr>
              <a:t>We </a:t>
            </a:r>
            <a:r>
              <a:rPr lang="en-US" dirty="0">
                <a:solidFill>
                  <a:srgbClr val="31859C"/>
                </a:solidFill>
                <a:effectLst>
                  <a:outerShdw blurRad="38100" dist="38100" dir="2700000" algn="tl">
                    <a:srgbClr val="000000">
                      <a:alpha val="43137"/>
                    </a:srgbClr>
                  </a:outerShdw>
                </a:effectLst>
              </a:rPr>
              <a:t>feel bad about </a:t>
            </a:r>
            <a:r>
              <a:rPr lang="en-US" dirty="0" smtClean="0">
                <a:solidFill>
                  <a:srgbClr val="31859C"/>
                </a:solidFill>
                <a:effectLst>
                  <a:outerShdw blurRad="38100" dist="38100" dir="2700000" algn="tl">
                    <a:srgbClr val="000000">
                      <a:alpha val="43137"/>
                    </a:srgbClr>
                  </a:outerShdw>
                </a:effectLst>
              </a:rPr>
              <a:t>ourselves; </a:t>
            </a:r>
            <a:r>
              <a:rPr lang="en-US" dirty="0">
                <a:solidFill>
                  <a:srgbClr val="31859C"/>
                </a:solidFill>
                <a:effectLst>
                  <a:outerShdw blurRad="38100" dist="38100" dir="2700000" algn="tl">
                    <a:srgbClr val="000000">
                      <a:alpha val="43137"/>
                    </a:srgbClr>
                  </a:outerShdw>
                </a:effectLst>
              </a:rPr>
              <a:t>we accept the lie that God is mad at </a:t>
            </a:r>
            <a:r>
              <a:rPr lang="en-US" dirty="0" smtClean="0">
                <a:solidFill>
                  <a:srgbClr val="31859C"/>
                </a:solidFill>
                <a:effectLst>
                  <a:outerShdw blurRad="38100" dist="38100" dir="2700000" algn="tl">
                    <a:srgbClr val="000000">
                      <a:alpha val="43137"/>
                    </a:srgbClr>
                  </a:outerShdw>
                </a:effectLst>
              </a:rPr>
              <a:t>us</a:t>
            </a:r>
          </a:p>
          <a:p>
            <a:pPr lvl="1">
              <a:lnSpc>
                <a:spcPct val="90000"/>
              </a:lnSpc>
            </a:pPr>
            <a:r>
              <a:rPr lang="en-US" dirty="0">
                <a:solidFill>
                  <a:srgbClr val="31859C"/>
                </a:solidFill>
                <a:effectLst>
                  <a:outerShdw blurRad="38100" dist="38100" dir="2700000" algn="tl">
                    <a:srgbClr val="000000">
                      <a:alpha val="43137"/>
                    </a:srgbClr>
                  </a:outerShdw>
                </a:effectLst>
              </a:rPr>
              <a:t>W</a:t>
            </a:r>
            <a:r>
              <a:rPr lang="en-US" dirty="0" smtClean="0">
                <a:solidFill>
                  <a:srgbClr val="31859C"/>
                </a:solidFill>
                <a:effectLst>
                  <a:outerShdw blurRad="38100" dist="38100" dir="2700000" algn="tl">
                    <a:srgbClr val="000000">
                      <a:alpha val="43137"/>
                    </a:srgbClr>
                  </a:outerShdw>
                </a:effectLst>
              </a:rPr>
              <a:t>e </a:t>
            </a:r>
            <a:r>
              <a:rPr lang="en-US" dirty="0">
                <a:solidFill>
                  <a:srgbClr val="31859C"/>
                </a:solidFill>
                <a:effectLst>
                  <a:outerShdw blurRad="38100" dist="38100" dir="2700000" algn="tl">
                    <a:srgbClr val="000000">
                      <a:alpha val="43137"/>
                    </a:srgbClr>
                  </a:outerShdw>
                </a:effectLst>
              </a:rPr>
              <a:t>punish ourselves in our own </a:t>
            </a:r>
            <a:r>
              <a:rPr lang="en-US" dirty="0" smtClean="0">
                <a:solidFill>
                  <a:srgbClr val="31859C"/>
                </a:solidFill>
                <a:effectLst>
                  <a:outerShdw blurRad="38100" dist="38100" dir="2700000" algn="tl">
                    <a:srgbClr val="000000">
                      <a:alpha val="43137"/>
                    </a:srgbClr>
                  </a:outerShdw>
                </a:effectLst>
              </a:rPr>
              <a:t>minds; </a:t>
            </a:r>
            <a:r>
              <a:rPr lang="en-US" dirty="0">
                <a:solidFill>
                  <a:srgbClr val="31859C"/>
                </a:solidFill>
                <a:effectLst>
                  <a:outerShdw blurRad="38100" dist="38100" dir="2700000" algn="tl">
                    <a:srgbClr val="000000">
                      <a:alpha val="43137"/>
                    </a:srgbClr>
                  </a:outerShdw>
                </a:effectLst>
              </a:rPr>
              <a:t>we believe the lie that God wants to punish </a:t>
            </a:r>
            <a:r>
              <a:rPr lang="en-US" dirty="0" smtClean="0">
                <a:solidFill>
                  <a:srgbClr val="31859C"/>
                </a:solidFill>
                <a:effectLst>
                  <a:outerShdw blurRad="38100" dist="38100" dir="2700000" algn="tl">
                    <a:srgbClr val="000000">
                      <a:alpha val="43137"/>
                    </a:srgbClr>
                  </a:outerShdw>
                </a:effectLst>
              </a:rPr>
              <a:t>us </a:t>
            </a:r>
          </a:p>
          <a:p>
            <a:pPr lvl="1">
              <a:lnSpc>
                <a:spcPct val="90000"/>
              </a:lnSpc>
            </a:pPr>
            <a:r>
              <a:rPr lang="en-US" dirty="0" smtClean="0">
                <a:effectLst>
                  <a:outerShdw blurRad="38100" dist="38100" dir="2700000" algn="tl">
                    <a:srgbClr val="000000">
                      <a:alpha val="43137"/>
                    </a:srgbClr>
                  </a:outerShdw>
                </a:effectLst>
              </a:rPr>
              <a:t>We </a:t>
            </a:r>
            <a:r>
              <a:rPr lang="en-US" dirty="0">
                <a:effectLst>
                  <a:outerShdw blurRad="38100" dist="38100" dir="2700000" algn="tl">
                    <a:srgbClr val="000000">
                      <a:alpha val="43137"/>
                    </a:srgbClr>
                  </a:outerShdw>
                </a:effectLst>
              </a:rPr>
              <a:t>want to do something to “make up” for our </a:t>
            </a:r>
            <a:r>
              <a:rPr lang="en-US" dirty="0" smtClean="0">
                <a:effectLst>
                  <a:outerShdw blurRad="38100" dist="38100" dir="2700000" algn="tl">
                    <a:srgbClr val="000000">
                      <a:alpha val="43137"/>
                    </a:srgbClr>
                  </a:outerShdw>
                </a:effectLst>
              </a:rPr>
              <a:t>badness; </a:t>
            </a:r>
            <a:r>
              <a:rPr lang="en-US" dirty="0">
                <a:effectLst>
                  <a:outerShdw blurRad="38100" dist="38100" dir="2700000" algn="tl">
                    <a:srgbClr val="000000">
                      <a:alpha val="43137"/>
                    </a:srgbClr>
                  </a:outerShdw>
                </a:effectLst>
              </a:rPr>
              <a:t>we believe the lie that God needs something done to Him to make up for our badness. </a:t>
            </a:r>
            <a:endParaRPr lang="en-US"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226242"/>
            <a:ext cx="8229600" cy="719430"/>
          </a:xfrm>
        </p:spPr>
        <p:txBody>
          <a:bodyPr>
            <a:noAutofit/>
          </a:bodyPr>
          <a:lstStyle/>
          <a:p>
            <a:r>
              <a:rPr lang="en-US" dirty="0" smtClean="0"/>
              <a:t>Infant Repentance</a:t>
            </a:r>
            <a:endParaRPr lang="en-US" dirty="0"/>
          </a:p>
        </p:txBody>
      </p:sp>
    </p:spTree>
    <p:extLst>
      <p:ext uri="{BB962C8B-B14F-4D97-AF65-F5344CB8AC3E}">
        <p14:creationId xmlns:p14="http://schemas.microsoft.com/office/powerpoint/2010/main" val="297813734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1038225"/>
          </a:xfrm>
        </p:spPr>
        <p:txBody>
          <a:bodyPr>
            <a:noAutofit/>
          </a:bodyPr>
          <a:lstStyle/>
          <a:p>
            <a:pPr lvl="0">
              <a:lnSpc>
                <a:spcPct val="80000"/>
              </a:lnSpc>
            </a:pPr>
            <a:r>
              <a:rPr lang="en-US" dirty="0">
                <a:effectLst>
                  <a:outerShdw blurRad="38100" dist="38100" dir="2700000" algn="tl">
                    <a:srgbClr val="000000">
                      <a:alpha val="43137"/>
                    </a:srgbClr>
                  </a:outerShdw>
                </a:effectLst>
              </a:rPr>
              <a:t>Faith in </a:t>
            </a:r>
            <a:r>
              <a:rPr lang="en-US" dirty="0" smtClean="0">
                <a:effectLst>
                  <a:outerShdw blurRad="38100" dist="38100" dir="2700000" algn="tl">
                    <a:srgbClr val="000000">
                      <a:alpha val="43137"/>
                    </a:srgbClr>
                  </a:outerShdw>
                </a:effectLst>
              </a:rPr>
              <a:t>God – </a:t>
            </a:r>
            <a:r>
              <a:rPr lang="en-US" dirty="0">
                <a:effectLst>
                  <a:outerShdw blurRad="38100" dist="38100" dir="2700000" algn="tl">
                    <a:srgbClr val="000000">
                      <a:alpha val="43137"/>
                    </a:srgbClr>
                  </a:outerShdw>
                </a:effectLst>
              </a:rPr>
              <a:t>how is this infant formula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048972"/>
            <a:ext cx="7620000" cy="3465878"/>
          </a:xfrm>
        </p:spPr>
        <p:txBody>
          <a:bodyPr>
            <a:noAutofit/>
          </a:bodyPr>
          <a:lstStyle/>
          <a:p>
            <a:pPr marL="0" indent="0">
              <a:lnSpc>
                <a:spcPct val="80000"/>
              </a:lnSpc>
              <a:buNone/>
            </a:pPr>
            <a:endParaRPr lang="en-US" sz="2600" dirty="0">
              <a:solidFill>
                <a:srgbClr val="FFFF99"/>
              </a:solidFill>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7893184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1038225"/>
          </a:xfrm>
        </p:spPr>
        <p:txBody>
          <a:bodyPr>
            <a:noAutofit/>
          </a:bodyPr>
          <a:lstStyle/>
          <a:p>
            <a:pPr lvl="0">
              <a:lnSpc>
                <a:spcPct val="80000"/>
              </a:lnSpc>
            </a:pPr>
            <a:r>
              <a:rPr lang="en-US" dirty="0">
                <a:effectLst>
                  <a:outerShdw blurRad="38100" dist="38100" dir="2700000" algn="tl">
                    <a:srgbClr val="000000">
                      <a:alpha val="43137"/>
                    </a:srgbClr>
                  </a:outerShdw>
                </a:effectLst>
              </a:rPr>
              <a:t>Faith in </a:t>
            </a:r>
            <a:r>
              <a:rPr lang="en-US" dirty="0" smtClean="0">
                <a:effectLst>
                  <a:outerShdw blurRad="38100" dist="38100" dir="2700000" algn="tl">
                    <a:srgbClr val="000000">
                      <a:alpha val="43137"/>
                    </a:srgbClr>
                  </a:outerShdw>
                </a:effectLst>
              </a:rPr>
              <a:t>God – </a:t>
            </a:r>
            <a:r>
              <a:rPr lang="en-US" dirty="0">
                <a:effectLst>
                  <a:outerShdw blurRad="38100" dist="38100" dir="2700000" algn="tl">
                    <a:srgbClr val="000000">
                      <a:alpha val="43137"/>
                    </a:srgbClr>
                  </a:outerShdw>
                </a:effectLst>
              </a:rPr>
              <a:t>how is this infant formula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09600" y="1281168"/>
            <a:ext cx="8077200" cy="3465878"/>
          </a:xfrm>
        </p:spPr>
        <p:txBody>
          <a:bodyPr>
            <a:noAutofit/>
          </a:bodyPr>
          <a:lstStyle/>
          <a:p>
            <a:pPr>
              <a:lnSpc>
                <a:spcPct val="90000"/>
              </a:lnSpc>
            </a:pPr>
            <a:r>
              <a:rPr lang="en-US" dirty="0">
                <a:effectLst>
                  <a:outerShdw blurRad="38100" dist="38100" dir="2700000" algn="tl">
                    <a:srgbClr val="000000">
                      <a:alpha val="43137"/>
                    </a:srgbClr>
                  </a:outerShdw>
                </a:effectLst>
              </a:rPr>
              <a:t>Because faith or trust is also a starting point. It is in faith that we confess and repent</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027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31"/>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pPr marL="0" indent="0">
              <a:buNone/>
            </a:pPr>
            <a:r>
              <a:rPr lang="en-US" dirty="0" smtClean="0"/>
              <a:t>In this Seminar, we will:</a:t>
            </a:r>
          </a:p>
          <a:p>
            <a:r>
              <a:rPr lang="en-US" dirty="0" smtClean="0">
                <a:solidFill>
                  <a:srgbClr val="31859C"/>
                </a:solidFill>
              </a:rPr>
              <a:t>Expose an infection of thought/distortion of belief that keeps good people trapped in addiction and violence cycles</a:t>
            </a:r>
          </a:p>
          <a:p>
            <a:r>
              <a:rPr lang="en-US" dirty="0" smtClean="0"/>
              <a:t>Present a Remedy to bring healing and prepare people to meet Jesus</a:t>
            </a:r>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41209310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1038225"/>
          </a:xfrm>
        </p:spPr>
        <p:txBody>
          <a:bodyPr>
            <a:noAutofit/>
          </a:bodyPr>
          <a:lstStyle/>
          <a:p>
            <a:pPr lvl="0">
              <a:lnSpc>
                <a:spcPct val="80000"/>
              </a:lnSpc>
            </a:pPr>
            <a:r>
              <a:rPr lang="en-US" dirty="0">
                <a:effectLst>
                  <a:outerShdw blurRad="38100" dist="38100" dir="2700000" algn="tl">
                    <a:srgbClr val="000000">
                      <a:alpha val="43137"/>
                    </a:srgbClr>
                  </a:outerShdw>
                </a:effectLst>
              </a:rPr>
              <a:t>Faith in </a:t>
            </a:r>
            <a:r>
              <a:rPr lang="en-US" dirty="0" smtClean="0">
                <a:effectLst>
                  <a:outerShdw blurRad="38100" dist="38100" dir="2700000" algn="tl">
                    <a:srgbClr val="000000">
                      <a:alpha val="43137"/>
                    </a:srgbClr>
                  </a:outerShdw>
                </a:effectLst>
              </a:rPr>
              <a:t>God – </a:t>
            </a:r>
            <a:r>
              <a:rPr lang="en-US" dirty="0">
                <a:effectLst>
                  <a:outerShdw blurRad="38100" dist="38100" dir="2700000" algn="tl">
                    <a:srgbClr val="000000">
                      <a:alpha val="43137"/>
                    </a:srgbClr>
                  </a:outerShdw>
                </a:effectLst>
              </a:rPr>
              <a:t>how is this infant formula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81168"/>
            <a:ext cx="8077200" cy="3465878"/>
          </a:xfrm>
        </p:spPr>
        <p:txBody>
          <a:bodyPr>
            <a:noAutofit/>
          </a:bodyPr>
          <a:lstStyle/>
          <a:p>
            <a:pPr>
              <a:lnSpc>
                <a:spcPct val="90000"/>
              </a:lnSpc>
            </a:pPr>
            <a:r>
              <a:rPr lang="en-US" dirty="0">
                <a:solidFill>
                  <a:srgbClr val="31859C"/>
                </a:solidFill>
                <a:effectLst>
                  <a:outerShdw blurRad="38100" dist="38100" dir="2700000" algn="tl">
                    <a:srgbClr val="000000">
                      <a:alpha val="43137"/>
                    </a:srgbClr>
                  </a:outerShdw>
                </a:effectLst>
              </a:rPr>
              <a:t>Because faith or trust is also a starting point. It is in faith that we confess and repent.</a:t>
            </a:r>
          </a:p>
          <a:p>
            <a:pPr>
              <a:lnSpc>
                <a:spcPct val="90000"/>
              </a:lnSpc>
            </a:pPr>
            <a:endParaRPr lang="en-US" dirty="0" smtClean="0">
              <a:effectLst>
                <a:outerShdw blurRad="38100" dist="38100" dir="2700000" algn="tl">
                  <a:srgbClr val="000000">
                    <a:alpha val="43137"/>
                  </a:srgbClr>
                </a:outerShdw>
              </a:effectLst>
            </a:endParaRPr>
          </a:p>
          <a:p>
            <a:pPr>
              <a:lnSpc>
                <a:spcPct val="90000"/>
              </a:lnSpc>
            </a:pPr>
            <a:r>
              <a:rPr lang="en-US" dirty="0" smtClean="0">
                <a:effectLst>
                  <a:outerShdw blurRad="38100" dist="38100" dir="2700000" algn="tl">
                    <a:srgbClr val="000000">
                      <a:alpha val="43137"/>
                    </a:srgbClr>
                  </a:outerShdw>
                </a:effectLst>
              </a:rPr>
              <a:t>But sadly, </a:t>
            </a:r>
            <a:r>
              <a:rPr lang="en-US" dirty="0">
                <a:effectLst>
                  <a:outerShdw blurRad="38100" dist="38100" dir="2700000" algn="tl">
                    <a:srgbClr val="000000">
                      <a:alpha val="43137"/>
                    </a:srgbClr>
                  </a:outerShdw>
                </a:effectLst>
              </a:rPr>
              <a:t>many don’t grow past this </a:t>
            </a:r>
            <a:r>
              <a:rPr lang="en-US" dirty="0" smtClean="0">
                <a:effectLst>
                  <a:outerShdw blurRad="38100" dist="38100" dir="2700000" algn="tl">
                    <a:srgbClr val="000000">
                      <a:alpha val="43137"/>
                    </a:srgbClr>
                  </a:outerShdw>
                </a:effectLst>
              </a:rPr>
              <a:t>level. Life </a:t>
            </a:r>
            <a:r>
              <a:rPr lang="en-US" dirty="0">
                <a:effectLst>
                  <a:outerShdw blurRad="38100" dist="38100" dir="2700000" algn="tl">
                    <a:srgbClr val="000000">
                      <a:alpha val="43137"/>
                    </a:srgbClr>
                  </a:outerShdw>
                </a:effectLst>
              </a:rPr>
              <a:t>is all about repenting from acts and having faith that Jesus has paid the </a:t>
            </a:r>
            <a:r>
              <a:rPr lang="en-US" dirty="0" smtClean="0">
                <a:effectLst>
                  <a:outerShdw blurRad="38100" dist="38100" dir="2700000" algn="tl">
                    <a:srgbClr val="000000">
                      <a:alpha val="43137"/>
                    </a:srgbClr>
                  </a:outerShdw>
                </a:effectLst>
              </a:rPr>
              <a:t>penalty.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1590377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1038225"/>
          </a:xfrm>
        </p:spPr>
        <p:txBody>
          <a:bodyPr>
            <a:noAutofit/>
          </a:bodyPr>
          <a:lstStyle/>
          <a:p>
            <a:pPr lvl="0">
              <a:lnSpc>
                <a:spcPct val="80000"/>
              </a:lnSpc>
            </a:pPr>
            <a:r>
              <a:rPr lang="en-US" dirty="0">
                <a:effectLst>
                  <a:outerShdw blurRad="38100" dist="38100" dir="2700000" algn="tl">
                    <a:srgbClr val="000000">
                      <a:alpha val="43137"/>
                    </a:srgbClr>
                  </a:outerShdw>
                </a:effectLst>
              </a:rPr>
              <a:t>Faith in </a:t>
            </a:r>
            <a:r>
              <a:rPr lang="en-US" dirty="0" smtClean="0">
                <a:effectLst>
                  <a:outerShdw blurRad="38100" dist="38100" dir="2700000" algn="tl">
                    <a:srgbClr val="000000">
                      <a:alpha val="43137"/>
                    </a:srgbClr>
                  </a:outerShdw>
                </a:effectLst>
              </a:rPr>
              <a:t>God – </a:t>
            </a:r>
            <a:r>
              <a:rPr lang="en-US" dirty="0">
                <a:effectLst>
                  <a:outerShdw blurRad="38100" dist="38100" dir="2700000" algn="tl">
                    <a:srgbClr val="000000">
                      <a:alpha val="43137"/>
                    </a:srgbClr>
                  </a:outerShdw>
                </a:effectLst>
              </a:rPr>
              <a:t>how is this infant formula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76350"/>
            <a:ext cx="8077200" cy="3656378"/>
          </a:xfrm>
        </p:spPr>
        <p:txBody>
          <a:bodyPr>
            <a:noAutofit/>
          </a:bodyPr>
          <a:lstStyle/>
          <a:p>
            <a:pPr>
              <a:lnSpc>
                <a:spcPct val="90000"/>
              </a:lnSpc>
            </a:pPr>
            <a:r>
              <a:rPr lang="en-US" dirty="0" smtClean="0">
                <a:effectLst>
                  <a:outerShdw blurRad="38100" dist="38100" dir="2700000" algn="tl">
                    <a:srgbClr val="000000">
                      <a:alpha val="43137"/>
                    </a:srgbClr>
                  </a:outerShdw>
                </a:effectLst>
              </a:rPr>
              <a:t>They </a:t>
            </a:r>
            <a:r>
              <a:rPr lang="en-US" dirty="0">
                <a:effectLst>
                  <a:outerShdw blurRad="38100" dist="38100" dir="2700000" algn="tl">
                    <a:srgbClr val="000000">
                      <a:alpha val="43137"/>
                    </a:srgbClr>
                  </a:outerShdw>
                </a:effectLst>
              </a:rPr>
              <a:t>stay infants, unacquainted with </a:t>
            </a:r>
            <a:r>
              <a:rPr lang="en-US" dirty="0" smtClean="0">
                <a:effectLst>
                  <a:outerShdw blurRad="38100" dist="38100" dir="2700000" algn="tl">
                    <a:srgbClr val="000000">
                      <a:alpha val="43137"/>
                    </a:srgbClr>
                  </a:outerShdw>
                </a:effectLst>
              </a:rPr>
              <a:t>righteousness, </a:t>
            </a:r>
            <a:r>
              <a:rPr lang="en-US" dirty="0">
                <a:effectLst>
                  <a:outerShdw blurRad="38100" dist="38100" dir="2700000" algn="tl">
                    <a:srgbClr val="000000">
                      <a:alpha val="43137"/>
                    </a:srgbClr>
                  </a:outerShdw>
                </a:effectLst>
              </a:rPr>
              <a:t>claiming faith in </a:t>
            </a:r>
            <a:r>
              <a:rPr lang="en-US" dirty="0" smtClean="0">
                <a:effectLst>
                  <a:outerShdw blurRad="38100" dist="38100" dir="2700000" algn="tl">
                    <a:srgbClr val="000000">
                      <a:alpha val="43137"/>
                    </a:srgbClr>
                  </a:outerShdw>
                </a:effectLst>
              </a:rPr>
              <a:t>a </a:t>
            </a:r>
            <a:r>
              <a:rPr lang="en-US" dirty="0" smtClean="0">
                <a:solidFill>
                  <a:srgbClr val="FFFF99"/>
                </a:solidFill>
                <a:effectLst>
                  <a:outerShdw blurRad="38100" dist="38100" dir="2700000" algn="tl">
                    <a:srgbClr val="000000">
                      <a:alpha val="43137"/>
                    </a:srgbClr>
                  </a:outerShdw>
                </a:effectLst>
              </a:rPr>
              <a:t>legal </a:t>
            </a:r>
            <a:r>
              <a:rPr lang="en-US" dirty="0">
                <a:solidFill>
                  <a:srgbClr val="FFFF99"/>
                </a:solidFill>
                <a:effectLst>
                  <a:outerShdw blurRad="38100" dist="38100" dir="2700000" algn="tl">
                    <a:srgbClr val="000000">
                      <a:alpha val="43137"/>
                    </a:srgbClr>
                  </a:outerShdw>
                </a:effectLst>
              </a:rPr>
              <a:t>payment </a:t>
            </a:r>
            <a:r>
              <a:rPr lang="en-US" dirty="0">
                <a:effectLst>
                  <a:outerShdw blurRad="38100" dist="38100" dir="2700000" algn="tl">
                    <a:srgbClr val="000000">
                      <a:alpha val="43137"/>
                    </a:srgbClr>
                  </a:outerShdw>
                </a:effectLst>
              </a:rPr>
              <a:t>made </a:t>
            </a:r>
            <a:r>
              <a:rPr lang="en-US" i="1" dirty="0">
                <a:solidFill>
                  <a:srgbClr val="FFFF99"/>
                </a:solidFill>
                <a:effectLst>
                  <a:outerShdw blurRad="38100" dist="38100" dir="2700000" algn="tl">
                    <a:srgbClr val="000000">
                      <a:alpha val="43137"/>
                    </a:srgbClr>
                  </a:outerShdw>
                </a:effectLst>
              </a:rPr>
              <a:t>to protect us from God</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rather than coming back to </a:t>
            </a:r>
            <a:r>
              <a:rPr lang="en-US" dirty="0" smtClean="0">
                <a:solidFill>
                  <a:srgbClr val="FFFF99"/>
                </a:solidFill>
                <a:effectLst>
                  <a:outerShdw blurRad="38100" dist="38100" dir="2700000" algn="tl">
                    <a:srgbClr val="000000">
                      <a:alpha val="43137"/>
                    </a:srgbClr>
                  </a:outerShdw>
                </a:effectLst>
              </a:rPr>
              <a:t>trust in God</a:t>
            </a:r>
            <a:r>
              <a:rPr lang="en-US" dirty="0" smtClean="0">
                <a:effectLst>
                  <a:outerShdw blurRad="38100" dist="38100" dir="2700000" algn="tl">
                    <a:srgbClr val="000000">
                      <a:alpha val="43137"/>
                    </a:srgbClr>
                  </a:outerShdw>
                </a:effectLst>
              </a:rPr>
              <a:t> so they can say, like Jesus, </a:t>
            </a:r>
            <a:r>
              <a:rPr lang="en-US" i="1" dirty="0" smtClean="0">
                <a:effectLst>
                  <a:outerShdw blurRad="38100" dist="38100" dir="2700000" algn="tl">
                    <a:srgbClr val="000000">
                      <a:alpha val="43137"/>
                    </a:srgbClr>
                  </a:outerShdw>
                </a:effectLst>
              </a:rPr>
              <a:t>Into your hands I trust my spirit</a:t>
            </a:r>
            <a:r>
              <a:rPr lang="en-US" dirty="0" smtClean="0">
                <a:effectLst>
                  <a:outerShdw blurRad="38100" dist="38100" dir="2700000" algn="tl">
                    <a:srgbClr val="000000">
                      <a:alpha val="43137"/>
                    </a:srgbClr>
                  </a:outerShdw>
                </a:effectLst>
              </a:rPr>
              <a:t>. </a:t>
            </a:r>
            <a:endParaRPr lang="en-US" i="1" dirty="0">
              <a:solidFill>
                <a:srgbClr val="FFFF99"/>
              </a:solidFill>
              <a:effectLst/>
            </a:endParaRPr>
          </a:p>
          <a:p>
            <a:pPr>
              <a:lnSpc>
                <a:spcPct val="90000"/>
              </a:lnSpc>
            </a:pPr>
            <a:endParaRPr lang="en-US" dirty="0">
              <a:solidFill>
                <a:srgbClr val="FFFF99"/>
              </a:solidFill>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50458857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57"/>
            <a:ext cx="8229600" cy="460771"/>
          </a:xfrm>
        </p:spPr>
        <p:txBody>
          <a:bodyPr>
            <a:normAutofit fontScale="90000"/>
          </a:bodyPr>
          <a:lstStyle/>
          <a:p>
            <a:r>
              <a:rPr lang="en-US" dirty="0" smtClean="0"/>
              <a:t>Example</a:t>
            </a:r>
            <a:endParaRPr lang="en-US" dirty="0"/>
          </a:p>
        </p:txBody>
      </p:sp>
      <p:sp>
        <p:nvSpPr>
          <p:cNvPr id="5" name="Content Placeholder 2"/>
          <p:cNvSpPr>
            <a:spLocks noGrp="1"/>
          </p:cNvSpPr>
          <p:nvPr>
            <p:ph idx="1"/>
          </p:nvPr>
        </p:nvSpPr>
        <p:spPr>
          <a:xfrm>
            <a:off x="762000" y="1047750"/>
            <a:ext cx="7924800" cy="4038600"/>
          </a:xfrm>
        </p:spPr>
        <p:txBody>
          <a:bodyPr>
            <a:noAutofit/>
          </a:bodyPr>
          <a:lstStyle/>
          <a:p>
            <a:pPr>
              <a:lnSpc>
                <a:spcPct val="90000"/>
              </a:lnSpc>
            </a:pPr>
            <a:r>
              <a:rPr lang="en-US" dirty="0"/>
              <a:t>Teens who ask, “If God will forgive me, then why can’t I have sex before marriage?” </a:t>
            </a:r>
          </a:p>
        </p:txBody>
      </p:sp>
      <p:sp>
        <p:nvSpPr>
          <p:cNvPr id="3" name="Footer Placeholder 2"/>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48225920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57"/>
            <a:ext cx="8229600" cy="460771"/>
          </a:xfrm>
        </p:spPr>
        <p:txBody>
          <a:bodyPr>
            <a:normAutofit fontScale="90000"/>
          </a:bodyPr>
          <a:lstStyle/>
          <a:p>
            <a:r>
              <a:rPr lang="en-US" dirty="0" smtClean="0"/>
              <a:t>Example</a:t>
            </a:r>
            <a:endParaRPr lang="en-US" dirty="0"/>
          </a:p>
        </p:txBody>
      </p:sp>
      <p:sp>
        <p:nvSpPr>
          <p:cNvPr id="5" name="Content Placeholder 2"/>
          <p:cNvSpPr>
            <a:spLocks noGrp="1"/>
          </p:cNvSpPr>
          <p:nvPr>
            <p:ph idx="1"/>
          </p:nvPr>
        </p:nvSpPr>
        <p:spPr>
          <a:xfrm>
            <a:off x="762000" y="1047750"/>
            <a:ext cx="7924800" cy="4038600"/>
          </a:xfrm>
        </p:spPr>
        <p:txBody>
          <a:bodyPr>
            <a:noAutofit/>
          </a:bodyPr>
          <a:lstStyle/>
          <a:p>
            <a:pPr>
              <a:lnSpc>
                <a:spcPct val="90000"/>
              </a:lnSpc>
            </a:pPr>
            <a:r>
              <a:rPr lang="en-US" dirty="0">
                <a:solidFill>
                  <a:srgbClr val="31859C"/>
                </a:solidFill>
              </a:rPr>
              <a:t>Teens who ask, “If God will forgive me, then why can’t I have sex before marriage?” </a:t>
            </a:r>
          </a:p>
          <a:p>
            <a:pPr>
              <a:lnSpc>
                <a:spcPct val="90000"/>
              </a:lnSpc>
            </a:pPr>
            <a:r>
              <a:rPr lang="en-US" dirty="0"/>
              <a:t>This is level 1-4 thinking, believing the problem with sin is breaking rules and getting in trouble with the one in charge</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55415247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57"/>
            <a:ext cx="8229600" cy="460771"/>
          </a:xfrm>
        </p:spPr>
        <p:txBody>
          <a:bodyPr>
            <a:normAutofit fontScale="90000"/>
          </a:bodyPr>
          <a:lstStyle/>
          <a:p>
            <a:r>
              <a:rPr lang="en-US" dirty="0" smtClean="0"/>
              <a:t>Example</a:t>
            </a:r>
            <a:endParaRPr lang="en-US" dirty="0"/>
          </a:p>
        </p:txBody>
      </p:sp>
      <p:sp>
        <p:nvSpPr>
          <p:cNvPr id="5" name="Content Placeholder 2"/>
          <p:cNvSpPr>
            <a:spLocks noGrp="1"/>
          </p:cNvSpPr>
          <p:nvPr>
            <p:ph idx="1"/>
          </p:nvPr>
        </p:nvSpPr>
        <p:spPr>
          <a:xfrm>
            <a:off x="762000" y="1047750"/>
            <a:ext cx="7924800" cy="4038600"/>
          </a:xfrm>
        </p:spPr>
        <p:txBody>
          <a:bodyPr>
            <a:noAutofit/>
          </a:bodyPr>
          <a:lstStyle/>
          <a:p>
            <a:pPr>
              <a:lnSpc>
                <a:spcPct val="90000"/>
              </a:lnSpc>
            </a:pPr>
            <a:r>
              <a:rPr lang="en-US" dirty="0">
                <a:solidFill>
                  <a:srgbClr val="31859C"/>
                </a:solidFill>
              </a:rPr>
              <a:t>Teens who ask, “If God will forgive me, then why can’t I have sex before marriage?” </a:t>
            </a:r>
          </a:p>
          <a:p>
            <a:pPr>
              <a:lnSpc>
                <a:spcPct val="90000"/>
              </a:lnSpc>
            </a:pPr>
            <a:r>
              <a:rPr lang="en-US" dirty="0">
                <a:solidFill>
                  <a:srgbClr val="31859C"/>
                </a:solidFill>
              </a:rPr>
              <a:t>This is level 1-4 thinking, believing the problem with sin is breaking rules and getting in trouble with the one in charge.</a:t>
            </a:r>
          </a:p>
          <a:p>
            <a:pPr>
              <a:lnSpc>
                <a:spcPct val="90000"/>
              </a:lnSpc>
            </a:pPr>
            <a:r>
              <a:rPr lang="en-US" dirty="0" smtClean="0"/>
              <a:t>It is like asking, “If God will forgive me for smoking, what is wrong with smoking?” </a:t>
            </a:r>
          </a:p>
        </p:txBody>
      </p:sp>
      <p:sp>
        <p:nvSpPr>
          <p:cNvPr id="3" name="Footer Placeholder 2"/>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43536628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57"/>
            <a:ext cx="8229600" cy="460771"/>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762000" y="1047750"/>
            <a:ext cx="7924800" cy="4038600"/>
          </a:xfrm>
        </p:spPr>
        <p:txBody>
          <a:bodyPr>
            <a:noAutofit/>
          </a:bodyPr>
          <a:lstStyle/>
          <a:p>
            <a:pPr>
              <a:lnSpc>
                <a:spcPct val="90000"/>
              </a:lnSpc>
            </a:pPr>
            <a:r>
              <a:rPr lang="en-US" dirty="0">
                <a:solidFill>
                  <a:srgbClr val="31859C"/>
                </a:solidFill>
              </a:rPr>
              <a:t>Teens who ask, “If God will forgive me, then why can’t I have sex before marriage?” </a:t>
            </a:r>
          </a:p>
          <a:p>
            <a:pPr>
              <a:lnSpc>
                <a:spcPct val="90000"/>
              </a:lnSpc>
            </a:pPr>
            <a:r>
              <a:rPr lang="en-US" dirty="0">
                <a:solidFill>
                  <a:srgbClr val="31859C"/>
                </a:solidFill>
              </a:rPr>
              <a:t>This is level 1-4 thinking, believing the problem with sin is breaking rules and getting in trouble with the one in charge.</a:t>
            </a:r>
          </a:p>
          <a:p>
            <a:pPr>
              <a:lnSpc>
                <a:spcPct val="90000"/>
              </a:lnSpc>
            </a:pPr>
            <a:r>
              <a:rPr lang="en-US" dirty="0" smtClean="0">
                <a:solidFill>
                  <a:srgbClr val="31859C"/>
                </a:solidFill>
              </a:rPr>
              <a:t>It is like asking, “If God will forgive me for smoking, what is wrong with smoking?” </a:t>
            </a:r>
          </a:p>
          <a:p>
            <a:pPr>
              <a:lnSpc>
                <a:spcPct val="90000"/>
              </a:lnSpc>
            </a:pPr>
            <a:r>
              <a:rPr lang="en-US" dirty="0" smtClean="0"/>
              <a:t>Level 5 and above realize God’s law is design law and deviations damage the deviant</a:t>
            </a:r>
            <a:endParaRPr lang="en-US" dirty="0"/>
          </a:p>
        </p:txBody>
      </p:sp>
      <p:sp>
        <p:nvSpPr>
          <p:cNvPr id="4" name="Footer Placeholder 3"/>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88772650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64"/>
            <a:ext cx="8229600" cy="921638"/>
          </a:xfrm>
        </p:spPr>
        <p:txBody>
          <a:bodyPr>
            <a:normAutofit/>
          </a:bodyPr>
          <a:lstStyle/>
          <a:p>
            <a:pPr lvl="0">
              <a:lnSpc>
                <a:spcPct val="80000"/>
              </a:lnSpc>
            </a:pPr>
            <a:r>
              <a:rPr lang="en-US" dirty="0">
                <a:effectLst>
                  <a:outerShdw blurRad="38100" dist="38100" dir="2700000" algn="tl">
                    <a:srgbClr val="000000">
                      <a:alpha val="43137"/>
                    </a:srgbClr>
                  </a:outerShdw>
                </a:effectLst>
              </a:rPr>
              <a:t>Instructions about </a:t>
            </a:r>
            <a:r>
              <a:rPr lang="en-US" dirty="0" smtClean="0">
                <a:effectLst>
                  <a:outerShdw blurRad="38100" dist="38100" dir="2700000" algn="tl">
                    <a:srgbClr val="000000">
                      <a:alpha val="43137"/>
                    </a:srgbClr>
                  </a:outerShdw>
                </a:effectLst>
              </a:rPr>
              <a:t>Baptism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How </a:t>
            </a:r>
            <a:r>
              <a:rPr lang="en-US" dirty="0">
                <a:effectLst>
                  <a:outerShdw blurRad="38100" dist="38100" dir="2700000" algn="tl">
                    <a:srgbClr val="000000">
                      <a:alpha val="43137"/>
                    </a:srgbClr>
                  </a:outerShdw>
                </a:effectLst>
              </a:rPr>
              <a:t>is this </a:t>
            </a:r>
            <a:r>
              <a:rPr lang="en-US" dirty="0" smtClean="0">
                <a:effectLst>
                  <a:outerShdw blurRad="38100" dist="38100" dir="2700000" algn="tl">
                    <a:srgbClr val="000000">
                      <a:alpha val="43137"/>
                    </a:srgbClr>
                  </a:outerShdw>
                </a:effectLst>
              </a:rPr>
              <a:t>Infant </a:t>
            </a:r>
            <a:r>
              <a:rPr lang="en-US" dirty="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tuff</a:t>
            </a:r>
            <a:r>
              <a:rPr lang="en-US"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1066800" y="895350"/>
            <a:ext cx="7620000" cy="3886200"/>
          </a:xfrm>
        </p:spPr>
        <p:txBody>
          <a:bodyPr>
            <a:normAutofit/>
          </a:bodyPr>
          <a:lstStyle/>
          <a:p>
            <a:pPr>
              <a:lnSpc>
                <a:spcPct val="90000"/>
              </a:lnSpc>
            </a:pPr>
            <a:endParaRPr lang="en-US"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effectLst>
                  <a:outerShdw blurRad="38100" dist="38100" dir="2700000" algn="tl">
                    <a:srgbClr val="000000">
                      <a:alpha val="43137"/>
                    </a:srgbClr>
                  </a:outerShdw>
                </a:effectLst>
              </a:rPr>
              <a:t>ComeAndReason.com</a:t>
            </a: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545092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64"/>
            <a:ext cx="8229600" cy="921638"/>
          </a:xfrm>
        </p:spPr>
        <p:txBody>
          <a:bodyPr>
            <a:normAutofit/>
          </a:bodyPr>
          <a:lstStyle/>
          <a:p>
            <a:pPr lvl="0">
              <a:lnSpc>
                <a:spcPct val="80000"/>
              </a:lnSpc>
            </a:pPr>
            <a:r>
              <a:rPr lang="en-US" dirty="0">
                <a:effectLst>
                  <a:outerShdw blurRad="38100" dist="38100" dir="2700000" algn="tl">
                    <a:srgbClr val="000000">
                      <a:alpha val="43137"/>
                    </a:srgbClr>
                  </a:outerShdw>
                </a:effectLst>
              </a:rPr>
              <a:t>Instructions about Baptism – How is this Infant Stuff? </a:t>
            </a:r>
          </a:p>
        </p:txBody>
      </p:sp>
      <p:sp>
        <p:nvSpPr>
          <p:cNvPr id="3" name="Content Placeholder 2"/>
          <p:cNvSpPr>
            <a:spLocks noGrp="1"/>
          </p:cNvSpPr>
          <p:nvPr>
            <p:ph idx="1"/>
          </p:nvPr>
        </p:nvSpPr>
        <p:spPr>
          <a:xfrm>
            <a:off x="1066800" y="1276350"/>
            <a:ext cx="7620000" cy="3886200"/>
          </a:xfrm>
        </p:spPr>
        <p:txBody>
          <a:bodyPr>
            <a:normAutofit/>
          </a:bodyPr>
          <a:lstStyle/>
          <a:p>
            <a:r>
              <a:rPr lang="en-US" dirty="0">
                <a:effectLst>
                  <a:outerShdw blurRad="38100" dist="38100" dir="2700000" algn="tl">
                    <a:srgbClr val="000000">
                      <a:alpha val="43137"/>
                    </a:srgbClr>
                  </a:outerShdw>
                </a:effectLst>
              </a:rPr>
              <a:t>Again, it is a starting </a:t>
            </a:r>
            <a:r>
              <a:rPr lang="en-US" dirty="0" smtClean="0">
                <a:effectLst>
                  <a:outerShdw blurRad="38100" dist="38100" dir="2700000" algn="tl">
                    <a:srgbClr val="000000">
                      <a:alpha val="43137"/>
                    </a:srgbClr>
                  </a:outerShdw>
                </a:effectLst>
              </a:rPr>
              <a:t>point; </a:t>
            </a:r>
            <a:r>
              <a:rPr lang="en-US" dirty="0">
                <a:effectLst>
                  <a:outerShdw blurRad="38100" dist="38100" dir="2700000" algn="tl">
                    <a:srgbClr val="000000">
                      <a:alpha val="43137"/>
                    </a:srgbClr>
                  </a:outerShdw>
                </a:effectLst>
              </a:rPr>
              <a:t>it is the beginning of the new life in </a:t>
            </a:r>
            <a:r>
              <a:rPr lang="en-US" dirty="0" smtClean="0">
                <a:effectLst>
                  <a:outerShdw blurRad="38100" dist="38100" dir="2700000" algn="tl">
                    <a:srgbClr val="000000">
                      <a:alpha val="43137"/>
                    </a:srgbClr>
                  </a:outerShdw>
                </a:effectLst>
              </a:rPr>
              <a:t>Christ.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effectLst>
                  <a:outerShdw blurRad="38100" dist="38100" dir="2700000" algn="tl">
                    <a:srgbClr val="000000">
                      <a:alpha val="43137"/>
                    </a:srgbClr>
                  </a:outerShdw>
                </a:effectLst>
              </a:rPr>
              <a:t>ComeAndReason.com</a:t>
            </a: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0469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64"/>
            <a:ext cx="8229600" cy="921638"/>
          </a:xfrm>
        </p:spPr>
        <p:txBody>
          <a:bodyPr>
            <a:normAutofit/>
          </a:bodyPr>
          <a:lstStyle/>
          <a:p>
            <a:pPr lvl="0">
              <a:lnSpc>
                <a:spcPct val="80000"/>
              </a:lnSpc>
            </a:pPr>
            <a:r>
              <a:rPr lang="en-US" dirty="0">
                <a:effectLst>
                  <a:outerShdw blurRad="38100" dist="38100" dir="2700000" algn="tl">
                    <a:srgbClr val="000000">
                      <a:alpha val="43137"/>
                    </a:srgbClr>
                  </a:outerShdw>
                </a:effectLst>
              </a:rPr>
              <a:t>Instructions about Baptism – How is this Infant Stuff? </a:t>
            </a:r>
          </a:p>
        </p:txBody>
      </p:sp>
      <p:sp>
        <p:nvSpPr>
          <p:cNvPr id="3" name="Content Placeholder 2"/>
          <p:cNvSpPr>
            <a:spLocks noGrp="1"/>
          </p:cNvSpPr>
          <p:nvPr>
            <p:ph idx="1"/>
          </p:nvPr>
        </p:nvSpPr>
        <p:spPr>
          <a:xfrm>
            <a:off x="1066800" y="1276350"/>
            <a:ext cx="7620000" cy="3886200"/>
          </a:xfrm>
        </p:spPr>
        <p:txBody>
          <a:bodyPr>
            <a:normAutofit/>
          </a:bodyPr>
          <a:lstStyle/>
          <a:p>
            <a:r>
              <a:rPr lang="en-US" dirty="0">
                <a:solidFill>
                  <a:srgbClr val="31859C"/>
                </a:solidFill>
                <a:effectLst>
                  <a:outerShdw blurRad="38100" dist="38100" dir="2700000" algn="tl">
                    <a:srgbClr val="000000">
                      <a:alpha val="43137"/>
                    </a:srgbClr>
                  </a:outerShdw>
                </a:effectLst>
              </a:rPr>
              <a:t>Again, it is a starting point; it is the beginning of the new life in </a:t>
            </a:r>
            <a:r>
              <a:rPr lang="en-US" dirty="0" smtClean="0">
                <a:solidFill>
                  <a:srgbClr val="31859C"/>
                </a:solidFill>
                <a:effectLst>
                  <a:outerShdw blurRad="38100" dist="38100" dir="2700000" algn="tl">
                    <a:srgbClr val="000000">
                      <a:alpha val="43137"/>
                    </a:srgbClr>
                  </a:outerShdw>
                </a:effectLst>
              </a:rPr>
              <a:t>Christ.</a:t>
            </a:r>
            <a:endParaRPr lang="en-US" dirty="0">
              <a:solidFill>
                <a:srgbClr val="31859C"/>
              </a:solidFill>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not the experience of victory over self, the crucifying of the flesh, the establishment of mature </a:t>
            </a:r>
            <a:r>
              <a:rPr lang="en-US" dirty="0" smtClean="0">
                <a:effectLst>
                  <a:outerShdw blurRad="38100" dist="38100" dir="2700000" algn="tl">
                    <a:srgbClr val="000000">
                      <a:alpha val="43137"/>
                    </a:srgbClr>
                  </a:outerShdw>
                </a:effectLst>
              </a:rPr>
              <a:t>character</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or the </a:t>
            </a:r>
            <a:r>
              <a:rPr lang="en-US" dirty="0">
                <a:effectLst>
                  <a:outerShdw blurRad="38100" dist="38100" dir="2700000" algn="tl">
                    <a:srgbClr val="000000">
                      <a:alpha val="43137"/>
                    </a:srgbClr>
                  </a:outerShdw>
                </a:effectLst>
              </a:rPr>
              <a:t>growth in wisdom and </a:t>
            </a:r>
            <a:r>
              <a:rPr lang="en-US" dirty="0" smtClean="0">
                <a:effectLst>
                  <a:outerShdw blurRad="38100" dist="38100" dir="2700000" algn="tl">
                    <a:srgbClr val="000000">
                      <a:alpha val="43137"/>
                    </a:srgbClr>
                  </a:outerShdw>
                </a:effectLst>
              </a:rPr>
              <a:t>understanding. </a:t>
            </a:r>
          </a:p>
        </p:txBody>
      </p:sp>
      <p:sp>
        <p:nvSpPr>
          <p:cNvPr id="4" name="Footer Placeholder 3"/>
          <p:cNvSpPr>
            <a:spLocks noGrp="1"/>
          </p:cNvSpPr>
          <p:nvPr>
            <p:ph type="ftr" sz="quarter" idx="11"/>
          </p:nvPr>
        </p:nvSpPr>
        <p:spPr/>
        <p:txBody>
          <a:bodyPr/>
          <a:lstStyle/>
          <a:p>
            <a:pPr>
              <a:defRPr/>
            </a:pPr>
            <a:r>
              <a:rPr lang="en-US" smtClean="0">
                <a:effectLst>
                  <a:outerShdw blurRad="38100" dist="38100" dir="2700000" algn="tl">
                    <a:srgbClr val="000000">
                      <a:alpha val="43137"/>
                    </a:srgbClr>
                  </a:outerShdw>
                </a:effectLst>
              </a:rPr>
              <a:t>ComeAndReason.com</a:t>
            </a: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54323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Laying on of Hands – How is this Infant </a:t>
            </a:r>
            <a:r>
              <a:rPr lang="en-US" dirty="0"/>
              <a:t>F</a:t>
            </a:r>
            <a:r>
              <a:rPr lang="en-US" dirty="0" smtClean="0"/>
              <a:t>ormula?</a:t>
            </a:r>
            <a:endParaRPr lang="en-US" dirty="0"/>
          </a:p>
        </p:txBody>
      </p:sp>
      <p:sp>
        <p:nvSpPr>
          <p:cNvPr id="3" name="Content Placeholder 2"/>
          <p:cNvSpPr>
            <a:spLocks noGrp="1"/>
          </p:cNvSpPr>
          <p:nvPr>
            <p:ph idx="1"/>
          </p:nvPr>
        </p:nvSpPr>
        <p:spPr/>
        <p:txBody>
          <a:bodyPr>
            <a:noAutofit/>
          </a:bodyPr>
          <a:lstStyle/>
          <a:p>
            <a:pPr marL="0" lvl="1" indent="0">
              <a:buSzPct val="100000"/>
              <a:buNone/>
            </a:pPr>
            <a:endParaRPr lang="en-US" sz="2000" dirty="0">
              <a:solidFill>
                <a:srgbClr val="FFFF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28724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ctrTitle"/>
          </p:nvPr>
        </p:nvSpPr>
        <p:spPr>
          <a:xfrm>
            <a:off x="762000" y="552450"/>
            <a:ext cx="7772400" cy="1104900"/>
          </a:xfrm>
        </p:spPr>
        <p:txBody>
          <a:bodyPr>
            <a:normAutofit/>
          </a:bodyPr>
          <a:lstStyle/>
          <a:p>
            <a:pPr>
              <a:lnSpc>
                <a:spcPct val="80000"/>
              </a:lnSpc>
              <a:defRPr/>
            </a:pPr>
            <a:r>
              <a:rPr lang="en-US" cap="small" dirty="0" smtClean="0">
                <a:solidFill>
                  <a:srgbClr val="B6ADED"/>
                </a:solidFill>
                <a:effectLst/>
                <a:cs typeface="Tw Cen MT"/>
              </a:rPr>
              <a:t>GROWING UP IN CHRIST:</a:t>
            </a:r>
            <a:br>
              <a:rPr lang="en-US" cap="small" dirty="0" smtClean="0">
                <a:solidFill>
                  <a:srgbClr val="B6ADED"/>
                </a:solidFill>
                <a:effectLst/>
                <a:cs typeface="Tw Cen MT"/>
              </a:rPr>
            </a:br>
            <a:r>
              <a:rPr lang="en-US" sz="2400" b="0" dirty="0" smtClean="0">
                <a:effectLst/>
                <a:cs typeface="Tw Cen MT"/>
              </a:rPr>
              <a:t>Seven Levels of Moral Decision Making</a:t>
            </a:r>
            <a:endParaRPr lang="en-US" sz="2700" b="0" cap="small" dirty="0">
              <a:effectLst/>
              <a:cs typeface="Tw Cen MT"/>
            </a:endParaRPr>
          </a:p>
        </p:txBody>
      </p:sp>
      <p:sp>
        <p:nvSpPr>
          <p:cNvPr id="3018755" name="Rectangle 3"/>
          <p:cNvSpPr>
            <a:spLocks noGrp="1" noChangeArrowheads="1"/>
          </p:cNvSpPr>
          <p:nvPr>
            <p:ph type="subTitle" idx="1"/>
          </p:nvPr>
        </p:nvSpPr>
        <p:spPr>
          <a:xfrm>
            <a:off x="0" y="1962150"/>
            <a:ext cx="9039226" cy="2936966"/>
          </a:xfrm>
          <a:effectLst/>
        </p:spPr>
        <p:txBody>
          <a:bodyPr>
            <a:noAutofit/>
          </a:bodyPr>
          <a:lstStyle/>
          <a:p>
            <a:pPr eaLnBrk="1" hangingPunct="1">
              <a:lnSpc>
                <a:spcPct val="80000"/>
              </a:lnSpc>
              <a:defRPr/>
            </a:pPr>
            <a:r>
              <a:rPr lang="en-US" sz="2000" b="1" dirty="0" smtClean="0">
                <a:solidFill>
                  <a:srgbClr val="FFFF99"/>
                </a:solidFill>
                <a:effectLst>
                  <a:outerShdw blurRad="50800" dist="38100" dir="5400000" algn="t" rotWithShape="0">
                    <a:prstClr val="black">
                      <a:alpha val="40000"/>
                    </a:prstClr>
                  </a:outerShdw>
                </a:effectLst>
                <a:cs typeface="Tw Cen MT"/>
              </a:rPr>
              <a:t>Timothy R. Jennings, MD, DFAPA</a:t>
            </a:r>
          </a:p>
          <a:p>
            <a:pPr eaLnBrk="1" hangingPunct="1">
              <a:lnSpc>
                <a:spcPct val="80000"/>
              </a:lnSpc>
              <a:defRPr/>
            </a:pPr>
            <a:r>
              <a:rPr lang="en-US" sz="1800" dirty="0" smtClean="0">
                <a:solidFill>
                  <a:schemeClr val="bg1"/>
                </a:solidFill>
                <a:effectLst>
                  <a:outerShdw blurRad="50800" dist="38100" dir="5400000" algn="t" rotWithShape="0">
                    <a:prstClr val="black">
                      <a:alpha val="40000"/>
                    </a:prstClr>
                  </a:outerShdw>
                </a:effectLst>
                <a:cs typeface="Tw Cen MT"/>
              </a:rPr>
              <a:t>President, TN </a:t>
            </a:r>
            <a:r>
              <a:rPr lang="en-US" sz="1800" dirty="0">
                <a:solidFill>
                  <a:schemeClr val="bg1"/>
                </a:solidFill>
                <a:effectLst>
                  <a:outerShdw blurRad="50800" dist="38100" dir="5400000" algn="t" rotWithShape="0">
                    <a:prstClr val="black">
                      <a:alpha val="40000"/>
                    </a:prstClr>
                  </a:outerShdw>
                </a:effectLst>
                <a:cs typeface="Tw Cen MT"/>
              </a:rPr>
              <a:t>Psychiatric </a:t>
            </a:r>
            <a:r>
              <a:rPr lang="en-US" sz="1800" dirty="0" smtClean="0">
                <a:solidFill>
                  <a:schemeClr val="bg1"/>
                </a:solidFill>
                <a:effectLst>
                  <a:outerShdw blurRad="50800" dist="38100" dir="5400000" algn="t" rotWithShape="0">
                    <a:prstClr val="black">
                      <a:alpha val="40000"/>
                    </a:prstClr>
                  </a:outerShdw>
                </a:effectLst>
                <a:cs typeface="Tw Cen MT"/>
              </a:rPr>
              <a:t>Association</a:t>
            </a:r>
          </a:p>
          <a:p>
            <a:pPr eaLnBrk="1" hangingPunct="1">
              <a:lnSpc>
                <a:spcPct val="80000"/>
              </a:lnSpc>
              <a:defRPr/>
            </a:pPr>
            <a:r>
              <a:rPr lang="en-US" sz="1800" dirty="0" smtClean="0">
                <a:solidFill>
                  <a:schemeClr val="bg1"/>
                </a:solidFill>
                <a:effectLst>
                  <a:outerShdw blurRad="50800" dist="38100" dir="5400000" algn="t" rotWithShape="0">
                    <a:prstClr val="black">
                      <a:alpha val="40000"/>
                    </a:prstClr>
                  </a:outerShdw>
                </a:effectLst>
                <a:cs typeface="Tw Cen MT"/>
              </a:rPr>
              <a:t>President-Elect, Southern Psychiatric Association</a:t>
            </a:r>
            <a:endParaRPr lang="en-US" sz="18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1600" dirty="0">
                <a:solidFill>
                  <a:schemeClr val="bg1"/>
                </a:solidFill>
                <a:effectLst>
                  <a:outerShdw blurRad="50800" dist="38100" dir="5400000" algn="t" rotWithShape="0">
                    <a:prstClr val="black">
                      <a:alpha val="40000"/>
                    </a:prstClr>
                  </a:outerShdw>
                </a:effectLst>
                <a:cs typeface="Tw Cen MT"/>
              </a:rPr>
              <a:t>Author: </a:t>
            </a:r>
            <a:r>
              <a:rPr lang="en-US" sz="1600" i="1" dirty="0">
                <a:solidFill>
                  <a:schemeClr val="bg1"/>
                </a:solidFill>
                <a:effectLst>
                  <a:outerShdw blurRad="50800" dist="38100" dir="5400000" algn="t" rotWithShape="0">
                    <a:prstClr val="black">
                      <a:alpha val="40000"/>
                    </a:prstClr>
                  </a:outerShdw>
                </a:effectLst>
                <a:cs typeface="Tw Cen MT"/>
              </a:rPr>
              <a:t>Could It Be This Simple? A Biblical Model for Healing the Mind - 2007</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a:t>
            </a:r>
            <a:r>
              <a:rPr lang="en-US" sz="1600" i="1" dirty="0" smtClean="0">
                <a:solidFill>
                  <a:schemeClr val="bg1"/>
                </a:solidFill>
                <a:effectLst>
                  <a:outerShdw blurRad="50800" dist="38100" dir="5400000" algn="t" rotWithShape="0">
                    <a:prstClr val="black">
                      <a:alpha val="40000"/>
                    </a:prstClr>
                  </a:outerShdw>
                </a:effectLst>
                <a:cs typeface="Tw Cen MT"/>
              </a:rPr>
              <a:t>God-Shaped </a:t>
            </a:r>
            <a:r>
              <a:rPr lang="en-US" sz="1600" i="1" dirty="0">
                <a:solidFill>
                  <a:schemeClr val="bg1"/>
                </a:solidFill>
                <a:effectLst>
                  <a:outerShdw blurRad="50800" dist="38100" dir="5400000" algn="t" rotWithShape="0">
                    <a:prstClr val="black">
                      <a:alpha val="40000"/>
                    </a:prstClr>
                  </a:outerShdw>
                </a:effectLst>
                <a:cs typeface="Tw Cen MT"/>
              </a:rPr>
              <a:t>Brain: How </a:t>
            </a:r>
            <a:r>
              <a:rPr lang="en-US" sz="1600" i="1" dirty="0" smtClean="0">
                <a:solidFill>
                  <a:schemeClr val="bg1"/>
                </a:solidFill>
                <a:effectLst>
                  <a:outerShdw blurRad="50800" dist="38100" dir="5400000" algn="t" rotWithShape="0">
                    <a:prstClr val="black">
                      <a:alpha val="40000"/>
                    </a:prstClr>
                  </a:outerShdw>
                </a:effectLst>
                <a:cs typeface="Tw Cen MT"/>
              </a:rPr>
              <a:t>Changing Your </a:t>
            </a:r>
            <a:r>
              <a:rPr lang="en-US" sz="1600" i="1" dirty="0">
                <a:solidFill>
                  <a:schemeClr val="bg1"/>
                </a:solidFill>
                <a:effectLst>
                  <a:outerShdw blurRad="50800" dist="38100" dir="5400000" algn="t" rotWithShape="0">
                    <a:prstClr val="black">
                      <a:alpha val="40000"/>
                    </a:prstClr>
                  </a:outerShdw>
                </a:effectLst>
                <a:cs typeface="Tw Cen MT"/>
              </a:rPr>
              <a:t>View of God Transforms Your Life </a:t>
            </a:r>
            <a:r>
              <a:rPr lang="en-US" sz="1600" i="1" dirty="0" smtClean="0">
                <a:solidFill>
                  <a:schemeClr val="bg1"/>
                </a:solidFill>
                <a:effectLst>
                  <a:outerShdw blurRad="50800" dist="38100" dir="5400000" algn="t" rotWithShape="0">
                    <a:prstClr val="black">
                      <a:alpha val="40000"/>
                    </a:prstClr>
                  </a:outerShdw>
                </a:effectLst>
                <a:cs typeface="Tw Cen MT"/>
              </a:rPr>
              <a:t>– 2013</a:t>
            </a:r>
          </a:p>
          <a:p>
            <a:pPr eaLnBrk="1" hangingPunct="1">
              <a:lnSpc>
                <a:spcPct val="80000"/>
              </a:lnSpc>
              <a:defRPr/>
            </a:pPr>
            <a:r>
              <a:rPr lang="en-US" sz="1600" i="1" dirty="0" smtClean="0">
                <a:solidFill>
                  <a:schemeClr val="bg1"/>
                </a:solidFill>
                <a:effectLst>
                  <a:outerShdw blurRad="50800" dist="38100" dir="5400000" algn="t" rotWithShape="0">
                    <a:prstClr val="black">
                      <a:alpha val="40000"/>
                    </a:prstClr>
                  </a:outerShdw>
                </a:effectLst>
                <a:cs typeface="Tw Cen MT"/>
              </a:rPr>
              <a:t>The Journal of the Watcher – 2014</a:t>
            </a: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2000" dirty="0">
                <a:solidFill>
                  <a:srgbClr val="FFFF99"/>
                </a:solidFill>
                <a:effectLst>
                  <a:outerShdw blurRad="50800" dist="38100" dir="5400000" algn="t" rotWithShape="0">
                    <a:prstClr val="black">
                      <a:alpha val="40000"/>
                    </a:prstClr>
                  </a:outerShdw>
                </a:effectLst>
                <a:cs typeface="Tw Cen MT"/>
              </a:rPr>
              <a:t>www.comeandreason.com</a:t>
            </a:r>
          </a:p>
          <a:p>
            <a:pPr eaLnBrk="1" hangingPunct="1">
              <a:lnSpc>
                <a:spcPct val="80000"/>
              </a:lnSpc>
              <a:defRPr/>
            </a:pPr>
            <a:fld id="{A0CE03D6-429D-4537-BADF-0A8DA4543290}" type="datetime4">
              <a:rPr lang="en-US" sz="2000" smtClean="0">
                <a:solidFill>
                  <a:schemeClr val="bg1"/>
                </a:solidFill>
                <a:effectLst>
                  <a:outerShdw blurRad="50800" dist="38100" dir="5400000" algn="t" rotWithShape="0">
                    <a:prstClr val="black">
                      <a:alpha val="40000"/>
                    </a:prstClr>
                  </a:outerShdw>
                </a:effectLst>
                <a:cs typeface="Tw Cen MT"/>
              </a:rPr>
              <a:pPr eaLnBrk="1" hangingPunct="1">
                <a:lnSpc>
                  <a:spcPct val="80000"/>
                </a:lnSpc>
                <a:defRPr/>
              </a:pPr>
              <a:t>March 20, 2015</a:t>
            </a:fld>
            <a:endParaRPr lang="en-US" sz="2000" dirty="0" smtClean="0">
              <a:solidFill>
                <a:schemeClr val="bg1"/>
              </a:solidFill>
              <a:effectLst>
                <a:outerShdw blurRad="50800" dist="38100" dir="5400000" algn="t" rotWithShape="0">
                  <a:prstClr val="black">
                    <a:alpha val="40000"/>
                  </a:prstClr>
                </a:outerShdw>
              </a:effectLst>
              <a:latin typeface="Tw Cen MT"/>
              <a:cs typeface="Tw Cen MT"/>
            </a:endParaRPr>
          </a:p>
        </p:txBody>
      </p:sp>
    </p:spTree>
    <p:extLst>
      <p:ext uri="{BB962C8B-B14F-4D97-AF65-F5344CB8AC3E}">
        <p14:creationId xmlns:p14="http://schemas.microsoft.com/office/powerpoint/2010/main" val="239519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b="1" dirty="0" smtClean="0">
                <a:cs typeface="Arial"/>
              </a:rPr>
              <a:t>How Do You Determine What Is Right And Wrong?</a:t>
            </a:r>
            <a:endParaRPr lang="en-US" b="1" dirty="0">
              <a:cs typeface="Arial"/>
            </a:endParaRPr>
          </a:p>
        </p:txBody>
      </p:sp>
      <p:sp>
        <p:nvSpPr>
          <p:cNvPr id="3" name="Content Placeholder 2"/>
          <p:cNvSpPr>
            <a:spLocks noGrp="1"/>
          </p:cNvSpPr>
          <p:nvPr>
            <p:ph idx="1"/>
          </p:nvPr>
        </p:nvSpPr>
        <p:spPr>
          <a:xfrm>
            <a:off x="914400" y="1047750"/>
            <a:ext cx="7772400" cy="3394472"/>
          </a:xfrm>
        </p:spPr>
        <p:txBody>
          <a:bodyPr>
            <a:normAutofit/>
          </a:bodyPr>
          <a:lstStyle/>
          <a:p>
            <a:pPr marL="0" indent="0">
              <a:buNone/>
            </a:pPr>
            <a:endParaRPr lang="en-US" dirty="0">
              <a:effectLst>
                <a:outerShdw blurRad="50800" dist="38100" dir="18900000" algn="bl" rotWithShape="0">
                  <a:prstClr val="black">
                    <a:alpha val="40000"/>
                  </a:prst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2987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a:t>Laying on of Hands – How is this Infant Formula?</a:t>
            </a:r>
          </a:p>
        </p:txBody>
      </p:sp>
      <p:sp>
        <p:nvSpPr>
          <p:cNvPr id="3" name="Content Placeholder 2"/>
          <p:cNvSpPr>
            <a:spLocks noGrp="1"/>
          </p:cNvSpPr>
          <p:nvPr>
            <p:ph idx="1"/>
          </p:nvPr>
        </p:nvSpPr>
        <p:spPr/>
        <p:txBody>
          <a:bodyPr>
            <a:noAutofit/>
          </a:bodyPr>
          <a:lstStyle/>
          <a:p>
            <a:pPr marL="342900" lvl="1" indent="-342900">
              <a:buSzPct val="100000"/>
              <a:buFontTx/>
              <a:buChar char="•"/>
            </a:pPr>
            <a:r>
              <a:rPr lang="en-US" sz="2800" dirty="0">
                <a:solidFill>
                  <a:srgbClr val="FFFFFF"/>
                </a:solidFill>
                <a:effectLst>
                  <a:outerShdw blurRad="38100" dist="38100" dir="2700000" algn="tl">
                    <a:srgbClr val="000000">
                      <a:alpha val="43137"/>
                    </a:srgbClr>
                  </a:outerShdw>
                </a:effectLst>
              </a:rPr>
              <a:t>Another elementary or starting </a:t>
            </a:r>
            <a:r>
              <a:rPr lang="en-US" sz="2800" dirty="0" smtClean="0">
                <a:solidFill>
                  <a:srgbClr val="FFFFFF"/>
                </a:solidFill>
                <a:effectLst>
                  <a:outerShdw blurRad="38100" dist="38100" dir="2700000" algn="tl">
                    <a:srgbClr val="000000">
                      <a:alpha val="43137"/>
                    </a:srgbClr>
                  </a:outerShdw>
                </a:effectLst>
              </a:rPr>
              <a:t>point</a:t>
            </a:r>
            <a:endParaRPr lang="en-US" sz="2800" dirty="0">
              <a:solidFill>
                <a:srgbClr val="FFFF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2272890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a:t>Laying on of Hands – How is this Infant Formula?</a:t>
            </a:r>
          </a:p>
        </p:txBody>
      </p:sp>
      <p:sp>
        <p:nvSpPr>
          <p:cNvPr id="3" name="Content Placeholder 2"/>
          <p:cNvSpPr>
            <a:spLocks noGrp="1"/>
          </p:cNvSpPr>
          <p:nvPr>
            <p:ph idx="1"/>
          </p:nvPr>
        </p:nvSpPr>
        <p:spPr/>
        <p:txBody>
          <a:bodyPr>
            <a:noAutofit/>
          </a:bodyPr>
          <a:lstStyle/>
          <a:p>
            <a:pPr marL="342900" lvl="1" indent="-342900">
              <a:buSzPct val="100000"/>
              <a:buFontTx/>
              <a:buChar char="•"/>
            </a:pPr>
            <a:r>
              <a:rPr lang="en-US" sz="2800" dirty="0">
                <a:solidFill>
                  <a:srgbClr val="31859C"/>
                </a:solidFill>
                <a:effectLst>
                  <a:outerShdw blurRad="38100" dist="38100" dir="2700000" algn="tl">
                    <a:srgbClr val="000000">
                      <a:alpha val="43137"/>
                    </a:srgbClr>
                  </a:outerShdw>
                </a:effectLst>
              </a:rPr>
              <a:t>Another elementary or starting </a:t>
            </a:r>
            <a:r>
              <a:rPr lang="en-US" sz="2800" dirty="0" smtClean="0">
                <a:solidFill>
                  <a:srgbClr val="31859C"/>
                </a:solidFill>
                <a:effectLst>
                  <a:outerShdw blurRad="38100" dist="38100" dir="2700000" algn="tl">
                    <a:srgbClr val="000000">
                      <a:alpha val="43137"/>
                    </a:srgbClr>
                  </a:outerShdw>
                </a:effectLst>
              </a:rPr>
              <a:t>point</a:t>
            </a:r>
            <a:endParaRPr lang="en-US" sz="2800" dirty="0">
              <a:solidFill>
                <a:srgbClr val="31859C"/>
              </a:solidFill>
              <a:effectLst>
                <a:outerShdw blurRad="38100" dist="38100" dir="2700000" algn="tl">
                  <a:srgbClr val="000000">
                    <a:alpha val="43137"/>
                  </a:srgbClr>
                </a:outerShdw>
              </a:effectLst>
            </a:endParaRPr>
          </a:p>
          <a:p>
            <a:pPr marL="342900" lvl="1" indent="-342900">
              <a:buSzPct val="100000"/>
              <a:buFontTx/>
              <a:buChar char="•"/>
            </a:pPr>
            <a:r>
              <a:rPr lang="en-US" sz="2800" dirty="0" smtClean="0">
                <a:solidFill>
                  <a:srgbClr val="FFFFFF"/>
                </a:solidFill>
                <a:effectLst>
                  <a:outerShdw blurRad="38100" dist="38100" dir="2700000" algn="tl">
                    <a:srgbClr val="000000">
                      <a:alpha val="43137"/>
                    </a:srgbClr>
                  </a:outerShdw>
                </a:effectLst>
              </a:rPr>
              <a:t>After </a:t>
            </a:r>
            <a:r>
              <a:rPr lang="en-US" sz="2800" dirty="0">
                <a:solidFill>
                  <a:srgbClr val="FFFFFF"/>
                </a:solidFill>
                <a:effectLst>
                  <a:outerShdw blurRad="38100" dist="38100" dir="2700000" algn="tl">
                    <a:srgbClr val="000000">
                      <a:alpha val="43137"/>
                    </a:srgbClr>
                  </a:outerShdw>
                </a:effectLst>
              </a:rPr>
              <a:t>trust, </a:t>
            </a:r>
            <a:r>
              <a:rPr lang="en-US" sz="2800" dirty="0" smtClean="0">
                <a:solidFill>
                  <a:srgbClr val="FFFFFF"/>
                </a:solidFill>
                <a:effectLst>
                  <a:outerShdw blurRad="38100" dist="38100" dir="2700000" algn="tl">
                    <a:srgbClr val="000000">
                      <a:alpha val="43137"/>
                    </a:srgbClr>
                  </a:outerShdw>
                </a:effectLst>
              </a:rPr>
              <a:t>repentance, surrendering self </a:t>
            </a:r>
            <a:r>
              <a:rPr lang="en-US" sz="2800" dirty="0">
                <a:solidFill>
                  <a:srgbClr val="FFFFFF"/>
                </a:solidFill>
                <a:effectLst>
                  <a:outerShdw blurRad="38100" dist="38100" dir="2700000" algn="tl">
                    <a:srgbClr val="000000">
                      <a:alpha val="43137"/>
                    </a:srgbClr>
                  </a:outerShdw>
                </a:effectLst>
              </a:rPr>
              <a:t>and publicly committing self to start your life anew as a newborn babe in Christ through baptism, then the laying on of hands to impart the Holy Spirit to nurture, enlighten, and help </a:t>
            </a:r>
            <a:r>
              <a:rPr lang="en-US" sz="2800" dirty="0" smtClean="0">
                <a:solidFill>
                  <a:srgbClr val="FFFFFF"/>
                </a:solidFill>
                <a:effectLst>
                  <a:outerShdw blurRad="38100" dist="38100" dir="2700000" algn="tl">
                    <a:srgbClr val="000000">
                      <a:alpha val="43137"/>
                    </a:srgbClr>
                  </a:outerShdw>
                </a:effectLst>
              </a:rPr>
              <a:t>you </a:t>
            </a:r>
            <a:r>
              <a:rPr lang="en-US" sz="2800" dirty="0">
                <a:solidFill>
                  <a:srgbClr val="FFFFFF"/>
                </a:solidFill>
                <a:effectLst>
                  <a:outerShdw blurRad="38100" dist="38100" dir="2700000" algn="tl">
                    <a:srgbClr val="000000">
                      <a:alpha val="43137"/>
                    </a:srgbClr>
                  </a:outerShdw>
                </a:effectLst>
              </a:rPr>
              <a:t>grow – but this </a:t>
            </a:r>
            <a:r>
              <a:rPr lang="en-US" sz="2800" dirty="0" smtClean="0">
                <a:solidFill>
                  <a:srgbClr val="FFFFFF"/>
                </a:solidFill>
                <a:effectLst>
                  <a:outerShdw blurRad="38100" dist="38100" dir="2700000" algn="tl">
                    <a:srgbClr val="000000">
                      <a:alpha val="43137"/>
                    </a:srgbClr>
                  </a:outerShdw>
                </a:effectLst>
              </a:rPr>
              <a:t>is, again, </a:t>
            </a:r>
            <a:r>
              <a:rPr lang="en-US" sz="2800" dirty="0">
                <a:solidFill>
                  <a:srgbClr val="FFFFFF"/>
                </a:solidFill>
                <a:effectLst>
                  <a:outerShdw blurRad="38100" dist="38100" dir="2700000" algn="tl">
                    <a:srgbClr val="000000">
                      <a:alpha val="43137"/>
                    </a:srgbClr>
                  </a:outerShdw>
                </a:effectLst>
              </a:rPr>
              <a:t>a starting po</a:t>
            </a:r>
            <a:r>
              <a:rPr lang="en-US" dirty="0">
                <a:solidFill>
                  <a:srgbClr val="FFFFFF"/>
                </a:solidFill>
                <a:effectLst>
                  <a:outerShdw blurRad="38100" dist="38100" dir="2700000" algn="tl">
                    <a:srgbClr val="000000">
                      <a:alpha val="43137"/>
                    </a:srgbClr>
                  </a:outerShdw>
                </a:effectLst>
              </a:rPr>
              <a:t>int. </a:t>
            </a:r>
            <a:endParaRPr lang="en-US" sz="2000" dirty="0">
              <a:solidFill>
                <a:srgbClr val="FFFF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6517182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Resurrection of the Dead – How is this Infant </a:t>
            </a:r>
            <a:r>
              <a:rPr lang="en-US" dirty="0"/>
              <a:t>S</a:t>
            </a:r>
            <a:r>
              <a:rPr lang="en-US" dirty="0" smtClean="0"/>
              <a:t>tuff?</a:t>
            </a:r>
            <a:endParaRPr lang="en-US" dirty="0"/>
          </a:p>
        </p:txBody>
      </p:sp>
      <p:sp>
        <p:nvSpPr>
          <p:cNvPr id="3" name="Content Placeholder 2"/>
          <p:cNvSpPr>
            <a:spLocks noGrp="1"/>
          </p:cNvSpPr>
          <p:nvPr>
            <p:ph idx="1"/>
          </p:nvPr>
        </p:nvSpPr>
        <p:spPr/>
        <p:txBody>
          <a:bodyPr>
            <a:noAutofit/>
          </a:bodyPr>
          <a:lstStyle/>
          <a:p>
            <a:pPr marL="0" lvl="1" indent="0">
              <a:buSzPct val="80000"/>
              <a:buNone/>
            </a:pPr>
            <a:endParaRPr lang="en-US"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24181638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Resurrection of the Dead – How is this Infant </a:t>
            </a:r>
            <a:r>
              <a:rPr lang="en-US" dirty="0"/>
              <a:t>S</a:t>
            </a:r>
            <a:r>
              <a:rPr lang="en-US" dirty="0" smtClean="0"/>
              <a:t>tuff?</a:t>
            </a:r>
            <a:endParaRPr lang="en-US" dirty="0"/>
          </a:p>
        </p:txBody>
      </p:sp>
      <p:sp>
        <p:nvSpPr>
          <p:cNvPr id="3" name="Content Placeholder 2"/>
          <p:cNvSpPr>
            <a:spLocks noGrp="1"/>
          </p:cNvSpPr>
          <p:nvPr>
            <p:ph idx="1"/>
          </p:nvPr>
        </p:nvSpPr>
        <p:spPr/>
        <p:txBody>
          <a:bodyPr>
            <a:noAutofit/>
          </a:bodyPr>
          <a:lstStyle/>
          <a:p>
            <a:pPr marL="342900" lvl="1" indent="-342900">
              <a:buSzPct val="80000"/>
              <a:buFontTx/>
              <a:buChar char="•"/>
            </a:pPr>
            <a:r>
              <a:rPr lang="en-US" sz="2600" dirty="0">
                <a:solidFill>
                  <a:srgbClr val="FFFFFF"/>
                </a:solidFill>
                <a:effectLst>
                  <a:outerShdw blurRad="38100" dist="38100" dir="2700000" algn="tl">
                    <a:srgbClr val="000000">
                      <a:alpha val="43137"/>
                    </a:srgbClr>
                  </a:outerShdw>
                </a:effectLst>
              </a:rPr>
              <a:t>This is one of the basic </a:t>
            </a:r>
            <a:r>
              <a:rPr lang="en-US" sz="2600" dirty="0" smtClean="0">
                <a:solidFill>
                  <a:srgbClr val="FFFFFF"/>
                </a:solidFill>
                <a:effectLst>
                  <a:outerShdw blurRad="38100" dist="38100" dir="2700000" algn="tl">
                    <a:srgbClr val="000000">
                      <a:alpha val="43137"/>
                    </a:srgbClr>
                  </a:outerShdw>
                </a:effectLst>
              </a:rPr>
              <a:t>teachings, </a:t>
            </a:r>
            <a:r>
              <a:rPr lang="en-US" sz="2600" dirty="0">
                <a:solidFill>
                  <a:srgbClr val="FFFFFF"/>
                </a:solidFill>
                <a:effectLst>
                  <a:outerShdw blurRad="38100" dist="38100" dir="2700000" algn="tl">
                    <a:srgbClr val="000000">
                      <a:alpha val="43137"/>
                    </a:srgbClr>
                  </a:outerShdw>
                </a:effectLst>
              </a:rPr>
              <a:t>that helps us overcome our </a:t>
            </a:r>
            <a:r>
              <a:rPr lang="en-US" sz="2600" dirty="0" smtClean="0">
                <a:solidFill>
                  <a:srgbClr val="FFFFFF"/>
                </a:solidFill>
                <a:effectLst>
                  <a:outerShdw blurRad="38100" dist="38100" dir="2700000" algn="tl">
                    <a:srgbClr val="000000">
                      <a:alpha val="43137"/>
                    </a:srgbClr>
                  </a:outerShdw>
                </a:effectLst>
              </a:rPr>
              <a:t>fear </a:t>
            </a:r>
            <a:r>
              <a:rPr lang="en-US" sz="2600" dirty="0">
                <a:solidFill>
                  <a:srgbClr val="FFFFFF"/>
                </a:solidFill>
                <a:effectLst>
                  <a:outerShdw blurRad="38100" dist="38100" dir="2700000" algn="tl">
                    <a:srgbClr val="000000">
                      <a:alpha val="43137"/>
                    </a:srgbClr>
                  </a:outerShdw>
                </a:effectLst>
              </a:rPr>
              <a:t>and survival-of-the-fittest </a:t>
            </a:r>
            <a:r>
              <a:rPr lang="en-US" sz="2600" dirty="0" smtClean="0">
                <a:solidFill>
                  <a:srgbClr val="FFFFFF"/>
                </a:solidFill>
                <a:effectLst>
                  <a:outerShdw blurRad="38100" dist="38100" dir="2700000" algn="tl">
                    <a:srgbClr val="000000">
                      <a:alpha val="43137"/>
                    </a:srgbClr>
                  </a:outerShdw>
                </a:effectLst>
              </a:rPr>
              <a:t>instinct </a:t>
            </a:r>
            <a:r>
              <a:rPr lang="en-US" sz="2600" dirty="0">
                <a:solidFill>
                  <a:srgbClr val="FFFFFF"/>
                </a:solidFill>
                <a:effectLst>
                  <a:outerShdw blurRad="38100" dist="38100" dir="2700000" algn="tl">
                    <a:srgbClr val="000000">
                      <a:alpha val="43137"/>
                    </a:srgbClr>
                  </a:outerShdw>
                </a:effectLst>
              </a:rPr>
              <a:t>of self-preservation. </a:t>
            </a:r>
            <a:endParaRPr lang="en-US" sz="2600" dirty="0" smtClean="0">
              <a:solidFill>
                <a:srgbClr val="FFFF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7193090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Resurrection of the Dead – How is this Infant </a:t>
            </a:r>
            <a:r>
              <a:rPr lang="en-US" dirty="0"/>
              <a:t>S</a:t>
            </a:r>
            <a:r>
              <a:rPr lang="en-US" dirty="0" smtClean="0"/>
              <a:t>tuff?</a:t>
            </a:r>
            <a:endParaRPr lang="en-US" dirty="0"/>
          </a:p>
        </p:txBody>
      </p:sp>
      <p:sp>
        <p:nvSpPr>
          <p:cNvPr id="3" name="Content Placeholder 2"/>
          <p:cNvSpPr>
            <a:spLocks noGrp="1"/>
          </p:cNvSpPr>
          <p:nvPr>
            <p:ph idx="1"/>
          </p:nvPr>
        </p:nvSpPr>
        <p:spPr>
          <a:xfrm>
            <a:off x="1066800" y="1200151"/>
            <a:ext cx="7772400" cy="3394472"/>
          </a:xfrm>
        </p:spPr>
        <p:txBody>
          <a:bodyPr>
            <a:noAutofit/>
          </a:bodyPr>
          <a:lstStyle/>
          <a:p>
            <a:pPr marL="342900" lvl="1" indent="-342900">
              <a:buSzPct val="80000"/>
              <a:buFontTx/>
              <a:buChar char="•"/>
            </a:pPr>
            <a:r>
              <a:rPr lang="en-US" sz="2600" dirty="0">
                <a:solidFill>
                  <a:srgbClr val="31859C"/>
                </a:solidFill>
                <a:effectLst>
                  <a:outerShdw blurRad="38100" dist="38100" dir="2700000" algn="tl">
                    <a:srgbClr val="000000">
                      <a:alpha val="43137"/>
                    </a:srgbClr>
                  </a:outerShdw>
                </a:effectLst>
              </a:rPr>
              <a:t>This is one of the basic teachings, that helps us overcome our </a:t>
            </a:r>
            <a:r>
              <a:rPr lang="en-US" sz="2600" dirty="0" smtClean="0">
                <a:solidFill>
                  <a:srgbClr val="31859C"/>
                </a:solidFill>
                <a:effectLst>
                  <a:outerShdw blurRad="38100" dist="38100" dir="2700000" algn="tl">
                    <a:srgbClr val="000000">
                      <a:alpha val="43137"/>
                    </a:srgbClr>
                  </a:outerShdw>
                </a:effectLst>
              </a:rPr>
              <a:t>fear </a:t>
            </a:r>
            <a:r>
              <a:rPr lang="en-US" sz="2600" dirty="0">
                <a:solidFill>
                  <a:srgbClr val="31859C"/>
                </a:solidFill>
                <a:effectLst>
                  <a:outerShdw blurRad="38100" dist="38100" dir="2700000" algn="tl">
                    <a:srgbClr val="000000">
                      <a:alpha val="43137"/>
                    </a:srgbClr>
                  </a:outerShdw>
                </a:effectLst>
              </a:rPr>
              <a:t>and survival-of-the-fittest </a:t>
            </a:r>
            <a:r>
              <a:rPr lang="en-US" sz="2600" dirty="0" smtClean="0">
                <a:solidFill>
                  <a:srgbClr val="31859C"/>
                </a:solidFill>
                <a:effectLst>
                  <a:outerShdw blurRad="38100" dist="38100" dir="2700000" algn="tl">
                    <a:srgbClr val="000000">
                      <a:alpha val="43137"/>
                    </a:srgbClr>
                  </a:outerShdw>
                </a:effectLst>
              </a:rPr>
              <a:t>instinct </a:t>
            </a:r>
            <a:r>
              <a:rPr lang="en-US" sz="2600" dirty="0">
                <a:solidFill>
                  <a:srgbClr val="31859C"/>
                </a:solidFill>
                <a:effectLst>
                  <a:outerShdw blurRad="38100" dist="38100" dir="2700000" algn="tl">
                    <a:srgbClr val="000000">
                      <a:alpha val="43137"/>
                    </a:srgbClr>
                  </a:outerShdw>
                </a:effectLst>
              </a:rPr>
              <a:t>of self-preservation. </a:t>
            </a:r>
            <a:endParaRPr lang="en-US" sz="2600" dirty="0" smtClean="0">
              <a:solidFill>
                <a:srgbClr val="31859C"/>
              </a:solidFill>
              <a:effectLst>
                <a:outerShdw blurRad="38100" dist="38100" dir="2700000" algn="tl">
                  <a:srgbClr val="000000">
                    <a:alpha val="43137"/>
                  </a:srgbClr>
                </a:outerShdw>
              </a:effectLst>
            </a:endParaRPr>
          </a:p>
          <a:p>
            <a:pPr marL="342900" lvl="1" indent="-342900">
              <a:buSzPct val="80000"/>
              <a:buFontTx/>
              <a:buChar char="•"/>
            </a:pPr>
            <a:r>
              <a:rPr lang="en-US" sz="2600" dirty="0" smtClean="0">
                <a:solidFill>
                  <a:srgbClr val="FFFFFF"/>
                </a:solidFill>
                <a:effectLst>
                  <a:outerShdw blurRad="38100" dist="38100" dir="2700000" algn="tl">
                    <a:srgbClr val="000000">
                      <a:alpha val="43137"/>
                    </a:srgbClr>
                  </a:outerShdw>
                </a:effectLst>
              </a:rPr>
              <a:t>We are held captive to our fear of death </a:t>
            </a:r>
            <a:r>
              <a:rPr lang="en-US" sz="1600" dirty="0" smtClean="0">
                <a:solidFill>
                  <a:schemeClr val="tx2">
                    <a:lumMod val="40000"/>
                    <a:lumOff val="60000"/>
                  </a:schemeClr>
                </a:solidFill>
                <a:effectLst>
                  <a:outerShdw blurRad="38100" dist="38100" dir="2700000" algn="tl">
                    <a:srgbClr val="000000">
                      <a:alpha val="43137"/>
                    </a:srgbClr>
                  </a:outerShdw>
                </a:effectLst>
              </a:rPr>
              <a:t>Hebrews 2:14</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430062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Resurrection of the Dead – How is this Infant </a:t>
            </a:r>
            <a:r>
              <a:rPr lang="en-US" dirty="0"/>
              <a:t>S</a:t>
            </a:r>
            <a:r>
              <a:rPr lang="en-US" dirty="0" smtClean="0"/>
              <a:t>tuff?</a:t>
            </a:r>
            <a:endParaRPr lang="en-US" dirty="0"/>
          </a:p>
        </p:txBody>
      </p:sp>
      <p:sp>
        <p:nvSpPr>
          <p:cNvPr id="3" name="Content Placeholder 2"/>
          <p:cNvSpPr>
            <a:spLocks noGrp="1"/>
          </p:cNvSpPr>
          <p:nvPr>
            <p:ph idx="1"/>
          </p:nvPr>
        </p:nvSpPr>
        <p:spPr>
          <a:xfrm>
            <a:off x="1066800" y="1200151"/>
            <a:ext cx="7772400" cy="3394472"/>
          </a:xfrm>
        </p:spPr>
        <p:txBody>
          <a:bodyPr>
            <a:noAutofit/>
          </a:bodyPr>
          <a:lstStyle/>
          <a:p>
            <a:pPr marL="342900" lvl="1" indent="-342900">
              <a:buSzPct val="80000"/>
              <a:buFontTx/>
              <a:buChar char="•"/>
            </a:pPr>
            <a:r>
              <a:rPr lang="en-US" sz="2600" dirty="0">
                <a:solidFill>
                  <a:srgbClr val="31859C"/>
                </a:solidFill>
                <a:effectLst>
                  <a:outerShdw blurRad="38100" dist="38100" dir="2700000" algn="tl">
                    <a:srgbClr val="000000">
                      <a:alpha val="43137"/>
                    </a:srgbClr>
                  </a:outerShdw>
                </a:effectLst>
              </a:rPr>
              <a:t>This is one of the basic teachings, that helps us overcome our </a:t>
            </a:r>
            <a:r>
              <a:rPr lang="en-US" sz="2600" dirty="0" smtClean="0">
                <a:solidFill>
                  <a:srgbClr val="31859C"/>
                </a:solidFill>
                <a:effectLst>
                  <a:outerShdw blurRad="38100" dist="38100" dir="2700000" algn="tl">
                    <a:srgbClr val="000000">
                      <a:alpha val="43137"/>
                    </a:srgbClr>
                  </a:outerShdw>
                </a:effectLst>
              </a:rPr>
              <a:t>fear </a:t>
            </a:r>
            <a:r>
              <a:rPr lang="en-US" sz="2600" dirty="0">
                <a:solidFill>
                  <a:srgbClr val="31859C"/>
                </a:solidFill>
                <a:effectLst>
                  <a:outerShdw blurRad="38100" dist="38100" dir="2700000" algn="tl">
                    <a:srgbClr val="000000">
                      <a:alpha val="43137"/>
                    </a:srgbClr>
                  </a:outerShdw>
                </a:effectLst>
              </a:rPr>
              <a:t>and survival-of-the-fittest </a:t>
            </a:r>
            <a:r>
              <a:rPr lang="en-US" sz="2600" dirty="0" smtClean="0">
                <a:solidFill>
                  <a:srgbClr val="31859C"/>
                </a:solidFill>
                <a:effectLst>
                  <a:outerShdw blurRad="38100" dist="38100" dir="2700000" algn="tl">
                    <a:srgbClr val="000000">
                      <a:alpha val="43137"/>
                    </a:srgbClr>
                  </a:outerShdw>
                </a:effectLst>
              </a:rPr>
              <a:t>instinct </a:t>
            </a:r>
            <a:r>
              <a:rPr lang="en-US" sz="2600" dirty="0">
                <a:solidFill>
                  <a:srgbClr val="31859C"/>
                </a:solidFill>
                <a:effectLst>
                  <a:outerShdw blurRad="38100" dist="38100" dir="2700000" algn="tl">
                    <a:srgbClr val="000000">
                      <a:alpha val="43137"/>
                    </a:srgbClr>
                  </a:outerShdw>
                </a:effectLst>
              </a:rPr>
              <a:t>of self-preservation. </a:t>
            </a:r>
            <a:endParaRPr lang="en-US" sz="2600" dirty="0" smtClean="0">
              <a:solidFill>
                <a:srgbClr val="31859C"/>
              </a:solidFill>
              <a:effectLst>
                <a:outerShdw blurRad="38100" dist="38100" dir="2700000" algn="tl">
                  <a:srgbClr val="000000">
                    <a:alpha val="43137"/>
                  </a:srgbClr>
                </a:outerShdw>
              </a:effectLst>
            </a:endParaRPr>
          </a:p>
          <a:p>
            <a:pPr marL="342900" lvl="1" indent="-342900">
              <a:buSzPct val="80000"/>
              <a:buFontTx/>
              <a:buChar char="•"/>
            </a:pPr>
            <a:r>
              <a:rPr lang="en-US" sz="2600" dirty="0" smtClean="0">
                <a:solidFill>
                  <a:srgbClr val="31859C"/>
                </a:solidFill>
                <a:effectLst>
                  <a:outerShdw blurRad="38100" dist="38100" dir="2700000" algn="tl">
                    <a:srgbClr val="000000">
                      <a:alpha val="43137"/>
                    </a:srgbClr>
                  </a:outerShdw>
                </a:effectLst>
              </a:rPr>
              <a:t>We are held captive to our fear of death </a:t>
            </a:r>
            <a:r>
              <a:rPr lang="en-US" sz="1600" dirty="0" smtClean="0">
                <a:solidFill>
                  <a:srgbClr val="31859C"/>
                </a:solidFill>
                <a:effectLst>
                  <a:outerShdw blurRad="38100" dist="38100" dir="2700000" algn="tl">
                    <a:srgbClr val="000000">
                      <a:alpha val="43137"/>
                    </a:srgbClr>
                  </a:outerShdw>
                </a:effectLst>
              </a:rPr>
              <a:t>Hebrews 2:14</a:t>
            </a:r>
          </a:p>
          <a:p>
            <a:pPr marL="342900" lvl="1" indent="-342900">
              <a:buSzPct val="80000"/>
              <a:buFontTx/>
              <a:buChar char="•"/>
            </a:pPr>
            <a:r>
              <a:rPr lang="en-US" sz="2800" dirty="0" smtClean="0">
                <a:solidFill>
                  <a:srgbClr val="FFFFFF"/>
                </a:solidFill>
                <a:effectLst>
                  <a:outerShdw blurRad="38100" dist="38100" dir="2700000" algn="tl">
                    <a:srgbClr val="000000">
                      <a:alpha val="43137"/>
                    </a:srgbClr>
                  </a:outerShdw>
                </a:effectLst>
              </a:rPr>
              <a:t>This teaching gives us reassurance to overcome the fear of death and drive to seek our own solution</a:t>
            </a:r>
            <a:endParaRPr lang="en-US" sz="2800" dirty="0">
              <a:solidFill>
                <a:srgbClr val="FFFF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03586159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Eternal Judgment – How is this Infant Formula?</a:t>
            </a:r>
            <a:endParaRPr lang="en-US" dirty="0"/>
          </a:p>
        </p:txBody>
      </p:sp>
      <p:sp>
        <p:nvSpPr>
          <p:cNvPr id="3" name="Content Placeholder 2"/>
          <p:cNvSpPr>
            <a:spLocks noGrp="1"/>
          </p:cNvSpPr>
          <p:nvPr>
            <p:ph idx="1"/>
          </p:nvPr>
        </p:nvSpPr>
        <p:spPr>
          <a:xfrm>
            <a:off x="990600" y="1047750"/>
            <a:ext cx="7696200" cy="3724275"/>
          </a:xfrm>
        </p:spPr>
        <p:txBody>
          <a:bodyPr>
            <a:noAutofit/>
          </a:bodyPr>
          <a:lstStyle/>
          <a:p>
            <a:pPr marL="0" indent="0">
              <a:lnSpc>
                <a:spcPct val="80000"/>
              </a:lnSpc>
              <a:buNone/>
            </a:pPr>
            <a:endParaRPr lang="en-US" sz="26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1932558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Eternal Judgment – How is this Infant Formula?</a:t>
            </a:r>
            <a:endParaRPr lang="en-US" dirty="0"/>
          </a:p>
        </p:txBody>
      </p:sp>
      <p:sp>
        <p:nvSpPr>
          <p:cNvPr id="3" name="Content Placeholder 2"/>
          <p:cNvSpPr>
            <a:spLocks noGrp="1"/>
          </p:cNvSpPr>
          <p:nvPr>
            <p:ph idx="1"/>
          </p:nvPr>
        </p:nvSpPr>
        <p:spPr>
          <a:xfrm>
            <a:off x="990600" y="1362075"/>
            <a:ext cx="7696200" cy="3724275"/>
          </a:xfrm>
        </p:spPr>
        <p:txBody>
          <a:bodyPr>
            <a:noAutofit/>
          </a:bodyPr>
          <a:lstStyle/>
          <a:p>
            <a:pPr marL="0" indent="0">
              <a:buNone/>
            </a:pPr>
            <a:r>
              <a:rPr lang="en-US" dirty="0" smtClean="0">
                <a:effectLst>
                  <a:outerShdw blurRad="38100" dist="38100" dir="2700000" algn="tl">
                    <a:srgbClr val="000000">
                      <a:alpha val="43137"/>
                    </a:srgbClr>
                  </a:outerShdw>
                </a:effectLst>
              </a:rPr>
              <a:t>Another </a:t>
            </a:r>
            <a:r>
              <a:rPr lang="en-US" dirty="0">
                <a:effectLst>
                  <a:outerShdw blurRad="38100" dist="38100" dir="2700000" algn="tl">
                    <a:srgbClr val="000000">
                      <a:alpha val="43137"/>
                    </a:srgbClr>
                  </a:outerShdw>
                </a:effectLst>
              </a:rPr>
              <a:t>basic teaching for the infants, who come all </a:t>
            </a:r>
            <a:r>
              <a:rPr lang="en-US" dirty="0" smtClean="0">
                <a:effectLst>
                  <a:outerShdw blurRad="38100" dist="38100" dir="2700000" algn="tl">
                    <a:srgbClr val="000000">
                      <a:alpha val="43137"/>
                    </a:srgbClr>
                  </a:outerShdw>
                </a:effectLst>
              </a:rPr>
              <a:t>self-focused, wanting to be sure everything is “</a:t>
            </a:r>
            <a:r>
              <a:rPr lang="en-US" dirty="0">
                <a:effectLst>
                  <a:outerShdw blurRad="38100" dist="38100" dir="2700000" algn="tl">
                    <a:srgbClr val="000000">
                      <a:alpha val="43137"/>
                    </a:srgbClr>
                  </a:outerShdw>
                </a:effectLst>
              </a:rPr>
              <a:t>fair” and those who haven’t repented get what is due them. </a:t>
            </a:r>
            <a:endParaRPr lang="en-US"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3618692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Eternal Judgment – How is this Infant Formula?</a:t>
            </a:r>
            <a:endParaRPr lang="en-US" dirty="0"/>
          </a:p>
        </p:txBody>
      </p:sp>
      <p:sp>
        <p:nvSpPr>
          <p:cNvPr id="3" name="Content Placeholder 2"/>
          <p:cNvSpPr>
            <a:spLocks noGrp="1"/>
          </p:cNvSpPr>
          <p:nvPr>
            <p:ph idx="1"/>
          </p:nvPr>
        </p:nvSpPr>
        <p:spPr>
          <a:xfrm>
            <a:off x="990600" y="1362075"/>
            <a:ext cx="7696200" cy="3724275"/>
          </a:xfrm>
        </p:spPr>
        <p:txBody>
          <a:bodyPr>
            <a:noAutofit/>
          </a:bodyPr>
          <a:lstStyle/>
          <a:p>
            <a:pPr marL="0" indent="0">
              <a:buNone/>
            </a:pPr>
            <a:r>
              <a:rPr lang="en-US" dirty="0" smtClean="0">
                <a:effectLst>
                  <a:outerShdw blurRad="38100" dist="38100" dir="2700000" algn="tl">
                    <a:srgbClr val="000000">
                      <a:alpha val="43137"/>
                    </a:srgbClr>
                  </a:outerShdw>
                </a:effectLst>
              </a:rPr>
              <a:t>So, God </a:t>
            </a:r>
            <a:r>
              <a:rPr lang="en-US" dirty="0">
                <a:effectLst>
                  <a:outerShdw blurRad="38100" dist="38100" dir="2700000" algn="tl">
                    <a:srgbClr val="000000">
                      <a:alpha val="43137"/>
                    </a:srgbClr>
                  </a:outerShdw>
                </a:effectLst>
              </a:rPr>
              <a:t>gives them a basic </a:t>
            </a:r>
            <a:r>
              <a:rPr lang="en-US" dirty="0" smtClean="0">
                <a:effectLst>
                  <a:outerShdw blurRad="38100" dist="38100" dir="2700000" algn="tl">
                    <a:srgbClr val="000000">
                      <a:alpha val="43137"/>
                    </a:srgbClr>
                  </a:outerShdw>
                </a:effectLst>
              </a:rPr>
              <a:t>teaching. There </a:t>
            </a:r>
            <a:r>
              <a:rPr lang="en-US" dirty="0">
                <a:effectLst>
                  <a:outerShdw blurRad="38100" dist="38100" dir="2700000" algn="tl">
                    <a:srgbClr val="000000">
                      <a:alpha val="43137"/>
                    </a:srgbClr>
                  </a:outerShdw>
                </a:effectLst>
              </a:rPr>
              <a:t>will be a final </a:t>
            </a:r>
            <a:r>
              <a:rPr lang="en-US" dirty="0" smtClean="0">
                <a:effectLst>
                  <a:outerShdw blurRad="38100" dist="38100" dir="2700000" algn="tl">
                    <a:srgbClr val="000000">
                      <a:alpha val="43137"/>
                    </a:srgbClr>
                  </a:outerShdw>
                </a:effectLst>
              </a:rPr>
              <a:t>judgment; </a:t>
            </a:r>
            <a:r>
              <a:rPr lang="en-US" dirty="0">
                <a:effectLst>
                  <a:outerShdw blurRad="38100" dist="38100" dir="2700000" algn="tl">
                    <a:srgbClr val="000000">
                      <a:alpha val="43137"/>
                    </a:srgbClr>
                  </a:outerShdw>
                </a:effectLst>
              </a:rPr>
              <a:t>you can stop worrying, stop keeping score, stop holding resentments, </a:t>
            </a:r>
            <a:r>
              <a:rPr lang="en-US" dirty="0" smtClean="0">
                <a:effectLst>
                  <a:outerShdw blurRad="38100" dist="38100" dir="2700000" algn="tl">
                    <a:srgbClr val="000000">
                      <a:alpha val="43137"/>
                    </a:srgbClr>
                  </a:outerShdw>
                </a:effectLst>
              </a:rPr>
              <a:t>forgive </a:t>
            </a:r>
            <a:r>
              <a:rPr lang="en-US" dirty="0">
                <a:effectLst>
                  <a:outerShdw blurRad="38100" dist="38100" dir="2700000" algn="tl">
                    <a:srgbClr val="000000">
                      <a:alpha val="43137"/>
                    </a:srgbClr>
                  </a:outerShdw>
                </a:effectLst>
              </a:rPr>
              <a:t>and trust </a:t>
            </a:r>
            <a:r>
              <a:rPr lang="en-US" dirty="0" smtClean="0">
                <a:effectLst>
                  <a:outerShdw blurRad="38100" dist="38100" dir="2700000" algn="tl">
                    <a:srgbClr val="000000">
                      <a:alpha val="43137"/>
                    </a:srgbClr>
                  </a:outerShdw>
                </a:effectLst>
              </a:rPr>
              <a:t>me; </a:t>
            </a:r>
            <a:r>
              <a:rPr lang="en-US" dirty="0">
                <a:effectLst>
                  <a:outerShdw blurRad="38100" dist="38100" dir="2700000" algn="tl">
                    <a:srgbClr val="000000">
                      <a:alpha val="43137"/>
                    </a:srgbClr>
                  </a:outerShdw>
                </a:effectLst>
              </a:rPr>
              <a:t>I </a:t>
            </a:r>
            <a:r>
              <a:rPr lang="en-US" dirty="0" smtClean="0">
                <a:effectLst>
                  <a:outerShdw blurRad="38100" dist="38100" dir="2700000" algn="tl">
                    <a:srgbClr val="000000">
                      <a:alpha val="43137"/>
                    </a:srgbClr>
                  </a:outerShdw>
                </a:effectLst>
              </a:rPr>
              <a:t>will settle </a:t>
            </a:r>
            <a:r>
              <a:rPr lang="en-US" dirty="0">
                <a:effectLst>
                  <a:outerShdw blurRad="38100" dist="38100" dir="2700000" algn="tl">
                    <a:srgbClr val="000000">
                      <a:alpha val="43137"/>
                    </a:srgbClr>
                  </a:outerShdw>
                </a:effectLst>
              </a:rPr>
              <a:t>up accounts in the end. </a:t>
            </a:r>
            <a:endParaRPr lang="en-US"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64551639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Eternal Judgment – How is this Infant Formula?</a:t>
            </a:r>
            <a:endParaRPr lang="en-US" dirty="0"/>
          </a:p>
        </p:txBody>
      </p:sp>
      <p:sp>
        <p:nvSpPr>
          <p:cNvPr id="3" name="Content Placeholder 2"/>
          <p:cNvSpPr>
            <a:spLocks noGrp="1"/>
          </p:cNvSpPr>
          <p:nvPr>
            <p:ph idx="1"/>
          </p:nvPr>
        </p:nvSpPr>
        <p:spPr>
          <a:xfrm>
            <a:off x="990600" y="1362075"/>
            <a:ext cx="7696200" cy="3724275"/>
          </a:xfrm>
        </p:spPr>
        <p:txBody>
          <a:bodyPr>
            <a:noAutofit/>
          </a:bodyPr>
          <a:lstStyle/>
          <a:p>
            <a:pPr marL="0" indent="0">
              <a:buNone/>
            </a:pPr>
            <a:r>
              <a:rPr lang="en-US" dirty="0" smtClean="0">
                <a:effectLst>
                  <a:outerShdw blurRad="38100" dist="38100" dir="2700000" algn="tl">
                    <a:srgbClr val="000000">
                      <a:alpha val="43137"/>
                    </a:srgbClr>
                  </a:outerShdw>
                </a:effectLst>
              </a:rPr>
              <a:t>So</a:t>
            </a:r>
            <a:r>
              <a:rPr lang="en-US" dirty="0">
                <a:effectLst>
                  <a:outerShdw blurRad="38100" dist="38100" dir="2700000" algn="tl">
                    <a:srgbClr val="000000">
                      <a:alpha val="43137"/>
                    </a:srgbClr>
                  </a:outerShdw>
                </a:effectLst>
              </a:rPr>
              <a:t>, God gives them a basic </a:t>
            </a:r>
            <a:r>
              <a:rPr lang="en-US" dirty="0" smtClean="0">
                <a:effectLst>
                  <a:outerShdw blurRad="38100" dist="38100" dir="2700000" algn="tl">
                    <a:srgbClr val="000000">
                      <a:alpha val="43137"/>
                    </a:srgbClr>
                  </a:outerShdw>
                </a:effectLst>
              </a:rPr>
              <a:t>teaching. There </a:t>
            </a:r>
            <a:r>
              <a:rPr lang="en-US" dirty="0">
                <a:effectLst>
                  <a:outerShdw blurRad="38100" dist="38100" dir="2700000" algn="tl">
                    <a:srgbClr val="000000">
                      <a:alpha val="43137"/>
                    </a:srgbClr>
                  </a:outerShdw>
                </a:effectLst>
              </a:rPr>
              <a:t>will be a final </a:t>
            </a:r>
            <a:r>
              <a:rPr lang="en-US" dirty="0" smtClean="0">
                <a:effectLst>
                  <a:outerShdw blurRad="38100" dist="38100" dir="2700000" algn="tl">
                    <a:srgbClr val="000000">
                      <a:alpha val="43137"/>
                    </a:srgbClr>
                  </a:outerShdw>
                </a:effectLst>
              </a:rPr>
              <a:t>judgment; </a:t>
            </a:r>
            <a:r>
              <a:rPr lang="en-US" dirty="0">
                <a:effectLst>
                  <a:outerShdw blurRad="38100" dist="38100" dir="2700000" algn="tl">
                    <a:srgbClr val="000000">
                      <a:alpha val="43137"/>
                    </a:srgbClr>
                  </a:outerShdw>
                </a:effectLst>
              </a:rPr>
              <a:t>you can stop worrying, stop keeping score, stop holding resentments, </a:t>
            </a:r>
            <a:r>
              <a:rPr lang="en-US" dirty="0" smtClean="0">
                <a:effectLst>
                  <a:outerShdw blurRad="38100" dist="38100" dir="2700000" algn="tl">
                    <a:srgbClr val="000000">
                      <a:alpha val="43137"/>
                    </a:srgbClr>
                  </a:outerShdw>
                </a:effectLst>
              </a:rPr>
              <a:t>forgive </a:t>
            </a:r>
            <a:r>
              <a:rPr lang="en-US" dirty="0">
                <a:effectLst>
                  <a:outerShdw blurRad="38100" dist="38100" dir="2700000" algn="tl">
                    <a:srgbClr val="000000">
                      <a:alpha val="43137"/>
                    </a:srgbClr>
                  </a:outerShdw>
                </a:effectLst>
              </a:rPr>
              <a:t>and trust </a:t>
            </a:r>
            <a:r>
              <a:rPr lang="en-US" dirty="0" smtClean="0">
                <a:effectLst>
                  <a:outerShdw blurRad="38100" dist="38100" dir="2700000" algn="tl">
                    <a:srgbClr val="000000">
                      <a:alpha val="43137"/>
                    </a:srgbClr>
                  </a:outerShdw>
                </a:effectLst>
              </a:rPr>
              <a:t>me; </a:t>
            </a:r>
            <a:r>
              <a:rPr lang="en-US" dirty="0">
                <a:effectLst>
                  <a:outerShdw blurRad="38100" dist="38100" dir="2700000" algn="tl">
                    <a:srgbClr val="000000">
                      <a:alpha val="43137"/>
                    </a:srgbClr>
                  </a:outerShdw>
                </a:effectLst>
              </a:rPr>
              <a:t>I </a:t>
            </a:r>
            <a:r>
              <a:rPr lang="en-US" dirty="0" smtClean="0">
                <a:effectLst>
                  <a:outerShdw blurRad="38100" dist="38100" dir="2700000" algn="tl">
                    <a:srgbClr val="000000">
                      <a:alpha val="43137"/>
                    </a:srgbClr>
                  </a:outerShdw>
                </a:effectLst>
              </a:rPr>
              <a:t>will settle </a:t>
            </a:r>
            <a:r>
              <a:rPr lang="en-US" dirty="0">
                <a:effectLst>
                  <a:outerShdw blurRad="38100" dist="38100" dir="2700000" algn="tl">
                    <a:srgbClr val="000000">
                      <a:alpha val="43137"/>
                    </a:srgbClr>
                  </a:outerShdw>
                </a:effectLst>
              </a:rPr>
              <a:t>up accounts in the end. </a:t>
            </a:r>
            <a:endParaRPr lang="en-US" dirty="0" smtClean="0">
              <a:effectLst>
                <a:outerShdw blurRad="38100" dist="38100" dir="2700000" algn="tl">
                  <a:srgbClr val="000000">
                    <a:alpha val="43137"/>
                  </a:srgbClr>
                </a:outerShdw>
              </a:effectLst>
            </a:endParaRPr>
          </a:p>
          <a:p>
            <a:pPr lvl="1">
              <a:buFont typeface="Arial" panose="020B0604020202020204" pitchFamily="34" charset="0"/>
              <a:buChar char="•"/>
            </a:pPr>
            <a:r>
              <a:rPr lang="en-US" dirty="0" smtClean="0">
                <a:effectLst>
                  <a:outerShdw blurRad="38100" dist="38100" dir="2700000" algn="tl">
                    <a:srgbClr val="000000">
                      <a:alpha val="43137"/>
                    </a:srgbClr>
                  </a:outerShdw>
                </a:effectLst>
              </a:rPr>
              <a:t>But as we mature, we realize the final judgment is nothing more than the accurate diagnosis of the character of each person. “Let him who is…”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207026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b="1" dirty="0" smtClean="0">
                <a:cs typeface="Arial"/>
              </a:rPr>
              <a:t>How Do You Determine What Is Right And Wrong?</a:t>
            </a:r>
            <a:endParaRPr lang="en-US" b="1" dirty="0">
              <a:cs typeface="Arial"/>
            </a:endParaRPr>
          </a:p>
        </p:txBody>
      </p:sp>
      <p:sp>
        <p:nvSpPr>
          <p:cNvPr id="3" name="Content Placeholder 2"/>
          <p:cNvSpPr>
            <a:spLocks noGrp="1"/>
          </p:cNvSpPr>
          <p:nvPr>
            <p:ph idx="1"/>
          </p:nvPr>
        </p:nvSpPr>
        <p:spPr>
          <a:xfrm>
            <a:off x="914400" y="1047750"/>
            <a:ext cx="7772400" cy="3394472"/>
          </a:xfrm>
        </p:spPr>
        <p:txBody>
          <a:bodyPr>
            <a:normAutofit/>
          </a:bodyPr>
          <a:lstStyle/>
          <a:p>
            <a:pPr lvl="0"/>
            <a:r>
              <a:rPr lang="en-US" dirty="0" smtClean="0"/>
              <a:t>Do you look to a higher authority – parent, teacher, political leader, pastor, priest or </a:t>
            </a:r>
            <a:r>
              <a:rPr lang="en-US" dirty="0"/>
              <a:t>deity – </a:t>
            </a:r>
            <a:r>
              <a:rPr lang="en-US" dirty="0" smtClean="0"/>
              <a:t>to tell you? </a:t>
            </a:r>
          </a:p>
          <a:p>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8587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pPr marL="914400" lvl="2"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04194981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32576742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a:p>
            <a:pPr marL="457200" lvl="1" indent="0">
              <a:buNone/>
            </a:pPr>
            <a:r>
              <a:rPr lang="en-US" dirty="0" smtClean="0"/>
              <a:t>Self-centered theologies, focus on:</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31759696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a:p>
            <a:pPr marL="457200" lvl="1" indent="0">
              <a:buNone/>
            </a:pPr>
            <a:r>
              <a:rPr lang="en-US" dirty="0" smtClean="0"/>
              <a:t>Self-centered theologies, focus on:</a:t>
            </a:r>
          </a:p>
          <a:p>
            <a:pPr lvl="2"/>
            <a:r>
              <a:rPr lang="en-US" sz="2200" dirty="0"/>
              <a:t>A</a:t>
            </a:r>
            <a:r>
              <a:rPr lang="en-US" sz="2200" dirty="0" smtClean="0"/>
              <a:t>voiding punishment/getting reward</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52284795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a:p>
            <a:pPr marL="457200" lvl="1" indent="0">
              <a:buNone/>
            </a:pPr>
            <a:r>
              <a:rPr lang="en-US" dirty="0" smtClean="0"/>
              <a:t>Self-centered theologies, focus on:</a:t>
            </a:r>
          </a:p>
          <a:p>
            <a:pPr lvl="2"/>
            <a:r>
              <a:rPr lang="en-US" sz="2200" dirty="0">
                <a:solidFill>
                  <a:srgbClr val="31859C"/>
                </a:solidFill>
              </a:rPr>
              <a:t>A</a:t>
            </a:r>
            <a:r>
              <a:rPr lang="en-US" sz="2200" dirty="0" smtClean="0">
                <a:solidFill>
                  <a:srgbClr val="31859C"/>
                </a:solidFill>
              </a:rPr>
              <a:t>voiding punishment/getting reward</a:t>
            </a:r>
          </a:p>
          <a:p>
            <a:pPr lvl="2"/>
            <a:r>
              <a:rPr lang="en-US" sz="2200" dirty="0" smtClean="0"/>
              <a:t>Making a deal</a:t>
            </a:r>
          </a:p>
          <a:p>
            <a:pPr marL="914400" lvl="2"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56918291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a:p>
            <a:pPr marL="457200" lvl="1" indent="0">
              <a:buNone/>
            </a:pPr>
            <a:r>
              <a:rPr lang="en-US" dirty="0" smtClean="0"/>
              <a:t>Self-centered theologies, focus on:</a:t>
            </a:r>
          </a:p>
          <a:p>
            <a:pPr lvl="2"/>
            <a:r>
              <a:rPr lang="en-US" sz="2200" dirty="0">
                <a:solidFill>
                  <a:srgbClr val="31859C"/>
                </a:solidFill>
              </a:rPr>
              <a:t>A</a:t>
            </a:r>
            <a:r>
              <a:rPr lang="en-US" sz="2200" dirty="0" smtClean="0">
                <a:solidFill>
                  <a:srgbClr val="31859C"/>
                </a:solidFill>
              </a:rPr>
              <a:t>voiding punishment/getting reward</a:t>
            </a:r>
          </a:p>
          <a:p>
            <a:pPr lvl="2"/>
            <a:r>
              <a:rPr lang="en-US" sz="2200" dirty="0" smtClean="0">
                <a:solidFill>
                  <a:srgbClr val="31859C"/>
                </a:solidFill>
              </a:rPr>
              <a:t>Making a deal</a:t>
            </a:r>
          </a:p>
          <a:p>
            <a:pPr lvl="2"/>
            <a:r>
              <a:rPr lang="en-US" sz="2200" dirty="0" smtClean="0"/>
              <a:t>Getting approval/acceptance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60343069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Immaturity?</a:t>
            </a:r>
            <a:endParaRPr lang="en-US" dirty="0"/>
          </a:p>
        </p:txBody>
      </p:sp>
      <p:sp>
        <p:nvSpPr>
          <p:cNvPr id="3" name="Content Placeholder 2"/>
          <p:cNvSpPr>
            <a:spLocks noGrp="1"/>
          </p:cNvSpPr>
          <p:nvPr>
            <p:ph idx="1"/>
          </p:nvPr>
        </p:nvSpPr>
        <p:spPr>
          <a:xfrm>
            <a:off x="609600" y="1123950"/>
            <a:ext cx="8077200" cy="4019550"/>
          </a:xfrm>
        </p:spPr>
        <p:txBody>
          <a:bodyPr>
            <a:normAutofit/>
          </a:bodyPr>
          <a:lstStyle/>
          <a:p>
            <a:pPr marL="0" indent="0" algn="ctr">
              <a:buNone/>
            </a:pPr>
            <a:r>
              <a:rPr lang="en-US" dirty="0" smtClean="0"/>
              <a:t>Level four and below</a:t>
            </a:r>
            <a:endParaRPr lang="en-US" dirty="0"/>
          </a:p>
          <a:p>
            <a:pPr marL="457200" lvl="1" indent="0">
              <a:buNone/>
            </a:pPr>
            <a:r>
              <a:rPr lang="en-US" dirty="0" smtClean="0"/>
              <a:t>Self-centered theologies, focus on:</a:t>
            </a:r>
          </a:p>
          <a:p>
            <a:pPr lvl="2"/>
            <a:r>
              <a:rPr lang="en-US" sz="2200" dirty="0">
                <a:solidFill>
                  <a:srgbClr val="31859C"/>
                </a:solidFill>
              </a:rPr>
              <a:t>A</a:t>
            </a:r>
            <a:r>
              <a:rPr lang="en-US" sz="2200" dirty="0" smtClean="0">
                <a:solidFill>
                  <a:srgbClr val="31859C"/>
                </a:solidFill>
              </a:rPr>
              <a:t>voiding punishment/getting reward</a:t>
            </a:r>
          </a:p>
          <a:p>
            <a:pPr lvl="2"/>
            <a:r>
              <a:rPr lang="en-US" sz="2200" dirty="0" smtClean="0">
                <a:solidFill>
                  <a:srgbClr val="31859C"/>
                </a:solidFill>
              </a:rPr>
              <a:t>Making a deal</a:t>
            </a:r>
          </a:p>
          <a:p>
            <a:pPr lvl="2"/>
            <a:r>
              <a:rPr lang="en-US" sz="2200" dirty="0" smtClean="0">
                <a:solidFill>
                  <a:srgbClr val="31859C"/>
                </a:solidFill>
              </a:rPr>
              <a:t>Getting approval/acceptance</a:t>
            </a:r>
          </a:p>
          <a:p>
            <a:pPr lvl="2"/>
            <a:r>
              <a:rPr lang="en-US" sz="2200" dirty="0" smtClean="0"/>
              <a:t>Avoiding legal trouble, penal/legal theologies</a:t>
            </a:r>
            <a:endParaRPr lang="en-US" sz="2200" dirty="0"/>
          </a:p>
          <a:p>
            <a:pPr marL="914400" lvl="2"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29418922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28601"/>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Immaturity is Refusing the Integrative, Evidence-Based Approach</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nSpc>
                <a:spcPts val="2000"/>
              </a:lnSpc>
              <a:spcAft>
                <a:spcPts val="600"/>
              </a:spcAft>
            </a:pPr>
            <a:endParaRPr lang="en-US" sz="2000"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03201515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28601"/>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Immaturity is Refusing the Integrative, Evidence-Based Approach</a:t>
            </a:r>
          </a:p>
        </p:txBody>
      </p:sp>
      <p:sp>
        <p:nvSpPr>
          <p:cNvPr id="6" name="TextBox 5"/>
          <p:cNvSpPr txBox="1">
            <a:spLocks noChangeArrowheads="1"/>
          </p:cNvSpPr>
          <p:nvPr/>
        </p:nvSpPr>
        <p:spPr>
          <a:xfrm>
            <a:off x="838200" y="1352550"/>
            <a:ext cx="76200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000"/>
              </a:lnSpc>
              <a:spcAft>
                <a:spcPts val="600"/>
              </a:spcAft>
            </a:pPr>
            <a:r>
              <a:rPr lang="en-US" sz="2400" dirty="0" smtClean="0">
                <a:solidFill>
                  <a:schemeClr val="bg1"/>
                </a:solidFill>
                <a:effectLst>
                  <a:outerShdw blurRad="38100" dist="38100" dir="2700000" algn="tl">
                    <a:srgbClr val="000000">
                      <a:alpha val="43137"/>
                    </a:srgbClr>
                  </a:outerShdw>
                </a:effectLst>
              </a:rPr>
              <a:t>Refusing to harmonize God’s three threads:</a:t>
            </a:r>
            <a:endParaRPr lang="en-US" sz="2000" dirty="0" smtClean="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68475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28601"/>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Immaturity is Refusing the Integrative, Evidence-Based Approach</a:t>
            </a:r>
          </a:p>
        </p:txBody>
      </p:sp>
      <p:sp>
        <p:nvSpPr>
          <p:cNvPr id="6" name="TextBox 5"/>
          <p:cNvSpPr txBox="1">
            <a:spLocks noChangeArrowheads="1"/>
          </p:cNvSpPr>
          <p:nvPr/>
        </p:nvSpPr>
        <p:spPr>
          <a:xfrm>
            <a:off x="838200" y="1352550"/>
            <a:ext cx="76200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000"/>
              </a:lnSpc>
              <a:spcAft>
                <a:spcPts val="600"/>
              </a:spcAft>
            </a:pPr>
            <a:r>
              <a:rPr lang="en-US" sz="2400" dirty="0" smtClean="0">
                <a:solidFill>
                  <a:schemeClr val="bg1"/>
                </a:solidFill>
                <a:effectLst>
                  <a:outerShdw blurRad="38100" dist="38100" dir="2700000" algn="tl">
                    <a:srgbClr val="000000">
                      <a:alpha val="43137"/>
                    </a:srgbClr>
                  </a:outerShdw>
                </a:effectLst>
              </a:rPr>
              <a:t>Refusing to harmonize God’s three threads:</a:t>
            </a:r>
            <a:endParaRPr lang="en-US" sz="2000" dirty="0" smtClean="0">
              <a:solidFill>
                <a:schemeClr val="bg1"/>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FFFF99"/>
                </a:solidFill>
                <a:effectLst>
                  <a:outerShdw blurRad="38100" dist="38100" dir="2700000" algn="tl">
                    <a:srgbClr val="000000">
                      <a:alpha val="43137"/>
                    </a:srgbClr>
                  </a:outerShdw>
                </a:effectLst>
              </a:rPr>
              <a:t>Scripture:</a:t>
            </a:r>
            <a:r>
              <a:rPr lang="en-US" sz="2000" dirty="0">
                <a:solidFill>
                  <a:srgbClr val="FFFF99"/>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All Scripture is God-breathed and is useful for teaching, rebuking, correcting and training in righteousness. </a:t>
            </a:r>
            <a:r>
              <a:rPr lang="en-US" dirty="0" smtClean="0">
                <a:solidFill>
                  <a:schemeClr val="tx2">
                    <a:lumMod val="40000"/>
                    <a:lumOff val="60000"/>
                  </a:schemeClr>
                </a:solidFill>
                <a:effectLst>
                  <a:outerShdw blurRad="38100" dist="38100" dir="2700000" algn="tl">
                    <a:srgbClr val="000000">
                      <a:alpha val="43137"/>
                    </a:srgbClr>
                  </a:outerShdw>
                </a:effectLst>
              </a:rPr>
              <a:t>2Timothy </a:t>
            </a:r>
            <a:r>
              <a:rPr lang="en-US" dirty="0">
                <a:solidFill>
                  <a:schemeClr val="tx2">
                    <a:lumMod val="40000"/>
                    <a:lumOff val="60000"/>
                  </a:schemeClr>
                </a:solidFill>
                <a:effectLst>
                  <a:outerShdw blurRad="38100" dist="38100" dir="2700000" algn="tl">
                    <a:srgbClr val="000000">
                      <a:alpha val="43137"/>
                    </a:srgbClr>
                  </a:outerShdw>
                </a:effectLst>
              </a:rPr>
              <a:t>3:</a:t>
            </a:r>
            <a:r>
              <a:rPr lang="en-US" dirty="0" smtClean="0">
                <a:solidFill>
                  <a:schemeClr val="tx2">
                    <a:lumMod val="40000"/>
                    <a:lumOff val="60000"/>
                  </a:schemeClr>
                </a:solidFill>
                <a:effectLst>
                  <a:outerShdw blurRad="38100" dist="38100" dir="2700000" algn="tl">
                    <a:srgbClr val="000000">
                      <a:alpha val="43137"/>
                    </a:srgbClr>
                  </a:outerShdw>
                </a:effectLst>
              </a:rPr>
              <a:t>16</a:t>
            </a:r>
            <a:endParaRPr lang="en-US" dirty="0">
              <a:solidFill>
                <a:schemeClr val="tx2">
                  <a:lumMod val="40000"/>
                  <a:lumOff val="60000"/>
                </a:schemeClr>
              </a:solidFill>
              <a:effectLst>
                <a:outerShdw blurRad="38100" dist="38100" dir="2700000" algn="tl">
                  <a:srgbClr val="000000">
                    <a:alpha val="43137"/>
                  </a:srgbClr>
                </a:outerShdw>
              </a:effectLst>
            </a:endParaRPr>
          </a:p>
          <a:p>
            <a:pPr>
              <a:lnSpc>
                <a:spcPts val="2000"/>
              </a:lnSpc>
              <a:spcAft>
                <a:spcPts val="600"/>
              </a:spcAft>
            </a:pPr>
            <a:endParaRPr lang="en-US" sz="2000" dirty="0" smtClean="0">
              <a:solidFill>
                <a:schemeClr val="bg1"/>
              </a:solidFill>
              <a:effectLst>
                <a:outerShdw blurRad="38100" dist="38100" dir="2700000" algn="tl">
                  <a:srgbClr val="000000">
                    <a:alpha val="43137"/>
                  </a:srgbClr>
                </a:outerShdw>
              </a:effectLst>
            </a:endParaRPr>
          </a:p>
          <a:p>
            <a:pPr marL="1257300" lvl="2" indent="-342900">
              <a:lnSpc>
                <a:spcPts val="2000"/>
              </a:lnSpc>
              <a:spcAft>
                <a:spcPts val="600"/>
              </a:spcAft>
              <a:buFont typeface="Arial" panose="020B0604020202020204" pitchFamily="34" charset="0"/>
              <a:buChar char="•"/>
            </a:pPr>
            <a:endParaRPr lang="en-US" sz="2000"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85464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b="1" dirty="0" smtClean="0">
                <a:cs typeface="Arial"/>
              </a:rPr>
              <a:t>How Do You Determine What Is Right And Wrong?</a:t>
            </a:r>
            <a:endParaRPr lang="en-US" b="1" dirty="0">
              <a:cs typeface="Arial"/>
            </a:endParaRPr>
          </a:p>
        </p:txBody>
      </p:sp>
      <p:sp>
        <p:nvSpPr>
          <p:cNvPr id="3" name="Content Placeholder 2"/>
          <p:cNvSpPr>
            <a:spLocks noGrp="1"/>
          </p:cNvSpPr>
          <p:nvPr>
            <p:ph idx="1"/>
          </p:nvPr>
        </p:nvSpPr>
        <p:spPr>
          <a:xfrm>
            <a:off x="914400" y="1047750"/>
            <a:ext cx="7772400" cy="3394472"/>
          </a:xfrm>
        </p:spPr>
        <p:txBody>
          <a:bodyPr>
            <a:normAutofit/>
          </a:bodyPr>
          <a:lstStyle/>
          <a:p>
            <a:pPr lvl="0"/>
            <a:r>
              <a:rPr lang="en-US" dirty="0" smtClean="0">
                <a:solidFill>
                  <a:srgbClr val="31859C"/>
                </a:solidFill>
              </a:rPr>
              <a:t>Do you look to a higher authority – parent, teacher, political leader, pastor, priest or deity – to tell you? </a:t>
            </a:r>
          </a:p>
          <a:p>
            <a:pPr lvl="0"/>
            <a:r>
              <a:rPr lang="en-US" sz="2800" dirty="0" smtClean="0"/>
              <a:t>Do you look for a consensus among peers, or perhaps a code of rules or system of established laws?</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75515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28601"/>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Immaturity is Refusing the Integrative, Evidence-Based Approach</a:t>
            </a:r>
          </a:p>
        </p:txBody>
      </p:sp>
      <p:sp>
        <p:nvSpPr>
          <p:cNvPr id="6" name="TextBox 5"/>
          <p:cNvSpPr txBox="1">
            <a:spLocks noChangeArrowheads="1"/>
          </p:cNvSpPr>
          <p:nvPr/>
        </p:nvSpPr>
        <p:spPr>
          <a:xfrm>
            <a:off x="838200" y="1352550"/>
            <a:ext cx="76200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000"/>
              </a:lnSpc>
              <a:spcAft>
                <a:spcPts val="600"/>
              </a:spcAft>
            </a:pPr>
            <a:r>
              <a:rPr lang="en-US" sz="2400" dirty="0" smtClean="0">
                <a:solidFill>
                  <a:schemeClr val="bg1"/>
                </a:solidFill>
                <a:effectLst>
                  <a:outerShdw blurRad="38100" dist="38100" dir="2700000" algn="tl">
                    <a:srgbClr val="000000">
                      <a:alpha val="43137"/>
                    </a:srgbClr>
                  </a:outerShdw>
                </a:effectLst>
              </a:rPr>
              <a:t>Refusing to harmonize God’s three threads:</a:t>
            </a:r>
            <a:endParaRPr lang="en-US" sz="2000" dirty="0" smtClean="0">
              <a:solidFill>
                <a:schemeClr val="bg1"/>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31859C"/>
                </a:solidFill>
                <a:effectLst>
                  <a:outerShdw blurRad="38100" dist="38100" dir="2700000" algn="tl">
                    <a:srgbClr val="000000">
                      <a:alpha val="43137"/>
                    </a:srgbClr>
                  </a:outerShdw>
                </a:effectLst>
              </a:rPr>
              <a:t>Scripture:</a:t>
            </a:r>
            <a:r>
              <a:rPr lang="en-US" sz="2000" dirty="0">
                <a:solidFill>
                  <a:srgbClr val="31859C"/>
                </a:solidFill>
                <a:effectLst>
                  <a:outerShdw blurRad="38100" dist="38100" dir="2700000" algn="tl">
                    <a:srgbClr val="000000">
                      <a:alpha val="43137"/>
                    </a:srgbClr>
                  </a:outerShdw>
                </a:effectLst>
              </a:rPr>
              <a:t>  All Scripture is God-breathed and is useful for teaching, rebuking, correcting and training in righteousness. </a:t>
            </a:r>
            <a:r>
              <a:rPr lang="en-US" dirty="0" smtClean="0">
                <a:solidFill>
                  <a:srgbClr val="31859C"/>
                </a:solidFill>
                <a:effectLst>
                  <a:outerShdw blurRad="38100" dist="38100" dir="2700000" algn="tl">
                    <a:srgbClr val="000000">
                      <a:alpha val="43137"/>
                    </a:srgbClr>
                  </a:outerShdw>
                </a:effectLst>
              </a:rPr>
              <a:t>2Timothy </a:t>
            </a:r>
            <a:r>
              <a:rPr lang="en-US" dirty="0">
                <a:solidFill>
                  <a:srgbClr val="31859C"/>
                </a:solidFill>
                <a:effectLst>
                  <a:outerShdw blurRad="38100" dist="38100" dir="2700000" algn="tl">
                    <a:srgbClr val="000000">
                      <a:alpha val="43137"/>
                    </a:srgbClr>
                  </a:outerShdw>
                </a:effectLst>
              </a:rPr>
              <a:t>3:</a:t>
            </a:r>
            <a:r>
              <a:rPr lang="en-US" dirty="0" smtClean="0">
                <a:solidFill>
                  <a:srgbClr val="31859C"/>
                </a:solidFill>
                <a:effectLst>
                  <a:outerShdw blurRad="38100" dist="38100" dir="2700000" algn="tl">
                    <a:srgbClr val="000000">
                      <a:alpha val="43137"/>
                    </a:srgbClr>
                  </a:outerShdw>
                </a:effectLst>
              </a:rPr>
              <a:t>16</a:t>
            </a:r>
            <a:endParaRPr lang="en-US" dirty="0">
              <a:solidFill>
                <a:srgbClr val="31859C"/>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FFFF99"/>
                </a:solidFill>
                <a:effectLst>
                  <a:outerShdw blurRad="38100" dist="38100" dir="2700000" algn="tl">
                    <a:srgbClr val="000000">
                      <a:alpha val="43137"/>
                    </a:srgbClr>
                  </a:outerShdw>
                </a:effectLst>
              </a:rPr>
              <a:t>Science:</a:t>
            </a:r>
            <a:r>
              <a:rPr lang="en-US" sz="2000" dirty="0">
                <a:solidFill>
                  <a:srgbClr val="FFFF99"/>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For since the creation of the world God’s invisible qualities—his eternal power and divine nature—have been </a:t>
            </a:r>
            <a:r>
              <a:rPr lang="en-US" sz="2000" dirty="0">
                <a:solidFill>
                  <a:srgbClr val="FFFFFF"/>
                </a:solidFill>
                <a:effectLst>
                  <a:outerShdw blurRad="38100" dist="38100" dir="2700000" algn="tl">
                    <a:srgbClr val="000000">
                      <a:alpha val="43137"/>
                    </a:srgbClr>
                  </a:outerShdw>
                </a:effectLst>
              </a:rPr>
              <a:t>clearly seen, </a:t>
            </a:r>
            <a:r>
              <a:rPr lang="en-US" sz="2000" spc="30" dirty="0">
                <a:solidFill>
                  <a:srgbClr val="FFFF99"/>
                </a:solidFill>
                <a:effectLst>
                  <a:outerShdw blurRad="38100" dist="38100" dir="2700000" algn="tl">
                    <a:srgbClr val="000000">
                      <a:alpha val="43137"/>
                    </a:srgbClr>
                  </a:outerShdw>
                </a:effectLst>
              </a:rPr>
              <a:t>being understood from what has been made</a:t>
            </a:r>
            <a:r>
              <a:rPr lang="en-US" sz="2000" dirty="0">
                <a:solidFill>
                  <a:srgbClr val="FFFF99"/>
                </a:solidFill>
                <a:effectLst>
                  <a:outerShdw blurRad="38100" dist="38100" dir="2700000" algn="tl">
                    <a:srgbClr val="000000">
                      <a:alpha val="43137"/>
                    </a:srgbClr>
                  </a:outerShdw>
                </a:effectLst>
              </a:rPr>
              <a:t>, </a:t>
            </a:r>
            <a:r>
              <a:rPr lang="en-US" sz="2000" dirty="0">
                <a:solidFill>
                  <a:srgbClr val="FFFFFF"/>
                </a:solidFill>
                <a:effectLst>
                  <a:outerShdw blurRad="38100" dist="38100" dir="2700000" algn="tl">
                    <a:srgbClr val="000000">
                      <a:alpha val="43137"/>
                    </a:srgbClr>
                  </a:outerShdw>
                </a:effectLst>
              </a:rPr>
              <a:t>so that men are without excuse. </a:t>
            </a:r>
            <a:r>
              <a:rPr lang="en-US" dirty="0" smtClean="0">
                <a:solidFill>
                  <a:srgbClr val="8EB4E3"/>
                </a:solidFill>
                <a:effectLst>
                  <a:outerShdw blurRad="38100" dist="38100" dir="2700000" algn="tl">
                    <a:srgbClr val="000000">
                      <a:alpha val="43137"/>
                    </a:srgbClr>
                  </a:outerShdw>
                </a:effectLst>
              </a:rPr>
              <a:t>Romans </a:t>
            </a:r>
            <a:r>
              <a:rPr lang="en-US" dirty="0">
                <a:solidFill>
                  <a:srgbClr val="8EB4E3"/>
                </a:solidFill>
                <a:effectLst>
                  <a:outerShdw blurRad="38100" dist="38100" dir="2700000" algn="tl">
                    <a:srgbClr val="000000">
                      <a:alpha val="43137"/>
                    </a:srgbClr>
                  </a:outerShdw>
                </a:effectLst>
              </a:rPr>
              <a:t>1:20 - emphasis </a:t>
            </a:r>
            <a:r>
              <a:rPr lang="en-US" dirty="0" smtClean="0">
                <a:solidFill>
                  <a:srgbClr val="8EB4E3"/>
                </a:solidFill>
                <a:effectLst>
                  <a:outerShdw blurRad="38100" dist="38100" dir="2700000" algn="tl">
                    <a:srgbClr val="000000">
                      <a:alpha val="43137"/>
                    </a:srgbClr>
                  </a:outerShdw>
                </a:effectLst>
              </a:rPr>
              <a:t>mine</a:t>
            </a:r>
            <a:endParaRPr lang="en-US" dirty="0">
              <a:solidFill>
                <a:srgbClr val="8EB4E3"/>
              </a:solidFill>
              <a:effectLst>
                <a:outerShdw blurRad="38100" dist="38100" dir="2700000" algn="tl">
                  <a:srgbClr val="000000">
                    <a:alpha val="43137"/>
                  </a:srgbClr>
                </a:outerShdw>
              </a:effectLst>
            </a:endParaRPr>
          </a:p>
          <a:p>
            <a:pPr>
              <a:lnSpc>
                <a:spcPts val="2000"/>
              </a:lnSpc>
              <a:spcAft>
                <a:spcPts val="600"/>
              </a:spcAft>
            </a:pPr>
            <a:endParaRPr lang="en-US" sz="2000" dirty="0" smtClean="0">
              <a:solidFill>
                <a:schemeClr val="bg1"/>
              </a:solidFill>
              <a:effectLst>
                <a:outerShdw blurRad="38100" dist="38100" dir="2700000" algn="tl">
                  <a:srgbClr val="000000">
                    <a:alpha val="43137"/>
                  </a:srgbClr>
                </a:outerShdw>
              </a:effectLst>
            </a:endParaRPr>
          </a:p>
          <a:p>
            <a:pPr marL="1257300" lvl="2" indent="-342900">
              <a:lnSpc>
                <a:spcPts val="2000"/>
              </a:lnSpc>
              <a:spcAft>
                <a:spcPts val="600"/>
              </a:spcAft>
              <a:buFont typeface="Arial" panose="020B0604020202020204" pitchFamily="34" charset="0"/>
              <a:buChar char="•"/>
            </a:pPr>
            <a:endParaRPr lang="en-US" sz="2000"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38303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28601"/>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Immaturity is Refusing the Integrative, Evidence-Based Approach</a:t>
            </a:r>
          </a:p>
        </p:txBody>
      </p:sp>
      <p:sp>
        <p:nvSpPr>
          <p:cNvPr id="6" name="TextBox 5"/>
          <p:cNvSpPr txBox="1">
            <a:spLocks noChangeArrowheads="1"/>
          </p:cNvSpPr>
          <p:nvPr/>
        </p:nvSpPr>
        <p:spPr>
          <a:xfrm>
            <a:off x="838200" y="1352550"/>
            <a:ext cx="76200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000"/>
              </a:lnSpc>
              <a:spcAft>
                <a:spcPts val="600"/>
              </a:spcAft>
            </a:pPr>
            <a:r>
              <a:rPr lang="en-US" sz="2400" dirty="0" smtClean="0">
                <a:solidFill>
                  <a:schemeClr val="bg1"/>
                </a:solidFill>
                <a:effectLst>
                  <a:outerShdw blurRad="38100" dist="38100" dir="2700000" algn="tl">
                    <a:srgbClr val="000000">
                      <a:alpha val="43137"/>
                    </a:srgbClr>
                  </a:outerShdw>
                </a:effectLst>
              </a:rPr>
              <a:t>Refusing to harmonize God’s three threads:</a:t>
            </a:r>
            <a:endParaRPr lang="en-US" sz="2000" dirty="0" smtClean="0">
              <a:solidFill>
                <a:schemeClr val="bg1"/>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31859C"/>
                </a:solidFill>
                <a:effectLst>
                  <a:outerShdw blurRad="38100" dist="38100" dir="2700000" algn="tl">
                    <a:srgbClr val="000000">
                      <a:alpha val="43137"/>
                    </a:srgbClr>
                  </a:outerShdw>
                </a:effectLst>
              </a:rPr>
              <a:t>Scripture:</a:t>
            </a:r>
            <a:r>
              <a:rPr lang="en-US" sz="2000" dirty="0">
                <a:solidFill>
                  <a:srgbClr val="31859C"/>
                </a:solidFill>
                <a:effectLst>
                  <a:outerShdw blurRad="38100" dist="38100" dir="2700000" algn="tl">
                    <a:srgbClr val="000000">
                      <a:alpha val="43137"/>
                    </a:srgbClr>
                  </a:outerShdw>
                </a:effectLst>
              </a:rPr>
              <a:t>  All Scripture is God-breathed and is useful for teaching, rebuking, correcting and training in righteousness. </a:t>
            </a:r>
            <a:r>
              <a:rPr lang="en-US" dirty="0" smtClean="0">
                <a:solidFill>
                  <a:srgbClr val="31859C"/>
                </a:solidFill>
                <a:effectLst>
                  <a:outerShdw blurRad="38100" dist="38100" dir="2700000" algn="tl">
                    <a:srgbClr val="000000">
                      <a:alpha val="43137"/>
                    </a:srgbClr>
                  </a:outerShdw>
                </a:effectLst>
              </a:rPr>
              <a:t>2Timothy </a:t>
            </a:r>
            <a:r>
              <a:rPr lang="en-US" dirty="0">
                <a:solidFill>
                  <a:srgbClr val="31859C"/>
                </a:solidFill>
                <a:effectLst>
                  <a:outerShdw blurRad="38100" dist="38100" dir="2700000" algn="tl">
                    <a:srgbClr val="000000">
                      <a:alpha val="43137"/>
                    </a:srgbClr>
                  </a:outerShdw>
                </a:effectLst>
              </a:rPr>
              <a:t>3:</a:t>
            </a:r>
            <a:r>
              <a:rPr lang="en-US" dirty="0" smtClean="0">
                <a:solidFill>
                  <a:srgbClr val="31859C"/>
                </a:solidFill>
                <a:effectLst>
                  <a:outerShdw blurRad="38100" dist="38100" dir="2700000" algn="tl">
                    <a:srgbClr val="000000">
                      <a:alpha val="43137"/>
                    </a:srgbClr>
                  </a:outerShdw>
                </a:effectLst>
              </a:rPr>
              <a:t>16</a:t>
            </a:r>
            <a:endParaRPr lang="en-US" dirty="0">
              <a:solidFill>
                <a:srgbClr val="31859C"/>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31859C"/>
                </a:solidFill>
                <a:effectLst>
                  <a:outerShdw blurRad="38100" dist="38100" dir="2700000" algn="tl">
                    <a:srgbClr val="000000">
                      <a:alpha val="43137"/>
                    </a:srgbClr>
                  </a:outerShdw>
                </a:effectLst>
              </a:rPr>
              <a:t>Science:</a:t>
            </a:r>
            <a:r>
              <a:rPr lang="en-US" sz="2000" dirty="0">
                <a:solidFill>
                  <a:srgbClr val="31859C"/>
                </a:solidFill>
                <a:effectLst>
                  <a:outerShdw blurRad="38100" dist="38100" dir="2700000" algn="tl">
                    <a:srgbClr val="000000">
                      <a:alpha val="43137"/>
                    </a:srgbClr>
                  </a:outerShdw>
                </a:effectLst>
              </a:rPr>
              <a:t>  For since the creation of the world God’s invisible qualities—his eternal power and divine nature—have been clearly seen, </a:t>
            </a:r>
            <a:r>
              <a:rPr lang="en-US" sz="2000" spc="30" dirty="0">
                <a:solidFill>
                  <a:srgbClr val="31859C"/>
                </a:solidFill>
                <a:effectLst>
                  <a:outerShdw blurRad="38100" dist="38100" dir="2700000" algn="tl">
                    <a:srgbClr val="000000">
                      <a:alpha val="43137"/>
                    </a:srgbClr>
                  </a:outerShdw>
                </a:effectLst>
              </a:rPr>
              <a:t>being understood from what has been made</a:t>
            </a:r>
            <a:r>
              <a:rPr lang="en-US" sz="2000" dirty="0">
                <a:solidFill>
                  <a:srgbClr val="31859C"/>
                </a:solidFill>
                <a:effectLst>
                  <a:outerShdw blurRad="38100" dist="38100" dir="2700000" algn="tl">
                    <a:srgbClr val="000000">
                      <a:alpha val="43137"/>
                    </a:srgbClr>
                  </a:outerShdw>
                </a:effectLst>
              </a:rPr>
              <a:t>, so that men are without excuse. </a:t>
            </a:r>
            <a:r>
              <a:rPr lang="en-US" dirty="0" smtClean="0">
                <a:solidFill>
                  <a:srgbClr val="31859C"/>
                </a:solidFill>
                <a:effectLst>
                  <a:outerShdw blurRad="38100" dist="38100" dir="2700000" algn="tl">
                    <a:srgbClr val="000000">
                      <a:alpha val="43137"/>
                    </a:srgbClr>
                  </a:outerShdw>
                </a:effectLst>
              </a:rPr>
              <a:t>Romans </a:t>
            </a:r>
            <a:r>
              <a:rPr lang="en-US" dirty="0">
                <a:solidFill>
                  <a:srgbClr val="31859C"/>
                </a:solidFill>
                <a:effectLst>
                  <a:outerShdw blurRad="38100" dist="38100" dir="2700000" algn="tl">
                    <a:srgbClr val="000000">
                      <a:alpha val="43137"/>
                    </a:srgbClr>
                  </a:outerShdw>
                </a:effectLst>
              </a:rPr>
              <a:t>1:20 </a:t>
            </a:r>
            <a:r>
              <a:rPr lang="en-US" dirty="0" smtClean="0">
                <a:solidFill>
                  <a:srgbClr val="31859C"/>
                </a:solidFill>
                <a:effectLst>
                  <a:outerShdw blurRad="38100" dist="38100" dir="2700000" algn="tl">
                    <a:srgbClr val="000000">
                      <a:alpha val="43137"/>
                    </a:srgbClr>
                  </a:outerShdw>
                </a:effectLst>
              </a:rPr>
              <a:t>- emphasis mine</a:t>
            </a:r>
            <a:endParaRPr lang="en-US" dirty="0">
              <a:solidFill>
                <a:srgbClr val="31859C"/>
              </a:solidFill>
              <a:effectLst>
                <a:outerShdw blurRad="38100" dist="38100" dir="2700000" algn="tl">
                  <a:srgbClr val="000000">
                    <a:alpha val="43137"/>
                  </a:srgbClr>
                </a:outerShdw>
              </a:effectLst>
            </a:endParaRPr>
          </a:p>
          <a:p>
            <a:pPr marL="342900" indent="-342900">
              <a:lnSpc>
                <a:spcPts val="2000"/>
              </a:lnSpc>
              <a:spcAft>
                <a:spcPts val="600"/>
              </a:spcAft>
              <a:buFont typeface="Arial" panose="020B0604020202020204" pitchFamily="34" charset="0"/>
              <a:buChar char="•"/>
            </a:pPr>
            <a:r>
              <a:rPr lang="en-US" sz="2000" b="1" dirty="0">
                <a:solidFill>
                  <a:srgbClr val="FFFF99"/>
                </a:solidFill>
                <a:effectLst>
                  <a:outerShdw blurRad="38100" dist="38100" dir="2700000" algn="tl">
                    <a:srgbClr val="000000">
                      <a:alpha val="43137"/>
                    </a:srgbClr>
                  </a:outerShdw>
                </a:effectLst>
              </a:rPr>
              <a:t>Experience:</a:t>
            </a:r>
            <a:r>
              <a:rPr lang="en-US" sz="2000" dirty="0">
                <a:solidFill>
                  <a:schemeClr val="bg1"/>
                </a:solidFill>
                <a:effectLst>
                  <a:outerShdw blurRad="38100" dist="38100" dir="2700000" algn="tl">
                    <a:srgbClr val="000000">
                      <a:alpha val="43137"/>
                    </a:srgbClr>
                  </a:outerShdw>
                </a:effectLst>
              </a:rPr>
              <a:t>  Taste and see that the Lord is good. </a:t>
            </a:r>
            <a:r>
              <a:rPr lang="en-US" dirty="0" smtClean="0">
                <a:solidFill>
                  <a:schemeClr val="tx2">
                    <a:lumMod val="40000"/>
                    <a:lumOff val="60000"/>
                  </a:schemeClr>
                </a:solidFill>
                <a:effectLst>
                  <a:outerShdw blurRad="38100" dist="38100" dir="2700000" algn="tl">
                    <a:srgbClr val="000000">
                      <a:alpha val="43137"/>
                    </a:srgbClr>
                  </a:outerShdw>
                </a:effectLst>
              </a:rPr>
              <a:t>Ps </a:t>
            </a:r>
            <a:r>
              <a:rPr lang="en-US" dirty="0">
                <a:solidFill>
                  <a:schemeClr val="tx2">
                    <a:lumMod val="40000"/>
                    <a:lumOff val="60000"/>
                  </a:schemeClr>
                </a:solidFill>
                <a:effectLst>
                  <a:outerShdw blurRad="38100" dist="38100" dir="2700000" algn="tl">
                    <a:srgbClr val="000000">
                      <a:alpha val="43137"/>
                    </a:srgbClr>
                  </a:outerShdw>
                </a:effectLst>
              </a:rPr>
              <a:t>34:</a:t>
            </a:r>
            <a:r>
              <a:rPr lang="en-US" dirty="0" smtClean="0">
                <a:solidFill>
                  <a:schemeClr val="tx2">
                    <a:lumMod val="40000"/>
                    <a:lumOff val="60000"/>
                  </a:schemeClr>
                </a:solidFill>
                <a:effectLst>
                  <a:outerShdw blurRad="38100" dist="38100" dir="2700000" algn="tl">
                    <a:srgbClr val="000000">
                      <a:alpha val="43137"/>
                    </a:srgbClr>
                  </a:outerShdw>
                </a:effectLst>
              </a:rPr>
              <a:t>8</a:t>
            </a:r>
            <a:r>
              <a:rPr lang="en-US" sz="2000" dirty="0" smtClean="0">
                <a:solidFill>
                  <a:schemeClr val="bg1"/>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Then he said to Thomas, ‘Put your finger here; see my hands. Reach out your hand and put it into my side. Stop doubting and believe.’ </a:t>
            </a:r>
            <a:r>
              <a:rPr lang="en-US" dirty="0" smtClean="0">
                <a:solidFill>
                  <a:schemeClr val="tx2">
                    <a:lumMod val="40000"/>
                    <a:lumOff val="60000"/>
                  </a:schemeClr>
                </a:solidFill>
                <a:effectLst>
                  <a:outerShdw blurRad="38100" dist="38100" dir="2700000" algn="tl">
                    <a:srgbClr val="000000">
                      <a:alpha val="43137"/>
                    </a:srgbClr>
                  </a:outerShdw>
                </a:effectLst>
              </a:rPr>
              <a:t>John </a:t>
            </a:r>
            <a:r>
              <a:rPr lang="en-US" dirty="0">
                <a:solidFill>
                  <a:schemeClr val="tx2">
                    <a:lumMod val="40000"/>
                    <a:lumOff val="60000"/>
                  </a:schemeClr>
                </a:solidFill>
                <a:effectLst>
                  <a:outerShdw blurRad="38100" dist="38100" dir="2700000" algn="tl">
                    <a:srgbClr val="000000">
                      <a:alpha val="43137"/>
                    </a:srgbClr>
                  </a:outerShdw>
                </a:effectLst>
              </a:rPr>
              <a:t>20:</a:t>
            </a:r>
            <a:r>
              <a:rPr lang="en-US" dirty="0" smtClean="0">
                <a:solidFill>
                  <a:schemeClr val="tx2">
                    <a:lumMod val="40000"/>
                    <a:lumOff val="60000"/>
                  </a:schemeClr>
                </a:solidFill>
                <a:effectLst>
                  <a:outerShdw blurRad="38100" dist="38100" dir="2700000" algn="tl">
                    <a:srgbClr val="000000">
                      <a:alpha val="43137"/>
                    </a:srgbClr>
                  </a:outerShdw>
                </a:effectLst>
              </a:rPr>
              <a:t>27</a:t>
            </a:r>
            <a:endParaRPr lang="en-US" dirty="0">
              <a:solidFill>
                <a:schemeClr val="tx2">
                  <a:lumMod val="40000"/>
                  <a:lumOff val="60000"/>
                </a:schemeClr>
              </a:solidFill>
              <a:effectLst>
                <a:outerShdw blurRad="38100" dist="38100" dir="2700000" algn="tl">
                  <a:srgbClr val="000000">
                    <a:alpha val="43137"/>
                  </a:srgbClr>
                </a:outerShdw>
              </a:effectLst>
            </a:endParaRPr>
          </a:p>
          <a:p>
            <a:pPr>
              <a:lnSpc>
                <a:spcPts val="2000"/>
              </a:lnSpc>
              <a:spcAft>
                <a:spcPts val="600"/>
              </a:spcAft>
            </a:pPr>
            <a:endParaRPr lang="en-US" sz="2000" dirty="0" smtClean="0">
              <a:solidFill>
                <a:schemeClr val="bg1"/>
              </a:solidFill>
              <a:effectLst>
                <a:outerShdw blurRad="38100" dist="38100" dir="2700000" algn="tl">
                  <a:srgbClr val="000000">
                    <a:alpha val="43137"/>
                  </a:srgbClr>
                </a:outerShdw>
              </a:effectLst>
            </a:endParaRPr>
          </a:p>
          <a:p>
            <a:pPr marL="1257300" lvl="2" indent="-342900">
              <a:lnSpc>
                <a:spcPts val="2000"/>
              </a:lnSpc>
              <a:spcAft>
                <a:spcPts val="600"/>
              </a:spcAft>
              <a:buFont typeface="Arial" panose="020B0604020202020204" pitchFamily="34" charset="0"/>
              <a:buChar char="•"/>
            </a:pPr>
            <a:endParaRPr lang="en-US" sz="2000" dirty="0">
              <a:solidFill>
                <a:schemeClr val="bg1"/>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69521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495800" cy="3733800"/>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God said it, I believe it, that settles it.</a:t>
            </a: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a:effectLst/>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51227582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724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rgbClr val="31859C"/>
                </a:solidFill>
                <a:effectLst>
                  <a:outerShdw blurRad="38100" dist="38100" dir="2700000" algn="tl">
                    <a:srgbClr val="000000">
                      <a:alpha val="43137"/>
                    </a:srgbClr>
                  </a:outerShdw>
                </a:effectLst>
              </a:rPr>
              <a:t>God said it, I believe it, that settles it.</a:t>
            </a:r>
          </a:p>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Thoughtless adherence to a rules-focused religion.</a:t>
            </a: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35545197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8006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rgbClr val="31859C"/>
                </a:solidFill>
                <a:effectLst>
                  <a:outerShdw blurRad="38100" dist="38100" dir="2700000" algn="tl">
                    <a:srgbClr val="000000">
                      <a:alpha val="43137"/>
                    </a:srgbClr>
                  </a:outerShdw>
                </a:effectLst>
              </a:rPr>
              <a:t>God said it, I believe it, that settles it.</a:t>
            </a:r>
          </a:p>
          <a:p>
            <a:pPr marL="457200" indent="-457200">
              <a:spcAft>
                <a:spcPts val="0"/>
              </a:spcAft>
              <a:buFont typeface="Arial"/>
              <a:buChar char="•"/>
            </a:pPr>
            <a:r>
              <a:rPr lang="en-US" sz="2800" dirty="0" smtClean="0">
                <a:solidFill>
                  <a:srgbClr val="31859C"/>
                </a:solidFill>
                <a:effectLst>
                  <a:outerShdw blurRad="38100" dist="38100" dir="2700000" algn="tl">
                    <a:srgbClr val="000000">
                      <a:alpha val="43137"/>
                    </a:srgbClr>
                  </a:outerShdw>
                </a:effectLst>
              </a:rPr>
              <a:t>Thoughtless adherence to a rules-focused religion.</a:t>
            </a:r>
          </a:p>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Inability to integrate Scripture into reality- based experiences and life principles. </a:t>
            </a:r>
            <a:endParaRPr lang="en-US" sz="2800" dirty="0">
              <a:solidFill>
                <a:schemeClr val="accent5">
                  <a:lumMod val="60000"/>
                  <a:lumOff val="40000"/>
                </a:schemeClr>
              </a:solidFill>
              <a:effectLst>
                <a:outerShdw blurRad="38100" dist="38100" dir="2700000" algn="tl">
                  <a:srgbClr val="000000">
                    <a:alpha val="43137"/>
                  </a:srgbClr>
                </a:outerShdw>
              </a:effectLst>
            </a:endParaRP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406713884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953000" cy="432435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pPr>
            <a:r>
              <a:rPr lang="en-US" sz="2800" dirty="0" smtClean="0">
                <a:solidFill>
                  <a:srgbClr val="FFFFFF"/>
                </a:solidFill>
                <a:effectLst>
                  <a:outerShdw blurRad="38100" dist="38100" dir="2700000" algn="tl">
                    <a:srgbClr val="000000">
                      <a:alpha val="43137"/>
                    </a:srgbClr>
                  </a:outerShdw>
                </a:effectLst>
              </a:rPr>
              <a:t>Cannot draw conclusions from evidence and require a declarative text or statement to believe.</a:t>
            </a:r>
          </a:p>
          <a:p>
            <a:pPr marL="342900" indent="-342900">
              <a:lnSpc>
                <a:spcPct val="90000"/>
              </a:lnSpc>
              <a:buFont typeface="Arial"/>
              <a:buChar char="•"/>
            </a:pPr>
            <a:endParaRPr lang="en-US" sz="2000" dirty="0">
              <a:solidFill>
                <a:schemeClr val="tx2">
                  <a:lumMod val="40000"/>
                  <a:lumOff val="60000"/>
                </a:schemeClr>
              </a:solidFill>
              <a:effectLst>
                <a:outerShdw blurRad="38100" dist="38100" dir="2700000" algn="tl">
                  <a:srgbClr val="000000">
                    <a:alpha val="43137"/>
                  </a:srgbClr>
                </a:outerShdw>
              </a:effectLst>
            </a:endParaRP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88122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953000" cy="432435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pPr>
            <a:r>
              <a:rPr lang="en-US" sz="2800" dirty="0">
                <a:solidFill>
                  <a:srgbClr val="31859C"/>
                </a:solidFill>
                <a:effectLst>
                  <a:outerShdw blurRad="38100" dist="38100" dir="2700000" algn="tl">
                    <a:srgbClr val="000000">
                      <a:alpha val="43137"/>
                    </a:srgbClr>
                  </a:outerShdw>
                </a:effectLst>
              </a:rPr>
              <a:t>Cannot draw conclusions from evidence </a:t>
            </a:r>
            <a:r>
              <a:rPr lang="en-US" sz="2800" dirty="0" smtClean="0">
                <a:solidFill>
                  <a:srgbClr val="31859C"/>
                </a:solidFill>
                <a:effectLst>
                  <a:outerShdw blurRad="38100" dist="38100" dir="2700000" algn="tl">
                    <a:srgbClr val="000000">
                      <a:alpha val="43137"/>
                    </a:srgbClr>
                  </a:outerShdw>
                </a:effectLst>
              </a:rPr>
              <a:t>and </a:t>
            </a:r>
            <a:r>
              <a:rPr lang="en-US" sz="2800" dirty="0">
                <a:solidFill>
                  <a:srgbClr val="31859C"/>
                </a:solidFill>
                <a:effectLst>
                  <a:outerShdw blurRad="38100" dist="38100" dir="2700000" algn="tl">
                    <a:srgbClr val="000000">
                      <a:alpha val="43137"/>
                    </a:srgbClr>
                  </a:outerShdw>
                </a:effectLst>
              </a:rPr>
              <a:t>require a declarative text or statement to </a:t>
            </a:r>
            <a:r>
              <a:rPr lang="en-US" sz="2800" dirty="0" smtClean="0">
                <a:solidFill>
                  <a:srgbClr val="31859C"/>
                </a:solidFill>
                <a:effectLst>
                  <a:outerShdw blurRad="38100" dist="38100" dir="2700000" algn="tl">
                    <a:srgbClr val="000000">
                      <a:alpha val="43137"/>
                    </a:srgbClr>
                  </a:outerShdw>
                </a:effectLst>
              </a:rPr>
              <a:t>believe.</a:t>
            </a:r>
            <a:endParaRPr lang="en-US" sz="2800" dirty="0">
              <a:solidFill>
                <a:srgbClr val="31859C"/>
              </a:solidFill>
              <a:effectLst>
                <a:outerShdw blurRad="38100" dist="38100" dir="2700000" algn="tl">
                  <a:srgbClr val="000000">
                    <a:alpha val="43137"/>
                  </a:srgbClr>
                </a:outerShdw>
              </a:effectLst>
            </a:endParaRPr>
          </a:p>
          <a:p>
            <a:pPr marL="342900" indent="-342900">
              <a:lnSpc>
                <a:spcPct val="90000"/>
              </a:lnSpc>
              <a:buFont typeface="Arial"/>
              <a:buChar char="•"/>
            </a:pPr>
            <a:r>
              <a:rPr lang="en-US" sz="2800" dirty="0" smtClean="0">
                <a:solidFill>
                  <a:srgbClr val="FFFFFF"/>
                </a:solidFill>
                <a:effectLst>
                  <a:outerShdw blurRad="38100" dist="38100" dir="2700000" algn="tl">
                    <a:srgbClr val="000000">
                      <a:alpha val="43137"/>
                    </a:srgbClr>
                  </a:outerShdw>
                </a:effectLst>
              </a:rPr>
              <a:t>Historically, those who refused to believe the world is round or not the center of the universe.</a:t>
            </a: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23185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35148"/>
            <a:ext cx="818653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Immaturity is Sola Scriptura</a:t>
            </a:r>
            <a:endParaRPr lang="en-US" sz="3200" b="1" cap="small" spc="50" dirty="0">
              <a:solidFill>
                <a:srgbClr val="FFFFCC"/>
              </a:solidFill>
            </a:endParaRPr>
          </a:p>
        </p:txBody>
      </p:sp>
      <p:sp>
        <p:nvSpPr>
          <p:cNvPr id="6" name="TextBox 5"/>
          <p:cNvSpPr txBox="1">
            <a:spLocks noChangeArrowheads="1"/>
          </p:cNvSpPr>
          <p:nvPr/>
        </p:nvSpPr>
        <p:spPr>
          <a:xfrm>
            <a:off x="3962400" y="819150"/>
            <a:ext cx="4953000" cy="432435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pPr>
            <a:r>
              <a:rPr lang="en-US" sz="2800" dirty="0" smtClean="0">
                <a:solidFill>
                  <a:srgbClr val="FFFFFF"/>
                </a:solidFill>
                <a:effectLst>
                  <a:outerShdw blurRad="38100" dist="38100" dir="2700000" algn="tl">
                    <a:srgbClr val="000000">
                      <a:alpha val="43137"/>
                    </a:srgbClr>
                  </a:outerShdw>
                </a:effectLst>
              </a:rPr>
              <a:t>Even though the Bible declares our need to mature, and demonstrates the progression through history of different levels, rejects this program because the 7 levels aren’t listed</a:t>
            </a:r>
            <a:endParaRPr lang="en-US" sz="2000" dirty="0">
              <a:solidFill>
                <a:schemeClr val="tx2">
                  <a:lumMod val="40000"/>
                  <a:lumOff val="60000"/>
                </a:schemeClr>
              </a:solidFill>
              <a:effectLst>
                <a:outerShdw blurRad="38100" dist="38100" dir="2700000" algn="tl">
                  <a:srgbClr val="000000">
                    <a:alpha val="43137"/>
                  </a:srgbClr>
                </a:outerShdw>
              </a:effectLst>
            </a:endParaRPr>
          </a:p>
        </p:txBody>
      </p:sp>
      <p:pic>
        <p:nvPicPr>
          <p:cNvPr id="7" name="Picture 6" descr="PPT_VennDiagram_Scripture.png"/>
          <p:cNvPicPr>
            <a:picLocks noChangeAspect="1"/>
          </p:cNvPicPr>
          <p:nvPr/>
        </p:nvPicPr>
        <p:blipFill rotWithShape="1">
          <a:blip r:embed="rId2" cstate="print">
            <a:extLst>
              <a:ext uri="{28A0092B-C50C-407E-A947-70E740481C1C}">
                <a14:useLocalDpi xmlns:a14="http://schemas.microsoft.com/office/drawing/2010/main" val="0"/>
              </a:ext>
            </a:extLst>
          </a:blip>
          <a:srcRect l="15060" t="2226" r="18706" b="24718"/>
          <a:stretch/>
        </p:blipFill>
        <p:spPr>
          <a:xfrm>
            <a:off x="0" y="1084384"/>
            <a:ext cx="4191000" cy="3703753"/>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356427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pPr marL="914400" lvl="2" indent="0">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605334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r>
              <a:rPr lang="en-US" dirty="0"/>
              <a:t>Level </a:t>
            </a:r>
            <a:r>
              <a:rPr lang="en-US" dirty="0" smtClean="0"/>
              <a:t>5 </a:t>
            </a:r>
            <a:r>
              <a:rPr lang="en-US" dirty="0"/>
              <a:t>and </a:t>
            </a:r>
            <a:r>
              <a:rPr lang="en-US" dirty="0" smtClean="0"/>
              <a:t>above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719312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b="1" dirty="0" smtClean="0">
                <a:cs typeface="Arial"/>
              </a:rPr>
              <a:t>How Do You Determine What Is Right And Wrong?</a:t>
            </a:r>
            <a:endParaRPr lang="en-US" b="1" dirty="0">
              <a:cs typeface="Arial"/>
            </a:endParaRPr>
          </a:p>
        </p:txBody>
      </p:sp>
      <p:sp>
        <p:nvSpPr>
          <p:cNvPr id="3" name="Content Placeholder 2"/>
          <p:cNvSpPr>
            <a:spLocks noGrp="1"/>
          </p:cNvSpPr>
          <p:nvPr>
            <p:ph idx="1"/>
          </p:nvPr>
        </p:nvSpPr>
        <p:spPr>
          <a:xfrm>
            <a:off x="914400" y="1047750"/>
            <a:ext cx="7772400" cy="3394472"/>
          </a:xfrm>
        </p:spPr>
        <p:txBody>
          <a:bodyPr>
            <a:normAutofit/>
          </a:bodyPr>
          <a:lstStyle/>
          <a:p>
            <a:pPr lvl="0"/>
            <a:r>
              <a:rPr lang="en-US" dirty="0" smtClean="0">
                <a:solidFill>
                  <a:srgbClr val="31859C"/>
                </a:solidFill>
              </a:rPr>
              <a:t>Do you look to a higher authority – parent, teacher, political leader, pastor, priest or deity – to tell you? </a:t>
            </a:r>
          </a:p>
          <a:p>
            <a:pPr lvl="0"/>
            <a:r>
              <a:rPr lang="en-US" sz="2800" dirty="0" smtClean="0">
                <a:solidFill>
                  <a:srgbClr val="31859C"/>
                </a:solidFill>
              </a:rPr>
              <a:t>Do you look for a consensus among peers, or perhaps a code of rules or system of established laws?</a:t>
            </a:r>
          </a:p>
          <a:p>
            <a:pPr lvl="0"/>
            <a:r>
              <a:rPr lang="en-US" sz="2800" dirty="0" smtClean="0"/>
              <a:t>Or do you have another standard?</a:t>
            </a:r>
            <a:endParaRPr lang="en-US" sz="2800" dirty="0"/>
          </a:p>
          <a:p>
            <a:endParaRPr lang="en-US" dirty="0"/>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1073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r>
              <a:rPr lang="en-US" dirty="0"/>
              <a:t>Level </a:t>
            </a:r>
            <a:r>
              <a:rPr lang="en-US" dirty="0" smtClean="0"/>
              <a:t>5 </a:t>
            </a:r>
            <a:r>
              <a:rPr lang="en-US" dirty="0"/>
              <a:t>and above</a:t>
            </a:r>
          </a:p>
          <a:p>
            <a:pPr lvl="1"/>
            <a:r>
              <a:rPr lang="en-US" dirty="0"/>
              <a:t>Love/Other-Centered theologies, focus on</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73704548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r>
              <a:rPr lang="en-US" dirty="0"/>
              <a:t>Level </a:t>
            </a:r>
            <a:r>
              <a:rPr lang="en-US" dirty="0" smtClean="0"/>
              <a:t>5 </a:t>
            </a:r>
            <a:r>
              <a:rPr lang="en-US" dirty="0"/>
              <a:t>and above</a:t>
            </a:r>
          </a:p>
          <a:p>
            <a:pPr lvl="1"/>
            <a:r>
              <a:rPr lang="en-US" dirty="0"/>
              <a:t>Love/Other-Centered theologies, focus on:</a:t>
            </a:r>
          </a:p>
          <a:p>
            <a:pPr lvl="2"/>
            <a:r>
              <a:rPr lang="en-US" sz="2200" dirty="0"/>
              <a:t>Love for God and others</a:t>
            </a:r>
          </a:p>
          <a:p>
            <a:pPr marL="914400" lvl="2" indent="0">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62564043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r>
              <a:rPr lang="en-US" dirty="0"/>
              <a:t>Level </a:t>
            </a:r>
            <a:r>
              <a:rPr lang="en-US" dirty="0" smtClean="0"/>
              <a:t>5 </a:t>
            </a:r>
            <a:r>
              <a:rPr lang="en-US" dirty="0"/>
              <a:t>and above</a:t>
            </a:r>
          </a:p>
          <a:p>
            <a:pPr lvl="1"/>
            <a:r>
              <a:rPr lang="en-US" dirty="0"/>
              <a:t>Love/Other-Centered theologies, focus on:</a:t>
            </a:r>
          </a:p>
          <a:p>
            <a:pPr lvl="2"/>
            <a:r>
              <a:rPr lang="en-US" sz="2200" dirty="0">
                <a:solidFill>
                  <a:srgbClr val="31859C"/>
                </a:solidFill>
              </a:rPr>
              <a:t>Love for God and others</a:t>
            </a:r>
          </a:p>
          <a:p>
            <a:pPr lvl="2"/>
            <a:r>
              <a:rPr lang="en-US" sz="2200" dirty="0"/>
              <a:t>Living in harmony with Design</a:t>
            </a:r>
          </a:p>
          <a:p>
            <a:pPr marL="914400" lvl="2" indent="0">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85412690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a:t>What is </a:t>
            </a:r>
            <a:r>
              <a:rPr lang="en-US" dirty="0" smtClean="0"/>
              <a:t>Maturity?</a:t>
            </a:r>
            <a:endParaRPr lang="en-US" dirty="0"/>
          </a:p>
        </p:txBody>
      </p:sp>
      <p:sp>
        <p:nvSpPr>
          <p:cNvPr id="3" name="Content Placeholder 2"/>
          <p:cNvSpPr>
            <a:spLocks noGrp="1"/>
          </p:cNvSpPr>
          <p:nvPr>
            <p:ph idx="1"/>
          </p:nvPr>
        </p:nvSpPr>
        <p:spPr>
          <a:xfrm>
            <a:off x="1066800" y="1123950"/>
            <a:ext cx="7620000" cy="4019550"/>
          </a:xfrm>
        </p:spPr>
        <p:txBody>
          <a:bodyPr>
            <a:normAutofit/>
          </a:bodyPr>
          <a:lstStyle/>
          <a:p>
            <a:r>
              <a:rPr lang="en-US" dirty="0"/>
              <a:t>Level </a:t>
            </a:r>
            <a:r>
              <a:rPr lang="en-US" dirty="0" smtClean="0"/>
              <a:t>5 </a:t>
            </a:r>
            <a:r>
              <a:rPr lang="en-US" dirty="0"/>
              <a:t>and above</a:t>
            </a:r>
          </a:p>
          <a:p>
            <a:pPr lvl="1"/>
            <a:r>
              <a:rPr lang="en-US" dirty="0"/>
              <a:t>Love/Other-Centered theologies, focus on:</a:t>
            </a:r>
          </a:p>
          <a:p>
            <a:pPr lvl="2"/>
            <a:r>
              <a:rPr lang="en-US" sz="2200" dirty="0">
                <a:solidFill>
                  <a:srgbClr val="31859C"/>
                </a:solidFill>
              </a:rPr>
              <a:t>Love for God and others</a:t>
            </a:r>
          </a:p>
          <a:p>
            <a:pPr lvl="2"/>
            <a:r>
              <a:rPr lang="en-US" sz="2200" dirty="0">
                <a:solidFill>
                  <a:srgbClr val="31859C"/>
                </a:solidFill>
              </a:rPr>
              <a:t>Living in harmony with Design</a:t>
            </a:r>
          </a:p>
          <a:p>
            <a:pPr lvl="2"/>
            <a:r>
              <a:rPr lang="en-US" sz="2200" dirty="0"/>
              <a:t>Fulfilling God’s purposes</a:t>
            </a:r>
          </a:p>
          <a:p>
            <a:pPr marL="914400" lvl="2" indent="0">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64031690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8626"/>
            <a:ext cx="8186530" cy="895349"/>
          </a:xfrm>
          <a:prstGeom prst="rect">
            <a:avLst/>
          </a:prstGeom>
          <a:ln>
            <a:noFill/>
          </a:ln>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Maturity Level 5</a:t>
            </a:r>
            <a:endParaRPr lang="en-US" sz="3200" b="1" cap="small" spc="50" dirty="0">
              <a:solidFill>
                <a:srgbClr val="FFFFCC"/>
              </a:solidFill>
            </a:endParaRPr>
          </a:p>
        </p:txBody>
      </p:sp>
      <p:sp>
        <p:nvSpPr>
          <p:cNvPr id="6" name="TextBox 5"/>
          <p:cNvSpPr txBox="1">
            <a:spLocks noChangeArrowheads="1"/>
          </p:cNvSpPr>
          <p:nvPr/>
        </p:nvSpPr>
        <p:spPr>
          <a:xfrm>
            <a:off x="4572000" y="1047750"/>
            <a:ext cx="3886199" cy="3733800"/>
          </a:xfrm>
          <a:prstGeom prst="rect">
            <a:avLst/>
          </a:prstGeom>
          <a:ln>
            <a:noFill/>
          </a:ln>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Love for others </a:t>
            </a:r>
          </a:p>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Includes not only Scripture, but requires interpretations that harmonize with the experience of love</a:t>
            </a:r>
            <a:endParaRPr lang="en-US" sz="3200" dirty="0" smtClean="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156" t="3586" r="16364" b="4871"/>
          <a:stretch/>
        </p:blipFill>
        <p:spPr>
          <a:xfrm>
            <a:off x="-44570" y="747519"/>
            <a:ext cx="4710022" cy="4340606"/>
          </a:xfrm>
          <a:prstGeom prst="rect">
            <a:avLst/>
          </a:prstGeom>
          <a:ln w="0" cap="flat" cmpd="sng">
            <a:noFill/>
            <a:round/>
          </a:ln>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145170613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862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Maturity Level 6</a:t>
            </a:r>
            <a:endParaRPr lang="en-US" sz="3200" b="1" cap="small" spc="50" dirty="0">
              <a:solidFill>
                <a:srgbClr val="FFFFCC"/>
              </a:solidFill>
            </a:endParaRPr>
          </a:p>
        </p:txBody>
      </p:sp>
      <p:sp>
        <p:nvSpPr>
          <p:cNvPr id="6" name="TextBox 5"/>
          <p:cNvSpPr txBox="1">
            <a:spLocks noChangeArrowheads="1"/>
          </p:cNvSpPr>
          <p:nvPr/>
        </p:nvSpPr>
        <p:spPr>
          <a:xfrm>
            <a:off x="3810000" y="819150"/>
            <a:ext cx="4648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endParaRPr lang="en-US" sz="2800" dirty="0" smtClean="0">
              <a:solidFill>
                <a:schemeClr val="bg1"/>
              </a:solidFill>
            </a:endParaRPr>
          </a:p>
        </p:txBody>
      </p:sp>
      <p:sp>
        <p:nvSpPr>
          <p:cNvPr id="7" name="TextBox 6"/>
          <p:cNvSpPr txBox="1">
            <a:spLocks noChangeArrowheads="1"/>
          </p:cNvSpPr>
          <p:nvPr/>
        </p:nvSpPr>
        <p:spPr>
          <a:xfrm>
            <a:off x="4572000" y="1047750"/>
            <a:ext cx="40386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Principle-based living</a:t>
            </a:r>
          </a:p>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Includes not only Scripture, and love for others, but understands God’s design for life</a:t>
            </a:r>
            <a:endParaRPr lang="en-US" sz="3200" dirty="0" smtClean="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9015" t="3204" r="7093" b="4281"/>
          <a:stretch/>
        </p:blipFill>
        <p:spPr>
          <a:xfrm>
            <a:off x="247286" y="733245"/>
            <a:ext cx="4959606" cy="4382219"/>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38820765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862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50" dirty="0" smtClean="0">
                <a:solidFill>
                  <a:srgbClr val="FFFFCC"/>
                </a:solidFill>
              </a:rPr>
              <a:t>Maturity Level 7 </a:t>
            </a:r>
          </a:p>
        </p:txBody>
      </p:sp>
      <p:sp>
        <p:nvSpPr>
          <p:cNvPr id="6" name="TextBox 5"/>
          <p:cNvSpPr txBox="1">
            <a:spLocks noChangeArrowheads="1"/>
          </p:cNvSpPr>
          <p:nvPr/>
        </p:nvSpPr>
        <p:spPr>
          <a:xfrm>
            <a:off x="4572000" y="1047750"/>
            <a:ext cx="396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Understanding God’s Purposes</a:t>
            </a:r>
          </a:p>
          <a:p>
            <a:pPr marL="457200" indent="-45720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Requires integration of Scripture, Science &amp; Experience in the framework of the Great Controversy over God’s character</a:t>
            </a:r>
            <a:endParaRPr lang="en-US" sz="2800" dirty="0">
              <a:solidFill>
                <a:schemeClr val="bg1"/>
              </a:solidFill>
              <a:effectLst>
                <a:outerShdw blurRad="38100" dist="38100" dir="2700000" algn="tl">
                  <a:srgbClr val="000000">
                    <a:alpha val="43137"/>
                  </a:srgbClr>
                </a:outerShdw>
              </a:effectLst>
            </a:endParaRPr>
          </a:p>
        </p:txBody>
      </p:sp>
      <p:pic>
        <p:nvPicPr>
          <p:cNvPr id="7" name="Picture 6"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941544"/>
            <a:ext cx="4038600" cy="3948449"/>
          </a:xfrm>
          <a:prstGeom prst="rect">
            <a:avLst/>
          </a:prstGeom>
        </p:spPr>
      </p:pic>
      <p:sp>
        <p:nvSpPr>
          <p:cNvPr id="2" name="Footer Placeholder 1"/>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30634667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794"/>
            <a:ext cx="8842205" cy="881834"/>
          </a:xfrm>
        </p:spPr>
        <p:txBody>
          <a:bodyPr>
            <a:noAutofit/>
          </a:bodyPr>
          <a:lstStyle/>
          <a:p>
            <a:pPr>
              <a:lnSpc>
                <a:spcPct val="80000"/>
              </a:lnSpc>
            </a:pPr>
            <a:r>
              <a:rPr lang="en-US" dirty="0" smtClean="0"/>
              <a:t>Historic View</a:t>
            </a:r>
            <a:endParaRPr lang="en-US" dirty="0"/>
          </a:p>
        </p:txBody>
      </p:sp>
      <p:sp>
        <p:nvSpPr>
          <p:cNvPr id="3" name="Content Placeholder 2"/>
          <p:cNvSpPr>
            <a:spLocks noGrp="1"/>
          </p:cNvSpPr>
          <p:nvPr>
            <p:ph idx="1"/>
          </p:nvPr>
        </p:nvSpPr>
        <p:spPr>
          <a:xfrm>
            <a:off x="914400" y="1123950"/>
            <a:ext cx="7772400" cy="3562295"/>
          </a:xfrm>
        </p:spPr>
        <p:txBody>
          <a:bodyPr>
            <a:noAutofit/>
          </a:bodyPr>
          <a:lstStyle/>
          <a:p>
            <a:pPr marL="0" indent="0">
              <a:buNone/>
            </a:pPr>
            <a:r>
              <a:rPr lang="en-US" dirty="0">
                <a:effectLst>
                  <a:outerShdw blurRad="38100" dist="38100" dir="2700000" algn="tl">
                    <a:srgbClr val="000000">
                      <a:alpha val="43137"/>
                    </a:srgbClr>
                  </a:outerShdw>
                </a:effectLst>
              </a:rPr>
              <a:t>The great storehouse of truth is </a:t>
            </a:r>
            <a:r>
              <a:rPr lang="en-US" dirty="0">
                <a:solidFill>
                  <a:srgbClr val="FFFF99"/>
                </a:solidFill>
                <a:effectLst>
                  <a:outerShdw blurRad="38100" dist="38100" dir="2700000" algn="tl">
                    <a:srgbClr val="000000">
                      <a:alpha val="43137"/>
                    </a:srgbClr>
                  </a:outerShdw>
                </a:effectLst>
              </a:rPr>
              <a:t>the word of God</a:t>
            </a:r>
            <a:r>
              <a:rPr lang="en-US" dirty="0">
                <a:effectLst>
                  <a:outerShdw blurRad="38100" dist="38100" dir="2700000" algn="tl">
                    <a:srgbClr val="000000">
                      <a:alpha val="43137"/>
                    </a:srgbClr>
                  </a:outerShdw>
                </a:effectLst>
              </a:rPr>
              <a:t>—</a:t>
            </a:r>
            <a:r>
              <a:rPr lang="en-US" dirty="0">
                <a:solidFill>
                  <a:srgbClr val="FFFF99"/>
                </a:solidFill>
                <a:effectLst>
                  <a:outerShdw blurRad="38100" dist="38100" dir="2700000" algn="tl">
                    <a:srgbClr val="000000">
                      <a:alpha val="43137"/>
                    </a:srgbClr>
                  </a:outerShdw>
                </a:effectLst>
              </a:rPr>
              <a:t>the written word</a:t>
            </a:r>
            <a:r>
              <a:rPr lang="en-US" dirty="0">
                <a:effectLst>
                  <a:outerShdw blurRad="38100" dist="38100" dir="2700000" algn="tl">
                    <a:srgbClr val="000000">
                      <a:alpha val="43137"/>
                    </a:srgbClr>
                  </a:outerShdw>
                </a:effectLst>
              </a:rPr>
              <a:t>, </a:t>
            </a:r>
            <a:r>
              <a:rPr lang="en-US" dirty="0">
                <a:solidFill>
                  <a:srgbClr val="FFFF99"/>
                </a:solidFill>
                <a:effectLst>
                  <a:outerShdw blurRad="38100" dist="38100" dir="2700000" algn="tl">
                    <a:srgbClr val="000000">
                      <a:alpha val="43137"/>
                    </a:srgbClr>
                  </a:outerShdw>
                </a:effectLst>
              </a:rPr>
              <a:t>the book of nature</a:t>
            </a:r>
            <a:r>
              <a:rPr lang="en-US" dirty="0">
                <a:effectLst>
                  <a:outerShdw blurRad="38100" dist="38100" dir="2700000" algn="tl">
                    <a:srgbClr val="000000">
                      <a:alpha val="43137"/>
                    </a:srgbClr>
                  </a:outerShdw>
                </a:effectLst>
              </a:rPr>
              <a:t>, and </a:t>
            </a:r>
            <a:r>
              <a:rPr lang="en-US" dirty="0">
                <a:solidFill>
                  <a:srgbClr val="FFFF99"/>
                </a:solidFill>
                <a:effectLst>
                  <a:outerShdw blurRad="38100" dist="38100" dir="2700000" algn="tl">
                    <a:srgbClr val="000000">
                      <a:alpha val="43137"/>
                    </a:srgbClr>
                  </a:outerShdw>
                </a:effectLst>
              </a:rPr>
              <a:t>the book of experience</a:t>
            </a:r>
            <a:r>
              <a:rPr lang="en-US" dirty="0">
                <a:effectLst>
                  <a:outerShdw blurRad="38100" dist="38100" dir="2700000" algn="tl">
                    <a:srgbClr val="000000">
                      <a:alpha val="43137"/>
                    </a:srgbClr>
                  </a:outerShdw>
                </a:effectLst>
              </a:rPr>
              <a:t> in God’s dealing with human life. </a:t>
            </a:r>
            <a:r>
              <a:rPr lang="en-US" sz="1800" dirty="0" smtClean="0">
                <a:solidFill>
                  <a:schemeClr val="tx2">
                    <a:lumMod val="40000"/>
                    <a:lumOff val="60000"/>
                  </a:schemeClr>
                </a:solidFill>
                <a:effectLst>
                  <a:outerShdw blurRad="38100" dist="38100" dir="2700000" algn="tl">
                    <a:srgbClr val="000000">
                      <a:alpha val="43137"/>
                    </a:srgbClr>
                  </a:outerShdw>
                </a:effectLst>
              </a:rPr>
              <a:t>E.G. White, Christ’s Object Lessons 125</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79831496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23950"/>
            <a:ext cx="7772400" cy="3562295"/>
          </a:xfrm>
        </p:spPr>
        <p:txBody>
          <a:bodyPr>
            <a:noAutofit/>
          </a:bodyPr>
          <a:lstStyle/>
          <a:p>
            <a:pPr marL="0" indent="0">
              <a:buNone/>
            </a:pPr>
            <a:r>
              <a:rPr lang="en-US" dirty="0" smtClean="0">
                <a:effectLst>
                  <a:outerShdw blurRad="38100" dist="38100" dir="2700000" algn="tl">
                    <a:srgbClr val="000000">
                      <a:alpha val="43137"/>
                    </a:srgbClr>
                  </a:outerShdw>
                </a:effectLst>
              </a:rPr>
              <a:t>Jesus </a:t>
            </a:r>
            <a:r>
              <a:rPr lang="en-US" dirty="0">
                <a:effectLst>
                  <a:outerShdw blurRad="38100" dist="38100" dir="2700000" algn="tl">
                    <a:srgbClr val="000000">
                      <a:alpha val="43137"/>
                    </a:srgbClr>
                  </a:outerShdw>
                </a:effectLst>
              </a:rPr>
              <a:t>followed the </a:t>
            </a:r>
            <a:r>
              <a:rPr lang="en-US" dirty="0">
                <a:solidFill>
                  <a:srgbClr val="FFFF99"/>
                </a:solidFill>
                <a:effectLst>
                  <a:outerShdw blurRad="38100" dist="38100" dir="2700000" algn="tl">
                    <a:srgbClr val="000000">
                      <a:alpha val="43137"/>
                    </a:srgbClr>
                  </a:outerShdw>
                </a:effectLst>
              </a:rPr>
              <a:t>divine plan of education</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His education was gained directly from the Heaven-appointed sources; from useful work, from </a:t>
            </a:r>
            <a:r>
              <a:rPr lang="en-US" dirty="0">
                <a:solidFill>
                  <a:srgbClr val="FFFF99"/>
                </a:solidFill>
                <a:effectLst>
                  <a:outerShdw blurRad="38100" dist="38100" dir="2700000" algn="tl">
                    <a:srgbClr val="000000">
                      <a:alpha val="43137"/>
                    </a:srgbClr>
                  </a:outerShdw>
                </a:effectLst>
              </a:rPr>
              <a:t>the study of the Scriptures and of nature, and from the experiences of life</a:t>
            </a:r>
            <a:r>
              <a:rPr lang="en-US" dirty="0">
                <a:effectLst>
                  <a:outerShdw blurRad="38100" dist="38100" dir="2700000" algn="tl">
                    <a:srgbClr val="000000">
                      <a:alpha val="43137"/>
                    </a:srgbClr>
                  </a:outerShdw>
                </a:effectLst>
              </a:rPr>
              <a:t>--God's lesson </a:t>
            </a:r>
            <a:r>
              <a:rPr lang="en-US" dirty="0" smtClean="0">
                <a:effectLst>
                  <a:outerShdw blurRad="38100" dist="38100" dir="2700000" algn="tl">
                    <a:srgbClr val="000000">
                      <a:alpha val="43137"/>
                    </a:srgbClr>
                  </a:outerShdw>
                </a:effectLst>
              </a:rPr>
              <a:t>books.</a:t>
            </a:r>
            <a:r>
              <a:rPr lang="en-US" dirty="0">
                <a:effectLst>
                  <a:outerShdw blurRad="38100" dist="38100" dir="2700000" algn="tl" rotWithShape="0">
                    <a:srgbClr val="000000">
                      <a:alpha val="43137"/>
                    </a:srgbClr>
                  </a:outerShdw>
                </a:effectLst>
              </a:rPr>
              <a:t> </a:t>
            </a:r>
            <a:r>
              <a:rPr lang="en-US" sz="1800" dirty="0" smtClean="0">
                <a:solidFill>
                  <a:srgbClr val="8EB4E3"/>
                </a:solidFill>
                <a:effectLst>
                  <a:outerShdw blurRad="38100" dist="38100" dir="2700000" algn="tl" rotWithShape="0">
                    <a:srgbClr val="000000">
                      <a:alpha val="43137"/>
                    </a:srgbClr>
                  </a:outerShdw>
                </a:effectLst>
              </a:rPr>
              <a:t>E.G. White, Education 77</a:t>
            </a: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191794"/>
            <a:ext cx="8842205" cy="881834"/>
          </a:xfrm>
        </p:spPr>
        <p:txBody>
          <a:bodyPr>
            <a:noAutofit/>
          </a:bodyPr>
          <a:lstStyle/>
          <a:p>
            <a:pPr>
              <a:lnSpc>
                <a:spcPct val="80000"/>
              </a:lnSpc>
            </a:pPr>
            <a:r>
              <a:rPr lang="en-US" dirty="0" smtClean="0"/>
              <a:t>Historic View</a:t>
            </a:r>
            <a:endParaRPr lang="en-US" dirty="0"/>
          </a:p>
        </p:txBody>
      </p:sp>
    </p:spTree>
    <p:extLst>
      <p:ext uri="{BB962C8B-B14F-4D97-AF65-F5344CB8AC3E}">
        <p14:creationId xmlns:p14="http://schemas.microsoft.com/office/powerpoint/2010/main" val="362270823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23950"/>
            <a:ext cx="7772400" cy="3562295"/>
          </a:xfrm>
        </p:spPr>
        <p:txBody>
          <a:bodyPr>
            <a:noAutofit/>
          </a:bodyPr>
          <a:lstStyle/>
          <a:p>
            <a:pPr marL="0" indent="0">
              <a:lnSpc>
                <a:spcPct val="80000"/>
              </a:lnSpc>
              <a:buNone/>
            </a:pPr>
            <a:endParaRPr lang="en-US" sz="26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103005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2"/>
            <a:ext cx="8229600" cy="857250"/>
          </a:xfrm>
        </p:spPr>
        <p:txBody>
          <a:bodyPr>
            <a:normAutofit/>
          </a:bodyPr>
          <a:lstStyle/>
          <a:p>
            <a:r>
              <a:rPr lang="en-US" dirty="0" smtClean="0"/>
              <a:t>We Will Examine the 7 Levels so that…</a:t>
            </a:r>
            <a:endParaRPr lang="en-US" dirty="0"/>
          </a:p>
        </p:txBody>
      </p:sp>
      <p:sp>
        <p:nvSpPr>
          <p:cNvPr id="3" name="Content Placeholder 2"/>
          <p:cNvSpPr>
            <a:spLocks noGrp="1"/>
          </p:cNvSpPr>
          <p:nvPr>
            <p:ph idx="1"/>
          </p:nvPr>
        </p:nvSpPr>
        <p:spPr/>
        <p:txBody>
          <a:bodyPr>
            <a:normAutofit fontScale="92500"/>
          </a:bodyPr>
          <a:lstStyle/>
          <a:p>
            <a:pPr marL="0" indent="0">
              <a:buNone/>
            </a:pPr>
            <a:r>
              <a:rPr lang="es-CO" sz="2800" dirty="0" smtClean="0"/>
              <a:t>“W</a:t>
            </a:r>
            <a:r>
              <a:rPr lang="en-US" sz="2800" dirty="0" smtClean="0"/>
              <a:t>e </a:t>
            </a:r>
            <a:r>
              <a:rPr lang="en-US" sz="2800" dirty="0"/>
              <a:t>shall all come together to that </a:t>
            </a:r>
            <a:r>
              <a:rPr lang="en-US" sz="2800" i="1" dirty="0">
                <a:solidFill>
                  <a:srgbClr val="FFFF99"/>
                </a:solidFill>
              </a:rPr>
              <a:t>oneness</a:t>
            </a:r>
            <a:r>
              <a:rPr lang="en-US" sz="2800" dirty="0">
                <a:solidFill>
                  <a:srgbClr val="FFFF99"/>
                </a:solidFill>
              </a:rPr>
              <a:t> </a:t>
            </a:r>
            <a:r>
              <a:rPr lang="en-US" sz="2800" dirty="0"/>
              <a:t>in our faith and in our knowledge of the Son of God; we shall become </a:t>
            </a:r>
            <a:r>
              <a:rPr lang="en-US" sz="2800" i="1" dirty="0">
                <a:solidFill>
                  <a:srgbClr val="FFFF99"/>
                </a:solidFill>
              </a:rPr>
              <a:t>mature people</a:t>
            </a:r>
            <a:r>
              <a:rPr lang="en-US" sz="2800" dirty="0"/>
              <a:t>, reaching to the very height of </a:t>
            </a:r>
            <a:r>
              <a:rPr lang="en-US" sz="2800" i="1" dirty="0">
                <a:solidFill>
                  <a:srgbClr val="FFFF99"/>
                </a:solidFill>
              </a:rPr>
              <a:t>Christ’s full stature</a:t>
            </a:r>
            <a:r>
              <a:rPr lang="en-US" sz="2800" dirty="0"/>
              <a:t>. Then we shall no longer be </a:t>
            </a:r>
            <a:r>
              <a:rPr lang="en-US" sz="2800" i="1" dirty="0">
                <a:solidFill>
                  <a:srgbClr val="FFFF99"/>
                </a:solidFill>
              </a:rPr>
              <a:t>children</a:t>
            </a:r>
            <a:r>
              <a:rPr lang="en-US" sz="2800" dirty="0"/>
              <a:t>, carried by the waves and blown about by every shifting wind of the teaching of deceitful people, who lead others into error by the tricks they invent.” </a:t>
            </a:r>
            <a:r>
              <a:rPr lang="en-US" sz="1700" dirty="0" smtClean="0">
                <a:solidFill>
                  <a:srgbClr val="8EB4E3"/>
                </a:solidFill>
              </a:rPr>
              <a:t>Ephesians </a:t>
            </a:r>
            <a:r>
              <a:rPr lang="en-US" sz="1700" dirty="0">
                <a:solidFill>
                  <a:srgbClr val="8EB4E3"/>
                </a:solidFill>
              </a:rPr>
              <a:t>4:13,14 GNT, emphasis </a:t>
            </a:r>
            <a:r>
              <a:rPr lang="en-US" sz="1700" dirty="0" smtClean="0">
                <a:solidFill>
                  <a:srgbClr val="8EB4E3"/>
                </a:solidFill>
              </a:rPr>
              <a:t>mine</a:t>
            </a:r>
            <a:endParaRPr lang="en-US" sz="1700" dirty="0">
              <a:solidFill>
                <a:srgbClr val="8EB4E3"/>
              </a:solidFill>
            </a:endParaRPr>
          </a:p>
          <a:p>
            <a:endParaRPr lang="en-US" sz="2800" dirty="0"/>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31540394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1:</a:t>
            </a:r>
            <a:r>
              <a:rPr lang="en-US" sz="2600" dirty="0">
                <a:effectLst>
                  <a:outerShdw blurRad="38100" dist="38100" dir="2700000" algn="tl">
                    <a:srgbClr val="000000">
                      <a:alpha val="43137"/>
                    </a:srgbClr>
                  </a:outerShdw>
                </a:effectLst>
              </a:rPr>
              <a:t> God said it, I believe it, that settles it. God said don’t eat pork so we don't, because if we do God will punish.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238941960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31859C"/>
                </a:solidFill>
                <a:effectLst>
                  <a:outerShdw blurRad="38100" dist="38100" dir="2700000" algn="tl">
                    <a:srgbClr val="000000">
                      <a:alpha val="43137"/>
                    </a:srgbClr>
                  </a:outerShdw>
                </a:effectLst>
              </a:rPr>
              <a:t>Level 1:</a:t>
            </a:r>
            <a:r>
              <a:rPr lang="en-US" sz="2600" dirty="0">
                <a:solidFill>
                  <a:srgbClr val="31859C"/>
                </a:solidFill>
                <a:effectLst>
                  <a:outerShdw blurRad="38100" dist="38100" dir="2700000" algn="tl">
                    <a:srgbClr val="000000">
                      <a:alpha val="43137"/>
                    </a:srgbClr>
                  </a:outerShdw>
                </a:effectLst>
              </a:rPr>
              <a:t> God said it, I believe it, that settles it. God said don’t eat pork so we don't, because if we do God will punish. </a:t>
            </a:r>
          </a:p>
          <a:p>
            <a:pPr lvl="0">
              <a:lnSpc>
                <a:spcPct val="80000"/>
              </a:lnSpc>
            </a:pPr>
            <a:r>
              <a:rPr lang="en-US" sz="2600" b="1" dirty="0">
                <a:solidFill>
                  <a:srgbClr val="FFFF99"/>
                </a:solidFill>
                <a:effectLst>
                  <a:outerShdw blurRad="38100" dist="38100" dir="2700000" algn="tl">
                    <a:srgbClr val="000000">
                      <a:alpha val="43137"/>
                    </a:srgbClr>
                  </a:outerShdw>
                </a:effectLst>
              </a:rPr>
              <a:t>Level 2:</a:t>
            </a:r>
            <a:r>
              <a:rPr lang="en-US" sz="2600" dirty="0">
                <a:effectLst>
                  <a:outerShdw blurRad="38100" dist="38100" dir="2700000" algn="tl">
                    <a:srgbClr val="000000">
                      <a:alpha val="43137"/>
                    </a:srgbClr>
                  </a:outerShdw>
                </a:effectLst>
              </a:rPr>
              <a:t> God promised if we eat the foods </a:t>
            </a:r>
            <a:r>
              <a:rPr lang="en-US" sz="2600" dirty="0" smtClean="0">
                <a:effectLst>
                  <a:outerShdw blurRad="38100" dist="38100" dir="2700000" algn="tl">
                    <a:srgbClr val="000000">
                      <a:alpha val="43137"/>
                    </a:srgbClr>
                  </a:outerShdw>
                </a:effectLst>
              </a:rPr>
              <a:t>He </a:t>
            </a:r>
            <a:r>
              <a:rPr lang="en-US" sz="2600" dirty="0">
                <a:effectLst>
                  <a:outerShdw blurRad="38100" dist="38100" dir="2700000" algn="tl">
                    <a:srgbClr val="000000">
                      <a:alpha val="43137"/>
                    </a:srgbClr>
                  </a:outerShdw>
                </a:effectLst>
              </a:rPr>
              <a:t>tells </a:t>
            </a:r>
            <a:r>
              <a:rPr lang="en-US" sz="2600" dirty="0" smtClean="0">
                <a:effectLst>
                  <a:outerShdw blurRad="38100" dist="38100" dir="2700000" algn="tl">
                    <a:srgbClr val="000000">
                      <a:alpha val="43137"/>
                    </a:srgbClr>
                  </a:outerShdw>
                </a:effectLst>
              </a:rPr>
              <a:t>us, </a:t>
            </a:r>
            <a:r>
              <a:rPr lang="en-US" sz="2600" dirty="0">
                <a:effectLst>
                  <a:outerShdw blurRad="38100" dist="38100" dir="2700000" algn="tl">
                    <a:srgbClr val="000000">
                      <a:alpha val="43137"/>
                    </a:srgbClr>
                  </a:outerShdw>
                </a:effectLst>
              </a:rPr>
              <a:t>He will keep us healthy, so we </a:t>
            </a:r>
            <a:r>
              <a:rPr lang="en-US" sz="2600" dirty="0" smtClean="0">
                <a:effectLst>
                  <a:outerShdw blurRad="38100" dist="38100" dir="2700000" algn="tl">
                    <a:srgbClr val="000000">
                      <a:alpha val="43137"/>
                    </a:srgbClr>
                  </a:outerShdw>
                </a:effectLst>
              </a:rPr>
              <a:t>eat </a:t>
            </a:r>
            <a:r>
              <a:rPr lang="en-US" sz="2600" dirty="0">
                <a:effectLst>
                  <a:outerShdw blurRad="38100" dist="38100" dir="2700000" algn="tl">
                    <a:srgbClr val="000000">
                      <a:alpha val="43137"/>
                    </a:srgbClr>
                  </a:outerShdw>
                </a:effectLst>
              </a:rPr>
              <a:t>the foods He says and He will give us </a:t>
            </a:r>
            <a:r>
              <a:rPr lang="en-US" sz="2600" dirty="0" smtClean="0">
                <a:effectLst>
                  <a:outerShdw blurRad="38100" dist="38100" dir="2700000" algn="tl">
                    <a:srgbClr val="000000">
                      <a:alpha val="43137"/>
                    </a:srgbClr>
                  </a:outerShdw>
                </a:effectLst>
              </a:rPr>
              <a:t>blessings.</a:t>
            </a:r>
            <a:endParaRPr lang="en-US"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174306087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31859C"/>
                </a:solidFill>
                <a:effectLst>
                  <a:outerShdw blurRad="38100" dist="38100" dir="2700000" algn="tl">
                    <a:srgbClr val="000000">
                      <a:alpha val="43137"/>
                    </a:srgbClr>
                  </a:outerShdw>
                </a:effectLst>
              </a:rPr>
              <a:t>Level 1:</a:t>
            </a:r>
            <a:r>
              <a:rPr lang="en-US" sz="2600" dirty="0">
                <a:solidFill>
                  <a:srgbClr val="31859C"/>
                </a:solidFill>
                <a:effectLst>
                  <a:outerShdw blurRad="38100" dist="38100" dir="2700000" algn="tl">
                    <a:srgbClr val="000000">
                      <a:alpha val="43137"/>
                    </a:srgbClr>
                  </a:outerShdw>
                </a:effectLst>
              </a:rPr>
              <a:t> God said it, I believe it, that settles it. God said don’t eat pork so we don't, because if we do God will punish. </a:t>
            </a:r>
          </a:p>
          <a:p>
            <a:pPr lvl="0">
              <a:lnSpc>
                <a:spcPct val="80000"/>
              </a:lnSpc>
            </a:pPr>
            <a:r>
              <a:rPr lang="en-US" sz="2600" b="1" dirty="0">
                <a:solidFill>
                  <a:srgbClr val="31859C"/>
                </a:solidFill>
                <a:effectLst>
                  <a:outerShdw blurRad="38100" dist="38100" dir="2700000" algn="tl">
                    <a:srgbClr val="000000">
                      <a:alpha val="43137"/>
                    </a:srgbClr>
                  </a:outerShdw>
                </a:effectLst>
              </a:rPr>
              <a:t>Level 2:</a:t>
            </a:r>
            <a:r>
              <a:rPr lang="en-US" sz="2600" dirty="0">
                <a:solidFill>
                  <a:srgbClr val="31859C"/>
                </a:solidFill>
                <a:effectLst>
                  <a:outerShdw blurRad="38100" dist="38100" dir="2700000" algn="tl">
                    <a:srgbClr val="000000">
                      <a:alpha val="43137"/>
                    </a:srgbClr>
                  </a:outerShdw>
                </a:effectLst>
              </a:rPr>
              <a:t> God promised if we eat the foods </a:t>
            </a:r>
            <a:r>
              <a:rPr lang="en-US" sz="2600" dirty="0" smtClean="0">
                <a:solidFill>
                  <a:srgbClr val="31859C"/>
                </a:solidFill>
                <a:effectLst>
                  <a:outerShdw blurRad="38100" dist="38100" dir="2700000" algn="tl">
                    <a:srgbClr val="000000">
                      <a:alpha val="43137"/>
                    </a:srgbClr>
                  </a:outerShdw>
                </a:effectLst>
              </a:rPr>
              <a:t>He </a:t>
            </a:r>
            <a:r>
              <a:rPr lang="en-US" sz="2600" dirty="0">
                <a:solidFill>
                  <a:srgbClr val="31859C"/>
                </a:solidFill>
                <a:effectLst>
                  <a:outerShdw blurRad="38100" dist="38100" dir="2700000" algn="tl">
                    <a:srgbClr val="000000">
                      <a:alpha val="43137"/>
                    </a:srgbClr>
                  </a:outerShdw>
                </a:effectLst>
              </a:rPr>
              <a:t>tells </a:t>
            </a:r>
            <a:r>
              <a:rPr lang="en-US" sz="2600" dirty="0" smtClean="0">
                <a:solidFill>
                  <a:srgbClr val="31859C"/>
                </a:solidFill>
                <a:effectLst>
                  <a:outerShdw blurRad="38100" dist="38100" dir="2700000" algn="tl">
                    <a:srgbClr val="000000">
                      <a:alpha val="43137"/>
                    </a:srgbClr>
                  </a:outerShdw>
                </a:effectLst>
              </a:rPr>
              <a:t>us, </a:t>
            </a:r>
            <a:r>
              <a:rPr lang="en-US" sz="2600" dirty="0">
                <a:solidFill>
                  <a:srgbClr val="31859C"/>
                </a:solidFill>
                <a:effectLst>
                  <a:outerShdw blurRad="38100" dist="38100" dir="2700000" algn="tl">
                    <a:srgbClr val="000000">
                      <a:alpha val="43137"/>
                    </a:srgbClr>
                  </a:outerShdw>
                </a:effectLst>
              </a:rPr>
              <a:t>He will keep us healthy, so we </a:t>
            </a:r>
            <a:r>
              <a:rPr lang="en-US" sz="2600" dirty="0" smtClean="0">
                <a:solidFill>
                  <a:srgbClr val="31859C"/>
                </a:solidFill>
                <a:effectLst>
                  <a:outerShdw blurRad="38100" dist="38100" dir="2700000" algn="tl">
                    <a:srgbClr val="000000">
                      <a:alpha val="43137"/>
                    </a:srgbClr>
                  </a:outerShdw>
                </a:effectLst>
              </a:rPr>
              <a:t>eat </a:t>
            </a:r>
            <a:r>
              <a:rPr lang="en-US" sz="2600" dirty="0">
                <a:solidFill>
                  <a:srgbClr val="31859C"/>
                </a:solidFill>
                <a:effectLst>
                  <a:outerShdw blurRad="38100" dist="38100" dir="2700000" algn="tl">
                    <a:srgbClr val="000000">
                      <a:alpha val="43137"/>
                    </a:srgbClr>
                  </a:outerShdw>
                </a:effectLst>
              </a:rPr>
              <a:t>the foods He says and He will give us </a:t>
            </a:r>
            <a:r>
              <a:rPr lang="en-US" sz="2600" dirty="0" smtClean="0">
                <a:solidFill>
                  <a:srgbClr val="31859C"/>
                </a:solidFill>
                <a:effectLst>
                  <a:outerShdw blurRad="38100" dist="38100" dir="2700000" algn="tl">
                    <a:srgbClr val="000000">
                      <a:alpha val="43137"/>
                    </a:srgbClr>
                  </a:outerShdw>
                </a:effectLst>
              </a:rPr>
              <a:t>blessings.</a:t>
            </a:r>
            <a:endParaRPr lang="en-US" sz="2600" dirty="0">
              <a:solidFill>
                <a:srgbClr val="31859C"/>
              </a:solidFill>
              <a:effectLst>
                <a:outerShdw blurRad="38100" dist="38100" dir="2700000" algn="tl">
                  <a:srgbClr val="000000">
                    <a:alpha val="43137"/>
                  </a:srgbClr>
                </a:outerShdw>
              </a:effectLst>
            </a:endParaRPr>
          </a:p>
          <a:p>
            <a:pPr lvl="0">
              <a:lnSpc>
                <a:spcPct val="80000"/>
              </a:lnSpc>
            </a:pPr>
            <a:r>
              <a:rPr lang="en-US" sz="2600" b="1" dirty="0">
                <a:solidFill>
                  <a:srgbClr val="FFFF99"/>
                </a:solidFill>
                <a:effectLst>
                  <a:outerShdw blurRad="38100" dist="38100" dir="2700000" algn="tl">
                    <a:srgbClr val="000000">
                      <a:alpha val="43137"/>
                    </a:srgbClr>
                  </a:outerShdw>
                </a:effectLst>
              </a:rPr>
              <a:t>Level 3:</a:t>
            </a:r>
            <a:r>
              <a:rPr lang="en-US" sz="2600" dirty="0">
                <a:effectLst>
                  <a:outerShdw blurRad="38100" dist="38100" dir="2700000" algn="tl">
                    <a:srgbClr val="000000">
                      <a:alpha val="43137"/>
                    </a:srgbClr>
                  </a:outerShdw>
                </a:effectLst>
              </a:rPr>
              <a:t> Everyone in a culture agrees on what food God says is right to eat so we eat what </a:t>
            </a:r>
            <a:r>
              <a:rPr lang="en-US" sz="2600" dirty="0" smtClean="0">
                <a:effectLst>
                  <a:outerShdw blurRad="38100" dist="38100" dir="2700000" algn="tl">
                    <a:srgbClr val="000000">
                      <a:alpha val="43137"/>
                    </a:srgbClr>
                  </a:outerShdw>
                </a:effectLst>
              </a:rPr>
              <a:t>everyone </a:t>
            </a:r>
            <a:r>
              <a:rPr lang="en-US" sz="2600" dirty="0">
                <a:effectLst>
                  <a:outerShdw blurRad="38100" dist="38100" dir="2700000" algn="tl">
                    <a:srgbClr val="000000">
                      <a:alpha val="43137"/>
                    </a:srgbClr>
                  </a:outerShdw>
                </a:effectLst>
              </a:rPr>
              <a:t>agrees is </a:t>
            </a:r>
            <a:r>
              <a:rPr lang="en-US" sz="2600" dirty="0" smtClean="0">
                <a:effectLst>
                  <a:outerShdw blurRad="38100" dist="38100" dir="2700000" algn="tl">
                    <a:srgbClr val="000000">
                      <a:alpha val="43137"/>
                    </a:srgbClr>
                  </a:outerShdw>
                </a:effectLst>
              </a:rPr>
              <a:t>right. Orthodox </a:t>
            </a:r>
            <a:r>
              <a:rPr lang="en-US" sz="2600" dirty="0">
                <a:effectLst>
                  <a:outerShdw blurRad="38100" dist="38100" dir="2700000" algn="tl">
                    <a:srgbClr val="000000">
                      <a:alpha val="43137"/>
                    </a:srgbClr>
                  </a:outerShdw>
                </a:effectLst>
              </a:rPr>
              <a:t>Jews eat one thing, Muslims another, </a:t>
            </a:r>
            <a:r>
              <a:rPr lang="en-US" sz="2600" dirty="0" smtClean="0">
                <a:effectLst>
                  <a:outerShdw blurRad="38100" dist="38100" dir="2700000" algn="tl">
                    <a:srgbClr val="000000">
                      <a:alpha val="43137"/>
                    </a:srgbClr>
                  </a:outerShdw>
                </a:effectLst>
              </a:rPr>
              <a:t>and Christians </a:t>
            </a:r>
            <a:r>
              <a:rPr lang="en-US" sz="2600" dirty="0">
                <a:effectLst>
                  <a:outerShdw blurRad="38100" dist="38100" dir="2700000" algn="tl">
                    <a:srgbClr val="000000">
                      <a:alpha val="43137"/>
                    </a:srgbClr>
                  </a:outerShdw>
                </a:effectLst>
              </a:rPr>
              <a:t>another.</a:t>
            </a:r>
          </a:p>
          <a:p>
            <a:pPr>
              <a:lnSpc>
                <a:spcPct val="80000"/>
              </a:lnSpc>
            </a:pPr>
            <a:endParaRPr lang="en-US" sz="26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226188082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4:</a:t>
            </a:r>
            <a:r>
              <a:rPr lang="en-US" sz="2600" dirty="0">
                <a:effectLst>
                  <a:outerShdw blurRad="38100" dist="38100" dir="2700000" algn="tl">
                    <a:srgbClr val="000000">
                      <a:alpha val="43137"/>
                    </a:srgbClr>
                  </a:outerShdw>
                </a:effectLst>
              </a:rPr>
              <a:t> God has a law and His law </a:t>
            </a:r>
            <a:r>
              <a:rPr lang="en-US" sz="2600" dirty="0" smtClean="0">
                <a:effectLst>
                  <a:outerShdw blurRad="38100" dist="38100" dir="2700000" algn="tl">
                    <a:srgbClr val="000000">
                      <a:alpha val="43137"/>
                    </a:srgbClr>
                  </a:outerShdw>
                </a:effectLst>
              </a:rPr>
              <a:t>prescribes </a:t>
            </a:r>
            <a:r>
              <a:rPr lang="en-US" sz="2600" dirty="0">
                <a:effectLst>
                  <a:outerShdw blurRad="38100" dist="38100" dir="2700000" algn="tl">
                    <a:srgbClr val="000000">
                      <a:alpha val="43137"/>
                    </a:srgbClr>
                  </a:outerShdw>
                </a:effectLst>
              </a:rPr>
              <a:t>what we eat. If we don’t follow the </a:t>
            </a:r>
            <a:r>
              <a:rPr lang="en-US" sz="2600" dirty="0" smtClean="0">
                <a:effectLst>
                  <a:outerShdw blurRad="38100" dist="38100" dir="2700000" algn="tl">
                    <a:srgbClr val="000000">
                      <a:alpha val="43137"/>
                    </a:srgbClr>
                  </a:outerShdw>
                </a:effectLst>
              </a:rPr>
              <a:t>law, </a:t>
            </a:r>
            <a:r>
              <a:rPr lang="en-US" sz="2600" dirty="0">
                <a:effectLst>
                  <a:outerShdw blurRad="38100" dist="38100" dir="2700000" algn="tl">
                    <a:srgbClr val="000000">
                      <a:alpha val="43137"/>
                    </a:srgbClr>
                  </a:outerShdw>
                </a:effectLst>
              </a:rPr>
              <a:t>then justice requires we be </a:t>
            </a:r>
            <a:r>
              <a:rPr lang="en-US" sz="2600" dirty="0" smtClean="0">
                <a:effectLst>
                  <a:outerShdw blurRad="38100" dist="38100" dir="2700000" algn="tl">
                    <a:srgbClr val="000000">
                      <a:alpha val="43137"/>
                    </a:srgbClr>
                  </a:outerShdw>
                </a:effectLst>
              </a:rPr>
              <a:t>punished.</a:t>
            </a:r>
            <a:endParaRPr lang="en-US"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8"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123775242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31859C"/>
                </a:solidFill>
                <a:effectLst>
                  <a:outerShdw blurRad="38100" dist="38100" dir="2700000" algn="tl">
                    <a:srgbClr val="000000">
                      <a:alpha val="43137"/>
                    </a:srgbClr>
                  </a:outerShdw>
                </a:effectLst>
              </a:rPr>
              <a:t>Level 4:</a:t>
            </a:r>
            <a:r>
              <a:rPr lang="en-US" sz="2600" dirty="0">
                <a:solidFill>
                  <a:srgbClr val="31859C"/>
                </a:solidFill>
                <a:effectLst>
                  <a:outerShdw blurRad="38100" dist="38100" dir="2700000" algn="tl">
                    <a:srgbClr val="000000">
                      <a:alpha val="43137"/>
                    </a:srgbClr>
                  </a:outerShdw>
                </a:effectLst>
              </a:rPr>
              <a:t> God has a law and His law </a:t>
            </a:r>
            <a:r>
              <a:rPr lang="en-US" sz="2600" dirty="0" smtClean="0">
                <a:solidFill>
                  <a:srgbClr val="31859C"/>
                </a:solidFill>
                <a:effectLst>
                  <a:outerShdw blurRad="38100" dist="38100" dir="2700000" algn="tl">
                    <a:srgbClr val="000000">
                      <a:alpha val="43137"/>
                    </a:srgbClr>
                  </a:outerShdw>
                </a:effectLst>
              </a:rPr>
              <a:t>prescribes </a:t>
            </a:r>
            <a:r>
              <a:rPr lang="en-US" sz="2600" dirty="0">
                <a:solidFill>
                  <a:srgbClr val="31859C"/>
                </a:solidFill>
                <a:effectLst>
                  <a:outerShdw blurRad="38100" dist="38100" dir="2700000" algn="tl">
                    <a:srgbClr val="000000">
                      <a:alpha val="43137"/>
                    </a:srgbClr>
                  </a:outerShdw>
                </a:effectLst>
              </a:rPr>
              <a:t>what we eat. If we don’t follow the </a:t>
            </a:r>
            <a:r>
              <a:rPr lang="en-US" sz="2600" dirty="0" smtClean="0">
                <a:solidFill>
                  <a:srgbClr val="31859C"/>
                </a:solidFill>
                <a:effectLst>
                  <a:outerShdw blurRad="38100" dist="38100" dir="2700000" algn="tl">
                    <a:srgbClr val="000000">
                      <a:alpha val="43137"/>
                    </a:srgbClr>
                  </a:outerShdw>
                </a:effectLst>
              </a:rPr>
              <a:t>law, </a:t>
            </a:r>
            <a:r>
              <a:rPr lang="en-US" sz="2600" dirty="0">
                <a:solidFill>
                  <a:srgbClr val="31859C"/>
                </a:solidFill>
                <a:effectLst>
                  <a:outerShdw blurRad="38100" dist="38100" dir="2700000" algn="tl">
                    <a:srgbClr val="000000">
                      <a:alpha val="43137"/>
                    </a:srgbClr>
                  </a:outerShdw>
                </a:effectLst>
              </a:rPr>
              <a:t>then justice requires we be </a:t>
            </a:r>
            <a:r>
              <a:rPr lang="en-US" sz="2600" dirty="0" smtClean="0">
                <a:solidFill>
                  <a:srgbClr val="31859C"/>
                </a:solidFill>
                <a:effectLst>
                  <a:outerShdw blurRad="38100" dist="38100" dir="2700000" algn="tl">
                    <a:srgbClr val="000000">
                      <a:alpha val="43137"/>
                    </a:srgbClr>
                  </a:outerShdw>
                </a:effectLst>
              </a:rPr>
              <a:t>punished.</a:t>
            </a:r>
            <a:endParaRPr lang="en-US" sz="2600" dirty="0">
              <a:solidFill>
                <a:srgbClr val="31859C"/>
              </a:solidFill>
              <a:effectLst>
                <a:outerShdw blurRad="38100" dist="38100" dir="2700000" algn="tl">
                  <a:srgbClr val="000000">
                    <a:alpha val="43137"/>
                  </a:srgbClr>
                </a:outerShdw>
              </a:effectLst>
            </a:endParaRPr>
          </a:p>
          <a:p>
            <a:pPr lvl="0">
              <a:lnSpc>
                <a:spcPct val="80000"/>
              </a:lnSpc>
            </a:pPr>
            <a:r>
              <a:rPr lang="en-US" sz="2600" b="1" dirty="0">
                <a:solidFill>
                  <a:srgbClr val="FFFF99"/>
                </a:solidFill>
                <a:effectLst>
                  <a:outerShdw blurRad="38100" dist="38100" dir="2700000" algn="tl">
                    <a:srgbClr val="000000">
                      <a:alpha val="43137"/>
                    </a:srgbClr>
                  </a:outerShdw>
                </a:effectLst>
              </a:rPr>
              <a:t>Level 5:</a:t>
            </a:r>
            <a:r>
              <a:rPr lang="en-US" sz="2600" dirty="0">
                <a:effectLst>
                  <a:outerShdw blurRad="38100" dist="38100" dir="2700000" algn="tl">
                    <a:srgbClr val="000000">
                      <a:alpha val="43137"/>
                    </a:srgbClr>
                  </a:outerShdw>
                </a:effectLst>
              </a:rPr>
              <a:t> We eat with concern for our weaker brother, not wanting to cause him to stumble and fall. We understand food offered to idols has the same nutritional quality, but if a brother would believe </a:t>
            </a:r>
            <a:r>
              <a:rPr lang="en-US" sz="2600" dirty="0" smtClean="0">
                <a:effectLst>
                  <a:outerShdw blurRad="38100" dist="38100" dir="2700000" algn="tl">
                    <a:srgbClr val="000000">
                      <a:alpha val="43137"/>
                    </a:srgbClr>
                  </a:outerShdw>
                </a:effectLst>
              </a:rPr>
              <a:t>he is </a:t>
            </a:r>
            <a:r>
              <a:rPr lang="en-US" sz="2600" dirty="0">
                <a:effectLst>
                  <a:outerShdw blurRad="38100" dist="38100" dir="2700000" algn="tl">
                    <a:srgbClr val="000000">
                      <a:alpha val="43137"/>
                    </a:srgbClr>
                  </a:outerShdw>
                </a:effectLst>
              </a:rPr>
              <a:t>under the power of the idol for eating </a:t>
            </a:r>
            <a:r>
              <a:rPr lang="en-US" sz="2600" dirty="0" smtClean="0">
                <a:effectLst>
                  <a:outerShdw blurRad="38100" dist="38100" dir="2700000" algn="tl">
                    <a:srgbClr val="000000">
                      <a:alpha val="43137"/>
                    </a:srgbClr>
                  </a:outerShdw>
                </a:effectLst>
              </a:rPr>
              <a:t>it, </a:t>
            </a:r>
            <a:r>
              <a:rPr lang="en-US" sz="2600" dirty="0">
                <a:effectLst>
                  <a:outerShdw blurRad="38100" dist="38100" dir="2700000" algn="tl">
                    <a:srgbClr val="000000">
                      <a:alpha val="43137"/>
                    </a:srgbClr>
                  </a:outerShdw>
                </a:effectLst>
              </a:rPr>
              <a:t>then we would refrain.</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419687936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6:</a:t>
            </a:r>
            <a:r>
              <a:rPr lang="en-US" sz="2600" dirty="0">
                <a:effectLst>
                  <a:outerShdw blurRad="38100" dist="38100" dir="2700000" algn="tl">
                    <a:srgbClr val="000000">
                      <a:alpha val="43137"/>
                    </a:srgbClr>
                  </a:outerShdw>
                </a:effectLst>
              </a:rPr>
              <a:t> We understand God’s design for human </a:t>
            </a:r>
            <a:r>
              <a:rPr lang="en-US" sz="2600" dirty="0" smtClean="0">
                <a:effectLst>
                  <a:outerShdw blurRad="38100" dist="38100" dir="2700000" algn="tl">
                    <a:srgbClr val="000000">
                      <a:alpha val="43137"/>
                    </a:srgbClr>
                  </a:outerShdw>
                </a:effectLst>
              </a:rPr>
              <a:t>life;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83587848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6:</a:t>
            </a:r>
            <a:r>
              <a:rPr lang="en-US" sz="2600" dirty="0">
                <a:effectLst>
                  <a:outerShdw blurRad="38100" dist="38100" dir="2700000" algn="tl">
                    <a:srgbClr val="000000">
                      <a:alpha val="43137"/>
                    </a:srgbClr>
                  </a:outerShdw>
                </a:effectLst>
              </a:rPr>
              <a:t> </a:t>
            </a:r>
            <a:r>
              <a:rPr lang="en-US" sz="2600" dirty="0">
                <a:solidFill>
                  <a:srgbClr val="31859C"/>
                </a:solidFill>
                <a:effectLst>
                  <a:outerShdw blurRad="38100" dist="38100" dir="2700000" algn="tl">
                    <a:srgbClr val="000000">
                      <a:alpha val="43137"/>
                    </a:srgbClr>
                  </a:outerShdw>
                </a:effectLst>
              </a:rPr>
              <a:t>We understand God’s design for human </a:t>
            </a:r>
            <a:r>
              <a:rPr lang="en-US" sz="2600" dirty="0" smtClean="0">
                <a:solidFill>
                  <a:srgbClr val="31859C"/>
                </a:solidFill>
                <a:effectLst>
                  <a:outerShdw blurRad="38100" dist="38100" dir="2700000" algn="tl">
                    <a:srgbClr val="000000">
                      <a:alpha val="43137"/>
                    </a:srgbClr>
                  </a:outerShdw>
                </a:effectLst>
              </a:rPr>
              <a:t>life;</a:t>
            </a:r>
          </a:p>
          <a:p>
            <a:pPr lvl="0">
              <a:lnSpc>
                <a:spcPct val="80000"/>
              </a:lnSpc>
            </a:pPr>
            <a:r>
              <a:rPr lang="en-US" sz="2600" dirty="0" smtClean="0">
                <a:effectLst>
                  <a:outerShdw blurRad="38100" dist="38100" dir="2700000" algn="tl">
                    <a:srgbClr val="000000">
                      <a:alpha val="43137"/>
                    </a:srgbClr>
                  </a:outerShdw>
                </a:effectLst>
              </a:rPr>
              <a:t>Just </a:t>
            </a:r>
            <a:r>
              <a:rPr lang="en-US" sz="2600" dirty="0">
                <a:effectLst>
                  <a:outerShdw blurRad="38100" dist="38100" dir="2700000" algn="tl">
                    <a:srgbClr val="000000">
                      <a:alpha val="43137"/>
                    </a:srgbClr>
                  </a:outerShdw>
                </a:effectLst>
              </a:rPr>
              <a:t>as we wouldn’t put water into the gas tank of our </a:t>
            </a:r>
            <a:r>
              <a:rPr lang="en-US" sz="2600" dirty="0" smtClean="0">
                <a:effectLst>
                  <a:outerShdw blurRad="38100" dist="38100" dir="2700000" algn="tl">
                    <a:srgbClr val="000000">
                      <a:alpha val="43137"/>
                    </a:srgbClr>
                  </a:outerShdw>
                </a:effectLst>
              </a:rPr>
              <a:t>car</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because </a:t>
            </a:r>
            <a:r>
              <a:rPr lang="en-US" sz="2600" dirty="0">
                <a:effectLst>
                  <a:outerShdw blurRad="38100" dist="38100" dir="2700000" algn="tl">
                    <a:srgbClr val="000000">
                      <a:alpha val="43137"/>
                    </a:srgbClr>
                  </a:outerShdw>
                </a:effectLst>
              </a:rPr>
              <a:t>it wasn’t designed to run on </a:t>
            </a:r>
            <a:r>
              <a:rPr lang="en-US" sz="2600" dirty="0" smtClean="0">
                <a:effectLst>
                  <a:outerShdw blurRad="38100" dist="38100" dir="2700000" algn="tl">
                    <a:srgbClr val="000000">
                      <a:alpha val="43137"/>
                    </a:srgbClr>
                  </a:outerShdw>
                </a:effectLst>
              </a:rPr>
              <a:t>water, </a:t>
            </a:r>
            <a:r>
              <a:rPr lang="en-US" sz="2600" dirty="0">
                <a:effectLst>
                  <a:outerShdw blurRad="38100" dist="38100" dir="2700000" algn="tl">
                    <a:srgbClr val="000000">
                      <a:alpha val="43137"/>
                    </a:srgbClr>
                  </a:outerShdw>
                </a:effectLst>
              </a:rPr>
              <a:t>w</a:t>
            </a:r>
            <a:r>
              <a:rPr lang="en-US" sz="2600" dirty="0" smtClean="0">
                <a:effectLst>
                  <a:outerShdw blurRad="38100" dist="38100" dir="2700000" algn="tl">
                    <a:srgbClr val="000000">
                      <a:alpha val="43137"/>
                    </a:srgbClr>
                  </a:outerShdw>
                </a:effectLst>
              </a:rPr>
              <a:t>e </a:t>
            </a:r>
            <a:r>
              <a:rPr lang="en-US" sz="2600" dirty="0">
                <a:effectLst>
                  <a:outerShdw blurRad="38100" dist="38100" dir="2700000" algn="tl">
                    <a:srgbClr val="000000">
                      <a:alpha val="43137"/>
                    </a:srgbClr>
                  </a:outerShdw>
                </a:effectLst>
              </a:rPr>
              <a:t>understand God didn’t design our bodies to run on certain foods. </a:t>
            </a:r>
            <a:endParaRPr lang="en-US" sz="26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369764526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5622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6:</a:t>
            </a:r>
            <a:r>
              <a:rPr lang="en-US" sz="2600" dirty="0">
                <a:effectLst>
                  <a:outerShdw blurRad="38100" dist="38100" dir="2700000" algn="tl">
                    <a:srgbClr val="000000">
                      <a:alpha val="43137"/>
                    </a:srgbClr>
                  </a:outerShdw>
                </a:effectLst>
              </a:rPr>
              <a:t> </a:t>
            </a:r>
            <a:r>
              <a:rPr lang="en-US" sz="2600" dirty="0">
                <a:solidFill>
                  <a:srgbClr val="31859C"/>
                </a:solidFill>
                <a:effectLst>
                  <a:outerShdw blurRad="38100" dist="38100" dir="2700000" algn="tl">
                    <a:srgbClr val="000000">
                      <a:alpha val="43137"/>
                    </a:srgbClr>
                  </a:outerShdw>
                </a:effectLst>
              </a:rPr>
              <a:t>We understand God’s design for human </a:t>
            </a:r>
            <a:r>
              <a:rPr lang="en-US" sz="2600" dirty="0" smtClean="0">
                <a:solidFill>
                  <a:srgbClr val="31859C"/>
                </a:solidFill>
                <a:effectLst>
                  <a:outerShdw blurRad="38100" dist="38100" dir="2700000" algn="tl">
                    <a:srgbClr val="000000">
                      <a:alpha val="43137"/>
                    </a:srgbClr>
                  </a:outerShdw>
                </a:effectLst>
              </a:rPr>
              <a:t>life;</a:t>
            </a:r>
          </a:p>
          <a:p>
            <a:pPr lvl="0">
              <a:lnSpc>
                <a:spcPct val="80000"/>
              </a:lnSpc>
            </a:pPr>
            <a:r>
              <a:rPr lang="en-US" sz="2600" dirty="0">
                <a:solidFill>
                  <a:srgbClr val="31859C"/>
                </a:solidFill>
                <a:effectLst>
                  <a:outerShdw blurRad="38100" dist="38100" dir="2700000" algn="tl">
                    <a:srgbClr val="000000">
                      <a:alpha val="43137"/>
                    </a:srgbClr>
                  </a:outerShdw>
                </a:effectLst>
              </a:rPr>
              <a:t>Just as we wouldn’t put water into the gas tank of our car because it wasn’t designed to run on water, we understand God didn’t design our bodies to run on certain foods. </a:t>
            </a:r>
          </a:p>
          <a:p>
            <a:pPr lvl="0">
              <a:lnSpc>
                <a:spcPct val="80000"/>
              </a:lnSpc>
            </a:pPr>
            <a:r>
              <a:rPr lang="en-US" sz="2600" dirty="0" smtClean="0">
                <a:effectLst>
                  <a:outerShdw blurRad="38100" dist="38100" dir="2700000" algn="tl">
                    <a:srgbClr val="000000">
                      <a:alpha val="43137"/>
                    </a:srgbClr>
                  </a:outerShdw>
                </a:effectLst>
              </a:rPr>
              <a:t>While </a:t>
            </a:r>
            <a:r>
              <a:rPr lang="en-US" sz="2600" dirty="0">
                <a:effectLst>
                  <a:outerShdw blurRad="38100" dist="38100" dir="2700000" algn="tl">
                    <a:srgbClr val="000000">
                      <a:alpha val="43137"/>
                    </a:srgbClr>
                  </a:outerShdw>
                </a:effectLst>
              </a:rPr>
              <a:t>we know the ceremonial law was done away with at the cross, we also know the laws of health were not, thus we choose to move closer and closer to God’s design for the human being.</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19906458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55"/>
            <a:ext cx="8077200" cy="37146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7:</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As </a:t>
            </a:r>
            <a:r>
              <a:rPr lang="en-US" sz="2600" dirty="0">
                <a:effectLst>
                  <a:outerShdw blurRad="38100" dist="38100" dir="2700000" algn="tl">
                    <a:srgbClr val="000000">
                      <a:alpha val="43137"/>
                    </a:srgbClr>
                  </a:outerShdw>
                </a:effectLst>
              </a:rPr>
              <a:t>friends of God we </a:t>
            </a:r>
            <a:r>
              <a:rPr lang="en-US" sz="2600" dirty="0" smtClean="0">
                <a:effectLst>
                  <a:outerShdw blurRad="38100" dist="38100" dir="2700000" algn="tl">
                    <a:srgbClr val="000000">
                      <a:alpha val="43137"/>
                    </a:srgbClr>
                  </a:outerShdw>
                </a:effectLst>
              </a:rPr>
              <a:t>not only understand </a:t>
            </a:r>
            <a:r>
              <a:rPr lang="en-US" sz="2600" dirty="0">
                <a:effectLst>
                  <a:outerShdw blurRad="38100" dist="38100" dir="2700000" algn="tl">
                    <a:srgbClr val="000000">
                      <a:alpha val="43137"/>
                    </a:srgbClr>
                  </a:outerShdw>
                </a:effectLst>
              </a:rPr>
              <a:t>His </a:t>
            </a:r>
            <a:r>
              <a:rPr lang="en-US" sz="2600" dirty="0" smtClean="0">
                <a:effectLst>
                  <a:outerShdw blurRad="38100" dist="38100" dir="2700000" algn="tl">
                    <a:srgbClr val="000000">
                      <a:alpha val="43137"/>
                    </a:srgbClr>
                  </a:outerShdw>
                </a:effectLst>
              </a:rPr>
              <a:t>original design </a:t>
            </a:r>
            <a:r>
              <a:rPr lang="en-US" sz="2600" dirty="0">
                <a:effectLst>
                  <a:outerShdw blurRad="38100" dist="38100" dir="2700000" algn="tl">
                    <a:srgbClr val="000000">
                      <a:alpha val="43137"/>
                    </a:srgbClr>
                  </a:outerShdw>
                </a:effectLst>
              </a:rPr>
              <a:t>for human physiology and thus don’t put things into the body He never intended. </a:t>
            </a:r>
            <a:endParaRPr lang="en-US" sz="26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25901044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3089"/>
            <a:ext cx="8077200" cy="37146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7:</a:t>
            </a:r>
            <a:r>
              <a:rPr lang="en-US" sz="2600" dirty="0">
                <a:effectLst>
                  <a:outerShdw blurRad="38100" dist="38100" dir="2700000" algn="tl">
                    <a:srgbClr val="000000">
                      <a:alpha val="43137"/>
                    </a:srgbClr>
                  </a:outerShdw>
                </a:effectLst>
              </a:rPr>
              <a:t> </a:t>
            </a:r>
            <a:r>
              <a:rPr lang="en-US" sz="2600" dirty="0" smtClean="0">
                <a:solidFill>
                  <a:srgbClr val="31859C"/>
                </a:solidFill>
                <a:effectLst>
                  <a:outerShdw blurRad="38100" dist="38100" dir="2700000" algn="tl">
                    <a:srgbClr val="000000">
                      <a:alpha val="43137"/>
                    </a:srgbClr>
                  </a:outerShdw>
                </a:effectLst>
              </a:rPr>
              <a:t>As </a:t>
            </a:r>
            <a:r>
              <a:rPr lang="en-US" sz="2600" dirty="0">
                <a:solidFill>
                  <a:srgbClr val="31859C"/>
                </a:solidFill>
                <a:effectLst>
                  <a:outerShdw blurRad="38100" dist="38100" dir="2700000" algn="tl">
                    <a:srgbClr val="000000">
                      <a:alpha val="43137"/>
                    </a:srgbClr>
                  </a:outerShdw>
                </a:effectLst>
              </a:rPr>
              <a:t>friends of God we </a:t>
            </a:r>
            <a:r>
              <a:rPr lang="en-US" sz="2600" dirty="0" smtClean="0">
                <a:solidFill>
                  <a:srgbClr val="31859C"/>
                </a:solidFill>
                <a:effectLst>
                  <a:outerShdw blurRad="38100" dist="38100" dir="2700000" algn="tl">
                    <a:srgbClr val="000000">
                      <a:alpha val="43137"/>
                    </a:srgbClr>
                  </a:outerShdw>
                </a:effectLst>
              </a:rPr>
              <a:t>not only understand </a:t>
            </a:r>
            <a:r>
              <a:rPr lang="en-US" sz="2600" dirty="0">
                <a:solidFill>
                  <a:srgbClr val="31859C"/>
                </a:solidFill>
                <a:effectLst>
                  <a:outerShdw blurRad="38100" dist="38100" dir="2700000" algn="tl">
                    <a:srgbClr val="000000">
                      <a:alpha val="43137"/>
                    </a:srgbClr>
                  </a:outerShdw>
                </a:effectLst>
              </a:rPr>
              <a:t>His </a:t>
            </a:r>
            <a:r>
              <a:rPr lang="en-US" sz="2600" dirty="0" smtClean="0">
                <a:solidFill>
                  <a:srgbClr val="31859C"/>
                </a:solidFill>
                <a:effectLst>
                  <a:outerShdw blurRad="38100" dist="38100" dir="2700000" algn="tl">
                    <a:srgbClr val="000000">
                      <a:alpha val="43137"/>
                    </a:srgbClr>
                  </a:outerShdw>
                </a:effectLst>
              </a:rPr>
              <a:t>original design </a:t>
            </a:r>
            <a:r>
              <a:rPr lang="en-US" sz="2600" dirty="0">
                <a:solidFill>
                  <a:srgbClr val="31859C"/>
                </a:solidFill>
                <a:effectLst>
                  <a:outerShdw blurRad="38100" dist="38100" dir="2700000" algn="tl">
                    <a:srgbClr val="000000">
                      <a:alpha val="43137"/>
                    </a:srgbClr>
                  </a:outerShdw>
                </a:effectLst>
              </a:rPr>
              <a:t>for human physiology and thus don’t put things into the body He never intended</a:t>
            </a:r>
            <a:r>
              <a:rPr lang="en-US" sz="2600" dirty="0" smtClean="0">
                <a:solidFill>
                  <a:srgbClr val="31859C"/>
                </a:solidFill>
                <a:effectLst>
                  <a:outerShdw blurRad="38100" dist="38100" dir="2700000" algn="tl">
                    <a:srgbClr val="000000">
                      <a:alpha val="43137"/>
                    </a:srgbClr>
                  </a:outerShdw>
                </a:effectLst>
              </a:rPr>
              <a:t>.</a:t>
            </a:r>
          </a:p>
          <a:p>
            <a:pPr lvl="0">
              <a:lnSpc>
                <a:spcPct val="80000"/>
              </a:lnSpc>
            </a:pPr>
            <a:endParaRPr lang="en-US" sz="2600" dirty="0" smtClean="0">
              <a:solidFill>
                <a:srgbClr val="B6ADED"/>
              </a:solidFill>
              <a:effectLst>
                <a:outerShdw blurRad="38100" dist="38100" dir="2700000" algn="tl">
                  <a:srgbClr val="000000">
                    <a:alpha val="43137"/>
                  </a:srgbClr>
                </a:outerShdw>
              </a:effectLst>
            </a:endParaRPr>
          </a:p>
          <a:p>
            <a:pPr lvl="0">
              <a:lnSpc>
                <a:spcPct val="80000"/>
              </a:lnSpc>
            </a:pPr>
            <a:r>
              <a:rPr lang="en-US" sz="2600" dirty="0" smtClean="0">
                <a:effectLst>
                  <a:outerShdw blurRad="38100" dist="38100" dir="2700000" algn="tl">
                    <a:srgbClr val="000000">
                      <a:alpha val="43137"/>
                    </a:srgbClr>
                  </a:outerShdw>
                </a:effectLst>
              </a:rPr>
              <a:t>We </a:t>
            </a:r>
            <a:r>
              <a:rPr lang="en-US" sz="2600" dirty="0">
                <a:effectLst>
                  <a:outerShdw blurRad="38100" dist="38100" dir="2700000" algn="tl">
                    <a:srgbClr val="000000">
                      <a:alpha val="43137"/>
                    </a:srgbClr>
                  </a:outerShdw>
                </a:effectLst>
              </a:rPr>
              <a:t>also understand our responsibility as stewards of God’s creation, to tend and protect it. </a:t>
            </a:r>
            <a:endParaRPr lang="en-US" sz="26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376234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endParaRPr lang="en-US"/>
          </a:p>
        </p:txBody>
      </p:sp>
      <p:sp>
        <p:nvSpPr>
          <p:cNvPr id="6"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9683932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3089"/>
            <a:ext cx="8077200" cy="37146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7:</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We </a:t>
            </a:r>
            <a:r>
              <a:rPr lang="en-US" sz="2600" dirty="0">
                <a:effectLst>
                  <a:outerShdw blurRad="38100" dist="38100" dir="2700000" algn="tl">
                    <a:srgbClr val="000000">
                      <a:alpha val="43137"/>
                    </a:srgbClr>
                  </a:outerShdw>
                </a:effectLst>
              </a:rPr>
              <a:t>understand that as God’s representatives on earth we treat lower life forms like Christ treats </a:t>
            </a:r>
            <a:r>
              <a:rPr lang="en-US" sz="2600" dirty="0" smtClean="0">
                <a:effectLst>
                  <a:outerShdw blurRad="38100" dist="38100" dir="2700000" algn="tl">
                    <a:srgbClr val="000000">
                      <a:alpha val="43137"/>
                    </a:srgbClr>
                  </a:outerShdw>
                </a:effectLst>
              </a:rPr>
              <a:t>us; </a:t>
            </a:r>
            <a:r>
              <a:rPr lang="en-US" sz="2600" dirty="0">
                <a:effectLst>
                  <a:outerShdw blurRad="38100" dist="38100" dir="2700000" algn="tl">
                    <a:srgbClr val="000000">
                      <a:alpha val="43137"/>
                    </a:srgbClr>
                  </a:outerShdw>
                </a:effectLst>
              </a:rPr>
              <a:t>we protect them, we don’t exploit them for selfish benefit. </a:t>
            </a:r>
            <a:endParaRPr lang="en-US" sz="26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Tree>
    <p:extLst>
      <p:ext uri="{BB962C8B-B14F-4D97-AF65-F5344CB8AC3E}">
        <p14:creationId xmlns:p14="http://schemas.microsoft.com/office/powerpoint/2010/main" val="3643267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116"/>
            <a:ext cx="8842205" cy="881834"/>
          </a:xfrm>
        </p:spPr>
        <p:txBody>
          <a:bodyPr>
            <a:noAutofit/>
          </a:bodyPr>
          <a:lstStyle/>
          <a:p>
            <a:pPr>
              <a:lnSpc>
                <a:spcPct val="80000"/>
              </a:lnSpc>
            </a:pPr>
            <a:r>
              <a:rPr lang="en-US" spc="-100" dirty="0" smtClean="0"/>
              <a:t>Consider the Foods We Eat: How do you determine what is right or wrong to eat?</a:t>
            </a:r>
            <a:endParaRPr lang="en-US" spc="-100" dirty="0"/>
          </a:p>
        </p:txBody>
      </p:sp>
      <p:sp>
        <p:nvSpPr>
          <p:cNvPr id="3" name="Content Placeholder 2"/>
          <p:cNvSpPr>
            <a:spLocks noGrp="1"/>
          </p:cNvSpPr>
          <p:nvPr>
            <p:ph idx="1"/>
          </p:nvPr>
        </p:nvSpPr>
        <p:spPr>
          <a:xfrm>
            <a:off x="609600" y="1371655"/>
            <a:ext cx="8077200" cy="3714695"/>
          </a:xfrm>
        </p:spPr>
        <p:txBody>
          <a:bodyPr>
            <a:noAutofit/>
          </a:bodyPr>
          <a:lstStyle/>
          <a:p>
            <a:pPr lvl="0">
              <a:lnSpc>
                <a:spcPct val="80000"/>
              </a:lnSpc>
            </a:pPr>
            <a:r>
              <a:rPr lang="en-US" sz="2600" b="1" dirty="0">
                <a:solidFill>
                  <a:srgbClr val="FFFF99"/>
                </a:solidFill>
                <a:effectLst>
                  <a:outerShdw blurRad="38100" dist="38100" dir="2700000" algn="tl">
                    <a:srgbClr val="000000">
                      <a:alpha val="43137"/>
                    </a:srgbClr>
                  </a:outerShdw>
                </a:effectLst>
              </a:rPr>
              <a:t>Level 7:</a:t>
            </a:r>
            <a:r>
              <a:rPr lang="en-US" sz="2600" dirty="0">
                <a:effectLst>
                  <a:outerShdw blurRad="38100" dist="38100" dir="2700000" algn="tl">
                    <a:srgbClr val="000000">
                      <a:alpha val="43137"/>
                    </a:srgbClr>
                  </a:outerShdw>
                </a:effectLst>
              </a:rPr>
              <a:t> </a:t>
            </a:r>
            <a:r>
              <a:rPr lang="en-US" sz="2600" dirty="0" smtClean="0">
                <a:solidFill>
                  <a:srgbClr val="31859C"/>
                </a:solidFill>
                <a:effectLst>
                  <a:outerShdw blurRad="38100" dist="38100" dir="2700000" algn="tl">
                    <a:srgbClr val="000000">
                      <a:alpha val="43137"/>
                    </a:srgbClr>
                  </a:outerShdw>
                </a:effectLst>
              </a:rPr>
              <a:t>We </a:t>
            </a:r>
            <a:r>
              <a:rPr lang="en-US" sz="2600" dirty="0">
                <a:solidFill>
                  <a:srgbClr val="31859C"/>
                </a:solidFill>
                <a:effectLst>
                  <a:outerShdw blurRad="38100" dist="38100" dir="2700000" algn="tl">
                    <a:srgbClr val="000000">
                      <a:alpha val="43137"/>
                    </a:srgbClr>
                  </a:outerShdw>
                </a:effectLst>
              </a:rPr>
              <a:t>understand that as God’s representatives on earth we treat lower life forms like Christ treats </a:t>
            </a:r>
            <a:r>
              <a:rPr lang="en-US" sz="2600" dirty="0" smtClean="0">
                <a:solidFill>
                  <a:srgbClr val="31859C"/>
                </a:solidFill>
                <a:effectLst>
                  <a:outerShdw blurRad="38100" dist="38100" dir="2700000" algn="tl">
                    <a:srgbClr val="000000">
                      <a:alpha val="43137"/>
                    </a:srgbClr>
                  </a:outerShdw>
                </a:effectLst>
              </a:rPr>
              <a:t>us; </a:t>
            </a:r>
            <a:r>
              <a:rPr lang="en-US" sz="2600" dirty="0">
                <a:solidFill>
                  <a:srgbClr val="31859C"/>
                </a:solidFill>
                <a:effectLst>
                  <a:outerShdw blurRad="38100" dist="38100" dir="2700000" algn="tl">
                    <a:srgbClr val="000000">
                      <a:alpha val="43137"/>
                    </a:srgbClr>
                  </a:outerShdw>
                </a:effectLst>
              </a:rPr>
              <a:t>we protect them, we don’t exploit them for selfish benefit. </a:t>
            </a:r>
            <a:endParaRPr lang="en-US" sz="2600" dirty="0" smtClean="0">
              <a:solidFill>
                <a:srgbClr val="31859C"/>
              </a:solidFill>
              <a:effectLst>
                <a:outerShdw blurRad="38100" dist="38100" dir="2700000" algn="tl">
                  <a:srgbClr val="000000">
                    <a:alpha val="43137"/>
                  </a:srgbClr>
                </a:outerShdw>
              </a:effectLst>
            </a:endParaRPr>
          </a:p>
          <a:p>
            <a:pPr lvl="0">
              <a:lnSpc>
                <a:spcPct val="80000"/>
              </a:lnSpc>
            </a:pPr>
            <a:endParaRPr lang="en-US" sz="2600" dirty="0" smtClean="0">
              <a:solidFill>
                <a:srgbClr val="E6B9B8"/>
              </a:solidFill>
              <a:effectLst>
                <a:outerShdw blurRad="38100" dist="38100" dir="2700000" algn="tl">
                  <a:srgbClr val="000000">
                    <a:alpha val="43137"/>
                  </a:srgbClr>
                </a:outerShdw>
              </a:effectLst>
            </a:endParaRPr>
          </a:p>
          <a:p>
            <a:pPr lvl="0">
              <a:lnSpc>
                <a:spcPct val="80000"/>
              </a:lnSpc>
            </a:pPr>
            <a:r>
              <a:rPr lang="en-US" sz="2600" dirty="0" smtClean="0">
                <a:effectLst>
                  <a:outerShdw blurRad="38100" dist="38100" dir="2700000" algn="tl">
                    <a:srgbClr val="000000">
                      <a:alpha val="43137"/>
                    </a:srgbClr>
                  </a:outerShdw>
                </a:effectLst>
              </a:rPr>
              <a:t>We </a:t>
            </a:r>
            <a:r>
              <a:rPr lang="en-US" sz="2600" dirty="0">
                <a:effectLst>
                  <a:outerShdw blurRad="38100" dist="38100" dir="2700000" algn="tl">
                    <a:srgbClr val="000000">
                      <a:alpha val="43137"/>
                    </a:srgbClr>
                  </a:outerShdw>
                </a:effectLst>
              </a:rPr>
              <a:t>do all we can to love God’s creatures and cause them as little harm as possible, moving ever closer to how we will live in the earth made new.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7906814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t>Sandi</a:t>
            </a:r>
          </a:p>
          <a:p>
            <a:pPr>
              <a:lnSpc>
                <a:spcPct val="80000"/>
              </a:lnSpc>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62532185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solidFill>
                  <a:srgbClr val="31859C"/>
                </a:solidFill>
              </a:rPr>
              <a:t>Sandi</a:t>
            </a:r>
          </a:p>
          <a:p>
            <a:pPr>
              <a:lnSpc>
                <a:spcPct val="80000"/>
              </a:lnSpc>
            </a:pPr>
            <a:r>
              <a:rPr lang="en-US" dirty="0" smtClean="0"/>
              <a:t>At what level was Sandi’s husband operating?</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4216520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solidFill>
                  <a:srgbClr val="31859C"/>
                </a:solidFill>
              </a:rPr>
              <a:t>Sandi</a:t>
            </a:r>
          </a:p>
          <a:p>
            <a:pPr>
              <a:lnSpc>
                <a:spcPct val="80000"/>
              </a:lnSpc>
            </a:pPr>
            <a:r>
              <a:rPr lang="en-US" dirty="0" smtClean="0">
                <a:solidFill>
                  <a:srgbClr val="31859C"/>
                </a:solidFill>
              </a:rPr>
              <a:t>At what level was Sandi’s husband operating?</a:t>
            </a:r>
          </a:p>
          <a:p>
            <a:pPr>
              <a:lnSpc>
                <a:spcPct val="80000"/>
              </a:lnSpc>
            </a:pPr>
            <a:r>
              <a:rPr lang="en-US" dirty="0" smtClean="0"/>
              <a:t>Was Sandi’s decision to divorce right or wrong?</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9280649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solidFill>
                  <a:srgbClr val="31859C"/>
                </a:solidFill>
              </a:rPr>
              <a:t>Sandi</a:t>
            </a:r>
          </a:p>
          <a:p>
            <a:pPr>
              <a:lnSpc>
                <a:spcPct val="80000"/>
              </a:lnSpc>
            </a:pPr>
            <a:r>
              <a:rPr lang="en-US" dirty="0" smtClean="0">
                <a:solidFill>
                  <a:srgbClr val="31859C"/>
                </a:solidFill>
              </a:rPr>
              <a:t>At what level was Sandi’s husband operating?</a:t>
            </a:r>
          </a:p>
          <a:p>
            <a:pPr>
              <a:lnSpc>
                <a:spcPct val="80000"/>
              </a:lnSpc>
            </a:pPr>
            <a:r>
              <a:rPr lang="en-US" dirty="0" smtClean="0">
                <a:solidFill>
                  <a:srgbClr val="31859C"/>
                </a:solidFill>
              </a:rPr>
              <a:t>Was Sandi’s decision to divorce right or wrong?</a:t>
            </a:r>
          </a:p>
          <a:p>
            <a:pPr>
              <a:lnSpc>
                <a:spcPct val="80000"/>
              </a:lnSpc>
            </a:pPr>
            <a:r>
              <a:rPr lang="en-US" dirty="0" smtClean="0"/>
              <a:t>Did she have Biblical grounds?</a:t>
            </a:r>
          </a:p>
          <a:p>
            <a:pPr>
              <a:lnSpc>
                <a:spcPct val="80000"/>
              </a:lnSpc>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8745087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solidFill>
                  <a:srgbClr val="31859C"/>
                </a:solidFill>
              </a:rPr>
              <a:t>Sandi</a:t>
            </a:r>
          </a:p>
          <a:p>
            <a:pPr>
              <a:lnSpc>
                <a:spcPct val="80000"/>
              </a:lnSpc>
            </a:pPr>
            <a:r>
              <a:rPr lang="en-US" dirty="0" smtClean="0">
                <a:solidFill>
                  <a:srgbClr val="31859C"/>
                </a:solidFill>
              </a:rPr>
              <a:t>At what level was Sandi’s husband operating?</a:t>
            </a:r>
          </a:p>
          <a:p>
            <a:pPr>
              <a:lnSpc>
                <a:spcPct val="80000"/>
              </a:lnSpc>
            </a:pPr>
            <a:r>
              <a:rPr lang="en-US" dirty="0" smtClean="0">
                <a:solidFill>
                  <a:srgbClr val="31859C"/>
                </a:solidFill>
              </a:rPr>
              <a:t>Was Sandi’s decision to divorce right or wrong?</a:t>
            </a:r>
          </a:p>
          <a:p>
            <a:pPr>
              <a:lnSpc>
                <a:spcPct val="80000"/>
              </a:lnSpc>
            </a:pPr>
            <a:r>
              <a:rPr lang="en-US" dirty="0" smtClean="0">
                <a:solidFill>
                  <a:srgbClr val="31859C"/>
                </a:solidFill>
              </a:rPr>
              <a:t>Did she have Biblical grounds?</a:t>
            </a:r>
          </a:p>
          <a:p>
            <a:pPr>
              <a:lnSpc>
                <a:spcPct val="80000"/>
              </a:lnSpc>
            </a:pPr>
            <a:r>
              <a:rPr lang="en-US" dirty="0" smtClean="0"/>
              <a:t>At what level were the conference officials operating – were they “right” or “wrong”?</a:t>
            </a:r>
          </a:p>
          <a:p>
            <a:pPr marL="0" indent="0">
              <a:lnSpc>
                <a:spcPct val="80000"/>
              </a:lnSpc>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5445198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128207"/>
            <a:ext cx="8482990" cy="1106447"/>
          </a:xfrm>
        </p:spPr>
        <p:txBody>
          <a:bodyPr>
            <a:normAutofit/>
          </a:bodyPr>
          <a:lstStyle/>
          <a:p>
            <a:pPr>
              <a:lnSpc>
                <a:spcPct val="80000"/>
              </a:lnSpc>
            </a:pPr>
            <a:r>
              <a:rPr lang="en-US" dirty="0" smtClean="0"/>
              <a:t>Moral Decision Making in the Real World</a:t>
            </a:r>
            <a:endParaRPr lang="en-US" dirty="0"/>
          </a:p>
        </p:txBody>
      </p:sp>
      <p:sp>
        <p:nvSpPr>
          <p:cNvPr id="3" name="Content Placeholder 2"/>
          <p:cNvSpPr>
            <a:spLocks noGrp="1"/>
          </p:cNvSpPr>
          <p:nvPr>
            <p:ph idx="1"/>
          </p:nvPr>
        </p:nvSpPr>
        <p:spPr>
          <a:xfrm>
            <a:off x="914400" y="1140653"/>
            <a:ext cx="7772400" cy="4021897"/>
          </a:xfrm>
        </p:spPr>
        <p:txBody>
          <a:bodyPr>
            <a:noAutofit/>
          </a:bodyPr>
          <a:lstStyle/>
          <a:p>
            <a:pPr>
              <a:lnSpc>
                <a:spcPct val="80000"/>
              </a:lnSpc>
            </a:pPr>
            <a:r>
              <a:rPr lang="en-US" dirty="0" smtClean="0">
                <a:solidFill>
                  <a:srgbClr val="31859C"/>
                </a:solidFill>
              </a:rPr>
              <a:t>Sandi</a:t>
            </a:r>
          </a:p>
          <a:p>
            <a:pPr>
              <a:lnSpc>
                <a:spcPct val="80000"/>
              </a:lnSpc>
            </a:pPr>
            <a:r>
              <a:rPr lang="en-US" dirty="0" smtClean="0">
                <a:solidFill>
                  <a:srgbClr val="31859C"/>
                </a:solidFill>
              </a:rPr>
              <a:t>At what level was Sandi’s husband operating?</a:t>
            </a:r>
          </a:p>
          <a:p>
            <a:pPr>
              <a:lnSpc>
                <a:spcPct val="80000"/>
              </a:lnSpc>
            </a:pPr>
            <a:r>
              <a:rPr lang="en-US" dirty="0" smtClean="0">
                <a:solidFill>
                  <a:srgbClr val="31859C"/>
                </a:solidFill>
              </a:rPr>
              <a:t>Was Sandi’s decision to divorce right or wrong?</a:t>
            </a:r>
          </a:p>
          <a:p>
            <a:pPr>
              <a:lnSpc>
                <a:spcPct val="80000"/>
              </a:lnSpc>
            </a:pPr>
            <a:r>
              <a:rPr lang="en-US" dirty="0" smtClean="0">
                <a:solidFill>
                  <a:srgbClr val="31859C"/>
                </a:solidFill>
              </a:rPr>
              <a:t>Did she have Biblical grounds?</a:t>
            </a:r>
          </a:p>
          <a:p>
            <a:pPr>
              <a:lnSpc>
                <a:spcPct val="80000"/>
              </a:lnSpc>
            </a:pPr>
            <a:r>
              <a:rPr lang="en-US" dirty="0" smtClean="0">
                <a:solidFill>
                  <a:srgbClr val="31859C"/>
                </a:solidFill>
              </a:rPr>
              <a:t>At what level were the conference officials operating – were they “right” or “wrong”?</a:t>
            </a:r>
          </a:p>
          <a:p>
            <a:pPr>
              <a:lnSpc>
                <a:spcPct val="80000"/>
              </a:lnSpc>
            </a:pPr>
            <a:r>
              <a:rPr lang="en-US" dirty="0" smtClean="0"/>
              <a:t>Your answers reveal much about your developmental level.</a:t>
            </a:r>
          </a:p>
          <a:p>
            <a:pPr>
              <a:lnSpc>
                <a:spcPct val="80000"/>
              </a:lnSpc>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2079633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09"/>
            <a:ext cx="8229600" cy="451241"/>
          </a:xfrm>
        </p:spPr>
        <p:txBody>
          <a:bodyPr>
            <a:noAutofit/>
          </a:bodyPr>
          <a:lstStyle/>
          <a:p>
            <a:r>
              <a:rPr lang="en-US" dirty="0" smtClean="0"/>
              <a:t>Law of Love</a:t>
            </a:r>
            <a:endParaRPr lang="en-US" dirty="0"/>
          </a:p>
        </p:txBody>
      </p:sp>
      <p:sp>
        <p:nvSpPr>
          <p:cNvPr id="3" name="Content Placeholder 2"/>
          <p:cNvSpPr>
            <a:spLocks noGrp="1"/>
          </p:cNvSpPr>
          <p:nvPr>
            <p:ph idx="1"/>
          </p:nvPr>
        </p:nvSpPr>
        <p:spPr>
          <a:xfrm>
            <a:off x="990600" y="895350"/>
            <a:ext cx="7772400" cy="3832774"/>
          </a:xfrm>
        </p:spPr>
        <p:txBody>
          <a:bodyPr>
            <a:noAutofit/>
          </a:bodyPr>
          <a:lstStyle/>
          <a:p>
            <a:pPr>
              <a:lnSpc>
                <a:spcPct val="90000"/>
              </a:lnSpc>
            </a:pPr>
            <a:r>
              <a:rPr lang="en-US" dirty="0" smtClean="0"/>
              <a:t>Level 7 realizes God is love and built His universe to operate in harmony with Himself</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86182711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09"/>
            <a:ext cx="8229600" cy="451241"/>
          </a:xfrm>
        </p:spPr>
        <p:txBody>
          <a:bodyPr>
            <a:noAutofit/>
          </a:bodyPr>
          <a:lstStyle/>
          <a:p>
            <a:r>
              <a:rPr lang="en-US" dirty="0" smtClean="0"/>
              <a:t>Law of Love</a:t>
            </a:r>
            <a:endParaRPr lang="en-US" dirty="0"/>
          </a:p>
        </p:txBody>
      </p:sp>
      <p:sp>
        <p:nvSpPr>
          <p:cNvPr id="3" name="Content Placeholder 2"/>
          <p:cNvSpPr>
            <a:spLocks noGrp="1"/>
          </p:cNvSpPr>
          <p:nvPr>
            <p:ph idx="1"/>
          </p:nvPr>
        </p:nvSpPr>
        <p:spPr>
          <a:xfrm>
            <a:off x="990600" y="895350"/>
            <a:ext cx="7772400" cy="3832774"/>
          </a:xfrm>
        </p:spPr>
        <p:txBody>
          <a:bodyPr>
            <a:noAutofit/>
          </a:bodyPr>
          <a:lstStyle/>
          <a:p>
            <a:pPr>
              <a:lnSpc>
                <a:spcPct val="90000"/>
              </a:lnSpc>
            </a:pPr>
            <a:r>
              <a:rPr lang="en-US" dirty="0" smtClean="0">
                <a:solidFill>
                  <a:srgbClr val="31859C"/>
                </a:solidFill>
              </a:rPr>
              <a:t>Level 7 realizes God is love and built His universe to operate in harmony with Himself</a:t>
            </a:r>
          </a:p>
          <a:p>
            <a:pPr>
              <a:lnSpc>
                <a:spcPct val="90000"/>
              </a:lnSpc>
            </a:pPr>
            <a:r>
              <a:rPr lang="en-US" dirty="0" smtClean="0"/>
              <a:t>Love is not self-seeking </a:t>
            </a:r>
            <a:r>
              <a:rPr lang="en-US" sz="1600" dirty="0" smtClean="0">
                <a:solidFill>
                  <a:schemeClr val="tx2">
                    <a:lumMod val="40000"/>
                    <a:lumOff val="60000"/>
                  </a:schemeClr>
                </a:solidFill>
              </a:rPr>
              <a:t>1Corinthians 13:5</a:t>
            </a: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216846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6" name="Content Placeholder 5"/>
          <p:cNvSpPr>
            <a:spLocks noGrp="1"/>
          </p:cNvSpPr>
          <p:nvPr>
            <p:ph sz="half" idx="2"/>
          </p:nvPr>
        </p:nvSpPr>
        <p:spPr>
          <a:xfrm>
            <a:off x="685800" y="1047750"/>
            <a:ext cx="3671455" cy="2545556"/>
          </a:xfrm>
        </p:spPr>
        <p:txBody>
          <a:bodyPr/>
          <a:lstStyle/>
          <a:p>
            <a:r>
              <a:rPr lang="en-US" dirty="0" smtClean="0">
                <a:cs typeface="Tw Cen MT"/>
              </a:rPr>
              <a:t>What should he do?</a:t>
            </a:r>
          </a:p>
        </p:txBody>
      </p:sp>
      <p:pic>
        <p:nvPicPr>
          <p:cNvPr id="9" name="Content Placeholder 4" descr="35-mph.jpg"/>
          <p:cNvPicPr>
            <a:picLocks noChangeAspect="1"/>
          </p:cNvPicPr>
          <p:nvPr/>
        </p:nvPicPr>
        <p:blipFill rotWithShape="1">
          <a:blip r:embed="rId3">
            <a:extLst>
              <a:ext uri="{28A0092B-C50C-407E-A947-70E740481C1C}">
                <a14:useLocalDpi xmlns:a14="http://schemas.microsoft.com/office/drawing/2010/main" val="0"/>
              </a:ext>
            </a:extLst>
          </a:blip>
          <a:srcRect l="-211" r="-402"/>
          <a:stretch/>
        </p:blipFill>
        <p:spPr>
          <a:xfrm>
            <a:off x="4563374" y="1047749"/>
            <a:ext cx="4459857" cy="2863625"/>
          </a:xfrm>
          <a:prstGeom prst="rect">
            <a:avLst/>
          </a:prstGeom>
        </p:spPr>
      </p:pic>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6564913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09"/>
            <a:ext cx="8229600" cy="451241"/>
          </a:xfrm>
        </p:spPr>
        <p:txBody>
          <a:bodyPr>
            <a:noAutofit/>
          </a:bodyPr>
          <a:lstStyle/>
          <a:p>
            <a:r>
              <a:rPr lang="en-US" dirty="0" smtClean="0"/>
              <a:t>Law of Love</a:t>
            </a:r>
            <a:endParaRPr lang="en-US" dirty="0"/>
          </a:p>
        </p:txBody>
      </p:sp>
      <p:sp>
        <p:nvSpPr>
          <p:cNvPr id="3" name="Content Placeholder 2"/>
          <p:cNvSpPr>
            <a:spLocks noGrp="1"/>
          </p:cNvSpPr>
          <p:nvPr>
            <p:ph idx="1"/>
          </p:nvPr>
        </p:nvSpPr>
        <p:spPr>
          <a:xfrm>
            <a:off x="990600" y="895350"/>
            <a:ext cx="7772400" cy="3832774"/>
          </a:xfrm>
        </p:spPr>
        <p:txBody>
          <a:bodyPr>
            <a:noAutofit/>
          </a:bodyPr>
          <a:lstStyle/>
          <a:p>
            <a:pPr>
              <a:lnSpc>
                <a:spcPct val="90000"/>
              </a:lnSpc>
            </a:pPr>
            <a:r>
              <a:rPr lang="en-US" dirty="0" smtClean="0">
                <a:solidFill>
                  <a:srgbClr val="31859C"/>
                </a:solidFill>
              </a:rPr>
              <a:t>Level 7 realizes God is love and built His universe to operate in harmony with Himself</a:t>
            </a:r>
          </a:p>
          <a:p>
            <a:pPr>
              <a:lnSpc>
                <a:spcPct val="90000"/>
              </a:lnSpc>
            </a:pPr>
            <a:r>
              <a:rPr lang="en-US" dirty="0" smtClean="0">
                <a:solidFill>
                  <a:srgbClr val="31859C"/>
                </a:solidFill>
              </a:rPr>
              <a:t>Love is not self-seeking </a:t>
            </a:r>
            <a:r>
              <a:rPr lang="en-US" sz="1600" dirty="0" smtClean="0">
                <a:solidFill>
                  <a:srgbClr val="31859C"/>
                </a:solidFill>
              </a:rPr>
              <a:t>1Corinthians 13:5</a:t>
            </a:r>
            <a:endParaRPr lang="en-US" dirty="0" smtClean="0">
              <a:solidFill>
                <a:srgbClr val="31859C"/>
              </a:solidFill>
            </a:endParaRPr>
          </a:p>
          <a:p>
            <a:pPr>
              <a:lnSpc>
                <a:spcPct val="90000"/>
              </a:lnSpc>
            </a:pPr>
            <a:r>
              <a:rPr lang="en-US" dirty="0" smtClean="0"/>
              <a:t>Love gives – breathing</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2245428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09"/>
            <a:ext cx="8229600" cy="451241"/>
          </a:xfrm>
        </p:spPr>
        <p:txBody>
          <a:bodyPr>
            <a:noAutofit/>
          </a:bodyPr>
          <a:lstStyle/>
          <a:p>
            <a:r>
              <a:rPr lang="en-US" dirty="0" smtClean="0"/>
              <a:t>Law of Love</a:t>
            </a:r>
            <a:endParaRPr lang="en-US" dirty="0"/>
          </a:p>
        </p:txBody>
      </p:sp>
      <p:sp>
        <p:nvSpPr>
          <p:cNvPr id="3" name="Content Placeholder 2"/>
          <p:cNvSpPr>
            <a:spLocks noGrp="1"/>
          </p:cNvSpPr>
          <p:nvPr>
            <p:ph idx="1"/>
          </p:nvPr>
        </p:nvSpPr>
        <p:spPr>
          <a:xfrm>
            <a:off x="990600" y="895350"/>
            <a:ext cx="7772400" cy="3832774"/>
          </a:xfrm>
        </p:spPr>
        <p:txBody>
          <a:bodyPr>
            <a:noAutofit/>
          </a:bodyPr>
          <a:lstStyle/>
          <a:p>
            <a:pPr>
              <a:lnSpc>
                <a:spcPct val="90000"/>
              </a:lnSpc>
            </a:pPr>
            <a:r>
              <a:rPr lang="en-US" dirty="0" smtClean="0">
                <a:solidFill>
                  <a:srgbClr val="31859C"/>
                </a:solidFill>
              </a:rPr>
              <a:t>Level 7 realizes God is love and built His universe to operate in harmony with Himself</a:t>
            </a:r>
          </a:p>
          <a:p>
            <a:pPr>
              <a:lnSpc>
                <a:spcPct val="90000"/>
              </a:lnSpc>
            </a:pPr>
            <a:r>
              <a:rPr lang="en-US" dirty="0" smtClean="0">
                <a:solidFill>
                  <a:srgbClr val="31859C"/>
                </a:solidFill>
              </a:rPr>
              <a:t>Love is not self-seeking </a:t>
            </a:r>
            <a:r>
              <a:rPr lang="en-US" sz="1600" dirty="0" smtClean="0">
                <a:solidFill>
                  <a:srgbClr val="31859C"/>
                </a:solidFill>
              </a:rPr>
              <a:t>1Corinthians 13:5</a:t>
            </a:r>
            <a:endParaRPr lang="en-US" dirty="0" smtClean="0">
              <a:solidFill>
                <a:srgbClr val="31859C"/>
              </a:solidFill>
            </a:endParaRPr>
          </a:p>
          <a:p>
            <a:pPr>
              <a:lnSpc>
                <a:spcPct val="90000"/>
              </a:lnSpc>
            </a:pPr>
            <a:r>
              <a:rPr lang="en-US" dirty="0" smtClean="0">
                <a:solidFill>
                  <a:srgbClr val="31859C"/>
                </a:solidFill>
              </a:rPr>
              <a:t>Love gives – breathing</a:t>
            </a:r>
          </a:p>
          <a:p>
            <a:pPr>
              <a:lnSpc>
                <a:spcPct val="90000"/>
              </a:lnSpc>
            </a:pPr>
            <a:r>
              <a:rPr lang="en-US" dirty="0" smtClean="0"/>
              <a:t>Break the law in one point, break it in all points because all violations are failure to love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94741835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09"/>
            <a:ext cx="8229600" cy="451241"/>
          </a:xfrm>
        </p:spPr>
        <p:txBody>
          <a:bodyPr>
            <a:noAutofit/>
          </a:bodyPr>
          <a:lstStyle/>
          <a:p>
            <a:r>
              <a:rPr lang="en-US" dirty="0" smtClean="0"/>
              <a:t>Law of Love</a:t>
            </a:r>
            <a:endParaRPr lang="en-US" dirty="0"/>
          </a:p>
        </p:txBody>
      </p:sp>
      <p:sp>
        <p:nvSpPr>
          <p:cNvPr id="3" name="Content Placeholder 2"/>
          <p:cNvSpPr>
            <a:spLocks noGrp="1"/>
          </p:cNvSpPr>
          <p:nvPr>
            <p:ph idx="1"/>
          </p:nvPr>
        </p:nvSpPr>
        <p:spPr>
          <a:xfrm>
            <a:off x="990600" y="895350"/>
            <a:ext cx="7772400" cy="3832774"/>
          </a:xfrm>
        </p:spPr>
        <p:txBody>
          <a:bodyPr>
            <a:noAutofit/>
          </a:bodyPr>
          <a:lstStyle/>
          <a:p>
            <a:pPr>
              <a:lnSpc>
                <a:spcPct val="90000"/>
              </a:lnSpc>
            </a:pPr>
            <a:r>
              <a:rPr lang="en-US" dirty="0" smtClean="0">
                <a:solidFill>
                  <a:srgbClr val="31859C"/>
                </a:solidFill>
              </a:rPr>
              <a:t>Level 7 realizes God is love and built His universe to operate in harmony with Himself</a:t>
            </a:r>
          </a:p>
          <a:p>
            <a:pPr>
              <a:lnSpc>
                <a:spcPct val="90000"/>
              </a:lnSpc>
            </a:pPr>
            <a:r>
              <a:rPr lang="en-US" dirty="0" smtClean="0">
                <a:solidFill>
                  <a:srgbClr val="31859C"/>
                </a:solidFill>
              </a:rPr>
              <a:t>Love is not self-</a:t>
            </a:r>
            <a:r>
              <a:rPr lang="en-US" dirty="0">
                <a:solidFill>
                  <a:srgbClr val="31859C"/>
                </a:solidFill>
              </a:rPr>
              <a:t>seeking </a:t>
            </a:r>
            <a:r>
              <a:rPr lang="en-US" sz="1600" dirty="0">
                <a:solidFill>
                  <a:srgbClr val="31859C"/>
                </a:solidFill>
              </a:rPr>
              <a:t>1Corinthians 13:</a:t>
            </a:r>
            <a:r>
              <a:rPr lang="en-US" sz="1600" dirty="0" smtClean="0">
                <a:solidFill>
                  <a:srgbClr val="31859C"/>
                </a:solidFill>
              </a:rPr>
              <a:t>5</a:t>
            </a:r>
          </a:p>
          <a:p>
            <a:pPr>
              <a:lnSpc>
                <a:spcPct val="90000"/>
              </a:lnSpc>
            </a:pPr>
            <a:r>
              <a:rPr lang="en-US" dirty="0" smtClean="0">
                <a:solidFill>
                  <a:srgbClr val="31859C"/>
                </a:solidFill>
              </a:rPr>
              <a:t>Love gives – breathing</a:t>
            </a:r>
          </a:p>
          <a:p>
            <a:pPr>
              <a:lnSpc>
                <a:spcPct val="90000"/>
              </a:lnSpc>
            </a:pPr>
            <a:r>
              <a:rPr lang="en-US" dirty="0" smtClean="0">
                <a:solidFill>
                  <a:srgbClr val="31859C"/>
                </a:solidFill>
              </a:rPr>
              <a:t>Break the law in one point, break it in all points because all violations are failure to love</a:t>
            </a:r>
          </a:p>
          <a:p>
            <a:pPr>
              <a:lnSpc>
                <a:spcPct val="90000"/>
              </a:lnSpc>
            </a:pPr>
            <a:r>
              <a:rPr lang="en-US" dirty="0" smtClean="0"/>
              <a:t>So beating your wife fails to love her, i.e. betrays her trust, which is adultery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6745196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1066800" y="1047751"/>
            <a:ext cx="7620000" cy="3657600"/>
          </a:xfrm>
        </p:spPr>
        <p:txBody>
          <a:bodyPr>
            <a:noAutofit/>
          </a:bodyPr>
          <a:lstStyle/>
          <a:p>
            <a:pPr marL="0" indent="0">
              <a:lnSpc>
                <a:spcPct val="80000"/>
              </a:lnSpc>
              <a:buNone/>
            </a:pPr>
            <a:endParaRPr lang="en-US" sz="26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8361801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115324"/>
            <a:ext cx="8077200" cy="3657600"/>
          </a:xfrm>
        </p:spPr>
        <p:txBody>
          <a:bodyPr>
            <a:noAutofit/>
          </a:bodyPr>
          <a:lstStyle/>
          <a:p>
            <a:pPr marL="0" indent="0" algn="ctr">
              <a:lnSpc>
                <a:spcPct val="80000"/>
              </a:lnSpc>
              <a:buNone/>
            </a:pPr>
            <a:r>
              <a:rPr lang="en-US" dirty="0">
                <a:effectLst>
                  <a:outerShdw blurRad="38100" dist="38100" dir="2700000" algn="tl">
                    <a:srgbClr val="000000">
                      <a:alpha val="43137"/>
                    </a:srgbClr>
                  </a:outerShdw>
                </a:effectLst>
              </a:rPr>
              <a:t>L</a:t>
            </a:r>
            <a:r>
              <a:rPr lang="en-US" dirty="0" smtClean="0">
                <a:effectLst>
                  <a:outerShdw blurRad="38100" dist="38100" dir="2700000" algn="tl">
                    <a:srgbClr val="000000">
                      <a:alpha val="43137"/>
                    </a:srgbClr>
                  </a:outerShdw>
                </a:effectLst>
              </a:rPr>
              <a:t>evel 1 reward and punishment: </a:t>
            </a:r>
          </a:p>
          <a:p>
            <a:pPr lvl="1">
              <a:lnSpc>
                <a:spcPct val="95000"/>
              </a:lnSpc>
              <a:buFont typeface="Arial" panose="020B0604020202020204" pitchFamily="34" charset="0"/>
              <a:buChar char="•"/>
            </a:pPr>
            <a:r>
              <a:rPr lang="en-US" dirty="0" smtClean="0">
                <a:effectLst>
                  <a:outerShdw blurRad="38100" dist="38100" dir="2700000" algn="tl">
                    <a:srgbClr val="000000">
                      <a:alpha val="43137"/>
                    </a:srgbClr>
                  </a:outerShdw>
                </a:effectLst>
              </a:rPr>
              <a:t>It isn’t wrong because he is stronger and as long as he isn’t punished for it, it is right. It is only wrong if it results in his being punished.</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8293999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1"/>
            <a:ext cx="8077200" cy="3657600"/>
          </a:xfrm>
        </p:spPr>
        <p:txBody>
          <a:bodyPr>
            <a:noAutofit/>
          </a:bodyPr>
          <a:lstStyle/>
          <a:p>
            <a:pPr marL="0" indent="0" algn="ctr">
              <a:lnSpc>
                <a:spcPct val="95000"/>
              </a:lnSpc>
              <a:buNone/>
            </a:pPr>
            <a:r>
              <a:rPr lang="en-US" dirty="0" smtClean="0">
                <a:effectLst>
                  <a:outerShdw blurRad="38100" dist="38100" dir="2700000" algn="tl">
                    <a:srgbClr val="000000">
                      <a:alpha val="43137"/>
                    </a:srgbClr>
                  </a:outerShdw>
                </a:effectLst>
              </a:rPr>
              <a:t>Level 2 marketplace exchange: </a:t>
            </a:r>
          </a:p>
          <a:p>
            <a:pPr lvl="1">
              <a:lnSpc>
                <a:spcPct val="95000"/>
              </a:lnSpc>
              <a:buFont typeface="Arial" panose="020B0604020202020204" pitchFamily="34" charset="0"/>
              <a:buChar char="•"/>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isn’t wrong, it is just and proper to give </a:t>
            </a:r>
            <a:r>
              <a:rPr lang="en-US" dirty="0" smtClean="0">
                <a:effectLst>
                  <a:outerShdw blurRad="38100" dist="38100" dir="2700000" algn="tl">
                    <a:srgbClr val="000000">
                      <a:alpha val="43137"/>
                    </a:srgbClr>
                  </a:outerShdw>
                </a:effectLst>
              </a:rPr>
              <a:t>a wife </a:t>
            </a:r>
            <a:r>
              <a:rPr lang="en-US" dirty="0">
                <a:effectLst>
                  <a:outerShdw blurRad="38100" dist="38100" dir="2700000" algn="tl">
                    <a:srgbClr val="000000">
                      <a:alpha val="43137"/>
                    </a:srgbClr>
                  </a:outerShdw>
                </a:effectLst>
              </a:rPr>
              <a:t>the beating she deserves when she doesn’t fulfill her side of </a:t>
            </a:r>
            <a:r>
              <a:rPr lang="en-US" dirty="0" smtClean="0">
                <a:effectLst>
                  <a:outerShdw blurRad="38100" dist="38100" dir="2700000" algn="tl">
                    <a:srgbClr val="000000">
                      <a:alpha val="43137"/>
                    </a:srgbClr>
                  </a:outerShdw>
                </a:effectLst>
              </a:rPr>
              <a:t>the marital </a:t>
            </a:r>
            <a:r>
              <a:rPr lang="en-US" dirty="0">
                <a:effectLst>
                  <a:outerShdw blurRad="38100" dist="38100" dir="2700000" algn="tl">
                    <a:srgbClr val="000000">
                      <a:alpha val="43137"/>
                    </a:srgbClr>
                  </a:outerShdw>
                </a:effectLst>
              </a:rPr>
              <a:t>bargain. It would only be wrong if </a:t>
            </a:r>
            <a:r>
              <a:rPr lang="en-US" dirty="0" smtClean="0">
                <a:effectLst>
                  <a:outerShdw blurRad="38100" dist="38100" dir="2700000" algn="tl">
                    <a:srgbClr val="000000">
                      <a:alpha val="43137"/>
                    </a:srgbClr>
                  </a:outerShdw>
                </a:effectLst>
              </a:rPr>
              <a:t>the husband beats </a:t>
            </a:r>
            <a:r>
              <a:rPr lang="en-US" dirty="0">
                <a:effectLst>
                  <a:outerShdw blurRad="38100" dist="38100" dir="2700000" algn="tl">
                    <a:srgbClr val="000000">
                      <a:alpha val="43137"/>
                    </a:srgbClr>
                  </a:outerShdw>
                </a:effectLst>
              </a:rPr>
              <a:t>her without proper cause.</a:t>
            </a:r>
          </a:p>
          <a:p>
            <a:pPr>
              <a:lnSpc>
                <a:spcPct val="95000"/>
              </a:lnSpc>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3048729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1"/>
            <a:ext cx="8077200" cy="3657600"/>
          </a:xfrm>
        </p:spPr>
        <p:txBody>
          <a:bodyPr>
            <a:noAutofit/>
          </a:bodyPr>
          <a:lstStyle/>
          <a:p>
            <a:pPr marL="0" indent="0" algn="ctr">
              <a:lnSpc>
                <a:spcPct val="95000"/>
              </a:lnSpc>
              <a:buNone/>
            </a:pPr>
            <a:r>
              <a:rPr lang="en-US" dirty="0" smtClean="0">
                <a:effectLst>
                  <a:outerShdw blurRad="38100" dist="38100" dir="2700000" algn="tl">
                    <a:srgbClr val="000000">
                      <a:alpha val="43137"/>
                    </a:srgbClr>
                  </a:outerShdw>
                </a:effectLst>
              </a:rPr>
              <a:t>Level 3 social conformity: </a:t>
            </a:r>
          </a:p>
          <a:p>
            <a:pPr lvl="1">
              <a:lnSpc>
                <a:spcPct val="95000"/>
              </a:lnSpc>
              <a:buFont typeface="Arial" panose="020B0604020202020204" pitchFamily="34" charset="0"/>
              <a:buChar char="•"/>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only wrong if my culture says it is wrong. </a:t>
            </a:r>
          </a:p>
          <a:p>
            <a:pPr>
              <a:lnSpc>
                <a:spcPct val="95000"/>
              </a:lnSpc>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18321958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1"/>
            <a:ext cx="8077200" cy="3657600"/>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4 </a:t>
            </a:r>
            <a:r>
              <a:rPr lang="en-US" dirty="0" smtClean="0">
                <a:effectLst>
                  <a:outerShdw blurRad="38100" dist="38100" dir="2700000" algn="tl">
                    <a:srgbClr val="000000">
                      <a:alpha val="43137"/>
                    </a:srgbClr>
                  </a:outerShdw>
                </a:effectLst>
              </a:rPr>
              <a:t>law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order</a:t>
            </a:r>
            <a:r>
              <a:rPr lang="en-US" dirty="0">
                <a:effectLst>
                  <a:outerShdw blurRad="38100" dist="38100" dir="2700000" algn="tl">
                    <a:srgbClr val="000000">
                      <a:alpha val="43137"/>
                    </a:srgbClr>
                  </a:outerShdw>
                </a:effectLst>
              </a:rPr>
              <a:t>:</a:t>
            </a:r>
          </a:p>
          <a:p>
            <a:pPr lvl="1">
              <a:lnSpc>
                <a:spcPct val="95000"/>
              </a:lnSpc>
              <a:buFont typeface="Arial" panose="020B0604020202020204" pitchFamily="34" charset="0"/>
              <a:buChar char="•"/>
            </a:pPr>
            <a:r>
              <a:rPr lang="en-US" dirty="0">
                <a:effectLst>
                  <a:outerShdw blurRad="38100" dist="38100" dir="2700000" algn="tl">
                    <a:srgbClr val="000000">
                      <a:alpha val="43137"/>
                    </a:srgbClr>
                  </a:outerShdw>
                </a:effectLst>
              </a:rPr>
              <a:t>It isn’t wrong, because broken rules require punishment. </a:t>
            </a:r>
            <a:r>
              <a:rPr lang="en-US" dirty="0" smtClean="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gave </a:t>
            </a:r>
            <a:r>
              <a:rPr lang="en-US" dirty="0">
                <a:effectLst>
                  <a:outerShdw blurRad="38100" dist="38100" dir="2700000" algn="tl">
                    <a:srgbClr val="000000">
                      <a:alpha val="43137"/>
                    </a:srgbClr>
                  </a:outerShdw>
                </a:effectLst>
              </a:rPr>
              <a:t>us rules and when they are </a:t>
            </a:r>
            <a:r>
              <a:rPr lang="en-US" dirty="0" smtClean="0">
                <a:effectLst>
                  <a:outerShdw blurRad="38100" dist="38100" dir="2700000" algn="tl">
                    <a:srgbClr val="000000">
                      <a:alpha val="43137"/>
                    </a:srgbClr>
                  </a:outerShdw>
                </a:effectLst>
              </a:rPr>
              <a:t>broken, </a:t>
            </a:r>
            <a:r>
              <a:rPr lang="en-US" dirty="0">
                <a:effectLst>
                  <a:outerShdw blurRad="38100" dist="38100" dir="2700000" algn="tl">
                    <a:srgbClr val="000000">
                      <a:alpha val="43137"/>
                    </a:srgbClr>
                  </a:outerShdw>
                </a:effectLst>
              </a:rPr>
              <a:t>justice requires God punish. Jesus took our punishment, and if I want to be like God, I must punish my disobedient wife. This is how love teaches her to obey her husband.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6362335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1"/>
            <a:ext cx="8077200" cy="3657600"/>
          </a:xfrm>
        </p:spPr>
        <p:txBody>
          <a:bodyPr>
            <a:noAutofit/>
          </a:bodyPr>
          <a:lstStyle/>
          <a:p>
            <a:pPr marL="0" indent="0" algn="ctr">
              <a:lnSpc>
                <a:spcPct val="95000"/>
              </a:lnSpc>
              <a:buNone/>
            </a:pPr>
            <a:r>
              <a:rPr lang="en-US" dirty="0" smtClean="0">
                <a:effectLst>
                  <a:outerShdw blurRad="38100" dist="38100" dir="2700000" algn="tl">
                    <a:srgbClr val="000000">
                      <a:alpha val="43137"/>
                    </a:srgbClr>
                  </a:outerShdw>
                </a:effectLst>
              </a:rPr>
              <a:t>Level </a:t>
            </a:r>
            <a:r>
              <a:rPr lang="en-US" dirty="0">
                <a:effectLst>
                  <a:outerShdw blurRad="38100" dist="38100" dir="2700000" algn="tl">
                    <a:srgbClr val="000000">
                      <a:alpha val="43137"/>
                    </a:srgbClr>
                  </a:outerShdw>
                </a:effectLst>
              </a:rPr>
              <a:t>5 </a:t>
            </a:r>
            <a:r>
              <a:rPr lang="en-US" dirty="0" smtClean="0">
                <a:effectLst>
                  <a:outerShdw blurRad="38100" dist="38100" dir="2700000" algn="tl">
                    <a:srgbClr val="000000">
                      <a:alpha val="43137"/>
                    </a:srgbClr>
                  </a:outerShdw>
                </a:effectLst>
              </a:rPr>
              <a:t>love </a:t>
            </a:r>
            <a:r>
              <a:rPr lang="en-US" dirty="0">
                <a:effectLst>
                  <a:outerShdw blurRad="38100" dist="38100" dir="2700000" algn="tl">
                    <a:srgbClr val="000000">
                      <a:alpha val="43137"/>
                    </a:srgbClr>
                  </a:outerShdw>
                </a:effectLst>
              </a:rPr>
              <a:t>for others: </a:t>
            </a:r>
          </a:p>
          <a:p>
            <a:pPr lvl="1">
              <a:lnSpc>
                <a:spcPct val="95000"/>
              </a:lnSpc>
              <a:buFont typeface="Arial" panose="020B0604020202020204" pitchFamily="34" charset="0"/>
              <a:buChar char="•"/>
            </a:pPr>
            <a:r>
              <a:rPr lang="en-US" dirty="0">
                <a:effectLst>
                  <a:outerShdw blurRad="38100" dist="38100" dir="2700000" algn="tl">
                    <a:srgbClr val="000000">
                      <a:alpha val="43137"/>
                    </a:srgbClr>
                  </a:outerShdw>
                </a:effectLst>
              </a:rPr>
              <a:t>It is wrong to beat your wife because it fails to love her, to treat her as a daughter of God, with value as a person.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96650128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1"/>
            <a:ext cx="8077200" cy="3657600"/>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6 p</a:t>
            </a:r>
            <a:r>
              <a:rPr lang="en-US" dirty="0" smtClean="0">
                <a:effectLst>
                  <a:outerShdw blurRad="38100" dist="38100" dir="2700000" algn="tl">
                    <a:srgbClr val="000000">
                      <a:alpha val="43137"/>
                    </a:srgbClr>
                  </a:outerShdw>
                </a:effectLst>
              </a:rPr>
              <a:t>rinciple based: </a:t>
            </a:r>
            <a:endParaRPr lang="en-US" dirty="0">
              <a:effectLst>
                <a:outerShdw blurRad="38100" dist="38100" dir="2700000" algn="tl">
                  <a:srgbClr val="000000">
                    <a:alpha val="43137"/>
                  </a:srgbClr>
                </a:outerShdw>
              </a:effectLst>
            </a:endParaRPr>
          </a:p>
          <a:p>
            <a:pPr lvl="1">
              <a:lnSpc>
                <a:spcPct val="95000"/>
              </a:lnSpc>
              <a:buFont typeface="Arial" panose="020B0604020202020204" pitchFamily="34" charset="0"/>
              <a:buChar char="•"/>
            </a:pPr>
            <a:r>
              <a:rPr lang="en-US" dirty="0">
                <a:effectLst>
                  <a:outerShdw blurRad="38100" dist="38100" dir="2700000" algn="tl">
                    <a:srgbClr val="000000">
                      <a:alpha val="43137"/>
                    </a:srgbClr>
                  </a:outerShdw>
                </a:effectLst>
              </a:rPr>
              <a:t>It is wrong because it violates God’s design for life and </a:t>
            </a:r>
            <a:r>
              <a:rPr lang="en-US" dirty="0" smtClean="0">
                <a:effectLst>
                  <a:outerShdw blurRad="38100" dist="38100" dir="2700000" algn="tl">
                    <a:srgbClr val="000000">
                      <a:alpha val="43137"/>
                    </a:srgbClr>
                  </a:outerShdw>
                </a:effectLst>
              </a:rPr>
              <a:t>love. It </a:t>
            </a:r>
            <a:r>
              <a:rPr lang="en-US" dirty="0">
                <a:effectLst>
                  <a:outerShdw blurRad="38100" dist="38100" dir="2700000" algn="tl">
                    <a:srgbClr val="000000">
                      <a:alpha val="43137"/>
                    </a:srgbClr>
                  </a:outerShdw>
                </a:effectLst>
              </a:rPr>
              <a:t>violates the law of liberty, one of God’s design protocols for </a:t>
            </a:r>
            <a:r>
              <a:rPr lang="en-US" dirty="0" smtClean="0">
                <a:effectLst>
                  <a:outerShdw blurRad="38100" dist="38100" dir="2700000" algn="tl">
                    <a:srgbClr val="000000">
                      <a:alpha val="43137"/>
                    </a:srgbClr>
                  </a:outerShdw>
                </a:effectLst>
              </a:rPr>
              <a:t>healthy </a:t>
            </a:r>
            <a:r>
              <a:rPr lang="en-US" dirty="0">
                <a:effectLst>
                  <a:outerShdw blurRad="38100" dist="38100" dir="2700000" algn="tl">
                    <a:srgbClr val="000000">
                      <a:alpha val="43137"/>
                    </a:srgbClr>
                  </a:outerShdw>
                </a:effectLst>
              </a:rPr>
              <a:t>relationships. Love can only exist in an atmosphere of freedom. </a:t>
            </a:r>
            <a:endParaRPr lang="en-US"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93507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6" name="Content Placeholder 5"/>
          <p:cNvSpPr>
            <a:spLocks noGrp="1"/>
          </p:cNvSpPr>
          <p:nvPr>
            <p:ph sz="half" idx="2"/>
          </p:nvPr>
        </p:nvSpPr>
        <p:spPr>
          <a:xfrm>
            <a:off x="685800" y="1047750"/>
            <a:ext cx="3671455" cy="2545556"/>
          </a:xfrm>
        </p:spPr>
        <p:txBody>
          <a:bodyPr/>
          <a:lstStyle/>
          <a:p>
            <a:r>
              <a:rPr lang="en-US" dirty="0" smtClean="0">
                <a:solidFill>
                  <a:srgbClr val="FFFFFF"/>
                </a:solidFill>
                <a:cs typeface="Tw Cen MT"/>
              </a:rPr>
              <a:t>What should he do?</a:t>
            </a:r>
          </a:p>
          <a:p>
            <a:r>
              <a:rPr lang="en-US" dirty="0" smtClean="0">
                <a:cs typeface="Tw Cen MT"/>
              </a:rPr>
              <a:t>What is the RIGHT action to take?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pic>
        <p:nvPicPr>
          <p:cNvPr id="8" name="Content Placeholder 4" descr="35-mph.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1" r="-402"/>
          <a:stretch/>
        </p:blipFill>
        <p:spPr>
          <a:xfrm>
            <a:off x="4563374" y="1047749"/>
            <a:ext cx="4459857" cy="2863625"/>
          </a:xfrm>
        </p:spPr>
      </p:pic>
    </p:spTree>
    <p:extLst>
      <p:ext uri="{BB962C8B-B14F-4D97-AF65-F5344CB8AC3E}">
        <p14:creationId xmlns:p14="http://schemas.microsoft.com/office/powerpoint/2010/main" val="214574909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609600" y="1047750"/>
            <a:ext cx="8077200" cy="3657600"/>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6 principle based: </a:t>
            </a:r>
          </a:p>
          <a:p>
            <a:pPr lvl="1">
              <a:lnSpc>
                <a:spcPct val="95000"/>
              </a:lnSpc>
              <a:buFont typeface="Arial" panose="020B0604020202020204" pitchFamily="34" charset="0"/>
              <a:buChar char="•"/>
            </a:pPr>
            <a:r>
              <a:rPr lang="en-US" dirty="0" smtClean="0">
                <a:effectLst>
                  <a:outerShdw blurRad="38100" dist="38100" dir="2700000" algn="tl">
                    <a:srgbClr val="000000">
                      <a:alpha val="43137"/>
                    </a:srgbClr>
                  </a:outerShdw>
                </a:effectLst>
              </a:rPr>
              <a:t>Further</a:t>
            </a:r>
            <a:r>
              <a:rPr lang="en-US" dirty="0">
                <a:effectLst>
                  <a:outerShdw blurRad="38100" dist="38100" dir="2700000" algn="tl">
                    <a:srgbClr val="000000">
                      <a:alpha val="43137"/>
                    </a:srgbClr>
                  </a:outerShdw>
                </a:effectLst>
              </a:rPr>
              <a:t>, God designed </a:t>
            </a:r>
            <a:r>
              <a:rPr lang="en-US" dirty="0" smtClean="0">
                <a:effectLst>
                  <a:outerShdw blurRad="38100" dist="38100" dir="2700000" algn="tl">
                    <a:srgbClr val="000000">
                      <a:alpha val="43137"/>
                    </a:srgbClr>
                  </a:outerShdw>
                </a:effectLst>
              </a:rPr>
              <a:t>husbands </a:t>
            </a:r>
            <a:r>
              <a:rPr lang="en-US" dirty="0">
                <a:effectLst>
                  <a:outerShdw blurRad="38100" dist="38100" dir="2700000" algn="tl">
                    <a:srgbClr val="000000">
                      <a:alpha val="43137"/>
                    </a:srgbClr>
                  </a:outerShdw>
                </a:effectLst>
              </a:rPr>
              <a:t>and wives as co-equals and </a:t>
            </a:r>
            <a:r>
              <a:rPr lang="en-US" dirty="0" smtClean="0">
                <a:effectLst>
                  <a:outerShdw blurRad="38100" dist="38100" dir="2700000" algn="tl">
                    <a:srgbClr val="000000">
                      <a:alpha val="43137"/>
                    </a:srgbClr>
                  </a:outerShdw>
                </a:effectLst>
              </a:rPr>
              <a:t>husbands </a:t>
            </a:r>
            <a:r>
              <a:rPr lang="en-US" dirty="0">
                <a:effectLst>
                  <a:outerShdw blurRad="38100" dist="38100" dir="2700000" algn="tl">
                    <a:srgbClr val="000000">
                      <a:alpha val="43137"/>
                    </a:srgbClr>
                  </a:outerShdw>
                </a:effectLst>
              </a:rPr>
              <a:t>are to treat their wives as Christ treats the </a:t>
            </a:r>
            <a:r>
              <a:rPr lang="en-US" dirty="0" smtClean="0">
                <a:effectLst>
                  <a:outerShdw blurRad="38100" dist="38100" dir="2700000" algn="tl">
                    <a:srgbClr val="000000">
                      <a:alpha val="43137"/>
                    </a:srgbClr>
                  </a:outerShdw>
                </a:effectLst>
              </a:rPr>
              <a:t>church, </a:t>
            </a:r>
            <a:r>
              <a:rPr lang="en-US" dirty="0">
                <a:effectLst>
                  <a:outerShdw blurRad="38100" dist="38100" dir="2700000" algn="tl">
                    <a:srgbClr val="000000">
                      <a:alpha val="43137"/>
                    </a:srgbClr>
                  </a:outerShdw>
                </a:effectLst>
              </a:rPr>
              <a:t>sacrificing himself for her.</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75036623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p:txBody>
      </p:sp>
    </p:spTree>
    <p:extLst>
      <p:ext uri="{BB962C8B-B14F-4D97-AF65-F5344CB8AC3E}">
        <p14:creationId xmlns:p14="http://schemas.microsoft.com/office/powerpoint/2010/main" val="375743369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effectLst>
                  <a:outerShdw blurRad="38100" dist="38100" dir="2700000" algn="tl">
                    <a:srgbClr val="000000">
                      <a:alpha val="43137"/>
                    </a:srgbClr>
                  </a:outerShdw>
                </a:effectLst>
              </a:rPr>
              <a:t>It damages the mind, character, and conscience of the </a:t>
            </a:r>
            <a:r>
              <a:rPr lang="en-US" sz="2400" dirty="0" smtClean="0">
                <a:effectLst>
                  <a:outerShdw blurRad="38100" dist="38100" dir="2700000" algn="tl">
                    <a:srgbClr val="000000">
                      <a:alpha val="43137"/>
                    </a:srgbClr>
                  </a:outerShdw>
                </a:effectLst>
              </a:rPr>
              <a:t>husband</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3190892"/>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solidFill>
                  <a:srgbClr val="31859C"/>
                </a:solidFill>
                <a:effectLst>
                  <a:outerShdw blurRad="38100" dist="38100" dir="2700000" algn="tl">
                    <a:srgbClr val="000000">
                      <a:alpha val="43137"/>
                    </a:srgbClr>
                  </a:outerShdw>
                </a:effectLst>
              </a:rPr>
              <a:t>It damages the mind, character, and conscience of the husband</a:t>
            </a:r>
          </a:p>
          <a:p>
            <a:pPr lvl="2">
              <a:lnSpc>
                <a:spcPct val="95000"/>
              </a:lnSpc>
            </a:pPr>
            <a:r>
              <a:rPr lang="en-US" sz="2400" dirty="0">
                <a:effectLst>
                  <a:outerShdw blurRad="38100" dist="38100" dir="2700000" algn="tl">
                    <a:srgbClr val="000000">
                      <a:alpha val="43137"/>
                    </a:srgbClr>
                  </a:outerShdw>
                </a:effectLst>
              </a:rPr>
              <a:t>Destroys the individuality of the </a:t>
            </a:r>
            <a:r>
              <a:rPr lang="en-US" sz="2400" dirty="0" smtClean="0">
                <a:effectLst>
                  <a:outerShdw blurRad="38100" dist="38100" dir="2700000" algn="tl">
                    <a:srgbClr val="000000">
                      <a:alpha val="43137"/>
                    </a:srgbClr>
                  </a:outerShdw>
                </a:effectLst>
              </a:rPr>
              <a:t>wife</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6552153"/>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solidFill>
                  <a:srgbClr val="31859C"/>
                </a:solidFill>
                <a:effectLst>
                  <a:outerShdw blurRad="38100" dist="38100" dir="2700000" algn="tl">
                    <a:srgbClr val="000000">
                      <a:alpha val="43137"/>
                    </a:srgbClr>
                  </a:outerShdw>
                </a:effectLst>
              </a:rPr>
              <a:t>It damages the mind, character, and conscience of the husband</a:t>
            </a:r>
          </a:p>
          <a:p>
            <a:pPr lvl="2">
              <a:lnSpc>
                <a:spcPct val="95000"/>
              </a:lnSpc>
            </a:pPr>
            <a:r>
              <a:rPr lang="en-US" sz="2400" dirty="0">
                <a:solidFill>
                  <a:srgbClr val="31859C"/>
                </a:solidFill>
                <a:effectLst>
                  <a:outerShdw blurRad="38100" dist="38100" dir="2700000" algn="tl">
                    <a:srgbClr val="000000">
                      <a:alpha val="43137"/>
                    </a:srgbClr>
                  </a:outerShdw>
                </a:effectLst>
              </a:rPr>
              <a:t>Destroys the individuality of the wife</a:t>
            </a:r>
          </a:p>
          <a:p>
            <a:pPr lvl="2">
              <a:lnSpc>
                <a:spcPct val="95000"/>
              </a:lnSpc>
            </a:pPr>
            <a:r>
              <a:rPr lang="en-US" sz="2400" dirty="0">
                <a:effectLst>
                  <a:outerShdw blurRad="38100" dist="38100" dir="2700000" algn="tl">
                    <a:srgbClr val="000000">
                      <a:alpha val="43137"/>
                    </a:srgbClr>
                  </a:outerShdw>
                </a:effectLst>
              </a:rPr>
              <a:t>Misrepresents God as </a:t>
            </a:r>
            <a:r>
              <a:rPr lang="en-US" sz="2400" dirty="0" smtClean="0">
                <a:effectLst>
                  <a:outerShdw blurRad="38100" dist="38100" dir="2700000" algn="tl">
                    <a:srgbClr val="000000">
                      <a:alpha val="43137"/>
                    </a:srgbClr>
                  </a:outerShdw>
                </a:effectLst>
              </a:rPr>
              <a:t>dictatorial</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860408"/>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effectLst>
                  <a:outerShdw blurRad="38100" dist="38100" dir="2700000" algn="tl">
                    <a:srgbClr val="000000">
                      <a:alpha val="43137"/>
                    </a:srgbClr>
                  </a:outerShdw>
                </a:effectLst>
              </a:rPr>
              <a:t>Fails to understand the purpose in the creation of woman </a:t>
            </a:r>
          </a:p>
          <a:p>
            <a:pPr marL="914400" lvl="2" indent="0">
              <a:lnSpc>
                <a:spcPct val="95000"/>
              </a:lnSpc>
              <a:buNone/>
            </a:pPr>
            <a:r>
              <a:rPr lang="en-US" sz="2400"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6078422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solidFill>
                  <a:srgbClr val="31859C"/>
                </a:solidFill>
                <a:effectLst>
                  <a:outerShdw blurRad="38100" dist="38100" dir="2700000" algn="tl">
                    <a:srgbClr val="000000">
                      <a:alpha val="43137"/>
                    </a:srgbClr>
                  </a:outerShdw>
                </a:effectLst>
              </a:rPr>
              <a:t>Fails to understand the purpose in the creation of woman </a:t>
            </a:r>
          </a:p>
          <a:p>
            <a:pPr lvl="2">
              <a:lnSpc>
                <a:spcPct val="95000"/>
              </a:lnSpc>
            </a:pPr>
            <a:r>
              <a:rPr lang="en-US" sz="2400" dirty="0" smtClean="0">
                <a:effectLst>
                  <a:outerShdw blurRad="38100" dist="38100" dir="2700000" algn="tl">
                    <a:srgbClr val="000000">
                      <a:alpha val="43137"/>
                    </a:srgbClr>
                  </a:outerShdw>
                </a:effectLst>
              </a:rPr>
              <a:t>Man </a:t>
            </a:r>
            <a:r>
              <a:rPr lang="en-US" sz="2400" dirty="0">
                <a:effectLst>
                  <a:outerShdw blurRad="38100" dist="38100" dir="2700000" algn="tl">
                    <a:srgbClr val="000000">
                      <a:alpha val="43137"/>
                    </a:srgbClr>
                  </a:outerShdw>
                </a:effectLst>
              </a:rPr>
              <a:t>was created in God’s image, and God said it is not good for man to be alone and a helper was made for him – a helper to do what? </a:t>
            </a:r>
            <a:endParaRPr lang="en-US" sz="2400"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88508884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8"/>
            <a:ext cx="8229600" cy="1038225"/>
          </a:xfrm>
        </p:spPr>
        <p:txBody>
          <a:bodyPr/>
          <a:lstStyle/>
          <a:p>
            <a:r>
              <a:rPr lang="en-US" dirty="0" smtClean="0"/>
              <a:t>Domestic Violence through the 7 levels</a:t>
            </a:r>
            <a:endParaRPr lang="en-US" dirty="0"/>
          </a:p>
        </p:txBody>
      </p:sp>
      <p:sp>
        <p:nvSpPr>
          <p:cNvPr id="3" name="Content Placeholder 2"/>
          <p:cNvSpPr>
            <a:spLocks noGrp="1"/>
          </p:cNvSpPr>
          <p:nvPr>
            <p:ph idx="1"/>
          </p:nvPr>
        </p:nvSpPr>
        <p:spPr>
          <a:xfrm>
            <a:off x="533400" y="1047750"/>
            <a:ext cx="8229600" cy="3810001"/>
          </a:xfrm>
        </p:spPr>
        <p:txBody>
          <a:bodyPr>
            <a:noAutofit/>
          </a:bodyPr>
          <a:lstStyle/>
          <a:p>
            <a:pPr marL="0" indent="0" algn="ctr">
              <a:lnSpc>
                <a:spcPct val="95000"/>
              </a:lnSpc>
              <a:buNone/>
            </a:pPr>
            <a:r>
              <a:rPr lang="en-US" dirty="0">
                <a:effectLst>
                  <a:outerShdw blurRad="38100" dist="38100" dir="2700000" algn="tl">
                    <a:srgbClr val="000000">
                      <a:alpha val="43137"/>
                    </a:srgbClr>
                  </a:outerShdw>
                </a:effectLst>
              </a:rPr>
              <a:t>Level 7 understanding</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friend of God: </a:t>
            </a:r>
          </a:p>
          <a:p>
            <a:pPr marL="457200" lvl="1" indent="0">
              <a:lnSpc>
                <a:spcPct val="95000"/>
              </a:lnSpc>
              <a:buNone/>
            </a:pPr>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wrong because it not only violates God’s design </a:t>
            </a:r>
          </a:p>
          <a:p>
            <a:pPr lvl="2">
              <a:lnSpc>
                <a:spcPct val="95000"/>
              </a:lnSpc>
            </a:pPr>
            <a:r>
              <a:rPr lang="en-US" sz="2400" dirty="0">
                <a:solidFill>
                  <a:srgbClr val="31859C"/>
                </a:solidFill>
                <a:effectLst>
                  <a:outerShdw blurRad="38100" dist="38100" dir="2700000" algn="tl">
                    <a:srgbClr val="000000">
                      <a:alpha val="43137"/>
                    </a:srgbClr>
                  </a:outerShdw>
                </a:effectLst>
              </a:rPr>
              <a:t>Fails to understand the purpose in the creation of woman </a:t>
            </a:r>
          </a:p>
          <a:p>
            <a:pPr lvl="2">
              <a:lnSpc>
                <a:spcPct val="95000"/>
              </a:lnSpc>
            </a:pPr>
            <a:r>
              <a:rPr lang="en-US" sz="2400" dirty="0" smtClean="0">
                <a:solidFill>
                  <a:srgbClr val="31859C"/>
                </a:solidFill>
                <a:effectLst>
                  <a:outerShdw blurRad="38100" dist="38100" dir="2700000" algn="tl">
                    <a:srgbClr val="000000">
                      <a:alpha val="43137"/>
                    </a:srgbClr>
                  </a:outerShdw>
                </a:effectLst>
              </a:rPr>
              <a:t>Man </a:t>
            </a:r>
            <a:r>
              <a:rPr lang="en-US" sz="2400" dirty="0">
                <a:solidFill>
                  <a:srgbClr val="31859C"/>
                </a:solidFill>
                <a:effectLst>
                  <a:outerShdw blurRad="38100" dist="38100" dir="2700000" algn="tl">
                    <a:srgbClr val="000000">
                      <a:alpha val="43137"/>
                    </a:srgbClr>
                  </a:outerShdw>
                </a:effectLst>
              </a:rPr>
              <a:t>was created in God’s image, and God said it is not good for man to be alone and a helper was made for him – a helper to do what? </a:t>
            </a:r>
            <a:endParaRPr lang="en-US" sz="2400" dirty="0" smtClean="0">
              <a:solidFill>
                <a:srgbClr val="31859C"/>
              </a:solidFill>
              <a:effectLst>
                <a:outerShdw blurRad="38100" dist="38100" dir="2700000" algn="tl">
                  <a:srgbClr val="000000">
                    <a:alpha val="43137"/>
                  </a:srgbClr>
                </a:outerShdw>
              </a:effectLst>
            </a:endParaRPr>
          </a:p>
          <a:p>
            <a:pPr lvl="2">
              <a:lnSpc>
                <a:spcPct val="95000"/>
              </a:lnSpc>
            </a:pPr>
            <a:r>
              <a:rPr lang="en-US" sz="2400" dirty="0" smtClean="0">
                <a:effectLst>
                  <a:outerShdw blurRad="38100" dist="38100" dir="2700000" algn="tl">
                    <a:srgbClr val="000000">
                      <a:alpha val="43137"/>
                    </a:srgbClr>
                  </a:outerShdw>
                </a:effectLst>
              </a:rPr>
              <a:t>To </a:t>
            </a:r>
            <a:r>
              <a:rPr lang="en-US" sz="2400" dirty="0">
                <a:effectLst>
                  <a:outerShdw blurRad="38100" dist="38100" dir="2700000" algn="tl">
                    <a:srgbClr val="000000">
                      <a:alpha val="43137"/>
                    </a:srgbClr>
                  </a:outerShdw>
                </a:effectLst>
              </a:rPr>
              <a:t>enter into the fullness of Godlike love </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243755782"/>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1143000" y="895350"/>
            <a:ext cx="7543800" cy="4006232"/>
          </a:xfrm>
        </p:spPr>
        <p:txBody>
          <a:bodyPr>
            <a:noAutofit/>
          </a:bodyPr>
          <a:lstStyle/>
          <a:p>
            <a:pPr marL="0" lvl="0" indent="0">
              <a:lnSpc>
                <a:spcPct val="90000"/>
              </a:lnSpc>
              <a:buNone/>
            </a:pPr>
            <a:endParaRPr lang="en-US" sz="24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60909976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a:t>
            </a:r>
            <a:r>
              <a:rPr lang="en-US" dirty="0" smtClean="0">
                <a:effectLst>
                  <a:outerShdw blurRad="38100" dist="38100" dir="2700000" algn="tl">
                    <a:srgbClr val="000000">
                      <a:alpha val="43137"/>
                    </a:srgbClr>
                  </a:outerShdw>
                </a:effectLst>
              </a:rPr>
              <a:t>1 reward and punishment: </a:t>
            </a:r>
          </a:p>
          <a:p>
            <a:pPr marL="457200" lvl="1" indent="0">
              <a:lnSpc>
                <a:spcPct val="95000"/>
              </a:lnSpc>
              <a:buNone/>
            </a:pPr>
            <a:r>
              <a:rPr lang="en-US" sz="2800" dirty="0" smtClean="0">
                <a:effectLst>
                  <a:outerShdw blurRad="38100" dist="38100" dir="2700000" algn="tl">
                    <a:srgbClr val="000000">
                      <a:alpha val="43137"/>
                    </a:srgbClr>
                  </a:outerShdw>
                </a:effectLst>
              </a:rPr>
              <a:t>Because </a:t>
            </a:r>
            <a:r>
              <a:rPr lang="en-US" sz="2800" dirty="0">
                <a:effectLst>
                  <a:outerShdw blurRad="38100" dist="38100" dir="2700000" algn="tl">
                    <a:srgbClr val="000000">
                      <a:alpha val="43137"/>
                    </a:srgbClr>
                  </a:outerShdw>
                </a:effectLst>
              </a:rPr>
              <a:t>God said don’t do something, </a:t>
            </a:r>
            <a:r>
              <a:rPr lang="en-US" sz="2800" dirty="0" smtClean="0">
                <a:effectLst>
                  <a:outerShdw blurRad="38100" dist="38100" dir="2700000" algn="tl">
                    <a:srgbClr val="000000">
                      <a:alpha val="43137"/>
                    </a:srgbClr>
                  </a:outerShdw>
                </a:effectLst>
              </a:rPr>
              <a:t>but they did</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and God </a:t>
            </a:r>
            <a:r>
              <a:rPr lang="en-US" sz="2800" dirty="0">
                <a:effectLst>
                  <a:outerShdw blurRad="38100" dist="38100" dir="2700000" algn="tl">
                    <a:srgbClr val="000000">
                      <a:alpha val="43137"/>
                    </a:srgbClr>
                  </a:outerShdw>
                </a:effectLst>
              </a:rPr>
              <a:t>got offended and responded with angry </a:t>
            </a:r>
            <a:r>
              <a:rPr lang="en-US" sz="2800" dirty="0" smtClean="0">
                <a:effectLst>
                  <a:outerShdw blurRad="38100" dist="38100" dir="2700000" algn="tl">
                    <a:srgbClr val="000000">
                      <a:alpha val="43137"/>
                    </a:srgbClr>
                  </a:outerShdw>
                </a:effectLst>
              </a:rPr>
              <a:t>vengeance, </a:t>
            </a:r>
            <a:r>
              <a:rPr lang="en-US" sz="2800" dirty="0">
                <a:effectLst>
                  <a:outerShdw blurRad="38100" dist="38100" dir="2700000" algn="tl">
                    <a:srgbClr val="000000">
                      <a:alpha val="43137"/>
                    </a:srgbClr>
                  </a:outerShdw>
                </a:effectLst>
              </a:rPr>
              <a:t>taking the life of Jesus in our place.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47331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Eric Wright</a:t>
            </a:r>
            <a:endParaRPr lang="en-US" dirty="0"/>
          </a:p>
        </p:txBody>
      </p:sp>
      <p:pic>
        <p:nvPicPr>
          <p:cNvPr id="5" name="Content Placeholder 4" descr="35-mph.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1" r="-402"/>
          <a:stretch/>
        </p:blipFill>
        <p:spPr>
          <a:xfrm>
            <a:off x="4563374" y="1047749"/>
            <a:ext cx="4459857" cy="2863625"/>
          </a:xfrm>
        </p:spPr>
      </p:pic>
      <p:sp>
        <p:nvSpPr>
          <p:cNvPr id="6" name="Content Placeholder 5"/>
          <p:cNvSpPr>
            <a:spLocks noGrp="1"/>
          </p:cNvSpPr>
          <p:nvPr>
            <p:ph sz="half" idx="2"/>
          </p:nvPr>
        </p:nvSpPr>
        <p:spPr>
          <a:xfrm>
            <a:off x="685800" y="1047750"/>
            <a:ext cx="3671455" cy="2545556"/>
          </a:xfrm>
        </p:spPr>
        <p:txBody>
          <a:bodyPr/>
          <a:lstStyle/>
          <a:p>
            <a:r>
              <a:rPr lang="en-US" dirty="0" smtClean="0">
                <a:solidFill>
                  <a:srgbClr val="FFFFFF"/>
                </a:solidFill>
                <a:cs typeface="Tw Cen MT"/>
              </a:rPr>
              <a:t>What should he do?</a:t>
            </a:r>
          </a:p>
          <a:p>
            <a:r>
              <a:rPr lang="en-US" dirty="0" smtClean="0">
                <a:cs typeface="Tw Cen MT"/>
              </a:rPr>
              <a:t>What is the RIGHT action to take?</a:t>
            </a:r>
          </a:p>
          <a:p>
            <a:r>
              <a:rPr lang="en-US" dirty="0" smtClean="0">
                <a:cs typeface="Tw Cen MT"/>
              </a:rPr>
              <a:t>Should he break the law?</a:t>
            </a:r>
            <a:endParaRPr lang="en-US" dirty="0">
              <a:cs typeface="Tw Cen M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52327458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062866"/>
            <a:ext cx="7924800" cy="4006232"/>
          </a:xfrm>
        </p:spPr>
        <p:txBody>
          <a:bodyPr>
            <a:noAutofit/>
          </a:bodyPr>
          <a:lstStyle/>
          <a:p>
            <a:pPr marL="0" lvl="0" indent="0" algn="ctr">
              <a:lnSpc>
                <a:spcPct val="95000"/>
              </a:lnSpc>
              <a:buNone/>
            </a:pPr>
            <a:r>
              <a:rPr lang="en-US" dirty="0" smtClean="0">
                <a:effectLst>
                  <a:outerShdw blurRad="38100" dist="38100" dir="2700000" algn="tl">
                    <a:srgbClr val="000000">
                      <a:alpha val="43137"/>
                    </a:srgbClr>
                  </a:outerShdw>
                </a:effectLst>
              </a:rPr>
              <a:t>Level 2 marketplace exchange:</a:t>
            </a:r>
            <a:r>
              <a:rPr lang="en-US" sz="3200" dirty="0" smtClean="0">
                <a:effectLst>
                  <a:outerShdw blurRad="38100" dist="38100" dir="2700000" algn="tl">
                    <a:srgbClr val="000000">
                      <a:alpha val="43137"/>
                    </a:srgbClr>
                  </a:outerShdw>
                </a:effectLst>
              </a:rPr>
              <a:t> </a:t>
            </a:r>
          </a:p>
          <a:p>
            <a:pPr marL="457200" lvl="1" indent="0">
              <a:lnSpc>
                <a:spcPct val="95000"/>
              </a:lnSpc>
              <a:buNone/>
            </a:pPr>
            <a:r>
              <a:rPr lang="en-US" sz="2800" dirty="0" smtClean="0">
                <a:effectLst>
                  <a:outerShdw blurRad="38100" dist="38100" dir="2700000" algn="tl">
                    <a:srgbClr val="000000">
                      <a:alpha val="43137"/>
                    </a:srgbClr>
                  </a:outerShdw>
                </a:effectLst>
              </a:rPr>
              <a:t>Because </a:t>
            </a:r>
            <a:r>
              <a:rPr lang="en-US" sz="2800" dirty="0">
                <a:effectLst>
                  <a:outerShdw blurRad="38100" dist="38100" dir="2700000" algn="tl">
                    <a:srgbClr val="000000">
                      <a:alpha val="43137"/>
                    </a:srgbClr>
                  </a:outerShdw>
                </a:effectLst>
              </a:rPr>
              <a:t>Satan now had rights to this earth and claimed the lives of the sons of Adam and daughters of Eve, and God struck a bargain with the devil to exchange the life of Christ for the life of humans. Or </a:t>
            </a:r>
            <a:r>
              <a:rPr lang="en-US" sz="2800" dirty="0" err="1">
                <a:effectLst>
                  <a:outerShdw blurRad="38100" dist="38100" dir="2700000" algn="tl">
                    <a:srgbClr val="000000">
                      <a:alpha val="43137"/>
                    </a:srgbClr>
                  </a:outerShdw>
                </a:effectLst>
              </a:rPr>
              <a:t>Aslan</a:t>
            </a:r>
            <a:r>
              <a:rPr lang="en-US" sz="2800" dirty="0">
                <a:effectLst>
                  <a:outerShdw blurRad="38100" dist="38100" dir="2700000" algn="tl">
                    <a:srgbClr val="000000">
                      <a:alpha val="43137"/>
                    </a:srgbClr>
                  </a:outerShdw>
                </a:effectLst>
              </a:rPr>
              <a:t> had to give his life to the W</a:t>
            </a:r>
            <a:r>
              <a:rPr lang="en-US" sz="2800" dirty="0" smtClean="0">
                <a:effectLst>
                  <a:outerShdw blurRad="38100" dist="38100" dir="2700000" algn="tl">
                    <a:srgbClr val="000000">
                      <a:alpha val="43137"/>
                    </a:srgbClr>
                  </a:outerShdw>
                </a:effectLst>
              </a:rPr>
              <a:t>hite </a:t>
            </a:r>
            <a:r>
              <a:rPr lang="en-US" sz="2800" dirty="0">
                <a:effectLst>
                  <a:outerShdw blurRad="38100" dist="38100" dir="2700000" algn="tl">
                    <a:srgbClr val="000000">
                      <a:alpha val="43137"/>
                    </a:srgbClr>
                  </a:outerShdw>
                </a:effectLst>
              </a:rPr>
              <a:t>W</a:t>
            </a:r>
            <a:r>
              <a:rPr lang="en-US" sz="2800" dirty="0" smtClean="0">
                <a:effectLst>
                  <a:outerShdw blurRad="38100" dist="38100" dir="2700000" algn="tl">
                    <a:srgbClr val="000000">
                      <a:alpha val="43137"/>
                    </a:srgbClr>
                  </a:outerShdw>
                </a:effectLst>
              </a:rPr>
              <a:t>itch </a:t>
            </a:r>
            <a:r>
              <a:rPr lang="en-US" sz="2800" dirty="0">
                <a:effectLst>
                  <a:outerShdw blurRad="38100" dist="38100" dir="2700000" algn="tl">
                    <a:srgbClr val="000000">
                      <a:alpha val="43137"/>
                    </a:srgbClr>
                  </a:outerShdw>
                </a:effectLst>
              </a:rPr>
              <a:t>to free the son of Adam.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91218411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3 </a:t>
            </a:r>
            <a:r>
              <a:rPr lang="en-US" dirty="0" smtClean="0">
                <a:effectLst>
                  <a:outerShdw blurRad="38100" dist="38100" dir="2700000" algn="tl">
                    <a:srgbClr val="000000">
                      <a:alpha val="43137"/>
                    </a:srgbClr>
                  </a:outerShdw>
                </a:effectLst>
              </a:rPr>
              <a:t>social </a:t>
            </a:r>
            <a:r>
              <a:rPr lang="en-US" dirty="0">
                <a:effectLst>
                  <a:outerShdw blurRad="38100" dist="38100" dir="2700000" algn="tl">
                    <a:srgbClr val="000000">
                      <a:alpha val="43137"/>
                    </a:srgbClr>
                  </a:outerShdw>
                </a:effectLst>
              </a:rPr>
              <a:t>conformity: </a:t>
            </a:r>
          </a:p>
          <a:p>
            <a:pPr marL="457200" lvl="1" indent="0">
              <a:lnSpc>
                <a:spcPct val="95000"/>
              </a:lnSpc>
              <a:buNone/>
            </a:pPr>
            <a:r>
              <a:rPr lang="en-US" sz="2800" dirty="0">
                <a:effectLst>
                  <a:outerShdw blurRad="38100" dist="38100" dir="2700000" algn="tl">
                    <a:srgbClr val="000000">
                      <a:alpha val="43137"/>
                    </a:srgbClr>
                  </a:outerShdw>
                </a:effectLst>
              </a:rPr>
              <a:t>Because everyone agrees sin must be punished, someone has to pay.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6720567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3248"/>
            <a:ext cx="7924800" cy="4006232"/>
          </a:xfrm>
        </p:spPr>
        <p:txBody>
          <a:bodyPr>
            <a:noAutofit/>
          </a:bodyPr>
          <a:lstStyle/>
          <a:p>
            <a:pPr marL="0" lvl="0" indent="0" algn="ctr">
              <a:lnSpc>
                <a:spcPct val="95000"/>
              </a:lnSpc>
              <a:buNone/>
            </a:pPr>
            <a:r>
              <a:rPr lang="en-US" dirty="0" smtClean="0">
                <a:effectLst>
                  <a:outerShdw blurRad="38100" dist="38100" dir="2700000" algn="tl">
                    <a:srgbClr val="000000">
                      <a:alpha val="43137"/>
                    </a:srgbClr>
                  </a:outerShdw>
                </a:effectLst>
              </a:rPr>
              <a:t>Level </a:t>
            </a:r>
            <a:r>
              <a:rPr lang="en-US" dirty="0">
                <a:effectLst>
                  <a:outerShdw blurRad="38100" dist="38100" dir="2700000" algn="tl">
                    <a:srgbClr val="000000">
                      <a:alpha val="43137"/>
                    </a:srgbClr>
                  </a:outerShdw>
                </a:effectLst>
              </a:rPr>
              <a:t>4 </a:t>
            </a:r>
            <a:r>
              <a:rPr lang="en-US" dirty="0" smtClean="0">
                <a:effectLst>
                  <a:outerShdw blurRad="38100" dist="38100" dir="2700000" algn="tl">
                    <a:srgbClr val="000000">
                      <a:alpha val="43137"/>
                    </a:srgbClr>
                  </a:outerShdw>
                </a:effectLst>
              </a:rPr>
              <a:t>law </a:t>
            </a:r>
            <a:r>
              <a:rPr lang="en-US" dirty="0">
                <a:effectLst>
                  <a:outerShdw blurRad="38100" dist="38100" dir="2700000" algn="tl">
                    <a:srgbClr val="000000">
                      <a:alpha val="43137"/>
                    </a:srgbClr>
                  </a:outerShdw>
                </a:effectLst>
              </a:rPr>
              <a:t>and order: </a:t>
            </a:r>
          </a:p>
          <a:p>
            <a:pPr marL="457200" lvl="1" indent="0">
              <a:lnSpc>
                <a:spcPct val="95000"/>
              </a:lnSpc>
              <a:buNone/>
            </a:pPr>
            <a:r>
              <a:rPr lang="en-US" sz="2800" dirty="0">
                <a:effectLst>
                  <a:outerShdw blurRad="38100" dist="38100" dir="2700000" algn="tl">
                    <a:srgbClr val="000000">
                      <a:alpha val="43137"/>
                    </a:srgbClr>
                  </a:outerShdw>
                </a:effectLst>
              </a:rPr>
              <a:t>To pay the legal penalty the law demanded and the heavenly judge imposed. The Law must be kept. Man broke the Law. Someone had to pay the penalty. Jesus paid that penalty. The integrity of the Law was </a:t>
            </a:r>
            <a:r>
              <a:rPr lang="en-US" sz="2800" dirty="0" smtClean="0">
                <a:effectLst>
                  <a:outerShdw blurRad="38100" dist="38100" dir="2700000" algn="tl">
                    <a:srgbClr val="000000">
                      <a:alpha val="43137"/>
                    </a:srgbClr>
                  </a:outerShdw>
                </a:effectLst>
              </a:rPr>
              <a:t>maintained.</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10043119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3248"/>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5 </a:t>
            </a:r>
            <a:r>
              <a:rPr lang="en-US" dirty="0" smtClean="0">
                <a:effectLst>
                  <a:outerShdw blurRad="38100" dist="38100" dir="2700000" algn="tl">
                    <a:srgbClr val="000000">
                      <a:alpha val="43137"/>
                    </a:srgbClr>
                  </a:outerShdw>
                </a:effectLst>
              </a:rPr>
              <a:t>love </a:t>
            </a:r>
            <a:r>
              <a:rPr lang="en-US" dirty="0">
                <a:effectLst>
                  <a:outerShdw blurRad="38100" dist="38100" dir="2700000" algn="tl">
                    <a:srgbClr val="000000">
                      <a:alpha val="43137"/>
                    </a:srgbClr>
                  </a:outerShdw>
                </a:effectLst>
              </a:rPr>
              <a:t>for others: </a:t>
            </a:r>
          </a:p>
          <a:p>
            <a:pPr marL="457200" lvl="1" indent="0">
              <a:lnSpc>
                <a:spcPct val="95000"/>
              </a:lnSpc>
              <a:buNone/>
            </a:pPr>
            <a:r>
              <a:rPr lang="en-US" sz="2800" dirty="0">
                <a:effectLst>
                  <a:outerShdw blurRad="38100" dist="38100" dir="2700000" algn="tl">
                    <a:srgbClr val="000000">
                      <a:alpha val="43137"/>
                    </a:srgbClr>
                  </a:outerShdw>
                </a:effectLst>
              </a:rPr>
              <a:t>Because He loved us too much to let us go and His death was the means to reach us with His love and restore us to trust in Him.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81636380"/>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smtClean="0">
                <a:effectLst>
                  <a:outerShdw blurRad="38100" dist="38100" dir="2700000" algn="tl">
                    <a:srgbClr val="000000">
                      <a:alpha val="43137"/>
                    </a:srgbClr>
                  </a:outerShdw>
                </a:effectLst>
              </a:rPr>
              <a:t>Level </a:t>
            </a:r>
            <a:r>
              <a:rPr lang="en-US" dirty="0">
                <a:effectLst>
                  <a:outerShdw blurRad="38100" dist="38100" dir="2700000" algn="tl">
                    <a:srgbClr val="000000">
                      <a:alpha val="43137"/>
                    </a:srgbClr>
                  </a:outerShdw>
                </a:effectLst>
              </a:rPr>
              <a:t>6 </a:t>
            </a:r>
            <a:r>
              <a:rPr lang="en-US" dirty="0" smtClean="0">
                <a:effectLst>
                  <a:outerShdw blurRad="38100" dist="38100" dir="2700000" algn="tl">
                    <a:srgbClr val="000000">
                      <a:alpha val="43137"/>
                    </a:srgbClr>
                  </a:outerShdw>
                </a:effectLst>
              </a:rPr>
              <a:t>principle based: </a:t>
            </a:r>
            <a:endParaRPr lang="en-US" dirty="0">
              <a:effectLst>
                <a:outerShdw blurRad="38100" dist="38100" dir="2700000" algn="tl">
                  <a:srgbClr val="000000">
                    <a:alpha val="43137"/>
                  </a:srgbClr>
                </a:outerShdw>
              </a:effectLst>
            </a:endParaRPr>
          </a:p>
          <a:p>
            <a:pPr marL="457200" lvl="1" indent="0">
              <a:lnSpc>
                <a:spcPct val="95000"/>
              </a:lnSpc>
              <a:buNone/>
            </a:pPr>
            <a:r>
              <a:rPr lang="en-US" sz="2800" dirty="0">
                <a:effectLst>
                  <a:outerShdw blurRad="38100" dist="38100" dir="2700000" algn="tl">
                    <a:srgbClr val="000000">
                      <a:alpha val="43137"/>
                    </a:srgbClr>
                  </a:outerShdw>
                </a:effectLst>
              </a:rPr>
              <a:t>It was the only means to fix what sin had done to God’s creation. When mankind </a:t>
            </a:r>
            <a:r>
              <a:rPr lang="en-US" sz="2800" dirty="0" smtClean="0">
                <a:effectLst>
                  <a:outerShdw blurRad="38100" dist="38100" dir="2700000" algn="tl">
                    <a:srgbClr val="000000">
                      <a:alpha val="43137"/>
                    </a:srgbClr>
                  </a:outerShdw>
                </a:effectLst>
              </a:rPr>
              <a:t>sinned, </a:t>
            </a:r>
            <a:r>
              <a:rPr lang="en-US" sz="2800" dirty="0">
                <a:effectLst>
                  <a:outerShdw blurRad="38100" dist="38100" dir="2700000" algn="tl">
                    <a:srgbClr val="000000">
                      <a:alpha val="43137"/>
                    </a:srgbClr>
                  </a:outerShdw>
                </a:effectLst>
              </a:rPr>
              <a:t>they deviated from God’s design for life and their condition was terminal. Christ came to fix what sin did </a:t>
            </a:r>
            <a:r>
              <a:rPr lang="en-US" sz="2800" dirty="0" smtClean="0">
                <a:effectLst>
                  <a:outerShdw blurRad="38100" dist="38100" dir="2700000" algn="tl">
                    <a:srgbClr val="000000">
                      <a:alpha val="43137"/>
                    </a:srgbClr>
                  </a:outerShdw>
                </a:effectLst>
              </a:rPr>
              <a:t>to </a:t>
            </a:r>
            <a:r>
              <a:rPr lang="en-US" sz="2800" dirty="0">
                <a:effectLst>
                  <a:outerShdw blurRad="38100" dist="38100" dir="2700000" algn="tl">
                    <a:srgbClr val="000000">
                      <a:alpha val="43137"/>
                    </a:srgbClr>
                  </a:outerShdw>
                </a:effectLst>
              </a:rPr>
              <a:t>this creation. Thus “he who knew no sin became sin for us so that we might become the righteousness of God.” </a:t>
            </a:r>
            <a:r>
              <a:rPr lang="en-US" sz="1800" dirty="0" smtClean="0">
                <a:solidFill>
                  <a:schemeClr val="tx2">
                    <a:lumMod val="40000"/>
                    <a:lumOff val="60000"/>
                  </a:schemeClr>
                </a:solidFill>
                <a:effectLst>
                  <a:outerShdw blurRad="38100" dist="38100" dir="2700000" algn="tl">
                    <a:srgbClr val="000000">
                      <a:alpha val="43137"/>
                    </a:srgbClr>
                  </a:outerShdw>
                </a:effectLst>
              </a:rPr>
              <a:t>2Corinthians 5</a:t>
            </a:r>
            <a:r>
              <a:rPr lang="en-US" sz="1800" dirty="0">
                <a:solidFill>
                  <a:schemeClr val="tx2">
                    <a:lumMod val="40000"/>
                    <a:lumOff val="60000"/>
                  </a:schemeClr>
                </a:solidFill>
                <a:effectLst>
                  <a:outerShdw blurRad="38100" dist="38100" dir="2700000" algn="tl">
                    <a:srgbClr val="000000">
                      <a:alpha val="43137"/>
                    </a:srgbClr>
                  </a:outerShdw>
                </a:effectLst>
              </a:rPr>
              <a:t>:</a:t>
            </a:r>
            <a:r>
              <a:rPr lang="en-US" sz="1800" dirty="0" smtClean="0">
                <a:solidFill>
                  <a:schemeClr val="tx2">
                    <a:lumMod val="40000"/>
                    <a:lumOff val="60000"/>
                  </a:schemeClr>
                </a:solidFill>
                <a:effectLst>
                  <a:outerShdw blurRad="38100" dist="38100" dir="2700000" algn="tl">
                    <a:srgbClr val="000000">
                      <a:alpha val="43137"/>
                    </a:srgbClr>
                  </a:outerShdw>
                </a:effectLst>
              </a:rPr>
              <a:t>21</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75360566"/>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3950"/>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a:t>
            </a:r>
            <a:r>
              <a:rPr lang="en-US" dirty="0" smtClean="0">
                <a:effectLst>
                  <a:outerShdw blurRad="38100" dist="38100" dir="2700000" algn="tl">
                    <a:srgbClr val="000000">
                      <a:alpha val="43137"/>
                    </a:srgbClr>
                  </a:outerShdw>
                </a:effectLst>
              </a:rPr>
              <a:t>understanding </a:t>
            </a:r>
            <a:r>
              <a:rPr lang="en-US" dirty="0">
                <a:effectLst>
                  <a:outerShdw blurRad="38100" dist="38100" dir="2700000" algn="tl">
                    <a:srgbClr val="000000">
                      <a:alpha val="43137"/>
                    </a:srgbClr>
                  </a:outerShdw>
                </a:effectLst>
              </a:rPr>
              <a:t>f</a:t>
            </a:r>
            <a:r>
              <a:rPr lang="en-US" dirty="0" smtClean="0">
                <a:effectLst>
                  <a:outerShdw blurRad="38100" dist="38100" dir="2700000" algn="tl">
                    <a:srgbClr val="000000">
                      <a:alpha val="43137"/>
                    </a:srgbClr>
                  </a:outerShdw>
                </a:effectLst>
              </a:rPr>
              <a:t>riend </a:t>
            </a:r>
            <a:r>
              <a:rPr lang="en-US" dirty="0">
                <a:effectLst>
                  <a:outerShdw blurRad="38100" dist="38100" dir="2700000" algn="tl">
                    <a:srgbClr val="000000">
                      <a:alpha val="43137"/>
                    </a:srgbClr>
                  </a:outerShdw>
                </a:effectLst>
              </a:rPr>
              <a:t>of God: </a:t>
            </a:r>
          </a:p>
          <a:p>
            <a:pPr marL="457200" lvl="1" indent="0">
              <a:lnSpc>
                <a:spcPct val="95000"/>
              </a:lnSpc>
              <a:buNone/>
            </a:pPr>
            <a:r>
              <a:rPr lang="en-US" sz="2800" dirty="0">
                <a:effectLst>
                  <a:outerShdw blurRad="38100" dist="38100" dir="2700000" algn="tl">
                    <a:srgbClr val="000000">
                      <a:alpha val="43137"/>
                    </a:srgbClr>
                  </a:outerShdw>
                </a:effectLst>
              </a:rPr>
              <a:t>Christ died to reveal truth to win us to </a:t>
            </a:r>
            <a:r>
              <a:rPr lang="en-US" sz="2800" dirty="0" smtClean="0">
                <a:effectLst>
                  <a:outerShdw blurRad="38100" dist="38100" dir="2700000" algn="tl">
                    <a:srgbClr val="000000">
                      <a:alpha val="43137"/>
                    </a:srgbClr>
                  </a:outerShdw>
                </a:effectLst>
              </a:rPr>
              <a:t>trust </a:t>
            </a:r>
            <a:r>
              <a:rPr lang="en-US" sz="1800" dirty="0" smtClean="0">
                <a:solidFill>
                  <a:srgbClr val="8EB4E3"/>
                </a:solidFill>
                <a:effectLst>
                  <a:outerShdw blurRad="38100" dist="38100" dir="2700000" algn="tl">
                    <a:srgbClr val="000000">
                      <a:alpha val="43137"/>
                    </a:srgbClr>
                  </a:outerShdw>
                </a:effectLst>
              </a:rPr>
              <a:t>(John 8:32)</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destroy </a:t>
            </a:r>
            <a:r>
              <a:rPr lang="en-US" sz="2800" dirty="0" smtClean="0">
                <a:effectLst>
                  <a:outerShdw blurRad="38100" dist="38100" dir="2700000" algn="tl">
                    <a:srgbClr val="000000">
                      <a:alpha val="43137"/>
                    </a:srgbClr>
                  </a:outerShdw>
                </a:effectLst>
              </a:rPr>
              <a:t>death </a:t>
            </a:r>
            <a:r>
              <a:rPr lang="en-US" sz="1800" dirty="0" smtClean="0">
                <a:solidFill>
                  <a:srgbClr val="8EB4E3"/>
                </a:solidFill>
                <a:effectLst>
                  <a:outerShdw blurRad="38100" dist="38100" dir="2700000" algn="tl">
                    <a:srgbClr val="000000">
                      <a:alpha val="43137"/>
                    </a:srgbClr>
                  </a:outerShdw>
                </a:effectLst>
              </a:rPr>
              <a:t>(2Timothy 1:10)</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destroy sin and </a:t>
            </a:r>
            <a:r>
              <a:rPr lang="en-US" sz="2800" dirty="0" smtClean="0">
                <a:effectLst>
                  <a:outerShdw blurRad="38100" dist="38100" dir="2700000" algn="tl">
                    <a:srgbClr val="000000">
                      <a:alpha val="43137"/>
                    </a:srgbClr>
                  </a:outerShdw>
                </a:effectLst>
              </a:rPr>
              <a:t>Satan </a:t>
            </a:r>
            <a:r>
              <a:rPr lang="en-US" sz="1800" dirty="0" smtClean="0">
                <a:solidFill>
                  <a:srgbClr val="8EB4E3"/>
                </a:solidFill>
                <a:effectLst>
                  <a:outerShdw blurRad="38100" dist="38100" dir="2700000" algn="tl">
                    <a:srgbClr val="000000">
                      <a:alpha val="43137"/>
                    </a:srgbClr>
                  </a:outerShdw>
                </a:effectLst>
              </a:rPr>
              <a:t>(</a:t>
            </a:r>
            <a:r>
              <a:rPr lang="en-US" sz="1800" dirty="0">
                <a:solidFill>
                  <a:srgbClr val="8EB4E3"/>
                </a:solidFill>
                <a:effectLst>
                  <a:outerShdw blurRad="38100" dist="38100" dir="2700000" algn="tl">
                    <a:srgbClr val="000000">
                      <a:alpha val="43137"/>
                    </a:srgbClr>
                  </a:outerShdw>
                </a:effectLst>
              </a:rPr>
              <a:t>Hebrews 2:</a:t>
            </a:r>
            <a:r>
              <a:rPr lang="en-US" sz="1800" dirty="0" smtClean="0">
                <a:solidFill>
                  <a:srgbClr val="8EB4E3"/>
                </a:solidFill>
                <a:effectLst>
                  <a:outerShdw blurRad="38100" dist="38100" dir="2700000" algn="tl">
                    <a:srgbClr val="000000">
                      <a:alpha val="43137"/>
                    </a:srgbClr>
                  </a:outerShdw>
                </a:effectLst>
              </a:rPr>
              <a:t>14)</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restore humanity back to God’s original </a:t>
            </a:r>
            <a:r>
              <a:rPr lang="en-US" sz="2800" dirty="0" smtClean="0">
                <a:effectLst>
                  <a:outerShdw blurRad="38100" dist="38100" dir="2700000" algn="tl">
                    <a:srgbClr val="000000">
                      <a:alpha val="43137"/>
                    </a:srgbClr>
                  </a:outerShdw>
                </a:effectLst>
              </a:rPr>
              <a:t>ideal </a:t>
            </a:r>
            <a:r>
              <a:rPr lang="en-US" sz="1800" dirty="0" smtClean="0">
                <a:solidFill>
                  <a:srgbClr val="8EB4E3"/>
                </a:solidFill>
                <a:effectLst>
                  <a:outerShdw blurRad="38100" dist="38100" dir="2700000" algn="tl">
                    <a:srgbClr val="000000">
                      <a:alpha val="43137"/>
                    </a:srgbClr>
                  </a:outerShdw>
                </a:effectLst>
              </a:rPr>
              <a:t>(1John 3:8)</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secure the universe </a:t>
            </a:r>
            <a:r>
              <a:rPr lang="en-US" sz="2800" dirty="0" err="1">
                <a:effectLst>
                  <a:outerShdw blurRad="38100" dist="38100" dir="2700000" algn="tl">
                    <a:srgbClr val="000000">
                      <a:alpha val="43137"/>
                    </a:srgbClr>
                  </a:outerShdw>
                </a:effectLst>
              </a:rPr>
              <a:t>unfallen</a:t>
            </a:r>
            <a:r>
              <a:rPr lang="en-US" sz="2800" dirty="0">
                <a:effectLst>
                  <a:outerShdw blurRad="38100" dist="38100" dir="2700000" algn="tl">
                    <a:srgbClr val="000000">
                      <a:alpha val="43137"/>
                    </a:srgbClr>
                  </a:outerShdw>
                </a:effectLst>
              </a:rPr>
              <a:t> in its innocence. “All things in heaven and in earth are reconciled to Christ at the cross.” </a:t>
            </a:r>
            <a:r>
              <a:rPr lang="en-US" sz="1800" dirty="0">
                <a:solidFill>
                  <a:schemeClr val="tx2">
                    <a:lumMod val="40000"/>
                    <a:lumOff val="60000"/>
                  </a:schemeClr>
                </a:solidFill>
                <a:effectLst>
                  <a:outerShdw blurRad="38100" dist="38100" dir="2700000" algn="tl">
                    <a:srgbClr val="000000">
                      <a:alpha val="43137"/>
                    </a:srgbClr>
                  </a:outerShdw>
                </a:effectLst>
              </a:rPr>
              <a:t>Col 1:</a:t>
            </a:r>
            <a:r>
              <a:rPr lang="en-US" sz="1800" dirty="0" smtClean="0">
                <a:solidFill>
                  <a:schemeClr val="tx2">
                    <a:lumMod val="40000"/>
                    <a:lumOff val="60000"/>
                  </a:schemeClr>
                </a:solidFill>
                <a:effectLst>
                  <a:outerShdw blurRad="38100" dist="38100" dir="2700000" algn="tl">
                    <a:srgbClr val="000000">
                      <a:alpha val="43137"/>
                    </a:srgbClr>
                  </a:outerShdw>
                </a:effectLst>
              </a:rPr>
              <a:t>20</a:t>
            </a:r>
          </a:p>
          <a:p>
            <a:pPr lvl="1">
              <a:lnSpc>
                <a:spcPct val="95000"/>
              </a:lnSpc>
            </a:pP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56675914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a:t>
            </a:r>
            <a:r>
              <a:rPr lang="en-US" dirty="0" smtClean="0">
                <a:effectLst>
                  <a:outerShdw blurRad="38100" dist="38100" dir="2700000" algn="tl">
                    <a:srgbClr val="000000">
                      <a:alpha val="43137"/>
                    </a:srgbClr>
                  </a:outerShdw>
                </a:effectLst>
              </a:rPr>
              <a:t>understanding </a:t>
            </a:r>
            <a:r>
              <a:rPr lang="en-US" dirty="0">
                <a:effectLst>
                  <a:outerShdw blurRad="38100" dist="38100" dir="2700000" algn="tl">
                    <a:srgbClr val="000000">
                      <a:alpha val="43137"/>
                    </a:srgbClr>
                  </a:outerShdw>
                </a:effectLst>
              </a:rPr>
              <a:t>f</a:t>
            </a:r>
            <a:r>
              <a:rPr lang="en-US" dirty="0" smtClean="0">
                <a:effectLst>
                  <a:outerShdw blurRad="38100" dist="38100" dir="2700000" algn="tl">
                    <a:srgbClr val="000000">
                      <a:alpha val="43137"/>
                    </a:srgbClr>
                  </a:outerShdw>
                </a:effectLst>
              </a:rPr>
              <a:t>riend </a:t>
            </a:r>
            <a:r>
              <a:rPr lang="en-US" dirty="0">
                <a:effectLst>
                  <a:outerShdw blurRad="38100" dist="38100" dir="2700000" algn="tl">
                    <a:srgbClr val="000000">
                      <a:alpha val="43137"/>
                    </a:srgbClr>
                  </a:outerShdw>
                </a:effectLst>
              </a:rPr>
              <a:t>of God: </a:t>
            </a:r>
          </a:p>
          <a:p>
            <a:pPr marL="457200" lvl="1" indent="0">
              <a:lnSpc>
                <a:spcPct val="95000"/>
              </a:lnSpc>
              <a:buNone/>
            </a:pPr>
            <a:r>
              <a:rPr lang="en-US" sz="2800" dirty="0" smtClean="0">
                <a:effectLst>
                  <a:outerShdw blurRad="38100" dist="38100" dir="2700000" algn="tl">
                    <a:srgbClr val="000000">
                      <a:alpha val="43137"/>
                    </a:srgbClr>
                  </a:outerShdw>
                </a:effectLst>
              </a:rPr>
              <a:t>Atonement is at-one-</a:t>
            </a:r>
            <a:r>
              <a:rPr lang="en-US" sz="2800" dirty="0" err="1" smtClean="0">
                <a:effectLst>
                  <a:outerShdw blurRad="38100" dist="38100" dir="2700000" algn="tl">
                    <a:srgbClr val="000000">
                      <a:alpha val="43137"/>
                    </a:srgbClr>
                  </a:outerShdw>
                </a:effectLst>
              </a:rPr>
              <a:t>ment</a:t>
            </a:r>
            <a:r>
              <a:rPr lang="en-US" sz="2800" dirty="0" smtClean="0">
                <a:effectLst>
                  <a:outerShdw blurRad="38100" dist="38100" dir="2700000" algn="tl">
                    <a:srgbClr val="000000">
                      <a:alpha val="43137"/>
                    </a:srgbClr>
                  </a:outerShdw>
                </a:effectLst>
              </a:rPr>
              <a:t> with God, having the law written on the heart, operating with the mind of Christ, partaking of the divine nature; restoring creation back to God’s original design. </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48752241"/>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8"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understanding friend of God: </a:t>
            </a:r>
          </a:p>
          <a:p>
            <a:pPr marL="457200" lvl="1" indent="0">
              <a:lnSpc>
                <a:spcPct val="95000"/>
              </a:lnSpc>
              <a:buNone/>
            </a:pPr>
            <a:r>
              <a:rPr lang="en-US" sz="2800" dirty="0">
                <a:effectLst>
                  <a:outerShdw blurRad="38100" dist="38100" dir="2700000" algn="tl">
                    <a:srgbClr val="000000">
                      <a:alpha val="43137"/>
                    </a:srgbClr>
                  </a:outerShdw>
                </a:effectLst>
              </a:rPr>
              <a:t>Doing right because it is right and right doing is pleasing to God. </a:t>
            </a:r>
          </a:p>
        </p:txBody>
      </p:sp>
    </p:spTree>
    <p:extLst>
      <p:ext uri="{BB962C8B-B14F-4D97-AF65-F5344CB8AC3E}">
        <p14:creationId xmlns:p14="http://schemas.microsoft.com/office/powerpoint/2010/main" val="620686159"/>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understanding friend of God: </a:t>
            </a:r>
          </a:p>
          <a:p>
            <a:pPr marL="457200" lvl="1" indent="0">
              <a:lnSpc>
                <a:spcPct val="95000"/>
              </a:lnSpc>
              <a:buNone/>
            </a:pPr>
            <a:r>
              <a:rPr lang="en-US" sz="2800" dirty="0">
                <a:solidFill>
                  <a:srgbClr val="31859C"/>
                </a:solidFill>
                <a:effectLst>
                  <a:outerShdw blurRad="38100" dist="38100" dir="2700000" algn="tl">
                    <a:srgbClr val="000000">
                      <a:alpha val="43137"/>
                    </a:srgbClr>
                  </a:outerShdw>
                </a:effectLst>
              </a:rPr>
              <a:t>Doing right because it is right and right doing is pleasing to God. </a:t>
            </a:r>
          </a:p>
          <a:p>
            <a:pPr marL="457200" lvl="1" indent="0">
              <a:lnSpc>
                <a:spcPct val="95000"/>
              </a:lnSpc>
              <a:buNone/>
            </a:pPr>
            <a:r>
              <a:rPr lang="en-US" sz="2800" dirty="0" smtClean="0">
                <a:effectLst>
                  <a:outerShdw blurRad="38100" dist="38100" dir="2700000" algn="tl">
                    <a:srgbClr val="000000">
                      <a:alpha val="43137"/>
                    </a:srgbClr>
                  </a:outerShdw>
                </a:effectLst>
              </a:rPr>
              <a:t>Neither </a:t>
            </a:r>
            <a:r>
              <a:rPr lang="en-US" sz="2800" dirty="0">
                <a:effectLst>
                  <a:outerShdw blurRad="38100" dist="38100" dir="2700000" algn="tl">
                    <a:srgbClr val="000000">
                      <a:alpha val="43137"/>
                    </a:srgbClr>
                  </a:outerShdw>
                </a:effectLst>
              </a:rPr>
              <a:t>God, nor His law, defined as the eternal principles upon which He bases His government, change, but our understanding of His law changes, and the human species is changed to live in harmony with that law.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6155768"/>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1814"/>
            <a:ext cx="7924800" cy="4006232"/>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understanding friend of God: </a:t>
            </a:r>
          </a:p>
          <a:p>
            <a:pPr marL="457200" lvl="1" indent="0">
              <a:lnSpc>
                <a:spcPct val="95000"/>
              </a:lnSpc>
              <a:buNone/>
            </a:pPr>
            <a:r>
              <a:rPr lang="en-US" sz="2800" dirty="0" smtClean="0">
                <a:effectLst>
                  <a:outerShdw blurRad="38100" dist="38100" dir="2700000" algn="tl">
                    <a:srgbClr val="000000">
                      <a:alpha val="43137"/>
                    </a:srgbClr>
                  </a:outerShdw>
                </a:effectLst>
              </a:rPr>
              <a:t>We </a:t>
            </a:r>
            <a:r>
              <a:rPr lang="en-US" sz="2800" dirty="0">
                <a:effectLst>
                  <a:outerShdw blurRad="38100" dist="38100" dir="2700000" algn="tl">
                    <a:srgbClr val="000000">
                      <a:alpha val="43137"/>
                    </a:srgbClr>
                  </a:outerShdw>
                </a:effectLst>
              </a:rPr>
              <a:t>understand at this level that God speaks to people at each level of their understanding.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71515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raffic-light-1418824215yRv.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1" r="-64"/>
          <a:stretch/>
        </p:blipFill>
        <p:spPr>
          <a:xfrm>
            <a:off x="4572000" y="1047750"/>
            <a:ext cx="4192438" cy="2863625"/>
          </a:xfrm>
        </p:spPr>
      </p:pic>
      <p:sp>
        <p:nvSpPr>
          <p:cNvPr id="5" name="Footer Placeholder 4"/>
          <p:cNvSpPr>
            <a:spLocks noGrp="1"/>
          </p:cNvSpPr>
          <p:nvPr>
            <p:ph type="ftr" sz="quarter" idx="11"/>
          </p:nvPr>
        </p:nvSpPr>
        <p:spPr/>
        <p:txBody>
          <a:bodyPr/>
          <a:lstStyle/>
          <a:p>
            <a:pPr>
              <a:defRPr/>
            </a:pPr>
            <a:r>
              <a:rPr lang="en-US" smtClean="0"/>
              <a:t>ComeAndReason.com</a:t>
            </a:r>
            <a:endParaRPr lang="en-US"/>
          </a:p>
        </p:txBody>
      </p:sp>
      <p:sp>
        <p:nvSpPr>
          <p:cNvPr id="8"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9" name="Content Placeholder 5"/>
          <p:cNvSpPr txBox="1">
            <a:spLocks/>
          </p:cNvSpPr>
          <p:nvPr/>
        </p:nvSpPr>
        <p:spPr>
          <a:xfrm>
            <a:off x="685800" y="1047750"/>
            <a:ext cx="3671455" cy="2545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FFFF"/>
                </a:solidFill>
                <a:effectLst>
                  <a:outerShdw blurRad="50800" dist="38100" dir="18900000" algn="bl" rotWithShape="0">
                    <a:prstClr val="black">
                      <a:alpha val="40000"/>
                    </a:prstClr>
                  </a:outerShdw>
                </a:effectLst>
                <a:cs typeface="Tw Cen MT"/>
              </a:rPr>
              <a:t>What should he do?</a:t>
            </a:r>
          </a:p>
          <a:p>
            <a:r>
              <a:rPr lang="en-US" dirty="0" smtClean="0">
                <a:solidFill>
                  <a:srgbClr val="FFFFFF"/>
                </a:solidFill>
                <a:effectLst>
                  <a:outerShdw blurRad="50800" dist="38100" dir="18900000" algn="bl" rotWithShape="0">
                    <a:prstClr val="black">
                      <a:alpha val="40000"/>
                    </a:prstClr>
                  </a:outerShdw>
                </a:effectLst>
                <a:cs typeface="Tw Cen MT"/>
              </a:rPr>
              <a:t>What is the RIGHT action to take?</a:t>
            </a:r>
          </a:p>
          <a:p>
            <a:r>
              <a:rPr lang="en-US" dirty="0" smtClean="0">
                <a:solidFill>
                  <a:srgbClr val="FFFFFF"/>
                </a:solidFill>
                <a:effectLst>
                  <a:outerShdw blurRad="50800" dist="38100" dir="18900000" algn="bl" rotWithShape="0">
                    <a:prstClr val="black">
                      <a:alpha val="40000"/>
                    </a:prstClr>
                  </a:outerShdw>
                </a:effectLst>
                <a:cs typeface="Tw Cen MT"/>
              </a:rPr>
              <a:t>Should he break the law?</a:t>
            </a:r>
            <a:endParaRPr lang="en-US" dirty="0">
              <a:solidFill>
                <a:srgbClr val="FFFFFF"/>
              </a:solidFill>
              <a:effectLst>
                <a:outerShdw blurRad="50800" dist="38100" dir="18900000" algn="bl" rotWithShape="0">
                  <a:prstClr val="black">
                    <a:alpha val="40000"/>
                  </a:prstClr>
                </a:outerShdw>
              </a:effectLst>
              <a:cs typeface="Tw Cen MT"/>
            </a:endParaRPr>
          </a:p>
        </p:txBody>
      </p:sp>
    </p:spTree>
    <p:extLst>
      <p:ext uri="{BB962C8B-B14F-4D97-AF65-F5344CB8AC3E}">
        <p14:creationId xmlns:p14="http://schemas.microsoft.com/office/powerpoint/2010/main" val="389986145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329164"/>
            <a:ext cx="8701106" cy="709960"/>
          </a:xfrm>
        </p:spPr>
        <p:txBody>
          <a:bodyPr>
            <a:normAutofit fontScale="90000"/>
          </a:bodyPr>
          <a:lstStyle/>
          <a:p>
            <a:pPr>
              <a:lnSpc>
                <a:spcPct val="80000"/>
              </a:lnSpc>
            </a:pPr>
            <a:r>
              <a:rPr lang="en-US" sz="3600" dirty="0" smtClean="0"/>
              <a:t>Why Did Christ have to Die? </a:t>
            </a:r>
            <a:br>
              <a:rPr lang="en-US" sz="3600" dirty="0" smtClean="0"/>
            </a:br>
            <a:r>
              <a:rPr lang="en-US" sz="3600" dirty="0" smtClean="0"/>
              <a:t>The Atonement through the 7 levels:</a:t>
            </a:r>
            <a:endParaRPr lang="en-US" sz="3600" dirty="0"/>
          </a:p>
        </p:txBody>
      </p:sp>
      <p:sp>
        <p:nvSpPr>
          <p:cNvPr id="3" name="Content Placeholder 2"/>
          <p:cNvSpPr>
            <a:spLocks noGrp="1"/>
          </p:cNvSpPr>
          <p:nvPr>
            <p:ph idx="1"/>
          </p:nvPr>
        </p:nvSpPr>
        <p:spPr>
          <a:xfrm>
            <a:off x="762000" y="1123950"/>
            <a:ext cx="7924800" cy="4248150"/>
          </a:xfrm>
        </p:spPr>
        <p:txBody>
          <a:bodyPr>
            <a:noAutofit/>
          </a:bodyPr>
          <a:lstStyle/>
          <a:p>
            <a:pPr marL="0" lvl="0" indent="0" algn="ctr">
              <a:lnSpc>
                <a:spcPct val="95000"/>
              </a:lnSpc>
              <a:buNone/>
            </a:pPr>
            <a:r>
              <a:rPr lang="en-US" dirty="0">
                <a:effectLst>
                  <a:outerShdw blurRad="38100" dist="38100" dir="2700000" algn="tl">
                    <a:srgbClr val="000000">
                      <a:alpha val="43137"/>
                    </a:srgbClr>
                  </a:outerShdw>
                </a:effectLst>
              </a:rPr>
              <a:t>Level 7 understanding friend of God: </a:t>
            </a:r>
          </a:p>
          <a:p>
            <a:pPr marL="457200" lvl="1" indent="0">
              <a:lnSpc>
                <a:spcPct val="95000"/>
              </a:lnSpc>
              <a:buNone/>
            </a:pPr>
            <a:r>
              <a:rPr lang="en-US" sz="2800" dirty="0" smtClean="0">
                <a:solidFill>
                  <a:srgbClr val="31859C"/>
                </a:solidFill>
                <a:effectLst>
                  <a:outerShdw blurRad="38100" dist="38100" dir="2700000" algn="tl">
                    <a:srgbClr val="000000">
                      <a:alpha val="43137"/>
                    </a:srgbClr>
                  </a:outerShdw>
                </a:effectLst>
              </a:rPr>
              <a:t>We </a:t>
            </a:r>
            <a:r>
              <a:rPr lang="en-US" sz="2800" dirty="0">
                <a:solidFill>
                  <a:srgbClr val="31859C"/>
                </a:solidFill>
                <a:effectLst>
                  <a:outerShdw blurRad="38100" dist="38100" dir="2700000" algn="tl">
                    <a:srgbClr val="000000">
                      <a:alpha val="43137"/>
                    </a:srgbClr>
                  </a:outerShdw>
                </a:effectLst>
              </a:rPr>
              <a:t>understand at this level that God speaks to people at each level of their understanding. </a:t>
            </a:r>
          </a:p>
          <a:p>
            <a:pPr marL="457200" lvl="1" indent="0">
              <a:lnSpc>
                <a:spcPct val="95000"/>
              </a:lnSpc>
              <a:buNone/>
            </a:pPr>
            <a:r>
              <a:rPr lang="en-US" sz="2800" dirty="0" smtClean="0">
                <a:effectLst>
                  <a:outerShdw blurRad="38100" dist="38100" dir="2700000" algn="tl">
                    <a:srgbClr val="000000">
                      <a:alpha val="43137"/>
                    </a:srgbClr>
                  </a:outerShdw>
                </a:effectLst>
              </a:rPr>
              <a:t>It </a:t>
            </a:r>
            <a:r>
              <a:rPr lang="en-US" sz="2800" dirty="0">
                <a:effectLst>
                  <a:outerShdw blurRad="38100" dist="38100" dir="2700000" algn="tl">
                    <a:srgbClr val="000000">
                      <a:alpha val="43137"/>
                    </a:srgbClr>
                  </a:outerShdw>
                </a:effectLst>
              </a:rPr>
              <a:t>is a mistake to </a:t>
            </a:r>
            <a:r>
              <a:rPr lang="en-US" sz="2800" dirty="0" smtClean="0">
                <a:effectLst>
                  <a:outerShdw blurRad="38100" dist="38100" dir="2700000" algn="tl">
                    <a:srgbClr val="000000">
                      <a:alpha val="43137"/>
                    </a:srgbClr>
                  </a:outerShdw>
                </a:effectLst>
              </a:rPr>
              <a:t>stay stuck at </a:t>
            </a:r>
            <a:r>
              <a:rPr lang="en-US" sz="2800" dirty="0">
                <a:effectLst>
                  <a:outerShdw blurRad="38100" dist="38100" dir="2700000" algn="tl">
                    <a:srgbClr val="000000">
                      <a:alpha val="43137"/>
                    </a:srgbClr>
                  </a:outerShdw>
                </a:effectLst>
              </a:rPr>
              <a:t>earlier </a:t>
            </a:r>
            <a:r>
              <a:rPr lang="en-US" sz="2800" dirty="0" smtClean="0">
                <a:effectLst>
                  <a:outerShdw blurRad="38100" dist="38100" dir="2700000" algn="tl">
                    <a:srgbClr val="000000">
                      <a:alpha val="43137"/>
                    </a:srgbClr>
                  </a:outerShdw>
                </a:effectLst>
              </a:rPr>
              <a:t>levels of understanding and refuse to mature, regardless </a:t>
            </a:r>
            <a:r>
              <a:rPr lang="en-US" sz="2800" dirty="0">
                <a:effectLst>
                  <a:outerShdw blurRad="38100" dist="38100" dir="2700000" algn="tl">
                    <a:srgbClr val="000000">
                      <a:alpha val="43137"/>
                    </a:srgbClr>
                  </a:outerShdw>
                </a:effectLst>
              </a:rPr>
              <a:t>of how valid and useful they were in their own </a:t>
            </a:r>
            <a:r>
              <a:rPr lang="en-US" sz="2800" dirty="0" smtClean="0">
                <a:effectLst>
                  <a:outerShdw blurRad="38100" dist="38100" dir="2700000" algn="tl">
                    <a:srgbClr val="000000">
                      <a:alpha val="43137"/>
                    </a:srgbClr>
                  </a:outerShdw>
                </a:effectLst>
              </a:rPr>
              <a:t>context. </a:t>
            </a:r>
            <a:endParaRPr lang="en-US" sz="2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1798853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990600" y="971550"/>
            <a:ext cx="7696200" cy="4038600"/>
          </a:xfrm>
        </p:spPr>
        <p:txBody>
          <a:bodyPr>
            <a:noAutofit/>
          </a:bodyPr>
          <a:lstStyle/>
          <a:p>
            <a:pPr marL="0" indent="0">
              <a:lnSpc>
                <a:spcPct val="80000"/>
              </a:lnSpc>
              <a:buNone/>
            </a:pPr>
            <a:endParaRPr lang="es-CO" sz="26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618580758"/>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a:effectLst>
                  <a:outerShdw blurRad="38100" dist="38100" dir="2700000" algn="tl">
                    <a:srgbClr val="000000">
                      <a:alpha val="43137"/>
                    </a:srgbClr>
                  </a:outerShdw>
                </a:effectLst>
              </a:rPr>
              <a:t>Level 4 people are anxious that the rules be </a:t>
            </a:r>
            <a:r>
              <a:rPr lang="es-CO" dirty="0" smtClean="0">
                <a:effectLst>
                  <a:outerShdw blurRad="38100" dist="38100" dir="2700000" algn="tl">
                    <a:srgbClr val="000000">
                      <a:alpha val="43137"/>
                    </a:srgbClr>
                  </a:outerShdw>
                </a:effectLst>
              </a:rPr>
              <a:t>kept</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79115558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a:solidFill>
                  <a:srgbClr val="31859C"/>
                </a:solidFill>
                <a:effectLst>
                  <a:outerShdw blurRad="38100" dist="38100" dir="2700000" algn="tl">
                    <a:srgbClr val="000000">
                      <a:alpha val="43137"/>
                    </a:srgbClr>
                  </a:outerShdw>
                </a:effectLst>
              </a:rPr>
              <a:t>Level 4 people are anxious that the rules be </a:t>
            </a:r>
            <a:r>
              <a:rPr lang="es-CO" dirty="0" smtClean="0">
                <a:solidFill>
                  <a:srgbClr val="31859C"/>
                </a:solidFill>
                <a:effectLst>
                  <a:outerShdw blurRad="38100" dist="38100" dir="2700000" algn="tl">
                    <a:srgbClr val="000000">
                      <a:alpha val="43137"/>
                    </a:srgbClr>
                  </a:outerShdw>
                </a:effectLst>
              </a:rPr>
              <a:t>kept</a:t>
            </a:r>
          </a:p>
          <a:p>
            <a:r>
              <a:rPr lang="es-CO" dirty="0" smtClean="0">
                <a:effectLst>
                  <a:outerShdw blurRad="38100" dist="38100" dir="2700000" algn="tl">
                    <a:srgbClr val="000000">
                      <a:alpha val="43137"/>
                    </a:srgbClr>
                  </a:outerShdw>
                </a:effectLst>
              </a:rPr>
              <a:t>Level 4 are often in church adminstration – great concern for keeping rules, proper doctrinal definitions and protecting the instutition </a:t>
            </a:r>
            <a:endParaRPr lang="es-CO"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04660791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err="1" smtClean="0">
                <a:effectLst>
                  <a:outerShdw blurRad="38100" dist="38100" dir="2700000" algn="tl">
                    <a:srgbClr val="000000">
                      <a:alpha val="43137"/>
                    </a:srgbClr>
                  </a:outerShdw>
                </a:effectLst>
              </a:rPr>
              <a:t>Levels</a:t>
            </a:r>
            <a:r>
              <a:rPr lang="es-CO" dirty="0" smtClean="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6 &amp; 7 persons who want to discuss general </a:t>
            </a:r>
            <a:r>
              <a:rPr lang="es-CO" dirty="0" smtClean="0">
                <a:effectLst>
                  <a:outerShdw blurRad="38100" dist="38100" dir="2700000" algn="tl">
                    <a:srgbClr val="000000">
                      <a:alpha val="43137"/>
                    </a:srgbClr>
                  </a:outerShdw>
                </a:effectLst>
              </a:rPr>
              <a:t>principles </a:t>
            </a:r>
            <a:r>
              <a:rPr lang="es-CO" dirty="0">
                <a:effectLst>
                  <a:outerShdw blurRad="38100" dist="38100" dir="2700000" algn="tl">
                    <a:srgbClr val="000000">
                      <a:alpha val="43137"/>
                    </a:srgbClr>
                  </a:outerShdw>
                </a:effectLst>
              </a:rPr>
              <a:t>are called "</a:t>
            </a:r>
            <a:r>
              <a:rPr lang="es-CO" dirty="0" smtClean="0">
                <a:effectLst>
                  <a:outerShdw blurRad="38100" dist="38100" dir="2700000" algn="tl">
                    <a:srgbClr val="000000">
                      <a:alpha val="43137"/>
                    </a:srgbClr>
                  </a:outerShdw>
                </a:effectLst>
              </a:rPr>
              <a:t>liberal”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73895710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err="1" smtClean="0">
                <a:solidFill>
                  <a:srgbClr val="31859C"/>
                </a:solidFill>
                <a:effectLst>
                  <a:outerShdw blurRad="38100" dist="38100" dir="2700000" algn="tl">
                    <a:srgbClr val="000000">
                      <a:alpha val="43137"/>
                    </a:srgbClr>
                  </a:outerShdw>
                </a:effectLst>
              </a:rPr>
              <a:t>Levels</a:t>
            </a:r>
            <a:r>
              <a:rPr lang="es-CO" dirty="0" smtClean="0">
                <a:solidFill>
                  <a:srgbClr val="31859C"/>
                </a:solidFill>
                <a:effectLst>
                  <a:outerShdw blurRad="38100" dist="38100" dir="2700000" algn="tl">
                    <a:srgbClr val="000000">
                      <a:alpha val="43137"/>
                    </a:srgbClr>
                  </a:outerShdw>
                </a:effectLst>
              </a:rPr>
              <a:t> </a:t>
            </a:r>
            <a:r>
              <a:rPr lang="es-CO" dirty="0">
                <a:solidFill>
                  <a:srgbClr val="31859C"/>
                </a:solidFill>
                <a:effectLst>
                  <a:outerShdw blurRad="38100" dist="38100" dir="2700000" algn="tl">
                    <a:srgbClr val="000000">
                      <a:alpha val="43137"/>
                    </a:srgbClr>
                  </a:outerShdw>
                </a:effectLst>
              </a:rPr>
              <a:t>6 &amp; 7 persons who want to discuss general principles are called "liberal” </a:t>
            </a:r>
          </a:p>
          <a:p>
            <a:r>
              <a:rPr lang="es-CO" dirty="0" smtClean="0">
                <a:effectLst>
                  <a:outerShdw blurRad="38100" dist="38100" dir="2700000" algn="tl">
                    <a:srgbClr val="000000">
                      <a:alpha val="43137"/>
                    </a:srgbClr>
                  </a:outerShdw>
                </a:effectLst>
              </a:rPr>
              <a:t>Level 5 people who seek to love others and show compasion to the “sinner” drug addict and homosexual, are seen as having loose standards by level 4 and below</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320369137"/>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smtClean="0">
                <a:effectLst>
                  <a:outerShdw blurRad="38100" dist="38100" dir="2700000" algn="tl">
                    <a:srgbClr val="000000">
                      <a:alpha val="43137"/>
                    </a:srgbClr>
                  </a:outerShdw>
                </a:effectLst>
              </a:rPr>
              <a:t>Levels 6 &amp; 7 </a:t>
            </a:r>
            <a:r>
              <a:rPr lang="es-CO" dirty="0">
                <a:effectLst>
                  <a:outerShdw blurRad="38100" dist="38100" dir="2700000" algn="tl">
                    <a:srgbClr val="000000">
                      <a:alpha val="43137"/>
                    </a:srgbClr>
                  </a:outerShdw>
                </a:effectLst>
              </a:rPr>
              <a:t>persons may become very bored with legalistic sermons aimed at level 4, or with level </a:t>
            </a:r>
            <a:r>
              <a:rPr lang="es-CO" dirty="0" smtClean="0">
                <a:effectLst>
                  <a:outerShdw blurRad="38100" dist="38100" dir="2700000" algn="tl">
                    <a:srgbClr val="000000">
                      <a:alpha val="43137"/>
                    </a:srgbClr>
                  </a:outerShdw>
                </a:effectLst>
              </a:rPr>
              <a:t>1, the </a:t>
            </a:r>
            <a:r>
              <a:rPr lang="es-CO" dirty="0">
                <a:effectLst>
                  <a:outerShdw blurRad="38100" dist="38100" dir="2700000" algn="tl">
                    <a:srgbClr val="000000">
                      <a:alpha val="43137"/>
                    </a:srgbClr>
                  </a:outerShdw>
                </a:effectLst>
              </a:rPr>
              <a:t>fiery hell and damnation </a:t>
            </a:r>
            <a:r>
              <a:rPr lang="es-CO" dirty="0" smtClean="0">
                <a:effectLst>
                  <a:outerShdw blurRad="38100" dist="38100" dir="2700000" algn="tl">
                    <a:srgbClr val="000000">
                      <a:alpha val="43137"/>
                    </a:srgbClr>
                  </a:outerShdw>
                </a:effectLst>
              </a:rPr>
              <a:t>threats </a:t>
            </a:r>
          </a:p>
          <a:p>
            <a:pPr marL="0" indent="0">
              <a:buNone/>
            </a:pPr>
            <a:endParaRPr lang="es-CO"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08223413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a:solidFill>
                  <a:srgbClr val="31859C"/>
                </a:solidFill>
                <a:effectLst>
                  <a:outerShdw blurRad="38100" dist="38100" dir="2700000" algn="tl">
                    <a:srgbClr val="000000">
                      <a:alpha val="43137"/>
                    </a:srgbClr>
                  </a:outerShdw>
                </a:effectLst>
              </a:rPr>
              <a:t>Levels 6 &amp; 7 persons may become very bored with legalistic sermons aimed at level 4, or with level 1, the fiery hell and damnation threats </a:t>
            </a:r>
          </a:p>
          <a:p>
            <a:r>
              <a:rPr lang="es-CO" dirty="0" smtClean="0">
                <a:effectLst>
                  <a:outerShdw blurRad="38100" dist="38100" dir="2700000" algn="tl">
                    <a:srgbClr val="000000">
                      <a:alpha val="43137"/>
                    </a:srgbClr>
                  </a:outerShdw>
                </a:effectLst>
              </a:rPr>
              <a:t>Level </a:t>
            </a:r>
            <a:r>
              <a:rPr lang="es-CO" dirty="0">
                <a:effectLst>
                  <a:outerShdw blurRad="38100" dist="38100" dir="2700000" algn="tl">
                    <a:srgbClr val="000000">
                      <a:alpha val="43137"/>
                    </a:srgbClr>
                  </a:outerShdw>
                </a:effectLst>
              </a:rPr>
              <a:t>4 members feel threatened by questions which </a:t>
            </a:r>
            <a:r>
              <a:rPr lang="es-CO" dirty="0" smtClean="0">
                <a:effectLst>
                  <a:outerShdw blurRad="38100" dist="38100" dir="2700000" algn="tl">
                    <a:srgbClr val="000000">
                      <a:alpha val="43137"/>
                    </a:srgbClr>
                  </a:outerShdw>
                </a:effectLst>
              </a:rPr>
              <a:t>undermine their legal security or God as a dictator.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731546596"/>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992"/>
            <a:ext cx="8229600" cy="811436"/>
          </a:xfrm>
        </p:spPr>
        <p:txBody>
          <a:bodyPr/>
          <a:lstStyle/>
          <a:p>
            <a:r>
              <a:rPr lang="en-US" dirty="0" smtClean="0"/>
              <a:t>Conflict in Christianity</a:t>
            </a:r>
            <a:endParaRPr lang="en-US" dirty="0"/>
          </a:p>
        </p:txBody>
      </p:sp>
      <p:sp>
        <p:nvSpPr>
          <p:cNvPr id="3" name="Content Placeholder 2"/>
          <p:cNvSpPr>
            <a:spLocks noGrp="1"/>
          </p:cNvSpPr>
          <p:nvPr>
            <p:ph idx="1"/>
          </p:nvPr>
        </p:nvSpPr>
        <p:spPr>
          <a:xfrm>
            <a:off x="1066800" y="903976"/>
            <a:ext cx="7848600" cy="4191000"/>
          </a:xfrm>
        </p:spPr>
        <p:txBody>
          <a:bodyPr>
            <a:noAutofit/>
          </a:bodyPr>
          <a:lstStyle/>
          <a:p>
            <a:r>
              <a:rPr lang="es-CO" dirty="0" err="1" smtClean="0">
                <a:effectLst>
                  <a:outerShdw blurRad="38100" dist="38100" dir="2700000" algn="tl">
                    <a:srgbClr val="000000">
                      <a:alpha val="43137"/>
                    </a:srgbClr>
                  </a:outerShdw>
                </a:effectLst>
              </a:rPr>
              <a:t>Some</a:t>
            </a:r>
            <a:r>
              <a:rPr lang="es-CO" dirty="0" smtClean="0">
                <a:effectLst>
                  <a:outerShdw blurRad="38100" dist="38100" dir="2700000" algn="tl">
                    <a:srgbClr val="000000">
                      <a:alpha val="43137"/>
                    </a:srgbClr>
                  </a:outerShdw>
                </a:effectLst>
              </a:rPr>
              <a:t> are </a:t>
            </a:r>
            <a:r>
              <a:rPr lang="es-CO" dirty="0">
                <a:effectLst>
                  <a:outerShdw blurRad="38100" dist="38100" dir="2700000" algn="tl">
                    <a:srgbClr val="000000">
                      <a:alpha val="43137"/>
                    </a:srgbClr>
                  </a:outerShdw>
                </a:effectLst>
              </a:rPr>
              <a:t>attracted to level 2, </a:t>
            </a:r>
            <a:r>
              <a:rPr lang="es-CO" dirty="0" smtClean="0">
                <a:effectLst>
                  <a:outerShdw blurRad="38100" dist="38100" dir="2700000" algn="tl">
                    <a:srgbClr val="000000">
                      <a:alpha val="43137"/>
                    </a:srgbClr>
                  </a:outerShdw>
                </a:effectLst>
              </a:rPr>
              <a:t>the health </a:t>
            </a:r>
            <a:r>
              <a:rPr lang="es-CO" dirty="0">
                <a:effectLst>
                  <a:outerShdw blurRad="38100" dist="38100" dir="2700000" algn="tl">
                    <a:srgbClr val="000000">
                      <a:alpha val="43137"/>
                    </a:srgbClr>
                  </a:outerShdw>
                </a:effectLst>
              </a:rPr>
              <a:t>wellness gospel: if you do the right rituals, keep the right rules then God will bless you, while others find such explanations fall short and get frustrated when they see bad things happen to good people</a:t>
            </a:r>
            <a:r>
              <a:rPr lang="en-US" dirty="0">
                <a:effectLst>
                  <a:outerShdw blurRad="38100" dist="38100" dir="2700000" algn="tl">
                    <a:srgbClr val="000000">
                      <a:alpha val="43137"/>
                    </a:srgbClr>
                  </a:outerShdw>
                </a:effectLst>
              </a:rPr>
              <a:t> </a:t>
            </a:r>
          </a:p>
          <a:p>
            <a:endParaRPr lang="es-CO" dirty="0" smtClean="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561560642"/>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t>Growth through the levels is generally step wise</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51894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Overview</a:t>
            </a:r>
            <a:endParaRPr lang="en-US" dirty="0"/>
          </a:p>
        </p:txBody>
      </p:sp>
      <p:sp>
        <p:nvSpPr>
          <p:cNvPr id="3" name="Content Placeholder 2"/>
          <p:cNvSpPr>
            <a:spLocks noGrp="1"/>
          </p:cNvSpPr>
          <p:nvPr>
            <p:ph idx="1"/>
          </p:nvPr>
        </p:nvSpPr>
        <p:spPr>
          <a:xfrm>
            <a:off x="1066800" y="895350"/>
            <a:ext cx="7620000" cy="4114800"/>
          </a:xfrm>
        </p:spPr>
        <p:txBody>
          <a:bodyPr/>
          <a:lstStyle/>
          <a:p>
            <a:pPr>
              <a:lnSpc>
                <a:spcPct val="85000"/>
              </a:lnSpc>
            </a:pPr>
            <a:r>
              <a:rPr lang="en-US" dirty="0" smtClean="0"/>
              <a:t>This seminar is designed for everyone, regardless of denomination</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0221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ComeAndReason.com</a:t>
            </a:r>
            <a:endParaRPr lang="en-US"/>
          </a:p>
        </p:txBody>
      </p:sp>
      <p:sp>
        <p:nvSpPr>
          <p:cNvPr id="8"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9" name="Content Placeholder 5"/>
          <p:cNvSpPr txBox="1">
            <a:spLocks/>
          </p:cNvSpPr>
          <p:nvPr/>
        </p:nvSpPr>
        <p:spPr>
          <a:xfrm>
            <a:off x="685800" y="1047750"/>
            <a:ext cx="3671455" cy="2545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FFFF"/>
                </a:solidFill>
                <a:effectLst>
                  <a:outerShdw blurRad="50800" dist="38100" dir="18900000" algn="bl" rotWithShape="0">
                    <a:prstClr val="black">
                      <a:alpha val="40000"/>
                    </a:prstClr>
                  </a:outerShdw>
                </a:effectLst>
                <a:cs typeface="Tw Cen MT"/>
              </a:rPr>
              <a:t>What should he do?</a:t>
            </a:r>
          </a:p>
          <a:p>
            <a:r>
              <a:rPr lang="en-US" dirty="0" smtClean="0">
                <a:solidFill>
                  <a:srgbClr val="FFFFFF"/>
                </a:solidFill>
                <a:effectLst>
                  <a:outerShdw blurRad="50800" dist="38100" dir="18900000" algn="bl" rotWithShape="0">
                    <a:prstClr val="black">
                      <a:alpha val="40000"/>
                    </a:prstClr>
                  </a:outerShdw>
                </a:effectLst>
                <a:cs typeface="Tw Cen MT"/>
              </a:rPr>
              <a:t>What is the RIGHT action to take?</a:t>
            </a:r>
          </a:p>
          <a:p>
            <a:r>
              <a:rPr lang="en-US" dirty="0" smtClean="0">
                <a:solidFill>
                  <a:srgbClr val="FFFFFF"/>
                </a:solidFill>
                <a:effectLst>
                  <a:outerShdw blurRad="50800" dist="38100" dir="18900000" algn="bl" rotWithShape="0">
                    <a:prstClr val="black">
                      <a:alpha val="40000"/>
                    </a:prstClr>
                  </a:outerShdw>
                </a:effectLst>
                <a:cs typeface="Tw Cen MT"/>
              </a:rPr>
              <a:t>Should he break the law?</a:t>
            </a:r>
            <a:endParaRPr lang="en-US" dirty="0">
              <a:solidFill>
                <a:srgbClr val="FFFFFF"/>
              </a:solidFill>
              <a:effectLst>
                <a:outerShdw blurRad="50800" dist="38100" dir="18900000" algn="bl" rotWithShape="0">
                  <a:prstClr val="black">
                    <a:alpha val="40000"/>
                  </a:prstClr>
                </a:outerShdw>
              </a:effectLst>
              <a:cs typeface="Tw Cen MT"/>
            </a:endParaRPr>
          </a:p>
        </p:txBody>
      </p:sp>
      <p:pic>
        <p:nvPicPr>
          <p:cNvPr id="7" name="Content Placeholder 5" descr="chattanooga police.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55" t="23057" r="29848" b="9877"/>
          <a:stretch/>
        </p:blipFill>
        <p:spPr>
          <a:xfrm>
            <a:off x="4572000" y="1047750"/>
            <a:ext cx="4710023" cy="2853904"/>
          </a:xfrm>
        </p:spPr>
      </p:pic>
    </p:spTree>
    <p:extLst>
      <p:ext uri="{BB962C8B-B14F-4D97-AF65-F5344CB8AC3E}">
        <p14:creationId xmlns:p14="http://schemas.microsoft.com/office/powerpoint/2010/main" val="249079497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solidFill>
                  <a:srgbClr val="31859C"/>
                </a:solidFill>
              </a:rPr>
              <a:t>Growth through the levels is generally step wise</a:t>
            </a:r>
          </a:p>
          <a:p>
            <a:pPr>
              <a:lnSpc>
                <a:spcPct val="80000"/>
              </a:lnSpc>
            </a:pPr>
            <a:r>
              <a:rPr lang="en-US" dirty="0" smtClean="0"/>
              <a:t>Distress that doesn’t fit one’s understanding motivates growth (rejoice in trials)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06623788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solidFill>
                  <a:srgbClr val="31859C"/>
                </a:solidFill>
              </a:rPr>
              <a:t>Growth through the levels is generally step wise</a:t>
            </a:r>
          </a:p>
          <a:p>
            <a:pPr>
              <a:lnSpc>
                <a:spcPct val="80000"/>
              </a:lnSpc>
            </a:pPr>
            <a:r>
              <a:rPr lang="en-US" dirty="0" smtClean="0">
                <a:solidFill>
                  <a:srgbClr val="31859C"/>
                </a:solidFill>
              </a:rPr>
              <a:t>Distress that doesn’t fit one’s understanding motivates growth (rejoice in trials)</a:t>
            </a:r>
          </a:p>
          <a:p>
            <a:pPr>
              <a:lnSpc>
                <a:spcPct val="80000"/>
              </a:lnSpc>
            </a:pPr>
            <a:r>
              <a:rPr lang="en-US" dirty="0" smtClean="0"/>
              <a:t>What matters is function, not explanation</a:t>
            </a:r>
          </a:p>
          <a:p>
            <a:pPr lvl="1">
              <a:lnSpc>
                <a:spcPct val="80000"/>
              </a:lnSpc>
            </a:pPr>
            <a:r>
              <a:rPr lang="en-US" sz="2800" dirty="0" smtClean="0"/>
              <a:t>Some individuals function at level 5 but explain theology at level 4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8439337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t>Can retain vestiges of previous levels </a:t>
            </a:r>
          </a:p>
          <a:p>
            <a:pPr lvl="1">
              <a:lnSpc>
                <a:spcPct val="80000"/>
              </a:lnSpc>
            </a:pPr>
            <a:r>
              <a:rPr lang="en-US" sz="2800" dirty="0" smtClean="0"/>
              <a:t>law and order person could still demand vengeance, just via legal channels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790001593"/>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solidFill>
                  <a:srgbClr val="31859C"/>
                </a:solidFill>
              </a:rPr>
              <a:t>Can retain vestiges of previous levels </a:t>
            </a:r>
          </a:p>
          <a:p>
            <a:pPr lvl="1">
              <a:lnSpc>
                <a:spcPct val="80000"/>
              </a:lnSpc>
            </a:pPr>
            <a:r>
              <a:rPr lang="en-US" sz="2800" dirty="0" smtClean="0">
                <a:solidFill>
                  <a:srgbClr val="31859C"/>
                </a:solidFill>
              </a:rPr>
              <a:t>law and order person could still demand vengeance, just via legal channels</a:t>
            </a:r>
          </a:p>
          <a:p>
            <a:pPr>
              <a:lnSpc>
                <a:spcPct val="80000"/>
              </a:lnSpc>
            </a:pPr>
            <a:r>
              <a:rPr lang="en-US" dirty="0" smtClean="0"/>
              <a:t>Can only understand one level beyond your current level</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62969991"/>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26"/>
            <a:ext cx="8229600" cy="628650"/>
          </a:xfrm>
        </p:spPr>
        <p:txBody>
          <a:bodyPr>
            <a:noAutofit/>
          </a:bodyPr>
          <a:lstStyle/>
          <a:p>
            <a:r>
              <a:rPr lang="en-US" dirty="0" smtClean="0"/>
              <a:t>Growing Through the Stages</a:t>
            </a:r>
            <a:endParaRPr lang="en-US" dirty="0"/>
          </a:p>
        </p:txBody>
      </p:sp>
      <p:sp>
        <p:nvSpPr>
          <p:cNvPr id="3" name="Content Placeholder 2"/>
          <p:cNvSpPr>
            <a:spLocks noGrp="1"/>
          </p:cNvSpPr>
          <p:nvPr>
            <p:ph idx="1"/>
          </p:nvPr>
        </p:nvSpPr>
        <p:spPr>
          <a:xfrm>
            <a:off x="1066800" y="988802"/>
            <a:ext cx="7620000" cy="3819525"/>
          </a:xfrm>
        </p:spPr>
        <p:txBody>
          <a:bodyPr>
            <a:noAutofit/>
          </a:bodyPr>
          <a:lstStyle/>
          <a:p>
            <a:pPr>
              <a:lnSpc>
                <a:spcPct val="80000"/>
              </a:lnSpc>
            </a:pPr>
            <a:r>
              <a:rPr lang="en-US" dirty="0" smtClean="0">
                <a:solidFill>
                  <a:srgbClr val="31859C"/>
                </a:solidFill>
              </a:rPr>
              <a:t>Can retain vestiges of previous levels </a:t>
            </a:r>
          </a:p>
          <a:p>
            <a:pPr lvl="1">
              <a:lnSpc>
                <a:spcPct val="80000"/>
              </a:lnSpc>
            </a:pPr>
            <a:r>
              <a:rPr lang="en-US" sz="2800" dirty="0" smtClean="0">
                <a:solidFill>
                  <a:srgbClr val="31859C"/>
                </a:solidFill>
              </a:rPr>
              <a:t>law and order person could still demand vengeance, just via legal channels</a:t>
            </a:r>
          </a:p>
          <a:p>
            <a:pPr>
              <a:lnSpc>
                <a:spcPct val="80000"/>
              </a:lnSpc>
            </a:pPr>
            <a:r>
              <a:rPr lang="en-US" dirty="0" smtClean="0">
                <a:solidFill>
                  <a:srgbClr val="31859C"/>
                </a:solidFill>
              </a:rPr>
              <a:t>Can only understand one level beyond your current level</a:t>
            </a:r>
          </a:p>
          <a:p>
            <a:pPr>
              <a:lnSpc>
                <a:spcPct val="80000"/>
              </a:lnSpc>
            </a:pPr>
            <a:r>
              <a:rPr lang="en-US" dirty="0" smtClean="0"/>
              <a:t>Most people operate level 4 and below and persecute people operating at levels 5-7</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4242965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59"/>
            <a:ext cx="8229600" cy="545321"/>
          </a:xfrm>
        </p:spPr>
        <p:txBody>
          <a:bodyPr>
            <a:noAutofit/>
          </a:bodyPr>
          <a:lstStyle/>
          <a:p>
            <a:r>
              <a:rPr lang="en-US" dirty="0" smtClean="0"/>
              <a:t>The Groom and His Bride</a:t>
            </a:r>
            <a:endParaRPr lang="en-US" dirty="0"/>
          </a:p>
        </p:txBody>
      </p:sp>
      <p:sp>
        <p:nvSpPr>
          <p:cNvPr id="3" name="Content Placeholder 2"/>
          <p:cNvSpPr>
            <a:spLocks noGrp="1"/>
          </p:cNvSpPr>
          <p:nvPr>
            <p:ph idx="1"/>
          </p:nvPr>
        </p:nvSpPr>
        <p:spPr>
          <a:xfrm>
            <a:off x="1066800" y="905515"/>
            <a:ext cx="7620000" cy="3609335"/>
          </a:xfrm>
        </p:spPr>
        <p:txBody>
          <a:bodyPr>
            <a:noAutofit/>
          </a:bodyPr>
          <a:lstStyle/>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9894806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59"/>
            <a:ext cx="8229600" cy="545321"/>
          </a:xfrm>
        </p:spPr>
        <p:txBody>
          <a:bodyPr>
            <a:noAutofit/>
          </a:bodyPr>
          <a:lstStyle/>
          <a:p>
            <a:r>
              <a:rPr lang="en-US" dirty="0" smtClean="0"/>
              <a:t>The Groom and His Bride</a:t>
            </a:r>
            <a:endParaRPr lang="en-US" dirty="0"/>
          </a:p>
        </p:txBody>
      </p:sp>
      <p:sp>
        <p:nvSpPr>
          <p:cNvPr id="3" name="Content Placeholder 2"/>
          <p:cNvSpPr>
            <a:spLocks noGrp="1"/>
          </p:cNvSpPr>
          <p:nvPr>
            <p:ph idx="1"/>
          </p:nvPr>
        </p:nvSpPr>
        <p:spPr>
          <a:xfrm>
            <a:off x="1066800" y="905515"/>
            <a:ext cx="7620000" cy="3609335"/>
          </a:xfrm>
        </p:spPr>
        <p:txBody>
          <a:bodyPr>
            <a:noAutofit/>
          </a:bodyPr>
          <a:lstStyle/>
          <a:p>
            <a:r>
              <a:rPr lang="en-US" dirty="0" smtClean="0"/>
              <a:t>Christ is returning for His Bride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09404505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59"/>
            <a:ext cx="8229600" cy="545321"/>
          </a:xfrm>
        </p:spPr>
        <p:txBody>
          <a:bodyPr>
            <a:noAutofit/>
          </a:bodyPr>
          <a:lstStyle/>
          <a:p>
            <a:r>
              <a:rPr lang="en-US" dirty="0" smtClean="0"/>
              <a:t>The Groom and His Bride</a:t>
            </a:r>
            <a:endParaRPr lang="en-US" dirty="0"/>
          </a:p>
        </p:txBody>
      </p:sp>
      <p:sp>
        <p:nvSpPr>
          <p:cNvPr id="3" name="Content Placeholder 2"/>
          <p:cNvSpPr>
            <a:spLocks noGrp="1"/>
          </p:cNvSpPr>
          <p:nvPr>
            <p:ph idx="1"/>
          </p:nvPr>
        </p:nvSpPr>
        <p:spPr>
          <a:xfrm>
            <a:off x="1066800" y="905515"/>
            <a:ext cx="7620000" cy="3609335"/>
          </a:xfrm>
        </p:spPr>
        <p:txBody>
          <a:bodyPr>
            <a:noAutofit/>
          </a:bodyPr>
          <a:lstStyle/>
          <a:p>
            <a:r>
              <a:rPr lang="en-US" dirty="0" smtClean="0">
                <a:solidFill>
                  <a:srgbClr val="31859C"/>
                </a:solidFill>
              </a:rPr>
              <a:t>Christ is returning for His Bride  </a:t>
            </a:r>
          </a:p>
          <a:p>
            <a:r>
              <a:rPr lang="en-US" dirty="0" smtClean="0"/>
              <a:t>But He is not coming back for a </a:t>
            </a:r>
            <a:r>
              <a:rPr lang="en-US" dirty="0" smtClean="0">
                <a:solidFill>
                  <a:srgbClr val="FFFF99"/>
                </a:solidFill>
              </a:rPr>
              <a:t>CHILD</a:t>
            </a:r>
            <a:r>
              <a:rPr lang="en-US" dirty="0" smtClean="0"/>
              <a:t> Bride – a Bride who lives in fear of the Groom…</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52116634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59"/>
            <a:ext cx="8229600" cy="545321"/>
          </a:xfrm>
        </p:spPr>
        <p:txBody>
          <a:bodyPr>
            <a:noAutofit/>
          </a:bodyPr>
          <a:lstStyle/>
          <a:p>
            <a:r>
              <a:rPr lang="en-US" dirty="0" smtClean="0"/>
              <a:t>The Groom and His Bride</a:t>
            </a:r>
            <a:endParaRPr lang="en-US" dirty="0"/>
          </a:p>
        </p:txBody>
      </p:sp>
      <p:sp>
        <p:nvSpPr>
          <p:cNvPr id="3" name="Content Placeholder 2"/>
          <p:cNvSpPr>
            <a:spLocks noGrp="1"/>
          </p:cNvSpPr>
          <p:nvPr>
            <p:ph idx="1"/>
          </p:nvPr>
        </p:nvSpPr>
        <p:spPr>
          <a:xfrm>
            <a:off x="1066800" y="905515"/>
            <a:ext cx="7620000" cy="3609335"/>
          </a:xfrm>
        </p:spPr>
        <p:txBody>
          <a:bodyPr>
            <a:noAutofit/>
          </a:bodyPr>
          <a:lstStyle/>
          <a:p>
            <a:r>
              <a:rPr lang="en-US" dirty="0" smtClean="0">
                <a:solidFill>
                  <a:srgbClr val="31859C"/>
                </a:solidFill>
              </a:rPr>
              <a:t>Christ is returning for His Bride  </a:t>
            </a:r>
          </a:p>
          <a:p>
            <a:r>
              <a:rPr lang="en-US" dirty="0" smtClean="0">
                <a:solidFill>
                  <a:srgbClr val="31859C"/>
                </a:solidFill>
              </a:rPr>
              <a:t>But He is not coming back for a CHILD Bride – a Bride who lives in fear of the Groom…</a:t>
            </a:r>
          </a:p>
          <a:p>
            <a:r>
              <a:rPr lang="en-US" dirty="0" smtClean="0"/>
              <a:t>He wants a mature Bride, one who has grown up and is ready to see Him face to face for we shall be like Him! </a:t>
            </a:r>
            <a:r>
              <a:rPr lang="en-US" sz="1600" dirty="0" smtClean="0">
                <a:solidFill>
                  <a:schemeClr val="tx2">
                    <a:lumMod val="40000"/>
                    <a:lumOff val="60000"/>
                  </a:schemeClr>
                </a:solidFill>
              </a:rPr>
              <a:t>1John 3:2</a:t>
            </a: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20923262"/>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59"/>
            <a:ext cx="8229600" cy="545321"/>
          </a:xfrm>
        </p:spPr>
        <p:txBody>
          <a:bodyPr>
            <a:noAutofit/>
          </a:bodyPr>
          <a:lstStyle/>
          <a:p>
            <a:r>
              <a:rPr lang="en-US" dirty="0" smtClean="0"/>
              <a:t>The Groom and His Bride</a:t>
            </a:r>
            <a:endParaRPr lang="en-US" dirty="0"/>
          </a:p>
        </p:txBody>
      </p:sp>
      <p:sp>
        <p:nvSpPr>
          <p:cNvPr id="3" name="Content Placeholder 2"/>
          <p:cNvSpPr>
            <a:spLocks noGrp="1"/>
          </p:cNvSpPr>
          <p:nvPr>
            <p:ph idx="1"/>
          </p:nvPr>
        </p:nvSpPr>
        <p:spPr>
          <a:xfrm>
            <a:off x="1066800" y="905515"/>
            <a:ext cx="7620000" cy="3609335"/>
          </a:xfrm>
        </p:spPr>
        <p:txBody>
          <a:bodyPr>
            <a:noAutofit/>
          </a:bodyPr>
          <a:lstStyle/>
          <a:p>
            <a:r>
              <a:rPr lang="en-US" dirty="0" smtClean="0">
                <a:solidFill>
                  <a:srgbClr val="31859C"/>
                </a:solidFill>
              </a:rPr>
              <a:t>Christ is returning for His Bride </a:t>
            </a:r>
          </a:p>
          <a:p>
            <a:r>
              <a:rPr lang="en-US" dirty="0" smtClean="0">
                <a:solidFill>
                  <a:srgbClr val="31859C"/>
                </a:solidFill>
              </a:rPr>
              <a:t>But He is not coming back for a CHILD Bride – a Bride who lives in fear of the Groom…</a:t>
            </a:r>
          </a:p>
          <a:p>
            <a:r>
              <a:rPr lang="en-US" dirty="0" smtClean="0">
                <a:solidFill>
                  <a:srgbClr val="31859C"/>
                </a:solidFill>
              </a:rPr>
              <a:t>He wants a mature Bride, one who has grown up and is ready to see Him face to face for we shall be like Him! </a:t>
            </a:r>
            <a:r>
              <a:rPr lang="en-US" sz="1600" dirty="0" smtClean="0">
                <a:solidFill>
                  <a:srgbClr val="31859C"/>
                </a:solidFill>
              </a:rPr>
              <a:t>1John 3:2</a:t>
            </a:r>
            <a:endParaRPr lang="en-US" dirty="0" smtClean="0">
              <a:solidFill>
                <a:srgbClr val="31859C"/>
              </a:solidFill>
            </a:endParaRPr>
          </a:p>
          <a:p>
            <a:r>
              <a:rPr lang="en-US" dirty="0" smtClean="0"/>
              <a:t>I challenge you to leave the elementary teachings behind and move on to maturity!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dirty="0"/>
          </a:p>
        </p:txBody>
      </p:sp>
    </p:spTree>
    <p:extLst>
      <p:ext uri="{BB962C8B-B14F-4D97-AF65-F5344CB8AC3E}">
        <p14:creationId xmlns:p14="http://schemas.microsoft.com/office/powerpoint/2010/main" val="3899592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ComeAndReason.com</a:t>
            </a:r>
            <a:endParaRPr lang="en-US"/>
          </a:p>
        </p:txBody>
      </p:sp>
      <p:sp>
        <p:nvSpPr>
          <p:cNvPr id="8" name="Title 1"/>
          <p:cNvSpPr>
            <a:spLocks noGrp="1"/>
          </p:cNvSpPr>
          <p:nvPr>
            <p:ph type="title"/>
          </p:nvPr>
        </p:nvSpPr>
        <p:spPr>
          <a:xfrm>
            <a:off x="457200" y="162849"/>
            <a:ext cx="8229600" cy="857250"/>
          </a:xfrm>
        </p:spPr>
        <p:txBody>
          <a:bodyPr/>
          <a:lstStyle/>
          <a:p>
            <a:r>
              <a:rPr lang="en-US" dirty="0" smtClean="0"/>
              <a:t>Eric Wright</a:t>
            </a:r>
            <a:endParaRPr lang="en-US" dirty="0"/>
          </a:p>
        </p:txBody>
      </p:sp>
      <p:sp>
        <p:nvSpPr>
          <p:cNvPr id="9" name="Content Placeholder 5"/>
          <p:cNvSpPr txBox="1">
            <a:spLocks/>
          </p:cNvSpPr>
          <p:nvPr/>
        </p:nvSpPr>
        <p:spPr>
          <a:xfrm>
            <a:off x="685800" y="1047750"/>
            <a:ext cx="3671455" cy="2545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FFFF"/>
                </a:solidFill>
                <a:effectLst>
                  <a:outerShdw blurRad="50800" dist="38100" dir="18900000" algn="bl" rotWithShape="0">
                    <a:prstClr val="black">
                      <a:alpha val="40000"/>
                    </a:prstClr>
                  </a:outerShdw>
                </a:effectLst>
                <a:cs typeface="Tw Cen MT"/>
              </a:rPr>
              <a:t>What should he do?</a:t>
            </a:r>
          </a:p>
          <a:p>
            <a:r>
              <a:rPr lang="en-US" dirty="0" smtClean="0">
                <a:solidFill>
                  <a:srgbClr val="FFFFFF"/>
                </a:solidFill>
                <a:effectLst>
                  <a:outerShdw blurRad="50800" dist="38100" dir="18900000" algn="bl" rotWithShape="0">
                    <a:prstClr val="black">
                      <a:alpha val="40000"/>
                    </a:prstClr>
                  </a:outerShdw>
                </a:effectLst>
                <a:cs typeface="Tw Cen MT"/>
              </a:rPr>
              <a:t>What is the RIGHT action to take?</a:t>
            </a:r>
          </a:p>
          <a:p>
            <a:r>
              <a:rPr lang="en-US" dirty="0" smtClean="0">
                <a:solidFill>
                  <a:srgbClr val="FFFFFF"/>
                </a:solidFill>
                <a:effectLst>
                  <a:outerShdw blurRad="50800" dist="38100" dir="18900000" algn="bl" rotWithShape="0">
                    <a:prstClr val="black">
                      <a:alpha val="40000"/>
                    </a:prstClr>
                  </a:outerShdw>
                </a:effectLst>
                <a:cs typeface="Tw Cen MT"/>
              </a:rPr>
              <a:t>Should he break the law?</a:t>
            </a:r>
            <a:endParaRPr lang="en-US" dirty="0">
              <a:solidFill>
                <a:srgbClr val="FFFFFF"/>
              </a:solidFill>
              <a:effectLst>
                <a:outerShdw blurRad="50800" dist="38100" dir="18900000" algn="bl" rotWithShape="0">
                  <a:prstClr val="black">
                    <a:alpha val="40000"/>
                  </a:prstClr>
                </a:outerShdw>
              </a:effectLst>
              <a:cs typeface="Tw Cen MT"/>
            </a:endParaRPr>
          </a:p>
        </p:txBody>
      </p:sp>
      <p:pic>
        <p:nvPicPr>
          <p:cNvPr id="6" name="Content Placeholder 5" descr="emergency-sign-at-hospital.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12" t="1524" r="9261" b="12544"/>
          <a:stretch/>
        </p:blipFill>
        <p:spPr>
          <a:xfrm>
            <a:off x="4572000" y="1041640"/>
            <a:ext cx="4724400" cy="2874752"/>
          </a:xfrm>
        </p:spPr>
      </p:pic>
    </p:spTree>
    <p:extLst>
      <p:ext uri="{BB962C8B-B14F-4D97-AF65-F5344CB8AC3E}">
        <p14:creationId xmlns:p14="http://schemas.microsoft.com/office/powerpoint/2010/main" val="32392091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0750"/>
            <a:ext cx="9144000" cy="1346952"/>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61950"/>
            <a:ext cx="9144000" cy="1828800"/>
          </a:xfrm>
          <a:prstGeom prst="rect">
            <a:avLst/>
          </a:prstGeom>
          <a:gradFill flip="none" rotWithShape="1">
            <a:gsLst>
              <a:gs pos="100000">
                <a:schemeClr val="bg1">
                  <a:lumMod val="65000"/>
                  <a:alpha val="30000"/>
                </a:schemeClr>
              </a:gs>
              <a:gs pos="0">
                <a:srgbClr val="C8B13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1828800" y="285750"/>
            <a:ext cx="7086600" cy="1511721"/>
          </a:xfrm>
          <a:prstGeom prst="rect">
            <a:avLst/>
          </a:prstGeom>
          <a:effectLst>
            <a:outerShdw blurRad="88900" dist="50800" dir="7200000" algn="tl" rotWithShape="0">
              <a:prstClr val="black"/>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5400" kern="0" cap="small" dirty="0" smtClean="0">
                <a:solidFill>
                  <a:srgbClr val="B6ADED"/>
                </a:solidFill>
                <a:latin typeface="Nyala" panose="02000504070300020003" pitchFamily="2" charset="0"/>
              </a:rPr>
              <a:t>God </a:t>
            </a:r>
            <a:r>
              <a:rPr lang="en-US" sz="4800" kern="0" cap="small" dirty="0" smtClean="0">
                <a:solidFill>
                  <a:srgbClr val="B6ADED"/>
                </a:solidFill>
                <a:latin typeface="Nyala" panose="02000504070300020003" pitchFamily="2" charset="0"/>
              </a:rPr>
              <a:t>and your </a:t>
            </a:r>
            <a:r>
              <a:rPr lang="en-US" sz="5400" kern="0" cap="small" dirty="0" smtClean="0">
                <a:solidFill>
                  <a:srgbClr val="B6ADED"/>
                </a:solidFill>
                <a:latin typeface="Nyala" panose="02000504070300020003" pitchFamily="2" charset="0"/>
              </a:rPr>
              <a:t>Church</a:t>
            </a:r>
          </a:p>
          <a:p>
            <a:pPr algn="ctr">
              <a:lnSpc>
                <a:spcPct val="100000"/>
              </a:lnSpc>
              <a:defRPr/>
            </a:pPr>
            <a:r>
              <a:rPr lang="en-US" sz="2800" spc="300" dirty="0" smtClean="0">
                <a:solidFill>
                  <a:srgbClr val="FFFFCC"/>
                </a:solidFill>
                <a:latin typeface="advent pro Lt1" pitchFamily="50" charset="0"/>
              </a:rPr>
              <a:t>PREPARING PEOPLE TO MEET JESUS</a:t>
            </a:r>
          </a:p>
        </p:txBody>
      </p:sp>
      <p:sp>
        <p:nvSpPr>
          <p:cNvPr id="6" name="TextBox 5"/>
          <p:cNvSpPr txBox="1">
            <a:spLocks noChangeArrowheads="1"/>
          </p:cNvSpPr>
          <p:nvPr/>
        </p:nvSpPr>
        <p:spPr>
          <a:xfrm>
            <a:off x="838200" y="3562350"/>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Seven Levels of Moral Decision Making</a:t>
            </a:r>
          </a:p>
        </p:txBody>
      </p:sp>
      <p:sp>
        <p:nvSpPr>
          <p:cNvPr id="9" name="TextBox 8"/>
          <p:cNvSpPr txBox="1">
            <a:spLocks noChangeArrowheads="1"/>
          </p:cNvSpPr>
          <p:nvPr/>
        </p:nvSpPr>
        <p:spPr>
          <a:xfrm>
            <a:off x="3352800" y="3562350"/>
            <a:ext cx="2301850" cy="990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Becoming a Spokesperson for God: The Cosmic Conflict from Beginning to End</a:t>
            </a:r>
          </a:p>
        </p:txBody>
      </p:sp>
      <p:sp>
        <p:nvSpPr>
          <p:cNvPr id="10" name="TextBox 9"/>
          <p:cNvSpPr txBox="1">
            <a:spLocks noChangeArrowheads="1"/>
          </p:cNvSpPr>
          <p:nvPr/>
        </p:nvSpPr>
        <p:spPr>
          <a:xfrm>
            <a:off x="6096000" y="35718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Answering Difficult Bible Questions</a:t>
            </a:r>
          </a:p>
        </p:txBody>
      </p:sp>
      <p:sp>
        <p:nvSpPr>
          <p:cNvPr id="11" name="TextBox 10"/>
          <p:cNvSpPr txBox="1">
            <a:spLocks noChangeArrowheads="1"/>
          </p:cNvSpPr>
          <p:nvPr/>
        </p:nvSpPr>
        <p:spPr>
          <a:xfrm>
            <a:off x="76200" y="4629150"/>
            <a:ext cx="8915400" cy="457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sz="2000" spc="300" dirty="0" smtClean="0">
                <a:solidFill>
                  <a:schemeClr val="bg1"/>
                </a:solidFill>
                <a:latin typeface="advent pro Lt1" pitchFamily="50" charset="0"/>
              </a:rPr>
              <a:t>PRESENTED BY  TIMOTHY R. JENNINGS, MD, DFAPA</a:t>
            </a:r>
          </a:p>
        </p:txBody>
      </p:sp>
      <p:pic>
        <p:nvPicPr>
          <p:cNvPr id="3" name="Picture 2" descr="Hell_Plan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50" y="2190749"/>
            <a:ext cx="2286000" cy="134695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81" y="657676"/>
            <a:ext cx="1187419" cy="1152073"/>
          </a:xfrm>
          <a:prstGeom prst="rect">
            <a:avLst/>
          </a:prstGeom>
          <a:effectLst>
            <a:glow>
              <a:schemeClr val="bg1"/>
            </a:glow>
          </a:effectLst>
        </p:spPr>
      </p:pic>
      <p:graphicFrame>
        <p:nvGraphicFramePr>
          <p:cNvPr id="4" name="Diagram 3"/>
          <p:cNvGraphicFramePr/>
          <p:nvPr>
            <p:extLst>
              <p:ext uri="{D42A27DB-BD31-4B8C-83A1-F6EECF244321}">
                <p14:modId xmlns:p14="http://schemas.microsoft.com/office/powerpoint/2010/main" val="1006305368"/>
              </p:ext>
            </p:extLst>
          </p:nvPr>
        </p:nvGraphicFramePr>
        <p:xfrm>
          <a:off x="838200" y="2190750"/>
          <a:ext cx="2133600" cy="1346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j0289528.jpg"/>
          <p:cNvPicPr>
            <a:picLocks noChangeAspect="1"/>
          </p:cNvPicPr>
          <p:nvPr/>
        </p:nvPicPr>
        <p:blipFill rotWithShape="1">
          <a:blip r:embed="rId9">
            <a:extLst>
              <a:ext uri="{28A0092B-C50C-407E-A947-70E740481C1C}">
                <a14:useLocalDpi xmlns:a14="http://schemas.microsoft.com/office/drawing/2010/main" val="0"/>
              </a:ext>
            </a:extLst>
          </a:blip>
          <a:srcRect l="7611" t="8333" r="-402" b="55218"/>
          <a:stretch/>
        </p:blipFill>
        <p:spPr>
          <a:xfrm>
            <a:off x="3352800" y="2190750"/>
            <a:ext cx="2286000" cy="1346953"/>
          </a:xfrm>
          <a:prstGeom prst="rect">
            <a:avLst/>
          </a:prstGeom>
        </p:spPr>
      </p:pic>
      <p:sp>
        <p:nvSpPr>
          <p:cNvPr id="7" name="Footer Placeholder 6"/>
          <p:cNvSpPr>
            <a:spLocks noGrp="1"/>
          </p:cNvSpPr>
          <p:nvPr>
            <p:ph type="ftr" sz="quarter" idx="11"/>
          </p:nvPr>
        </p:nvSpPr>
        <p:spPr/>
        <p:txBody>
          <a:bodyPr/>
          <a:lstStyle/>
          <a:p>
            <a:r>
              <a:rPr lang="en-US" smtClean="0"/>
              <a:t>ComeAndReason.com</a:t>
            </a:r>
            <a:endParaRPr lang="en-US"/>
          </a:p>
        </p:txBody>
      </p:sp>
    </p:spTree>
    <p:extLst>
      <p:ext uri="{BB962C8B-B14F-4D97-AF65-F5344CB8AC3E}">
        <p14:creationId xmlns:p14="http://schemas.microsoft.com/office/powerpoint/2010/main" val="2311890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4622"/>
            <a:ext cx="8229600" cy="857250"/>
          </a:xfrm>
        </p:spPr>
        <p:txBody>
          <a:bodyPr>
            <a:normAutofit/>
          </a:bodyPr>
          <a:lstStyle/>
          <a:p>
            <a:r>
              <a:rPr lang="en-US" dirty="0" smtClean="0"/>
              <a:t>Eric was Arrested and Charged With</a:t>
            </a:r>
            <a:endParaRPr lang="en-US" dirty="0"/>
          </a:p>
        </p:txBody>
      </p:sp>
      <p:sp>
        <p:nvSpPr>
          <p:cNvPr id="7" name="Content Placeholder 6"/>
          <p:cNvSpPr>
            <a:spLocks noGrp="1"/>
          </p:cNvSpPr>
          <p:nvPr>
            <p:ph idx="1"/>
          </p:nvPr>
        </p:nvSpPr>
        <p:spPr>
          <a:xfrm>
            <a:off x="1295400" y="1200151"/>
            <a:ext cx="7391400" cy="3394472"/>
          </a:xfrm>
        </p:spPr>
        <p:txBody>
          <a:bodyPr/>
          <a:lstStyle/>
          <a:p>
            <a:r>
              <a:rPr lang="es-CO" sz="2800" dirty="0" smtClean="0">
                <a:effectLst>
                  <a:outerShdw blurRad="38100" dist="38100" dir="2700000" algn="tl">
                    <a:srgbClr val="000000">
                      <a:alpha val="43137"/>
                    </a:srgbClr>
                  </a:outerShdw>
                </a:effectLst>
              </a:rPr>
              <a:t>Assault </a:t>
            </a:r>
            <a:r>
              <a:rPr lang="es-CO" sz="2800" dirty="0">
                <a:effectLst>
                  <a:outerShdw blurRad="38100" dist="38100" dir="2700000" algn="tl">
                    <a:srgbClr val="000000">
                      <a:alpha val="43137"/>
                    </a:srgbClr>
                  </a:outerShdw>
                </a:effectLst>
              </a:rPr>
              <a:t>on an police </a:t>
            </a:r>
            <a:r>
              <a:rPr lang="es-CO" sz="2800" dirty="0" smtClean="0">
                <a:effectLst>
                  <a:outerShdw blurRad="38100" dist="38100" dir="2700000" algn="tl">
                    <a:srgbClr val="000000">
                      <a:alpha val="43137"/>
                    </a:srgbClr>
                  </a:outerShdw>
                </a:effectLst>
              </a:rPr>
              <a:t>officer</a:t>
            </a:r>
            <a:endParaRPr lang="es-CO" sz="2800" dirty="0">
              <a:effectLst>
                <a:outerShdw blurRad="38100" dist="38100" dir="2700000" algn="tl">
                  <a:srgbClr val="000000">
                    <a:alpha val="43137"/>
                  </a:srgbClr>
                </a:outerShdw>
              </a:effectLst>
            </a:endParaRPr>
          </a:p>
          <a:p>
            <a:r>
              <a:rPr lang="es-CO" sz="2800" dirty="0" smtClean="0">
                <a:effectLst>
                  <a:outerShdw blurRad="38100" dist="38100" dir="2700000" algn="tl">
                    <a:srgbClr val="000000">
                      <a:alpha val="43137"/>
                    </a:srgbClr>
                  </a:outerShdw>
                </a:effectLst>
              </a:rPr>
              <a:t>Disorderly conduct</a:t>
            </a:r>
            <a:endParaRPr lang="es-CO" sz="2800" dirty="0">
              <a:effectLst>
                <a:outerShdw blurRad="38100" dist="38100" dir="2700000" algn="tl">
                  <a:srgbClr val="000000">
                    <a:alpha val="43137"/>
                  </a:srgbClr>
                </a:outerShdw>
              </a:effectLst>
            </a:endParaRPr>
          </a:p>
          <a:p>
            <a:r>
              <a:rPr lang="es-CO" sz="2800" dirty="0" smtClean="0">
                <a:effectLst>
                  <a:outerShdw blurRad="38100" dist="38100" dir="2700000" algn="tl">
                    <a:srgbClr val="000000">
                      <a:alpha val="43137"/>
                    </a:srgbClr>
                  </a:outerShdw>
                </a:effectLst>
              </a:rPr>
              <a:t>Reckless endangerment</a:t>
            </a:r>
            <a:endParaRPr lang="es-CO" sz="2800" dirty="0">
              <a:effectLst>
                <a:outerShdw blurRad="38100" dist="38100" dir="2700000" algn="tl">
                  <a:srgbClr val="000000">
                    <a:alpha val="43137"/>
                  </a:srgbClr>
                </a:outerShdw>
              </a:effectLst>
            </a:endParaRPr>
          </a:p>
          <a:p>
            <a:r>
              <a:rPr lang="es-CO" sz="2800" dirty="0" smtClean="0">
                <a:effectLst>
                  <a:outerShdw blurRad="38100" dist="38100" dir="2700000" algn="tl">
                    <a:srgbClr val="000000">
                      <a:alpha val="43137"/>
                    </a:srgbClr>
                  </a:outerShdw>
                </a:effectLst>
              </a:rPr>
              <a:t>Two </a:t>
            </a:r>
            <a:r>
              <a:rPr lang="es-CO" sz="2800" dirty="0">
                <a:effectLst>
                  <a:outerShdw blurRad="38100" dist="38100" dir="2700000" algn="tl">
                    <a:srgbClr val="000000">
                      <a:alpha val="43137"/>
                    </a:srgbClr>
                  </a:outerShdw>
                </a:effectLst>
              </a:rPr>
              <a:t>counts of traffic signals </a:t>
            </a:r>
            <a:r>
              <a:rPr lang="es-CO" sz="2800" dirty="0" smtClean="0">
                <a:effectLst>
                  <a:outerShdw blurRad="38100" dist="38100" dir="2700000" algn="tl">
                    <a:srgbClr val="000000">
                      <a:alpha val="43137"/>
                    </a:srgbClr>
                  </a:outerShdw>
                </a:effectLst>
              </a:rPr>
              <a:t>violation</a:t>
            </a:r>
          </a:p>
          <a:p>
            <a:r>
              <a:rPr lang="es-CO" sz="2800" dirty="0" smtClean="0">
                <a:effectLst>
                  <a:outerShdw blurRad="38100" dist="38100" dir="2700000" algn="tl">
                    <a:srgbClr val="000000">
                      <a:alpha val="43137"/>
                    </a:srgbClr>
                  </a:outerShdw>
                </a:effectLst>
              </a:rPr>
              <a:t>Expired registration</a:t>
            </a:r>
            <a:endParaRPr lang="en-US" sz="2800"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380291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Did Eric Do Right or Wrong?</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060147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00151"/>
            <a:ext cx="8077200" cy="3394472"/>
          </a:xfrm>
        </p:spPr>
        <p:txBody>
          <a:bodyPr>
            <a:normAutofit/>
          </a:bodyPr>
          <a:lstStyle/>
          <a:p>
            <a:pPr marL="0" indent="0" algn="ctr">
              <a:buNone/>
            </a:pPr>
            <a:endParaRPr lang="en-US" sz="3200" dirty="0" smtClean="0"/>
          </a:p>
          <a:p>
            <a:pPr marL="0" indent="0" algn="ctr">
              <a:buNone/>
            </a:pPr>
            <a:r>
              <a:rPr lang="en-US" sz="3200" dirty="0" smtClean="0"/>
              <a:t>It all depends on your level of Moral Development</a:t>
            </a:r>
            <a:endParaRPr lang="en-US" sz="3200"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Title 1"/>
          <p:cNvSpPr>
            <a:spLocks noGrp="1"/>
          </p:cNvSpPr>
          <p:nvPr>
            <p:ph type="title"/>
          </p:nvPr>
        </p:nvSpPr>
        <p:spPr>
          <a:xfrm>
            <a:off x="457200" y="167854"/>
            <a:ext cx="8229600" cy="857250"/>
          </a:xfrm>
        </p:spPr>
        <p:txBody>
          <a:bodyPr/>
          <a:lstStyle/>
          <a:p>
            <a:r>
              <a:rPr lang="en-US" dirty="0" smtClean="0"/>
              <a:t>Did Eric Do Right or Wrong?</a:t>
            </a:r>
            <a:endParaRPr lang="en-US" dirty="0"/>
          </a:p>
        </p:txBody>
      </p:sp>
    </p:spTree>
    <p:extLst>
      <p:ext uri="{BB962C8B-B14F-4D97-AF65-F5344CB8AC3E}">
        <p14:creationId xmlns:p14="http://schemas.microsoft.com/office/powerpoint/2010/main" val="266207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3126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r>
              <a:rPr lang="en-US" dirty="0" smtClean="0"/>
              <a:t>The most basic level </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971766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r>
              <a:rPr lang="en-US" dirty="0" smtClean="0">
                <a:solidFill>
                  <a:schemeClr val="accent5">
                    <a:lumMod val="75000"/>
                  </a:schemeClr>
                </a:solidFill>
              </a:rPr>
              <a:t>The most basic level </a:t>
            </a:r>
          </a:p>
          <a:p>
            <a:r>
              <a:rPr lang="en-US" dirty="0" smtClean="0"/>
              <a:t>Right – if rewarded</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39479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r>
              <a:rPr lang="en-US" dirty="0" smtClean="0">
                <a:solidFill>
                  <a:srgbClr val="31859C"/>
                </a:solidFill>
              </a:rPr>
              <a:t>The most basic level </a:t>
            </a:r>
          </a:p>
          <a:p>
            <a:r>
              <a:rPr lang="en-US" dirty="0" smtClean="0">
                <a:solidFill>
                  <a:srgbClr val="31859C"/>
                </a:solidFill>
              </a:rPr>
              <a:t>Right – if rewarded</a:t>
            </a:r>
          </a:p>
          <a:p>
            <a:r>
              <a:rPr lang="en-US" dirty="0" smtClean="0"/>
              <a:t>Wrong – if punished</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72363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r>
              <a:rPr lang="en-US" dirty="0" smtClean="0">
                <a:solidFill>
                  <a:srgbClr val="31859C"/>
                </a:solidFill>
              </a:rPr>
              <a:t>The most basic level </a:t>
            </a:r>
          </a:p>
          <a:p>
            <a:r>
              <a:rPr lang="en-US" dirty="0" smtClean="0">
                <a:solidFill>
                  <a:srgbClr val="31859C"/>
                </a:solidFill>
              </a:rPr>
              <a:t>Right – if rewarded</a:t>
            </a:r>
          </a:p>
          <a:p>
            <a:r>
              <a:rPr lang="en-US" dirty="0" smtClean="0">
                <a:solidFill>
                  <a:srgbClr val="31859C"/>
                </a:solidFill>
              </a:rPr>
              <a:t>Wrong – if punished</a:t>
            </a:r>
          </a:p>
          <a:p>
            <a:r>
              <a:rPr lang="en-US" dirty="0" smtClean="0"/>
              <a:t>Nazi soldiers</a:t>
            </a: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1898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Overview</a:t>
            </a:r>
            <a:endParaRPr lang="en-US" dirty="0"/>
          </a:p>
        </p:txBody>
      </p:sp>
      <p:sp>
        <p:nvSpPr>
          <p:cNvPr id="3" name="Content Placeholder 2"/>
          <p:cNvSpPr>
            <a:spLocks noGrp="1"/>
          </p:cNvSpPr>
          <p:nvPr>
            <p:ph idx="1"/>
          </p:nvPr>
        </p:nvSpPr>
        <p:spPr>
          <a:xfrm>
            <a:off x="1066800" y="895350"/>
            <a:ext cx="7620000" cy="4114800"/>
          </a:xfrm>
        </p:spPr>
        <p:txBody>
          <a:bodyPr/>
          <a:lstStyle/>
          <a:p>
            <a:pPr>
              <a:lnSpc>
                <a:spcPct val="85000"/>
              </a:lnSpc>
            </a:pPr>
            <a:r>
              <a:rPr lang="en-US" dirty="0" smtClean="0">
                <a:solidFill>
                  <a:srgbClr val="31859C"/>
                </a:solidFill>
              </a:rPr>
              <a:t>This seminar is designed for everyone, regardless of denomination</a:t>
            </a:r>
          </a:p>
          <a:p>
            <a:pPr>
              <a:lnSpc>
                <a:spcPct val="85000"/>
              </a:lnSpc>
            </a:pPr>
            <a:r>
              <a:rPr lang="en-US" dirty="0" smtClean="0"/>
              <a:t>Paul, an Apostle to the Gentiles, had a great longing for his fellow Jews</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4899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49"/>
            <a:ext cx="8229600" cy="857250"/>
          </a:xfrm>
        </p:spPr>
        <p:txBody>
          <a:bodyPr/>
          <a:lstStyle/>
          <a:p>
            <a:r>
              <a:rPr lang="en-US" dirty="0" smtClean="0"/>
              <a:t>1: Reward and Punishment </a:t>
            </a:r>
            <a:endParaRPr lang="en-US" dirty="0"/>
          </a:p>
        </p:txBody>
      </p:sp>
      <p:sp>
        <p:nvSpPr>
          <p:cNvPr id="3" name="Content Placeholder 2"/>
          <p:cNvSpPr>
            <a:spLocks noGrp="1"/>
          </p:cNvSpPr>
          <p:nvPr>
            <p:ph idx="1"/>
          </p:nvPr>
        </p:nvSpPr>
        <p:spPr>
          <a:xfrm>
            <a:off x="1219200" y="1200151"/>
            <a:ext cx="7467600" cy="3394472"/>
          </a:xfrm>
        </p:spPr>
        <p:txBody>
          <a:bodyPr/>
          <a:lstStyle/>
          <a:p>
            <a:r>
              <a:rPr lang="en-US" dirty="0" smtClean="0">
                <a:solidFill>
                  <a:srgbClr val="31859C"/>
                </a:solidFill>
              </a:rPr>
              <a:t>The most basic level </a:t>
            </a:r>
          </a:p>
          <a:p>
            <a:r>
              <a:rPr lang="en-US" dirty="0" smtClean="0">
                <a:solidFill>
                  <a:srgbClr val="31859C"/>
                </a:solidFill>
              </a:rPr>
              <a:t>Right – if rewarded</a:t>
            </a:r>
          </a:p>
          <a:p>
            <a:r>
              <a:rPr lang="en-US" dirty="0" smtClean="0">
                <a:solidFill>
                  <a:srgbClr val="31859C"/>
                </a:solidFill>
              </a:rPr>
              <a:t>Wrong – if punished</a:t>
            </a:r>
          </a:p>
          <a:p>
            <a:r>
              <a:rPr lang="en-US" dirty="0" smtClean="0">
                <a:solidFill>
                  <a:srgbClr val="31859C"/>
                </a:solidFill>
              </a:rPr>
              <a:t>Nazi soldiers</a:t>
            </a:r>
          </a:p>
          <a:p>
            <a:r>
              <a:rPr lang="en-US" dirty="0" smtClean="0"/>
              <a:t>Ancient Israel as slaves in Egypt</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787069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93"/>
            <a:ext cx="8229600" cy="533561"/>
          </a:xfrm>
        </p:spPr>
        <p:txBody>
          <a:bodyPr>
            <a:noAutofit/>
          </a:bodyPr>
          <a:lstStyle/>
          <a:p>
            <a:r>
              <a:rPr lang="en-US" dirty="0" smtClean="0"/>
              <a:t>Ruler Must Be Powerful</a:t>
            </a:r>
            <a:endParaRPr lang="en-US" dirty="0"/>
          </a:p>
        </p:txBody>
      </p:sp>
      <p:sp>
        <p:nvSpPr>
          <p:cNvPr id="3" name="Content Placeholder 2"/>
          <p:cNvSpPr>
            <a:spLocks noGrp="1"/>
          </p:cNvSpPr>
          <p:nvPr>
            <p:ph idx="1"/>
          </p:nvPr>
        </p:nvSpPr>
        <p:spPr>
          <a:xfrm>
            <a:off x="914400" y="752635"/>
            <a:ext cx="7772400" cy="3931283"/>
          </a:xfrm>
        </p:spPr>
        <p:txBody>
          <a:bodyPr>
            <a:normAutofit/>
          </a:bodyPr>
          <a:lstStyle/>
          <a:p>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4980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93"/>
            <a:ext cx="8229600" cy="533561"/>
          </a:xfrm>
        </p:spPr>
        <p:txBody>
          <a:bodyPr>
            <a:noAutofit/>
          </a:bodyPr>
          <a:lstStyle/>
          <a:p>
            <a:r>
              <a:rPr lang="en-US" dirty="0" smtClean="0"/>
              <a:t>Ruler Must Be Powerful</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78867"/>
            <a:ext cx="8001000" cy="3931283"/>
          </a:xfrm>
        </p:spPr>
        <p:txBody>
          <a:bodyPr>
            <a:normAutofit/>
          </a:bodyPr>
          <a:lstStyle/>
          <a:p>
            <a:r>
              <a:rPr lang="en-US" dirty="0" smtClean="0"/>
              <a:t>Rulers establish right to rule by powerful displays of might and vengeance on enemies</a:t>
            </a:r>
          </a:p>
        </p:txBody>
      </p:sp>
    </p:spTree>
    <p:extLst>
      <p:ext uri="{BB962C8B-B14F-4D97-AF65-F5344CB8AC3E}">
        <p14:creationId xmlns:p14="http://schemas.microsoft.com/office/powerpoint/2010/main" val="2130603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93"/>
            <a:ext cx="8229600" cy="533561"/>
          </a:xfrm>
        </p:spPr>
        <p:txBody>
          <a:bodyPr>
            <a:noAutofit/>
          </a:bodyPr>
          <a:lstStyle/>
          <a:p>
            <a:r>
              <a:rPr lang="en-US" dirty="0" smtClean="0"/>
              <a:t>Ruler Must Be Powerful</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078867"/>
            <a:ext cx="8001000" cy="3931283"/>
          </a:xfrm>
        </p:spPr>
        <p:txBody>
          <a:bodyPr>
            <a:normAutofit/>
          </a:bodyPr>
          <a:lstStyle/>
          <a:p>
            <a:r>
              <a:rPr lang="en-US" dirty="0" smtClean="0">
                <a:solidFill>
                  <a:srgbClr val="31859C"/>
                </a:solidFill>
              </a:rPr>
              <a:t>Rulers establish right to rule by powerful displays of might and vengeance on enemies</a:t>
            </a:r>
          </a:p>
          <a:p>
            <a:r>
              <a:rPr lang="en-US" dirty="0"/>
              <a:t>Mercy or failure to punish is viewed as weakness and immoral by level 1 </a:t>
            </a:r>
            <a:r>
              <a:rPr lang="en-US" dirty="0" smtClean="0"/>
              <a:t>thinkers</a:t>
            </a:r>
            <a:endParaRPr lang="en-US" dirty="0"/>
          </a:p>
        </p:txBody>
      </p:sp>
    </p:spTree>
    <p:extLst>
      <p:ext uri="{BB962C8B-B14F-4D97-AF65-F5344CB8AC3E}">
        <p14:creationId xmlns:p14="http://schemas.microsoft.com/office/powerpoint/2010/main" val="3802020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93"/>
            <a:ext cx="8229600" cy="533561"/>
          </a:xfrm>
        </p:spPr>
        <p:txBody>
          <a:bodyPr>
            <a:noAutofit/>
          </a:bodyPr>
          <a:lstStyle/>
          <a:p>
            <a:r>
              <a:rPr lang="en-US" dirty="0" smtClean="0"/>
              <a:t>Ruler Must Be Powerful</a:t>
            </a:r>
            <a:endParaRPr lang="en-US" dirty="0"/>
          </a:p>
        </p:txBody>
      </p:sp>
      <p:sp>
        <p:nvSpPr>
          <p:cNvPr id="3" name="Content Placeholder 2"/>
          <p:cNvSpPr>
            <a:spLocks noGrp="1"/>
          </p:cNvSpPr>
          <p:nvPr>
            <p:ph idx="1"/>
          </p:nvPr>
        </p:nvSpPr>
        <p:spPr>
          <a:xfrm>
            <a:off x="685800" y="1078867"/>
            <a:ext cx="8001000" cy="3931283"/>
          </a:xfrm>
        </p:spPr>
        <p:txBody>
          <a:bodyPr>
            <a:normAutofit/>
          </a:bodyPr>
          <a:lstStyle/>
          <a:p>
            <a:r>
              <a:rPr lang="en-US" dirty="0" smtClean="0">
                <a:solidFill>
                  <a:srgbClr val="31859C"/>
                </a:solidFill>
              </a:rPr>
              <a:t>Rulers establish right to rule by powerful displays of might and vengeance on enemies</a:t>
            </a:r>
          </a:p>
          <a:p>
            <a:r>
              <a:rPr lang="en-US" dirty="0">
                <a:solidFill>
                  <a:srgbClr val="31859C"/>
                </a:solidFill>
              </a:rPr>
              <a:t>Mercy or failure to punish is viewed as weakness and immoral by level 1 thinkers</a:t>
            </a:r>
          </a:p>
          <a:p>
            <a:r>
              <a:rPr lang="en-US" dirty="0" smtClean="0"/>
              <a:t>People at this level see a God of mercy, who doesn’t inflict punishment as a marshmallow God and insist God must use His power to inflict torment and death</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84771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Meets People Where They Are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1"/>
            <a:ext cx="8001000" cy="3394472"/>
          </a:xfrm>
        </p:spPr>
        <p:txBody>
          <a:bodyPr>
            <a:normAutofit/>
          </a:bodyPr>
          <a:lstStyle/>
          <a:p>
            <a:r>
              <a:rPr lang="en-US" dirty="0" smtClean="0"/>
              <a:t>God took vengeance on the gods of Egypt</a:t>
            </a:r>
          </a:p>
        </p:txBody>
      </p:sp>
    </p:spTree>
    <p:extLst>
      <p:ext uri="{BB962C8B-B14F-4D97-AF65-F5344CB8AC3E}">
        <p14:creationId xmlns:p14="http://schemas.microsoft.com/office/powerpoint/2010/main" val="469788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Meets People Where They Are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1"/>
            <a:ext cx="8001000" cy="3394472"/>
          </a:xfrm>
        </p:spPr>
        <p:txBody>
          <a:bodyPr>
            <a:normAutofit/>
          </a:bodyPr>
          <a:lstStyle/>
          <a:p>
            <a:r>
              <a:rPr lang="en-US" dirty="0" smtClean="0">
                <a:solidFill>
                  <a:srgbClr val="31859C"/>
                </a:solidFill>
              </a:rPr>
              <a:t>God took vengeance on the gods of Egypt</a:t>
            </a:r>
          </a:p>
          <a:p>
            <a:r>
              <a:rPr lang="en-US" dirty="0" smtClean="0"/>
              <a:t>God displayed power with 10 plagues to demonstrate the impotence of the Egyptian gods</a:t>
            </a:r>
          </a:p>
        </p:txBody>
      </p:sp>
    </p:spTree>
    <p:extLst>
      <p:ext uri="{BB962C8B-B14F-4D97-AF65-F5344CB8AC3E}">
        <p14:creationId xmlns:p14="http://schemas.microsoft.com/office/powerpoint/2010/main" val="2021777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8"/>
            <a:ext cx="8229600" cy="857250"/>
          </a:xfrm>
        </p:spPr>
        <p:txBody>
          <a:bodyPr/>
          <a:lstStyle/>
          <a:p>
            <a:r>
              <a:rPr lang="en-US" dirty="0" smtClean="0"/>
              <a:t>God Meets People Where They Are</a:t>
            </a:r>
            <a:endParaRPr lang="en-US" dirty="0"/>
          </a:p>
        </p:txBody>
      </p:sp>
      <p:sp>
        <p:nvSpPr>
          <p:cNvPr id="3" name="Content Placeholder 2"/>
          <p:cNvSpPr>
            <a:spLocks noGrp="1"/>
          </p:cNvSpPr>
          <p:nvPr>
            <p:ph idx="1"/>
          </p:nvPr>
        </p:nvSpPr>
        <p:spPr>
          <a:xfrm>
            <a:off x="685800" y="1200151"/>
            <a:ext cx="8001000" cy="3394472"/>
          </a:xfrm>
        </p:spPr>
        <p:txBody>
          <a:bodyPr>
            <a:normAutofit/>
          </a:bodyPr>
          <a:lstStyle/>
          <a:p>
            <a:r>
              <a:rPr lang="en-US" dirty="0" smtClean="0">
                <a:solidFill>
                  <a:srgbClr val="31859C"/>
                </a:solidFill>
              </a:rPr>
              <a:t>God took vengeance on the gods of Egypt</a:t>
            </a:r>
          </a:p>
          <a:p>
            <a:r>
              <a:rPr lang="en-US" dirty="0" smtClean="0">
                <a:solidFill>
                  <a:srgbClr val="31859C"/>
                </a:solidFill>
              </a:rPr>
              <a:t>God displayed power with 10 plagues to demonstrate the impotence of the Egyptian gods</a:t>
            </a:r>
          </a:p>
          <a:p>
            <a:r>
              <a:rPr lang="en-US" dirty="0" smtClean="0"/>
              <a:t>“I did this so that you might know that I am the Lord your God.” </a:t>
            </a:r>
            <a:r>
              <a:rPr lang="en-US" sz="1600" dirty="0" smtClean="0">
                <a:solidFill>
                  <a:schemeClr val="tx2">
                    <a:lumMod val="40000"/>
                    <a:lumOff val="60000"/>
                  </a:schemeClr>
                </a:solidFill>
              </a:rPr>
              <a:t>Deuteronomy 29:6</a:t>
            </a:r>
            <a:endParaRPr lang="en-US" sz="1600" dirty="0">
              <a:solidFill>
                <a:schemeClr val="tx2">
                  <a:lumMod val="40000"/>
                  <a:lumOff val="60000"/>
                </a:schemeClr>
              </a:solidFill>
            </a:endParaRPr>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57976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1 is so Primitive it </a:t>
            </a:r>
            <a:r>
              <a:rPr lang="en-US" dirty="0"/>
              <a:t>D</a:t>
            </a:r>
            <a:r>
              <a:rPr lang="en-US" dirty="0" smtClean="0"/>
              <a:t>oesn’t Require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0"/>
            <a:ext cx="8229600" cy="3381062"/>
          </a:xfrm>
        </p:spPr>
        <p:txBody>
          <a:bodyPr>
            <a:normAutofit/>
          </a:bodyPr>
          <a:lstStyle/>
          <a:p>
            <a:r>
              <a:rPr lang="en-US" dirty="0" smtClean="0">
                <a:effectLst>
                  <a:outerShdw blurRad="38100" dist="38100" dir="2700000" algn="tl">
                    <a:srgbClr val="000000">
                      <a:alpha val="43137"/>
                    </a:srgbClr>
                  </a:outerShdw>
                </a:effectLst>
              </a:rPr>
              <a:t>Thinking is completely sidelined</a:t>
            </a:r>
          </a:p>
          <a:p>
            <a:endParaRPr lang="en-US" dirty="0"/>
          </a:p>
        </p:txBody>
      </p:sp>
    </p:spTree>
    <p:extLst>
      <p:ext uri="{BB962C8B-B14F-4D97-AF65-F5344CB8AC3E}">
        <p14:creationId xmlns:p14="http://schemas.microsoft.com/office/powerpoint/2010/main" val="2577921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1 is so Primitive it </a:t>
            </a:r>
            <a:r>
              <a:rPr lang="en-US" dirty="0"/>
              <a:t>D</a:t>
            </a:r>
            <a:r>
              <a:rPr lang="en-US" dirty="0" smtClean="0"/>
              <a:t>oesn’t Require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0"/>
            <a:ext cx="8229600" cy="3381062"/>
          </a:xfrm>
        </p:spPr>
        <p:txBody>
          <a:bodyPr>
            <a:normAutofit/>
          </a:bodyPr>
          <a:lstStyle/>
          <a:p>
            <a:r>
              <a:rPr lang="en-US" dirty="0" smtClean="0">
                <a:solidFill>
                  <a:srgbClr val="31859C"/>
                </a:solidFill>
                <a:effectLst>
                  <a:outerShdw blurRad="38100" dist="38100" dir="2700000" algn="tl">
                    <a:srgbClr val="000000">
                      <a:alpha val="43137"/>
                    </a:srgbClr>
                  </a:outerShdw>
                </a:effectLst>
              </a:rPr>
              <a:t>Thinking is completely sidelined</a:t>
            </a:r>
          </a:p>
          <a:p>
            <a:r>
              <a:rPr lang="en-US" dirty="0" smtClean="0">
                <a:effectLst>
                  <a:outerShdw blurRad="38100" dist="38100" dir="2700000" algn="tl">
                    <a:srgbClr val="000000">
                      <a:alpha val="43137"/>
                    </a:srgbClr>
                  </a:outerShdw>
                </a:effectLst>
              </a:rPr>
              <a:t>Animals</a:t>
            </a:r>
            <a:r>
              <a:rPr lang="en-US" dirty="0">
                <a:effectLst>
                  <a:outerShdw blurRad="38100" dist="38100" dir="2700000" algn="tl">
                    <a:srgbClr val="000000">
                      <a:alpha val="43137"/>
                    </a:srgbClr>
                  </a:outerShdw>
                </a:effectLst>
              </a:rPr>
              <a:t>, plants, </a:t>
            </a:r>
            <a:r>
              <a:rPr lang="en-US" dirty="0" smtClean="0">
                <a:effectLst>
                  <a:outerShdw blurRad="38100" dist="38100" dir="2700000" algn="tl">
                    <a:srgbClr val="000000">
                      <a:alpha val="43137"/>
                    </a:srgbClr>
                  </a:outerShdw>
                </a:effectLst>
              </a:rPr>
              <a:t>and bacteria avoid </a:t>
            </a:r>
            <a:r>
              <a:rPr lang="en-US" dirty="0">
                <a:effectLst>
                  <a:outerShdw blurRad="38100" dist="38100" dir="2700000" algn="tl">
                    <a:srgbClr val="000000">
                      <a:alpha val="43137"/>
                    </a:srgbClr>
                  </a:outerShdw>
                </a:effectLst>
              </a:rPr>
              <a:t>painful stimuli and grow toward rewarding </a:t>
            </a:r>
            <a:r>
              <a:rPr lang="en-US" dirty="0" smtClean="0">
                <a:effectLst>
                  <a:outerShdw blurRad="38100" dist="38100" dir="2700000" algn="tl">
                    <a:srgbClr val="000000">
                      <a:alpha val="43137"/>
                    </a:srgbClr>
                  </a:outerShdw>
                </a:effectLst>
              </a:rPr>
              <a:t>stimuli</a:t>
            </a:r>
          </a:p>
          <a:p>
            <a:endParaRPr lang="en-US" dirty="0"/>
          </a:p>
        </p:txBody>
      </p:sp>
    </p:spTree>
    <p:extLst>
      <p:ext uri="{BB962C8B-B14F-4D97-AF65-F5344CB8AC3E}">
        <p14:creationId xmlns:p14="http://schemas.microsoft.com/office/powerpoint/2010/main" val="3671286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Overview</a:t>
            </a:r>
            <a:endParaRPr lang="en-US" dirty="0"/>
          </a:p>
        </p:txBody>
      </p:sp>
      <p:sp>
        <p:nvSpPr>
          <p:cNvPr id="3" name="Content Placeholder 2"/>
          <p:cNvSpPr>
            <a:spLocks noGrp="1"/>
          </p:cNvSpPr>
          <p:nvPr>
            <p:ph idx="1"/>
          </p:nvPr>
        </p:nvSpPr>
        <p:spPr>
          <a:xfrm>
            <a:off x="1066800" y="895350"/>
            <a:ext cx="7620000" cy="4114800"/>
          </a:xfrm>
        </p:spPr>
        <p:txBody>
          <a:bodyPr/>
          <a:lstStyle/>
          <a:p>
            <a:pPr>
              <a:lnSpc>
                <a:spcPct val="85000"/>
              </a:lnSpc>
            </a:pPr>
            <a:r>
              <a:rPr lang="en-US" dirty="0" smtClean="0">
                <a:solidFill>
                  <a:srgbClr val="31859C"/>
                </a:solidFill>
              </a:rPr>
              <a:t>This seminar is designed for everyone, regardless of denomination</a:t>
            </a:r>
          </a:p>
          <a:p>
            <a:pPr>
              <a:lnSpc>
                <a:spcPct val="85000"/>
              </a:lnSpc>
            </a:pPr>
            <a:r>
              <a:rPr lang="en-US" dirty="0" smtClean="0">
                <a:solidFill>
                  <a:srgbClr val="31859C"/>
                </a:solidFill>
              </a:rPr>
              <a:t>Paul, an Apostle to the Gentiles. had a great longing for his fellow Jews</a:t>
            </a:r>
          </a:p>
          <a:p>
            <a:pPr>
              <a:lnSpc>
                <a:spcPct val="85000"/>
              </a:lnSpc>
            </a:pPr>
            <a:r>
              <a:rPr lang="en-US" dirty="0" smtClean="0"/>
              <a:t>I was raised in the SDA tradition and while I present Christian truths for everyone, have a great longing in my heart for those in the SDA tradition </a:t>
            </a:r>
          </a:p>
        </p:txBody>
      </p:sp>
      <p:sp>
        <p:nvSpPr>
          <p:cNvPr id="4" name="Footer Placeholder 3"/>
          <p:cNvSpPr>
            <a:spLocks noGrp="1"/>
          </p:cNvSpPr>
          <p:nvPr>
            <p:ph type="ftr" sz="quarter" idx="11"/>
          </p:nvPr>
        </p:nvSpPr>
        <p:spPr>
          <a:xfrm>
            <a:off x="3124200" y="4767263"/>
            <a:ext cx="2895600" cy="273844"/>
          </a:xfrm>
        </p:spPr>
        <p:txBody>
          <a:bodyPr/>
          <a:lstStyle/>
          <a:p>
            <a:pPr>
              <a:defRPr/>
            </a:pPr>
            <a:r>
              <a:rPr lang="en-US" dirty="0" smtClean="0"/>
              <a:t>ComeAndReason.com</a:t>
            </a:r>
            <a:endParaRPr lang="en-US" dirty="0"/>
          </a:p>
        </p:txBody>
      </p:sp>
    </p:spTree>
    <p:extLst>
      <p:ext uri="{BB962C8B-B14F-4D97-AF65-F5344CB8AC3E}">
        <p14:creationId xmlns:p14="http://schemas.microsoft.com/office/powerpoint/2010/main" val="110821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1 is so Primitive it </a:t>
            </a:r>
            <a:r>
              <a:rPr lang="en-US" dirty="0"/>
              <a:t>D</a:t>
            </a:r>
            <a:r>
              <a:rPr lang="en-US" dirty="0" smtClean="0"/>
              <a:t>oesn’t Require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0"/>
            <a:ext cx="8229600" cy="3381062"/>
          </a:xfrm>
        </p:spPr>
        <p:txBody>
          <a:bodyPr>
            <a:normAutofit/>
          </a:bodyPr>
          <a:lstStyle/>
          <a:p>
            <a:r>
              <a:rPr lang="en-US" dirty="0" smtClean="0">
                <a:solidFill>
                  <a:srgbClr val="31859C"/>
                </a:solidFill>
                <a:effectLst>
                  <a:outerShdw blurRad="38100" dist="38100" dir="2700000" algn="tl">
                    <a:srgbClr val="000000">
                      <a:alpha val="43137"/>
                    </a:srgbClr>
                  </a:outerShdw>
                </a:effectLst>
              </a:rPr>
              <a:t>Thinking is completely sidelined</a:t>
            </a:r>
          </a:p>
          <a:p>
            <a:r>
              <a:rPr lang="en-US" dirty="0" smtClean="0">
                <a:solidFill>
                  <a:srgbClr val="31859C"/>
                </a:solidFill>
                <a:effectLst>
                  <a:outerShdw blurRad="38100" dist="38100" dir="2700000" algn="tl">
                    <a:srgbClr val="000000">
                      <a:alpha val="43137"/>
                    </a:srgbClr>
                  </a:outerShdw>
                </a:effectLst>
              </a:rPr>
              <a:t>Animals</a:t>
            </a:r>
            <a:r>
              <a:rPr lang="en-US" dirty="0">
                <a:solidFill>
                  <a:srgbClr val="31859C"/>
                </a:solidFill>
                <a:effectLst>
                  <a:outerShdw blurRad="38100" dist="38100" dir="2700000" algn="tl">
                    <a:srgbClr val="000000">
                      <a:alpha val="43137"/>
                    </a:srgbClr>
                  </a:outerShdw>
                </a:effectLst>
              </a:rPr>
              <a:t>, plants, </a:t>
            </a:r>
            <a:r>
              <a:rPr lang="en-US" dirty="0" smtClean="0">
                <a:solidFill>
                  <a:srgbClr val="31859C"/>
                </a:solidFill>
                <a:effectLst>
                  <a:outerShdw blurRad="38100" dist="38100" dir="2700000" algn="tl">
                    <a:srgbClr val="000000">
                      <a:alpha val="43137"/>
                    </a:srgbClr>
                  </a:outerShdw>
                </a:effectLst>
              </a:rPr>
              <a:t>and bacteria avoid </a:t>
            </a:r>
            <a:r>
              <a:rPr lang="en-US" dirty="0">
                <a:solidFill>
                  <a:srgbClr val="31859C"/>
                </a:solidFill>
                <a:effectLst>
                  <a:outerShdw blurRad="38100" dist="38100" dir="2700000" algn="tl">
                    <a:srgbClr val="000000">
                      <a:alpha val="43137"/>
                    </a:srgbClr>
                  </a:outerShdw>
                </a:effectLst>
              </a:rPr>
              <a:t>painful stimuli and grow toward rewarding </a:t>
            </a:r>
            <a:r>
              <a:rPr lang="en-US" dirty="0" smtClean="0">
                <a:solidFill>
                  <a:srgbClr val="31859C"/>
                </a:solidFill>
                <a:effectLst>
                  <a:outerShdw blurRad="38100" dist="38100" dir="2700000" algn="tl">
                    <a:srgbClr val="000000">
                      <a:alpha val="43137"/>
                    </a:srgbClr>
                  </a:outerShdw>
                </a:effectLst>
              </a:rPr>
              <a:t>stimuli</a:t>
            </a:r>
          </a:p>
          <a:p>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level of functioning is not worthy of human beings created in the image of </a:t>
            </a:r>
            <a:r>
              <a:rPr lang="en-US" dirty="0" smtClean="0">
                <a:effectLst>
                  <a:outerShdw blurRad="38100" dist="38100" dir="2700000" algn="tl">
                    <a:srgbClr val="000000">
                      <a:alpha val="43137"/>
                    </a:srgbClr>
                  </a:outerShdw>
                </a:effectLst>
              </a:rPr>
              <a:t>God</a:t>
            </a:r>
          </a:p>
          <a:p>
            <a:endParaRPr lang="en-US" dirty="0"/>
          </a:p>
        </p:txBody>
      </p:sp>
    </p:spTree>
    <p:extLst>
      <p:ext uri="{BB962C8B-B14F-4D97-AF65-F5344CB8AC3E}">
        <p14:creationId xmlns:p14="http://schemas.microsoft.com/office/powerpoint/2010/main" val="3626434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1 is so Primitive it </a:t>
            </a:r>
            <a:r>
              <a:rPr lang="en-US" dirty="0"/>
              <a:t>D</a:t>
            </a:r>
            <a:r>
              <a:rPr lang="en-US" dirty="0" smtClean="0"/>
              <a:t>oesn’t Require a Brain</a:t>
            </a:r>
            <a:endParaRPr lang="en-US" dirty="0"/>
          </a:p>
        </p:txBody>
      </p:sp>
      <p:sp>
        <p:nvSpPr>
          <p:cNvPr id="3" name="Content Placeholder 2"/>
          <p:cNvSpPr>
            <a:spLocks noGrp="1"/>
          </p:cNvSpPr>
          <p:nvPr>
            <p:ph idx="1"/>
          </p:nvPr>
        </p:nvSpPr>
        <p:spPr>
          <a:xfrm>
            <a:off x="685800" y="1200150"/>
            <a:ext cx="8229600" cy="3381062"/>
          </a:xfrm>
        </p:spPr>
        <p:txBody>
          <a:bodyPr>
            <a:normAutofit/>
          </a:bodyPr>
          <a:lstStyle/>
          <a:p>
            <a:r>
              <a:rPr lang="en-US" dirty="0" smtClean="0">
                <a:solidFill>
                  <a:srgbClr val="31859C"/>
                </a:solidFill>
                <a:effectLst>
                  <a:outerShdw blurRad="38100" dist="38100" dir="2700000" algn="tl">
                    <a:srgbClr val="000000">
                      <a:alpha val="43137"/>
                    </a:srgbClr>
                  </a:outerShdw>
                </a:effectLst>
              </a:rPr>
              <a:t>Thinking is completely sidelined</a:t>
            </a:r>
          </a:p>
          <a:p>
            <a:r>
              <a:rPr lang="en-US" dirty="0" smtClean="0">
                <a:solidFill>
                  <a:srgbClr val="31859C"/>
                </a:solidFill>
                <a:effectLst>
                  <a:outerShdw blurRad="38100" dist="38100" dir="2700000" algn="tl">
                    <a:srgbClr val="000000">
                      <a:alpha val="43137"/>
                    </a:srgbClr>
                  </a:outerShdw>
                </a:effectLst>
              </a:rPr>
              <a:t>Animals</a:t>
            </a:r>
            <a:r>
              <a:rPr lang="en-US" dirty="0">
                <a:solidFill>
                  <a:srgbClr val="31859C"/>
                </a:solidFill>
                <a:effectLst>
                  <a:outerShdw blurRad="38100" dist="38100" dir="2700000" algn="tl">
                    <a:srgbClr val="000000">
                      <a:alpha val="43137"/>
                    </a:srgbClr>
                  </a:outerShdw>
                </a:effectLst>
              </a:rPr>
              <a:t>, plants, </a:t>
            </a:r>
            <a:r>
              <a:rPr lang="en-US" dirty="0" smtClean="0">
                <a:solidFill>
                  <a:srgbClr val="31859C"/>
                </a:solidFill>
                <a:effectLst>
                  <a:outerShdw blurRad="38100" dist="38100" dir="2700000" algn="tl">
                    <a:srgbClr val="000000">
                      <a:alpha val="43137"/>
                    </a:srgbClr>
                  </a:outerShdw>
                </a:effectLst>
              </a:rPr>
              <a:t>and bacteria avoid </a:t>
            </a:r>
            <a:r>
              <a:rPr lang="en-US" dirty="0">
                <a:solidFill>
                  <a:srgbClr val="31859C"/>
                </a:solidFill>
                <a:effectLst>
                  <a:outerShdw blurRad="38100" dist="38100" dir="2700000" algn="tl">
                    <a:srgbClr val="000000">
                      <a:alpha val="43137"/>
                    </a:srgbClr>
                  </a:outerShdw>
                </a:effectLst>
              </a:rPr>
              <a:t>painful stimuli and grow toward rewarding </a:t>
            </a:r>
            <a:r>
              <a:rPr lang="en-US" dirty="0" smtClean="0">
                <a:solidFill>
                  <a:srgbClr val="31859C"/>
                </a:solidFill>
                <a:effectLst>
                  <a:outerShdw blurRad="38100" dist="38100" dir="2700000" algn="tl">
                    <a:srgbClr val="000000">
                      <a:alpha val="43137"/>
                    </a:srgbClr>
                  </a:outerShdw>
                </a:effectLst>
              </a:rPr>
              <a:t>stimuli</a:t>
            </a:r>
          </a:p>
          <a:p>
            <a:r>
              <a:rPr lang="en-US" dirty="0" smtClean="0">
                <a:solidFill>
                  <a:srgbClr val="31859C"/>
                </a:solidFill>
                <a:effectLst>
                  <a:outerShdw blurRad="38100" dist="38100" dir="2700000" algn="tl">
                    <a:srgbClr val="000000">
                      <a:alpha val="43137"/>
                    </a:srgbClr>
                  </a:outerShdw>
                </a:effectLst>
              </a:rPr>
              <a:t>This </a:t>
            </a:r>
            <a:r>
              <a:rPr lang="en-US" dirty="0">
                <a:solidFill>
                  <a:srgbClr val="31859C"/>
                </a:solidFill>
                <a:effectLst>
                  <a:outerShdw blurRad="38100" dist="38100" dir="2700000" algn="tl">
                    <a:srgbClr val="000000">
                      <a:alpha val="43137"/>
                    </a:srgbClr>
                  </a:outerShdw>
                </a:effectLst>
              </a:rPr>
              <a:t>level of functioning is not worthy of human beings created in the image of </a:t>
            </a:r>
            <a:r>
              <a:rPr lang="en-US" dirty="0" smtClean="0">
                <a:solidFill>
                  <a:srgbClr val="31859C"/>
                </a:solidFill>
                <a:effectLst>
                  <a:outerShdw blurRad="38100" dist="38100" dir="2700000" algn="tl">
                    <a:srgbClr val="000000">
                      <a:alpha val="43137"/>
                    </a:srgbClr>
                  </a:outerShdw>
                </a:effectLst>
              </a:rPr>
              <a:t>God</a:t>
            </a:r>
          </a:p>
          <a:p>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Satan’s goal to reduce us to “brute </a:t>
            </a:r>
            <a:r>
              <a:rPr lang="en-US" dirty="0" smtClean="0">
                <a:effectLst>
                  <a:outerShdw blurRad="38100" dist="38100" dir="2700000" algn="tl">
                    <a:srgbClr val="000000">
                      <a:alpha val="43137"/>
                    </a:srgbClr>
                  </a:outerShdw>
                </a:effectLst>
              </a:rPr>
              <a:t>beasts, </a:t>
            </a:r>
            <a:r>
              <a:rPr lang="en-US" dirty="0">
                <a:effectLst>
                  <a:outerShdw blurRad="38100" dist="38100" dir="2700000" algn="tl">
                    <a:srgbClr val="000000">
                      <a:alpha val="43137"/>
                    </a:srgbClr>
                  </a:outerShdw>
                </a:effectLst>
              </a:rPr>
              <a:t>creatures of instinct” operating at level one. </a:t>
            </a:r>
          </a:p>
          <a:p>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97497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06"/>
            <a:ext cx="8229600" cy="510041"/>
          </a:xfrm>
        </p:spPr>
        <p:txBody>
          <a:bodyPr>
            <a:noAutofit/>
          </a:bodyPr>
          <a:lstStyle/>
          <a:p>
            <a:r>
              <a:rPr lang="en-US" dirty="0" smtClean="0"/>
              <a:t>2: Marketplace Exchange</a:t>
            </a:r>
            <a:endParaRPr lang="en-US" dirty="0"/>
          </a:p>
        </p:txBody>
      </p:sp>
      <p:sp>
        <p:nvSpPr>
          <p:cNvPr id="3" name="Content Placeholder 2"/>
          <p:cNvSpPr>
            <a:spLocks noGrp="1"/>
          </p:cNvSpPr>
          <p:nvPr>
            <p:ph idx="1"/>
          </p:nvPr>
        </p:nvSpPr>
        <p:spPr>
          <a:xfrm>
            <a:off x="1066800" y="742950"/>
            <a:ext cx="7696200" cy="3788569"/>
          </a:xfrm>
        </p:spPr>
        <p:txBody>
          <a:bodyPr>
            <a:noAutofit/>
          </a:bodyPr>
          <a:lstStyle/>
          <a:p>
            <a:pPr marL="0" indent="0">
              <a:lnSpc>
                <a:spcPct val="90000"/>
              </a:lnSpc>
              <a:buNone/>
            </a:pPr>
            <a:endParaRPr lang="en-US" sz="2600"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687097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2: Marketplace Exchange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41846"/>
            <a:ext cx="7543800" cy="3788569"/>
          </a:xfrm>
        </p:spPr>
        <p:txBody>
          <a:bodyPr>
            <a:noAutofit/>
          </a:bodyPr>
          <a:lstStyle/>
          <a:p>
            <a:pPr>
              <a:lnSpc>
                <a:spcPct val="90000"/>
              </a:lnSpc>
            </a:pPr>
            <a:r>
              <a:rPr lang="en-US" dirty="0" smtClean="0"/>
              <a:t>Quid pro quo: You do something for me in return for something of agreed-upon value </a:t>
            </a:r>
          </a:p>
        </p:txBody>
      </p:sp>
    </p:spTree>
    <p:extLst>
      <p:ext uri="{BB962C8B-B14F-4D97-AF65-F5344CB8AC3E}">
        <p14:creationId xmlns:p14="http://schemas.microsoft.com/office/powerpoint/2010/main" val="94556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2: Marketplace Exchange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41846"/>
            <a:ext cx="7543800" cy="3788569"/>
          </a:xfrm>
        </p:spPr>
        <p:txBody>
          <a:bodyPr>
            <a:noAutofit/>
          </a:bodyPr>
          <a:lstStyle/>
          <a:p>
            <a:pPr>
              <a:lnSpc>
                <a:spcPct val="90000"/>
              </a:lnSpc>
            </a:pPr>
            <a:r>
              <a:rPr lang="en-US" dirty="0" smtClean="0">
                <a:solidFill>
                  <a:srgbClr val="31859C"/>
                </a:solidFill>
              </a:rPr>
              <a:t>Quid pro quo: You do something for me in return for something of agreed-upon value </a:t>
            </a:r>
          </a:p>
          <a:p>
            <a:pPr>
              <a:lnSpc>
                <a:spcPct val="90000"/>
              </a:lnSpc>
            </a:pPr>
            <a:r>
              <a:rPr lang="en-US" dirty="0"/>
              <a:t>As ancient Israel said when the law was read, “All the Lord has said WE will do</a:t>
            </a:r>
            <a:r>
              <a:rPr lang="en-US" dirty="0" smtClean="0"/>
              <a:t>.”</a:t>
            </a:r>
            <a:endParaRPr lang="en-US" dirty="0"/>
          </a:p>
        </p:txBody>
      </p:sp>
    </p:spTree>
    <p:extLst>
      <p:ext uri="{BB962C8B-B14F-4D97-AF65-F5344CB8AC3E}">
        <p14:creationId xmlns:p14="http://schemas.microsoft.com/office/powerpoint/2010/main" val="1034120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2: Marketplace Exchange</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41846"/>
            <a:ext cx="7543800" cy="3788569"/>
          </a:xfrm>
        </p:spPr>
        <p:txBody>
          <a:bodyPr>
            <a:noAutofit/>
          </a:bodyPr>
          <a:lstStyle/>
          <a:p>
            <a:pPr>
              <a:lnSpc>
                <a:spcPct val="90000"/>
              </a:lnSpc>
            </a:pPr>
            <a:r>
              <a:rPr lang="en-US" dirty="0" smtClean="0"/>
              <a:t>“Eye for an eye, tooth for a tooth.”</a:t>
            </a:r>
          </a:p>
          <a:p>
            <a:pPr lvl="1">
              <a:lnSpc>
                <a:spcPct val="90000"/>
              </a:lnSpc>
            </a:pPr>
            <a:r>
              <a:rPr lang="en-US" dirty="0" smtClean="0"/>
              <a:t>Vengeance is a moral duty – to NOT pay someone back with equal amounts of pain and suffering is considered immoral.</a:t>
            </a:r>
          </a:p>
        </p:txBody>
      </p:sp>
    </p:spTree>
    <p:extLst>
      <p:ext uri="{BB962C8B-B14F-4D97-AF65-F5344CB8AC3E}">
        <p14:creationId xmlns:p14="http://schemas.microsoft.com/office/powerpoint/2010/main" val="29025430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2: Marketplace Exchange</a:t>
            </a:r>
            <a:endParaRPr lang="en-US" dirty="0"/>
          </a:p>
        </p:txBody>
      </p:sp>
      <p:sp>
        <p:nvSpPr>
          <p:cNvPr id="3" name="Content Placeholder 2"/>
          <p:cNvSpPr>
            <a:spLocks noGrp="1"/>
          </p:cNvSpPr>
          <p:nvPr>
            <p:ph idx="1"/>
          </p:nvPr>
        </p:nvSpPr>
        <p:spPr>
          <a:xfrm>
            <a:off x="685800" y="1241846"/>
            <a:ext cx="7543800" cy="3788569"/>
          </a:xfrm>
        </p:spPr>
        <p:txBody>
          <a:bodyPr>
            <a:noAutofit/>
          </a:bodyPr>
          <a:lstStyle/>
          <a:p>
            <a:pPr>
              <a:lnSpc>
                <a:spcPct val="90000"/>
              </a:lnSpc>
            </a:pPr>
            <a:r>
              <a:rPr lang="en-US" dirty="0" smtClean="0">
                <a:solidFill>
                  <a:srgbClr val="31859C"/>
                </a:solidFill>
              </a:rPr>
              <a:t>“Eye for an eye, tooth for a tooth.”</a:t>
            </a:r>
          </a:p>
          <a:p>
            <a:pPr lvl="1">
              <a:lnSpc>
                <a:spcPct val="90000"/>
              </a:lnSpc>
            </a:pPr>
            <a:r>
              <a:rPr lang="en-US" dirty="0" smtClean="0">
                <a:solidFill>
                  <a:srgbClr val="31859C"/>
                </a:solidFill>
              </a:rPr>
              <a:t>Vengeance is a moral duty – to NOT pay someone back with equal amounts of pain and suffering is considered immoral.</a:t>
            </a:r>
          </a:p>
          <a:p>
            <a:pPr>
              <a:lnSpc>
                <a:spcPct val="90000"/>
              </a:lnSpc>
            </a:pPr>
            <a:r>
              <a:rPr lang="en-US" dirty="0" smtClean="0"/>
              <a:t>This is the health/wellness gospel </a:t>
            </a:r>
          </a:p>
          <a:p>
            <a:pPr lvl="1">
              <a:lnSpc>
                <a:spcPct val="90000"/>
              </a:lnSpc>
            </a:pPr>
            <a:r>
              <a:rPr lang="en-US" dirty="0" smtClean="0"/>
              <a:t>If you do these rituals</a:t>
            </a:r>
            <a:r>
              <a:rPr lang="en-US" dirty="0"/>
              <a:t> </a:t>
            </a:r>
            <a:r>
              <a:rPr lang="en-US" dirty="0" smtClean="0"/>
              <a:t>or say this prayer for so many days, you will be blessed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12451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smtClean="0"/>
              <a:t>Level 2 Barely Requires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1"/>
            <a:ext cx="8001000" cy="3394472"/>
          </a:xfrm>
        </p:spPr>
        <p:txBody>
          <a:bodyPr/>
          <a:lstStyle/>
          <a:p>
            <a:r>
              <a:rPr lang="en-US" dirty="0" smtClean="0"/>
              <a:t>Thinking at this level is minimal</a:t>
            </a:r>
          </a:p>
        </p:txBody>
      </p:sp>
    </p:spTree>
    <p:extLst>
      <p:ext uri="{BB962C8B-B14F-4D97-AF65-F5344CB8AC3E}">
        <p14:creationId xmlns:p14="http://schemas.microsoft.com/office/powerpoint/2010/main" val="3202122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smtClean="0"/>
              <a:t>Level 2 Barely Requires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1"/>
            <a:ext cx="8001000" cy="3394472"/>
          </a:xfrm>
        </p:spPr>
        <p:txBody>
          <a:bodyPr/>
          <a:lstStyle/>
          <a:p>
            <a:r>
              <a:rPr lang="en-US" dirty="0" smtClean="0">
                <a:solidFill>
                  <a:srgbClr val="31859C"/>
                </a:solidFill>
              </a:rPr>
              <a:t>Thinking at this level is minimal</a:t>
            </a:r>
          </a:p>
          <a:p>
            <a:r>
              <a:rPr lang="en-US" dirty="0"/>
              <a:t>Animals – dolphins, monkeys, dogs – can do things in exchange for a </a:t>
            </a:r>
            <a:r>
              <a:rPr lang="en-US" dirty="0" smtClean="0"/>
              <a:t>treat</a:t>
            </a:r>
            <a:endParaRPr lang="en-US" dirty="0"/>
          </a:p>
        </p:txBody>
      </p:sp>
    </p:spTree>
    <p:extLst>
      <p:ext uri="{BB962C8B-B14F-4D97-AF65-F5344CB8AC3E}">
        <p14:creationId xmlns:p14="http://schemas.microsoft.com/office/powerpoint/2010/main" val="891490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smtClean="0"/>
              <a:t>Level 2 Barely Requires a Brain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00151"/>
            <a:ext cx="8001000" cy="3394472"/>
          </a:xfrm>
        </p:spPr>
        <p:txBody>
          <a:bodyPr/>
          <a:lstStyle/>
          <a:p>
            <a:r>
              <a:rPr lang="en-US" dirty="0" smtClean="0">
                <a:solidFill>
                  <a:srgbClr val="31859C"/>
                </a:solidFill>
              </a:rPr>
              <a:t>Thinking at this level is minimal</a:t>
            </a:r>
          </a:p>
          <a:p>
            <a:r>
              <a:rPr lang="en-US" dirty="0">
                <a:solidFill>
                  <a:srgbClr val="31859C"/>
                </a:solidFill>
              </a:rPr>
              <a:t>Animals – dolphins, monkeys, dogs – can do things in exchange for a treat</a:t>
            </a:r>
          </a:p>
          <a:p>
            <a:r>
              <a:rPr lang="en-US" dirty="0" smtClean="0"/>
              <a:t>Motives remain self focused</a:t>
            </a:r>
          </a:p>
        </p:txBody>
      </p:sp>
    </p:spTree>
    <p:extLst>
      <p:ext uri="{BB962C8B-B14F-4D97-AF65-F5344CB8AC3E}">
        <p14:creationId xmlns:p14="http://schemas.microsoft.com/office/powerpoint/2010/main" val="326225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Overview</a:t>
            </a:r>
            <a:endParaRPr lang="en-US" dirty="0"/>
          </a:p>
        </p:txBody>
      </p:sp>
      <p:sp>
        <p:nvSpPr>
          <p:cNvPr id="3" name="Content Placeholder 2"/>
          <p:cNvSpPr>
            <a:spLocks noGrp="1"/>
          </p:cNvSpPr>
          <p:nvPr>
            <p:ph idx="1"/>
          </p:nvPr>
        </p:nvSpPr>
        <p:spPr>
          <a:xfrm>
            <a:off x="1066800" y="895350"/>
            <a:ext cx="7620000" cy="4495800"/>
          </a:xfrm>
        </p:spPr>
        <p:txBody>
          <a:bodyPr>
            <a:normAutofit/>
          </a:bodyPr>
          <a:lstStyle/>
          <a:p>
            <a:pPr>
              <a:lnSpc>
                <a:spcPct val="85000"/>
              </a:lnSpc>
            </a:pPr>
            <a:r>
              <a:rPr lang="en-US" dirty="0" smtClean="0">
                <a:solidFill>
                  <a:srgbClr val="31859C"/>
                </a:solidFill>
              </a:rPr>
              <a:t>This seminar is designed for everyone, regardless of denomination</a:t>
            </a:r>
          </a:p>
          <a:p>
            <a:pPr>
              <a:lnSpc>
                <a:spcPct val="85000"/>
              </a:lnSpc>
            </a:pPr>
            <a:r>
              <a:rPr lang="en-US" dirty="0" smtClean="0">
                <a:solidFill>
                  <a:srgbClr val="31859C"/>
                </a:solidFill>
              </a:rPr>
              <a:t>Paul, an Apostle to the Gentiles, had a great longing for his fellow Jews</a:t>
            </a:r>
          </a:p>
          <a:p>
            <a:pPr>
              <a:lnSpc>
                <a:spcPct val="85000"/>
              </a:lnSpc>
            </a:pPr>
            <a:r>
              <a:rPr lang="en-US" dirty="0" smtClean="0">
                <a:solidFill>
                  <a:srgbClr val="31859C"/>
                </a:solidFill>
              </a:rPr>
              <a:t>I was raised in the SDA tradition and while I present Christian truths for everyone, have a great longing in my heart for those in the SDA tradition </a:t>
            </a:r>
          </a:p>
          <a:p>
            <a:pPr>
              <a:lnSpc>
                <a:spcPct val="85000"/>
              </a:lnSpc>
            </a:pPr>
            <a:r>
              <a:rPr lang="en-US" dirty="0" smtClean="0"/>
              <a:t>For their benefit, I will provide periodic historical quotes</a:t>
            </a:r>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1041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613171"/>
          </a:xfrm>
        </p:spPr>
        <p:txBody>
          <a:bodyPr/>
          <a:lstStyle/>
          <a:p>
            <a:r>
              <a:rPr lang="en-US" dirty="0" smtClean="0"/>
              <a:t>Level 2 Barely Requires a Brain</a:t>
            </a:r>
            <a:endParaRPr lang="en-US" dirty="0"/>
          </a:p>
        </p:txBody>
      </p:sp>
      <p:sp>
        <p:nvSpPr>
          <p:cNvPr id="3" name="Content Placeholder 2"/>
          <p:cNvSpPr>
            <a:spLocks noGrp="1"/>
          </p:cNvSpPr>
          <p:nvPr>
            <p:ph idx="1"/>
          </p:nvPr>
        </p:nvSpPr>
        <p:spPr>
          <a:xfrm>
            <a:off x="685800" y="1200151"/>
            <a:ext cx="8001000" cy="3394472"/>
          </a:xfrm>
        </p:spPr>
        <p:txBody>
          <a:bodyPr/>
          <a:lstStyle/>
          <a:p>
            <a:r>
              <a:rPr lang="en-US" dirty="0" smtClean="0">
                <a:solidFill>
                  <a:srgbClr val="31859C"/>
                </a:solidFill>
              </a:rPr>
              <a:t>Thinking at this level is minimal</a:t>
            </a:r>
          </a:p>
          <a:p>
            <a:r>
              <a:rPr lang="en-US" dirty="0">
                <a:solidFill>
                  <a:srgbClr val="31859C"/>
                </a:solidFill>
              </a:rPr>
              <a:t>Animals – dolphins, monkeys, dogs – can do things in exchange for a treat</a:t>
            </a:r>
          </a:p>
          <a:p>
            <a:r>
              <a:rPr lang="en-US" dirty="0" smtClean="0">
                <a:solidFill>
                  <a:srgbClr val="31859C"/>
                </a:solidFill>
              </a:rPr>
              <a:t>Motives remain self focused</a:t>
            </a:r>
          </a:p>
          <a:p>
            <a:r>
              <a:rPr lang="en-US" dirty="0" smtClean="0"/>
              <a:t>Not worthy of beings created in the image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237670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09"/>
            <a:ext cx="8229600" cy="536971"/>
          </a:xfrm>
        </p:spPr>
        <p:txBody>
          <a:bodyPr>
            <a:noAutofit/>
          </a:bodyPr>
          <a:lstStyle/>
          <a:p>
            <a:r>
              <a:rPr lang="en-US" dirty="0" smtClean="0"/>
              <a:t>3: Social Conformity</a:t>
            </a:r>
            <a:endParaRPr lang="en-US" dirty="0"/>
          </a:p>
        </p:txBody>
      </p:sp>
      <p:sp>
        <p:nvSpPr>
          <p:cNvPr id="3" name="Content Placeholder 2"/>
          <p:cNvSpPr>
            <a:spLocks noGrp="1"/>
          </p:cNvSpPr>
          <p:nvPr>
            <p:ph idx="1"/>
          </p:nvPr>
        </p:nvSpPr>
        <p:spPr>
          <a:xfrm>
            <a:off x="1219200" y="971550"/>
            <a:ext cx="7467600" cy="3712369"/>
          </a:xfrm>
        </p:spPr>
        <p:txBody>
          <a:bodyPr>
            <a:noAutofit/>
          </a:bodyPr>
          <a:lstStyle/>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160216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09"/>
            <a:ext cx="8229600" cy="536971"/>
          </a:xfrm>
        </p:spPr>
        <p:txBody>
          <a:bodyPr>
            <a:noAutofit/>
          </a:bodyPr>
          <a:lstStyle/>
          <a:p>
            <a:r>
              <a:rPr lang="en-US" dirty="0" smtClean="0"/>
              <a:t>3: Social Conformity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8833"/>
            <a:ext cx="8001000" cy="3712369"/>
          </a:xfrm>
        </p:spPr>
        <p:txBody>
          <a:bodyPr>
            <a:noAutofit/>
          </a:bodyPr>
          <a:lstStyle/>
          <a:p>
            <a:pPr>
              <a:lnSpc>
                <a:spcPct val="90000"/>
              </a:lnSpc>
            </a:pPr>
            <a:r>
              <a:rPr lang="en-US" dirty="0" smtClean="0"/>
              <a:t>Everyone’s doing it</a:t>
            </a:r>
          </a:p>
        </p:txBody>
      </p:sp>
    </p:spTree>
    <p:extLst>
      <p:ext uri="{BB962C8B-B14F-4D97-AF65-F5344CB8AC3E}">
        <p14:creationId xmlns:p14="http://schemas.microsoft.com/office/powerpoint/2010/main" val="3583371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09"/>
            <a:ext cx="8229600" cy="536971"/>
          </a:xfrm>
        </p:spPr>
        <p:txBody>
          <a:bodyPr>
            <a:noAutofit/>
          </a:bodyPr>
          <a:lstStyle/>
          <a:p>
            <a:r>
              <a:rPr lang="en-US" dirty="0" smtClean="0"/>
              <a:t>3: Social Conformity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8833"/>
            <a:ext cx="8001000" cy="3712369"/>
          </a:xfrm>
        </p:spPr>
        <p:txBody>
          <a:bodyPr>
            <a:noAutofit/>
          </a:bodyPr>
          <a:lstStyle/>
          <a:p>
            <a:pPr>
              <a:lnSpc>
                <a:spcPct val="90000"/>
              </a:lnSpc>
            </a:pPr>
            <a:r>
              <a:rPr lang="en-US" dirty="0" smtClean="0">
                <a:solidFill>
                  <a:schemeClr val="accent5">
                    <a:lumMod val="75000"/>
                  </a:schemeClr>
                </a:solidFill>
              </a:rPr>
              <a:t>Everyone’s doing it</a:t>
            </a:r>
          </a:p>
          <a:p>
            <a:pPr>
              <a:lnSpc>
                <a:spcPct val="90000"/>
              </a:lnSpc>
            </a:pPr>
            <a:r>
              <a:rPr lang="en-US" dirty="0" smtClean="0"/>
              <a:t>Right is determined by the consensus of one’s peers or community</a:t>
            </a:r>
          </a:p>
        </p:txBody>
      </p:sp>
    </p:spTree>
    <p:extLst>
      <p:ext uri="{BB962C8B-B14F-4D97-AF65-F5344CB8AC3E}">
        <p14:creationId xmlns:p14="http://schemas.microsoft.com/office/powerpoint/2010/main" val="1205298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09"/>
            <a:ext cx="8229600" cy="536971"/>
          </a:xfrm>
        </p:spPr>
        <p:txBody>
          <a:bodyPr>
            <a:noAutofit/>
          </a:bodyPr>
          <a:lstStyle/>
          <a:p>
            <a:r>
              <a:rPr lang="en-US" dirty="0" smtClean="0"/>
              <a:t>3: Social Conformity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8833"/>
            <a:ext cx="8001000" cy="3712369"/>
          </a:xfrm>
        </p:spPr>
        <p:txBody>
          <a:bodyPr>
            <a:noAutofit/>
          </a:bodyPr>
          <a:lstStyle/>
          <a:p>
            <a:pPr>
              <a:lnSpc>
                <a:spcPct val="90000"/>
              </a:lnSpc>
            </a:pPr>
            <a:r>
              <a:rPr lang="en-US" dirty="0" smtClean="0">
                <a:solidFill>
                  <a:srgbClr val="31859C"/>
                </a:solidFill>
              </a:rPr>
              <a:t>Everyone’s doing it</a:t>
            </a:r>
          </a:p>
          <a:p>
            <a:pPr>
              <a:lnSpc>
                <a:spcPct val="90000"/>
              </a:lnSpc>
            </a:pPr>
            <a:r>
              <a:rPr lang="en-US" dirty="0" smtClean="0">
                <a:solidFill>
                  <a:srgbClr val="31859C"/>
                </a:solidFill>
              </a:rPr>
              <a:t>Right is determined by the consensus of one’s peers or community</a:t>
            </a:r>
          </a:p>
          <a:p>
            <a:pPr>
              <a:lnSpc>
                <a:spcPct val="90000"/>
              </a:lnSpc>
            </a:pPr>
            <a:r>
              <a:rPr lang="en-US" dirty="0" smtClean="0"/>
              <a:t>Individual vengeance is not allowed, but group punishment is considered mandatory</a:t>
            </a:r>
          </a:p>
        </p:txBody>
      </p:sp>
    </p:spTree>
    <p:extLst>
      <p:ext uri="{BB962C8B-B14F-4D97-AF65-F5344CB8AC3E}">
        <p14:creationId xmlns:p14="http://schemas.microsoft.com/office/powerpoint/2010/main" val="26677220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09"/>
            <a:ext cx="8229600" cy="536971"/>
          </a:xfrm>
        </p:spPr>
        <p:txBody>
          <a:bodyPr>
            <a:noAutofit/>
          </a:bodyPr>
          <a:lstStyle/>
          <a:p>
            <a:r>
              <a:rPr lang="en-US" dirty="0" smtClean="0"/>
              <a:t>3: Social Conformity</a:t>
            </a:r>
            <a:endParaRPr lang="en-US" dirty="0"/>
          </a:p>
        </p:txBody>
      </p:sp>
      <p:sp>
        <p:nvSpPr>
          <p:cNvPr id="3" name="Content Placeholder 2"/>
          <p:cNvSpPr>
            <a:spLocks noGrp="1"/>
          </p:cNvSpPr>
          <p:nvPr>
            <p:ph idx="1"/>
          </p:nvPr>
        </p:nvSpPr>
        <p:spPr>
          <a:xfrm>
            <a:off x="685800" y="1238833"/>
            <a:ext cx="8001000" cy="3712369"/>
          </a:xfrm>
        </p:spPr>
        <p:txBody>
          <a:bodyPr>
            <a:noAutofit/>
          </a:bodyPr>
          <a:lstStyle/>
          <a:p>
            <a:pPr>
              <a:lnSpc>
                <a:spcPct val="90000"/>
              </a:lnSpc>
            </a:pPr>
            <a:r>
              <a:rPr lang="en-US" dirty="0" smtClean="0">
                <a:solidFill>
                  <a:srgbClr val="31859C"/>
                </a:solidFill>
              </a:rPr>
              <a:t>Everyone’s doing it</a:t>
            </a:r>
          </a:p>
          <a:p>
            <a:pPr>
              <a:lnSpc>
                <a:spcPct val="90000"/>
              </a:lnSpc>
            </a:pPr>
            <a:r>
              <a:rPr lang="en-US" dirty="0" smtClean="0">
                <a:solidFill>
                  <a:srgbClr val="31859C"/>
                </a:solidFill>
              </a:rPr>
              <a:t>Right is determined by the consensus of one’s peers or community</a:t>
            </a:r>
          </a:p>
          <a:p>
            <a:pPr>
              <a:lnSpc>
                <a:spcPct val="90000"/>
              </a:lnSpc>
            </a:pPr>
            <a:r>
              <a:rPr lang="en-US" dirty="0" smtClean="0">
                <a:solidFill>
                  <a:srgbClr val="31859C"/>
                </a:solidFill>
              </a:rPr>
              <a:t>Individual vengeance is not allowed, but group punishment is considered mandatory</a:t>
            </a:r>
          </a:p>
          <a:p>
            <a:pPr>
              <a:lnSpc>
                <a:spcPct val="90000"/>
              </a:lnSpc>
            </a:pPr>
            <a:r>
              <a:rPr lang="en-US" dirty="0" smtClean="0"/>
              <a:t>Like ancient Israel when they wanted kings and when they collectively punished/stoned/ostracized </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404449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56"/>
            <a:ext cx="8229600" cy="857250"/>
          </a:xfrm>
        </p:spPr>
        <p:txBody>
          <a:bodyPr/>
          <a:lstStyle/>
          <a:p>
            <a:r>
              <a:rPr lang="en-US" dirty="0" smtClean="0"/>
              <a:t>Level 3 Doesn’t Require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91524"/>
            <a:ext cx="8001000" cy="3394472"/>
          </a:xfrm>
        </p:spPr>
        <p:txBody>
          <a:bodyPr/>
          <a:lstStyle/>
          <a:p>
            <a:r>
              <a:rPr lang="en-US" dirty="0" smtClean="0"/>
              <a:t>Look to others to determine what is right</a:t>
            </a:r>
          </a:p>
        </p:txBody>
      </p:sp>
    </p:spTree>
    <p:extLst>
      <p:ext uri="{BB962C8B-B14F-4D97-AF65-F5344CB8AC3E}">
        <p14:creationId xmlns:p14="http://schemas.microsoft.com/office/powerpoint/2010/main" val="37449443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56"/>
            <a:ext cx="8229600" cy="857250"/>
          </a:xfrm>
        </p:spPr>
        <p:txBody>
          <a:bodyPr/>
          <a:lstStyle/>
          <a:p>
            <a:r>
              <a:rPr lang="en-US" dirty="0" smtClean="0"/>
              <a:t>Level 3 Doesn’t Require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191524"/>
            <a:ext cx="8001000" cy="3394472"/>
          </a:xfrm>
        </p:spPr>
        <p:txBody>
          <a:bodyPr/>
          <a:lstStyle/>
          <a:p>
            <a:r>
              <a:rPr lang="en-US" dirty="0" smtClean="0">
                <a:solidFill>
                  <a:schemeClr val="accent5">
                    <a:lumMod val="75000"/>
                  </a:schemeClr>
                </a:solidFill>
              </a:rPr>
              <a:t>Look to others to determine what is right</a:t>
            </a:r>
          </a:p>
          <a:p>
            <a:r>
              <a:rPr lang="en-US" dirty="0" smtClean="0"/>
              <a:t>Many herd animals follow the crowd, even if it is right over the cliff</a:t>
            </a:r>
          </a:p>
        </p:txBody>
      </p:sp>
    </p:spTree>
    <p:extLst>
      <p:ext uri="{BB962C8B-B14F-4D97-AF65-F5344CB8AC3E}">
        <p14:creationId xmlns:p14="http://schemas.microsoft.com/office/powerpoint/2010/main" val="1379499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56"/>
            <a:ext cx="8229600" cy="857250"/>
          </a:xfrm>
        </p:spPr>
        <p:txBody>
          <a:bodyPr/>
          <a:lstStyle/>
          <a:p>
            <a:r>
              <a:rPr lang="en-US" dirty="0" smtClean="0"/>
              <a:t>Level 3 Doesn’t Require Thinking</a:t>
            </a:r>
            <a:endParaRPr lang="en-US" dirty="0"/>
          </a:p>
        </p:txBody>
      </p:sp>
      <p:sp>
        <p:nvSpPr>
          <p:cNvPr id="3" name="Content Placeholder 2"/>
          <p:cNvSpPr>
            <a:spLocks noGrp="1"/>
          </p:cNvSpPr>
          <p:nvPr>
            <p:ph idx="1"/>
          </p:nvPr>
        </p:nvSpPr>
        <p:spPr>
          <a:xfrm>
            <a:off x="685800" y="1191524"/>
            <a:ext cx="8001000" cy="3394472"/>
          </a:xfrm>
        </p:spPr>
        <p:txBody>
          <a:bodyPr/>
          <a:lstStyle/>
          <a:p>
            <a:r>
              <a:rPr lang="en-US" dirty="0" smtClean="0">
                <a:solidFill>
                  <a:srgbClr val="31859C"/>
                </a:solidFill>
              </a:rPr>
              <a:t>Look to others to determine what is right</a:t>
            </a:r>
          </a:p>
          <a:p>
            <a:r>
              <a:rPr lang="en-US" dirty="0" smtClean="0">
                <a:solidFill>
                  <a:srgbClr val="31859C"/>
                </a:solidFill>
              </a:rPr>
              <a:t>Many herd animals follow the crowd, even if it is right over the cliff</a:t>
            </a:r>
          </a:p>
          <a:p>
            <a:r>
              <a:rPr lang="en-US" dirty="0" smtClean="0"/>
              <a:t>Again, not worthy of beings created in the image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9935194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3" name="Content Placeholder 2"/>
          <p:cNvSpPr>
            <a:spLocks noGrp="1"/>
          </p:cNvSpPr>
          <p:nvPr>
            <p:ph idx="1"/>
          </p:nvPr>
        </p:nvSpPr>
        <p:spPr>
          <a:xfrm>
            <a:off x="990600" y="666750"/>
            <a:ext cx="7696200" cy="4221815"/>
          </a:xfrm>
        </p:spPr>
        <p:txBody>
          <a:bodyPr>
            <a:noAutofit/>
          </a:bodyPr>
          <a:lstStyle/>
          <a:p>
            <a:pPr marL="0" indent="0">
              <a:lnSpc>
                <a:spcPct val="90000"/>
              </a:lnSpc>
              <a:buNone/>
            </a:pPr>
            <a:endParaRPr lang="en-US" sz="2600"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14054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dirty="0" smtClean="0"/>
              <a:t>Have You Ever Been One of the First to Know Something was Wrong?</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63123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6909"/>
            <a:ext cx="8001000" cy="4221815"/>
          </a:xfrm>
        </p:spPr>
        <p:txBody>
          <a:bodyPr>
            <a:noAutofit/>
          </a:bodyPr>
          <a:lstStyle/>
          <a:p>
            <a:pPr>
              <a:lnSpc>
                <a:spcPct val="90000"/>
              </a:lnSpc>
            </a:pPr>
            <a:r>
              <a:rPr lang="en-US" dirty="0" smtClean="0"/>
              <a:t>Right and wrong determined by a codified system of rules, judges and imposed punishments</a:t>
            </a:r>
          </a:p>
        </p:txBody>
      </p:sp>
    </p:spTree>
    <p:extLst>
      <p:ext uri="{BB962C8B-B14F-4D97-AF65-F5344CB8AC3E}">
        <p14:creationId xmlns:p14="http://schemas.microsoft.com/office/powerpoint/2010/main" val="247738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6909"/>
            <a:ext cx="8001000" cy="4221815"/>
          </a:xfrm>
        </p:spPr>
        <p:txBody>
          <a:bodyPr>
            <a:noAutofit/>
          </a:bodyPr>
          <a:lstStyle/>
          <a:p>
            <a:pPr>
              <a:lnSpc>
                <a:spcPct val="90000"/>
              </a:lnSpc>
            </a:pPr>
            <a:r>
              <a:rPr lang="en-US" dirty="0" smtClean="0">
                <a:solidFill>
                  <a:srgbClr val="31859C"/>
                </a:solidFill>
              </a:rPr>
              <a:t>Right and wrong determined by a codified system of rules, judges and imposed punishments</a:t>
            </a:r>
          </a:p>
          <a:p>
            <a:pPr>
              <a:lnSpc>
                <a:spcPct val="90000"/>
              </a:lnSpc>
            </a:pPr>
            <a:r>
              <a:rPr lang="en-US" dirty="0" smtClean="0"/>
              <a:t>Judgment is deferred to properly elected or otherwise constituted authorities</a:t>
            </a:r>
          </a:p>
        </p:txBody>
      </p:sp>
    </p:spTree>
    <p:extLst>
      <p:ext uri="{BB962C8B-B14F-4D97-AF65-F5344CB8AC3E}">
        <p14:creationId xmlns:p14="http://schemas.microsoft.com/office/powerpoint/2010/main" val="28290476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6909"/>
            <a:ext cx="8001000" cy="4221815"/>
          </a:xfrm>
        </p:spPr>
        <p:txBody>
          <a:bodyPr>
            <a:noAutofit/>
          </a:bodyPr>
          <a:lstStyle/>
          <a:p>
            <a:pPr>
              <a:lnSpc>
                <a:spcPct val="90000"/>
              </a:lnSpc>
            </a:pPr>
            <a:r>
              <a:rPr lang="en-US" dirty="0" smtClean="0">
                <a:solidFill>
                  <a:srgbClr val="31859C"/>
                </a:solidFill>
              </a:rPr>
              <a:t>Right and wrong determined by a codified system of rules, judges and imposed punishments</a:t>
            </a:r>
          </a:p>
          <a:p>
            <a:pPr>
              <a:lnSpc>
                <a:spcPct val="90000"/>
              </a:lnSpc>
            </a:pPr>
            <a:r>
              <a:rPr lang="en-US" dirty="0" smtClean="0">
                <a:solidFill>
                  <a:srgbClr val="31859C"/>
                </a:solidFill>
              </a:rPr>
              <a:t>Judgment is deferred to properly elected or otherwise constituted authorities</a:t>
            </a:r>
          </a:p>
          <a:p>
            <a:pPr>
              <a:lnSpc>
                <a:spcPct val="90000"/>
              </a:lnSpc>
            </a:pPr>
            <a:r>
              <a:rPr lang="en-US" dirty="0" smtClean="0"/>
              <a:t>Authority figures rarely questioned: He must be right, he’s the judge, mayor, president, pastor, pope, God…</a:t>
            </a:r>
          </a:p>
        </p:txBody>
      </p:sp>
    </p:spTree>
    <p:extLst>
      <p:ext uri="{BB962C8B-B14F-4D97-AF65-F5344CB8AC3E}">
        <p14:creationId xmlns:p14="http://schemas.microsoft.com/office/powerpoint/2010/main" val="293865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6909"/>
            <a:ext cx="8001000" cy="4221815"/>
          </a:xfrm>
        </p:spPr>
        <p:txBody>
          <a:bodyPr>
            <a:noAutofit/>
          </a:bodyPr>
          <a:lstStyle/>
          <a:p>
            <a:pPr>
              <a:lnSpc>
                <a:spcPct val="90000"/>
              </a:lnSpc>
            </a:pPr>
            <a:r>
              <a:rPr lang="en-US" dirty="0" smtClean="0"/>
              <a:t>As ancient Israel at the time of Christ said, “We have a law…” </a:t>
            </a:r>
          </a:p>
        </p:txBody>
      </p:sp>
    </p:spTree>
    <p:extLst>
      <p:ext uri="{BB962C8B-B14F-4D97-AF65-F5344CB8AC3E}">
        <p14:creationId xmlns:p14="http://schemas.microsoft.com/office/powerpoint/2010/main" val="3430822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87"/>
            <a:ext cx="8229600" cy="510041"/>
          </a:xfrm>
        </p:spPr>
        <p:txBody>
          <a:bodyPr>
            <a:noAutofit/>
          </a:bodyPr>
          <a:lstStyle/>
          <a:p>
            <a:r>
              <a:rPr lang="en-US" dirty="0" smtClean="0"/>
              <a:t>4: Law and Order</a:t>
            </a:r>
            <a:endParaRPr lang="en-US" dirty="0"/>
          </a:p>
        </p:txBody>
      </p:sp>
      <p:sp>
        <p:nvSpPr>
          <p:cNvPr id="3" name="Content Placeholder 2"/>
          <p:cNvSpPr>
            <a:spLocks noGrp="1"/>
          </p:cNvSpPr>
          <p:nvPr>
            <p:ph idx="1"/>
          </p:nvPr>
        </p:nvSpPr>
        <p:spPr>
          <a:xfrm>
            <a:off x="685800" y="1236909"/>
            <a:ext cx="8001000" cy="4221815"/>
          </a:xfrm>
        </p:spPr>
        <p:txBody>
          <a:bodyPr>
            <a:noAutofit/>
          </a:bodyPr>
          <a:lstStyle/>
          <a:p>
            <a:pPr>
              <a:lnSpc>
                <a:spcPct val="90000"/>
              </a:lnSpc>
            </a:pPr>
            <a:r>
              <a:rPr lang="en-US" dirty="0" smtClean="0">
                <a:solidFill>
                  <a:srgbClr val="31859C"/>
                </a:solidFill>
              </a:rPr>
              <a:t>As ancient Israel at the time of Christ said, “We have a law…” </a:t>
            </a:r>
          </a:p>
          <a:p>
            <a:pPr>
              <a:lnSpc>
                <a:spcPct val="90000"/>
              </a:lnSpc>
            </a:pPr>
            <a:r>
              <a:rPr lang="en-US" dirty="0" smtClean="0"/>
              <a:t>Much of the modern world with imposed laws, judicial systems and COERCIVE enforcement</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96158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Level 4: Minimal Level of Thinking</a:t>
            </a:r>
            <a:endParaRPr lang="en-US" dirty="0"/>
          </a:p>
        </p:txBody>
      </p:sp>
      <p:sp>
        <p:nvSpPr>
          <p:cNvPr id="3" name="Content Placeholder 2"/>
          <p:cNvSpPr>
            <a:spLocks noGrp="1"/>
          </p:cNvSpPr>
          <p:nvPr>
            <p:ph idx="1"/>
          </p:nvPr>
        </p:nvSpPr>
        <p:spPr>
          <a:xfrm>
            <a:off x="1066800" y="971550"/>
            <a:ext cx="7620000" cy="3394472"/>
          </a:xfrm>
        </p:spPr>
        <p:txBody>
          <a:bodyPr>
            <a:noAutofit/>
          </a:bodyPr>
          <a:lstStyle/>
          <a:p>
            <a:pPr marL="0" indent="0">
              <a:lnSpc>
                <a:spcPct val="90000"/>
              </a:lnSpc>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678762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Level 4: Minimal Level of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4678"/>
            <a:ext cx="8001000" cy="3394472"/>
          </a:xfrm>
        </p:spPr>
        <p:txBody>
          <a:bodyPr>
            <a:noAutofit/>
          </a:bodyPr>
          <a:lstStyle/>
          <a:p>
            <a:pPr>
              <a:lnSpc>
                <a:spcPct val="90000"/>
              </a:lnSpc>
            </a:pPr>
            <a:r>
              <a:rPr lang="en-US" dirty="0"/>
              <a:t>At this level, one only has to think, “What are the rules?” “What is the law</a:t>
            </a:r>
            <a:r>
              <a:rPr lang="en-US" dirty="0" smtClean="0"/>
              <a:t>?”</a:t>
            </a:r>
            <a:endParaRPr lang="en-US" dirty="0"/>
          </a:p>
        </p:txBody>
      </p:sp>
    </p:spTree>
    <p:extLst>
      <p:ext uri="{BB962C8B-B14F-4D97-AF65-F5344CB8AC3E}">
        <p14:creationId xmlns:p14="http://schemas.microsoft.com/office/powerpoint/2010/main" val="22937426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Level 4: Minimal Level of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4678"/>
            <a:ext cx="8001000" cy="3394472"/>
          </a:xfrm>
        </p:spPr>
        <p:txBody>
          <a:bodyPr>
            <a:noAutofit/>
          </a:bodyPr>
          <a:lstStyle/>
          <a:p>
            <a:pPr>
              <a:lnSpc>
                <a:spcPct val="90000"/>
              </a:lnSpc>
            </a:pPr>
            <a:r>
              <a:rPr lang="en-US" dirty="0">
                <a:solidFill>
                  <a:srgbClr val="31859C"/>
                </a:solidFill>
              </a:rPr>
              <a:t>At this level, one only has to think, “What are the rules?” “What is the law?”</a:t>
            </a:r>
          </a:p>
          <a:p>
            <a:pPr>
              <a:lnSpc>
                <a:spcPct val="90000"/>
              </a:lnSpc>
            </a:pPr>
            <a:r>
              <a:rPr lang="en-US" dirty="0"/>
              <a:t>Doesn’t have to understand </a:t>
            </a:r>
            <a:r>
              <a:rPr lang="en-US" dirty="0" smtClean="0"/>
              <a:t>why</a:t>
            </a:r>
            <a:endParaRPr lang="en-US" dirty="0"/>
          </a:p>
        </p:txBody>
      </p:sp>
    </p:spTree>
    <p:extLst>
      <p:ext uri="{BB962C8B-B14F-4D97-AF65-F5344CB8AC3E}">
        <p14:creationId xmlns:p14="http://schemas.microsoft.com/office/powerpoint/2010/main" val="42161192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Level 4: Minimal Level of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4678"/>
            <a:ext cx="8001000" cy="3394472"/>
          </a:xfrm>
        </p:spPr>
        <p:txBody>
          <a:bodyPr>
            <a:noAutofit/>
          </a:bodyPr>
          <a:lstStyle/>
          <a:p>
            <a:pPr>
              <a:lnSpc>
                <a:spcPct val="90000"/>
              </a:lnSpc>
            </a:pPr>
            <a:r>
              <a:rPr lang="en-US" dirty="0">
                <a:solidFill>
                  <a:srgbClr val="31859C"/>
                </a:solidFill>
              </a:rPr>
              <a:t>At this level, one only has to think, “What are the rules?” “What is the law?”</a:t>
            </a:r>
          </a:p>
          <a:p>
            <a:pPr>
              <a:lnSpc>
                <a:spcPct val="90000"/>
              </a:lnSpc>
            </a:pPr>
            <a:r>
              <a:rPr lang="en-US" dirty="0">
                <a:solidFill>
                  <a:srgbClr val="31859C"/>
                </a:solidFill>
              </a:rPr>
              <a:t>Doesn’t have to understand why</a:t>
            </a:r>
          </a:p>
          <a:p>
            <a:pPr>
              <a:lnSpc>
                <a:spcPct val="90000"/>
              </a:lnSpc>
            </a:pPr>
            <a:r>
              <a:rPr lang="en-US" dirty="0"/>
              <a:t>Doesn’t have to consider variables – if the rule says it, one must do </a:t>
            </a:r>
            <a:r>
              <a:rPr lang="en-US" dirty="0" smtClean="0"/>
              <a:t>it</a:t>
            </a:r>
            <a:endParaRPr lang="en-US" dirty="0"/>
          </a:p>
        </p:txBody>
      </p:sp>
    </p:spTree>
    <p:extLst>
      <p:ext uri="{BB962C8B-B14F-4D97-AF65-F5344CB8AC3E}">
        <p14:creationId xmlns:p14="http://schemas.microsoft.com/office/powerpoint/2010/main" val="38288670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54"/>
            <a:ext cx="8229600" cy="857250"/>
          </a:xfrm>
        </p:spPr>
        <p:txBody>
          <a:bodyPr/>
          <a:lstStyle/>
          <a:p>
            <a:r>
              <a:rPr lang="en-US" dirty="0" smtClean="0"/>
              <a:t>Level 4: Minimal Level of Thinking</a:t>
            </a:r>
            <a:endParaRPr lang="en-US" dirty="0"/>
          </a:p>
        </p:txBody>
      </p:sp>
      <p:sp>
        <p:nvSpPr>
          <p:cNvPr id="3" name="Content Placeholder 2"/>
          <p:cNvSpPr>
            <a:spLocks noGrp="1"/>
          </p:cNvSpPr>
          <p:nvPr>
            <p:ph idx="1"/>
          </p:nvPr>
        </p:nvSpPr>
        <p:spPr>
          <a:xfrm>
            <a:off x="685800" y="1234678"/>
            <a:ext cx="8001000" cy="3394472"/>
          </a:xfrm>
        </p:spPr>
        <p:txBody>
          <a:bodyPr>
            <a:noAutofit/>
          </a:bodyPr>
          <a:lstStyle/>
          <a:p>
            <a:pPr>
              <a:lnSpc>
                <a:spcPct val="90000"/>
              </a:lnSpc>
            </a:pPr>
            <a:r>
              <a:rPr lang="en-US" dirty="0" smtClean="0"/>
              <a:t>Security is found in law-keeping – “I can’t be punished if I keep the rules” – OR in a legal loophole - substitutionary law-keeping, legal payments made to appease the legal authority.</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dirty="0"/>
          </a:p>
        </p:txBody>
      </p:sp>
    </p:spTree>
    <p:extLst>
      <p:ext uri="{BB962C8B-B14F-4D97-AF65-F5344CB8AC3E}">
        <p14:creationId xmlns:p14="http://schemas.microsoft.com/office/powerpoint/2010/main" val="1500688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fontScale="90000"/>
          </a:bodyPr>
          <a:lstStyle/>
          <a:p>
            <a:pPr>
              <a:lnSpc>
                <a:spcPct val="80000"/>
              </a:lnSpc>
            </a:pPr>
            <a:r>
              <a:rPr lang="en-US" dirty="0" smtClean="0"/>
              <a:t>Have You Ever Been One of the First to Know Something was Wrong?</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r>
              <a:rPr lang="en-US" sz="3200" dirty="0" smtClean="0"/>
              <a:t>Have you ever had the difficulty of identifying a problem when someone in leadership already concluded that no problem exists?</a:t>
            </a:r>
            <a:endParaRPr lang="en-US" sz="3200"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221775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071"/>
            <a:ext cx="8229600" cy="404201"/>
          </a:xfrm>
        </p:spPr>
        <p:txBody>
          <a:bodyPr>
            <a:noAutofit/>
          </a:bodyPr>
          <a:lstStyle/>
          <a:p>
            <a:r>
              <a:rPr lang="en-US" dirty="0" smtClean="0"/>
              <a:t>Level 5: Love for Others</a:t>
            </a:r>
            <a:endParaRPr lang="en-US" dirty="0"/>
          </a:p>
        </p:txBody>
      </p:sp>
      <p:sp>
        <p:nvSpPr>
          <p:cNvPr id="3" name="Content Placeholder 2"/>
          <p:cNvSpPr>
            <a:spLocks noGrp="1"/>
          </p:cNvSpPr>
          <p:nvPr>
            <p:ph idx="1"/>
          </p:nvPr>
        </p:nvSpPr>
        <p:spPr>
          <a:xfrm>
            <a:off x="1219200" y="799675"/>
            <a:ext cx="7467600" cy="3981875"/>
          </a:xfrm>
        </p:spPr>
        <p:txBody>
          <a:bodyPr>
            <a:noAutofit/>
          </a:bodyPr>
          <a:lstStyle/>
          <a:p>
            <a:pPr marL="0" indent="0">
              <a:lnSpc>
                <a:spcPct val="90000"/>
              </a:lnSpc>
              <a:buNone/>
            </a:pPr>
            <a:endParaRPr lang="en-US" sz="2500"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25124226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071"/>
            <a:ext cx="8229600" cy="404201"/>
          </a:xfrm>
        </p:spPr>
        <p:txBody>
          <a:bodyPr>
            <a:noAutofit/>
          </a:bodyPr>
          <a:lstStyle/>
          <a:p>
            <a:r>
              <a:rPr lang="en-US" dirty="0" smtClean="0"/>
              <a:t>Level 5: Love for Others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2431"/>
            <a:ext cx="8001000" cy="3981875"/>
          </a:xfrm>
        </p:spPr>
        <p:txBody>
          <a:bodyPr>
            <a:noAutofit/>
          </a:bodyPr>
          <a:lstStyle/>
          <a:p>
            <a:pPr>
              <a:lnSpc>
                <a:spcPct val="90000"/>
              </a:lnSpc>
            </a:pPr>
            <a:r>
              <a:rPr lang="en-US" dirty="0" smtClean="0"/>
              <a:t>Right is determined by doing what is actually beneficial for others</a:t>
            </a:r>
          </a:p>
        </p:txBody>
      </p:sp>
    </p:spTree>
    <p:extLst>
      <p:ext uri="{BB962C8B-B14F-4D97-AF65-F5344CB8AC3E}">
        <p14:creationId xmlns:p14="http://schemas.microsoft.com/office/powerpoint/2010/main" val="14094389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071"/>
            <a:ext cx="8229600" cy="404201"/>
          </a:xfrm>
        </p:spPr>
        <p:txBody>
          <a:bodyPr>
            <a:noAutofit/>
          </a:bodyPr>
          <a:lstStyle/>
          <a:p>
            <a:r>
              <a:rPr lang="en-US" dirty="0" smtClean="0"/>
              <a:t>Level 5: Love for Others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2431"/>
            <a:ext cx="8001000" cy="3981875"/>
          </a:xfrm>
        </p:spPr>
        <p:txBody>
          <a:bodyPr>
            <a:noAutofit/>
          </a:bodyPr>
          <a:lstStyle/>
          <a:p>
            <a:pPr>
              <a:lnSpc>
                <a:spcPct val="90000"/>
              </a:lnSpc>
            </a:pPr>
            <a:r>
              <a:rPr lang="en-US" dirty="0" smtClean="0">
                <a:solidFill>
                  <a:srgbClr val="31859C"/>
                </a:solidFill>
              </a:rPr>
              <a:t>Right is determined by doing what is actually beneficial for others</a:t>
            </a:r>
          </a:p>
          <a:p>
            <a:pPr>
              <a:lnSpc>
                <a:spcPct val="90000"/>
              </a:lnSpc>
            </a:pPr>
            <a:r>
              <a:rPr lang="en-US" dirty="0" smtClean="0"/>
              <a:t>People have value regardless of the “law” (i.e. African Americans have value regardless of Jim Crow laws)</a:t>
            </a:r>
          </a:p>
        </p:txBody>
      </p:sp>
    </p:spTree>
    <p:extLst>
      <p:ext uri="{BB962C8B-B14F-4D97-AF65-F5344CB8AC3E}">
        <p14:creationId xmlns:p14="http://schemas.microsoft.com/office/powerpoint/2010/main" val="21184442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071"/>
            <a:ext cx="8229600" cy="404201"/>
          </a:xfrm>
        </p:spPr>
        <p:txBody>
          <a:bodyPr>
            <a:noAutofit/>
          </a:bodyPr>
          <a:lstStyle/>
          <a:p>
            <a:r>
              <a:rPr lang="en-US" dirty="0" smtClean="0"/>
              <a:t>Level 5: Love for Others</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32431"/>
            <a:ext cx="8001000" cy="3981875"/>
          </a:xfrm>
        </p:spPr>
        <p:txBody>
          <a:bodyPr>
            <a:noAutofit/>
          </a:bodyPr>
          <a:lstStyle/>
          <a:p>
            <a:pPr>
              <a:lnSpc>
                <a:spcPct val="90000"/>
              </a:lnSpc>
            </a:pPr>
            <a:r>
              <a:rPr lang="en-US" dirty="0" smtClean="0">
                <a:solidFill>
                  <a:srgbClr val="31859C"/>
                </a:solidFill>
              </a:rPr>
              <a:t>Right is determined by doing what is actually beneficial for others</a:t>
            </a:r>
          </a:p>
          <a:p>
            <a:pPr>
              <a:lnSpc>
                <a:spcPct val="90000"/>
              </a:lnSpc>
            </a:pPr>
            <a:r>
              <a:rPr lang="en-US" dirty="0" smtClean="0">
                <a:solidFill>
                  <a:srgbClr val="31859C"/>
                </a:solidFill>
              </a:rPr>
              <a:t>People have value regardless of the “law” (i.e. African Americans have value regardless of Jim Crow laws)</a:t>
            </a:r>
          </a:p>
          <a:p>
            <a:pPr>
              <a:lnSpc>
                <a:spcPct val="90000"/>
              </a:lnSpc>
            </a:pPr>
            <a:r>
              <a:rPr lang="en-US" dirty="0" smtClean="0"/>
              <a:t>Right is determined, NOT by checking rules, but by doing that which is actually good for another</a:t>
            </a:r>
          </a:p>
        </p:txBody>
      </p:sp>
    </p:spTree>
    <p:extLst>
      <p:ext uri="{BB962C8B-B14F-4D97-AF65-F5344CB8AC3E}">
        <p14:creationId xmlns:p14="http://schemas.microsoft.com/office/powerpoint/2010/main" val="32376005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071"/>
            <a:ext cx="8229600" cy="404201"/>
          </a:xfrm>
        </p:spPr>
        <p:txBody>
          <a:bodyPr>
            <a:noAutofit/>
          </a:bodyPr>
          <a:lstStyle/>
          <a:p>
            <a:r>
              <a:rPr lang="en-US" dirty="0" smtClean="0"/>
              <a:t>Level 5: Love for Others</a:t>
            </a:r>
            <a:endParaRPr lang="en-US" dirty="0"/>
          </a:p>
        </p:txBody>
      </p:sp>
      <p:sp>
        <p:nvSpPr>
          <p:cNvPr id="3" name="Content Placeholder 2"/>
          <p:cNvSpPr>
            <a:spLocks noGrp="1"/>
          </p:cNvSpPr>
          <p:nvPr>
            <p:ph idx="1"/>
          </p:nvPr>
        </p:nvSpPr>
        <p:spPr>
          <a:xfrm>
            <a:off x="685800" y="1232431"/>
            <a:ext cx="8001000" cy="3981875"/>
          </a:xfrm>
        </p:spPr>
        <p:txBody>
          <a:bodyPr>
            <a:noAutofit/>
          </a:bodyPr>
          <a:lstStyle/>
          <a:p>
            <a:pPr>
              <a:lnSpc>
                <a:spcPct val="90000"/>
              </a:lnSpc>
            </a:pPr>
            <a:r>
              <a:rPr lang="en-US" dirty="0" smtClean="0"/>
              <a:t>This was Jesus healing on the Sabbath, socializing with tax collectors</a:t>
            </a:r>
            <a:r>
              <a:rPr lang="en-US" dirty="0"/>
              <a:t> </a:t>
            </a:r>
            <a:r>
              <a:rPr lang="en-US" dirty="0" smtClean="0"/>
              <a:t>and touching lepers. Also, the story of the Good Samaritan, Apostles picking grain on Sabbath, David and the showbread.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850192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5 Requires Other-Centered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76350"/>
            <a:ext cx="8001000" cy="4080296"/>
          </a:xfrm>
        </p:spPr>
        <p:txBody>
          <a:bodyPr>
            <a:normAutofit/>
          </a:bodyPr>
          <a:lstStyle/>
          <a:p>
            <a:pPr>
              <a:lnSpc>
                <a:spcPct val="80000"/>
              </a:lnSpc>
            </a:pPr>
            <a:r>
              <a:rPr lang="en-US" dirty="0" smtClean="0"/>
              <a:t>Level five is the first level that moves the decision making away from self to others</a:t>
            </a:r>
          </a:p>
        </p:txBody>
      </p:sp>
    </p:spTree>
    <p:extLst>
      <p:ext uri="{BB962C8B-B14F-4D97-AF65-F5344CB8AC3E}">
        <p14:creationId xmlns:p14="http://schemas.microsoft.com/office/powerpoint/2010/main" val="40338649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5 Requires Other-Centered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76350"/>
            <a:ext cx="8001000" cy="4080296"/>
          </a:xfrm>
        </p:spPr>
        <p:txBody>
          <a:bodyPr>
            <a:normAutofit/>
          </a:bodyPr>
          <a:lstStyle/>
          <a:p>
            <a:pPr>
              <a:lnSpc>
                <a:spcPct val="80000"/>
              </a:lnSpc>
            </a:pPr>
            <a:r>
              <a:rPr lang="en-US" dirty="0" smtClean="0">
                <a:solidFill>
                  <a:srgbClr val="31859C"/>
                </a:solidFill>
              </a:rPr>
              <a:t>Level five is the first level that moves the decision making away from self to others</a:t>
            </a:r>
          </a:p>
          <a:p>
            <a:pPr>
              <a:lnSpc>
                <a:spcPct val="80000"/>
              </a:lnSpc>
            </a:pPr>
            <a:r>
              <a:rPr lang="en-US" dirty="0" smtClean="0"/>
              <a:t>Requires consideration of various options</a:t>
            </a:r>
          </a:p>
        </p:txBody>
      </p:sp>
    </p:spTree>
    <p:extLst>
      <p:ext uri="{BB962C8B-B14F-4D97-AF65-F5344CB8AC3E}">
        <p14:creationId xmlns:p14="http://schemas.microsoft.com/office/powerpoint/2010/main" val="12785285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5 Requires Other-Centered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1276350"/>
            <a:ext cx="8001000" cy="4080296"/>
          </a:xfrm>
        </p:spPr>
        <p:txBody>
          <a:bodyPr>
            <a:normAutofit/>
          </a:bodyPr>
          <a:lstStyle/>
          <a:p>
            <a:pPr>
              <a:lnSpc>
                <a:spcPct val="80000"/>
              </a:lnSpc>
            </a:pPr>
            <a:r>
              <a:rPr lang="en-US" dirty="0" smtClean="0">
                <a:solidFill>
                  <a:srgbClr val="31859C"/>
                </a:solidFill>
              </a:rPr>
              <a:t>Level five is the first level that moves the decision making away from self to others</a:t>
            </a:r>
          </a:p>
          <a:p>
            <a:pPr>
              <a:lnSpc>
                <a:spcPct val="80000"/>
              </a:lnSpc>
            </a:pPr>
            <a:r>
              <a:rPr lang="en-US" dirty="0" smtClean="0">
                <a:solidFill>
                  <a:srgbClr val="31859C"/>
                </a:solidFill>
              </a:rPr>
              <a:t>Requires consideration of various options</a:t>
            </a:r>
          </a:p>
          <a:p>
            <a:pPr>
              <a:lnSpc>
                <a:spcPct val="80000"/>
              </a:lnSpc>
            </a:pPr>
            <a:r>
              <a:rPr lang="en-US" dirty="0" smtClean="0"/>
              <a:t>This level doesn’t require high cognitive intelligence, but does require some emotional intelligence with compassion and concern for others. </a:t>
            </a:r>
          </a:p>
        </p:txBody>
      </p:sp>
    </p:spTree>
    <p:extLst>
      <p:ext uri="{BB962C8B-B14F-4D97-AF65-F5344CB8AC3E}">
        <p14:creationId xmlns:p14="http://schemas.microsoft.com/office/powerpoint/2010/main" val="445740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5 Requires Other-Centered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8" name="Content Placeholder 2"/>
          <p:cNvSpPr>
            <a:spLocks noGrp="1"/>
          </p:cNvSpPr>
          <p:nvPr>
            <p:ph idx="1"/>
          </p:nvPr>
        </p:nvSpPr>
        <p:spPr>
          <a:xfrm>
            <a:off x="685800" y="1276350"/>
            <a:ext cx="8001000" cy="4080296"/>
          </a:xfrm>
        </p:spPr>
        <p:txBody>
          <a:bodyPr>
            <a:normAutofit/>
          </a:bodyPr>
          <a:lstStyle/>
          <a:p>
            <a:pPr>
              <a:lnSpc>
                <a:spcPct val="80000"/>
              </a:lnSpc>
            </a:pPr>
            <a:r>
              <a:rPr lang="en-US" dirty="0" smtClean="0">
                <a:solidFill>
                  <a:srgbClr val="31859C"/>
                </a:solidFill>
              </a:rPr>
              <a:t>Level five is the first level that moves the decision making away from self to others</a:t>
            </a:r>
          </a:p>
          <a:p>
            <a:pPr>
              <a:lnSpc>
                <a:spcPct val="80000"/>
              </a:lnSpc>
            </a:pPr>
            <a:r>
              <a:rPr lang="en-US" dirty="0" smtClean="0">
                <a:solidFill>
                  <a:srgbClr val="31859C"/>
                </a:solidFill>
              </a:rPr>
              <a:t>Requires consideration of various options</a:t>
            </a:r>
          </a:p>
          <a:p>
            <a:pPr>
              <a:lnSpc>
                <a:spcPct val="80000"/>
              </a:lnSpc>
            </a:pPr>
            <a:r>
              <a:rPr lang="en-US" dirty="0" smtClean="0">
                <a:solidFill>
                  <a:srgbClr val="31859C"/>
                </a:solidFill>
              </a:rPr>
              <a:t>This level doesn’t require high cognitive intelligence, but does require some emotional intelligence with compassion and concern for others. </a:t>
            </a:r>
          </a:p>
          <a:p>
            <a:pPr>
              <a:lnSpc>
                <a:spcPct val="80000"/>
              </a:lnSpc>
            </a:pPr>
            <a:r>
              <a:rPr lang="en-US" dirty="0" smtClean="0"/>
              <a:t>It’s about right motive; NOT right answers</a:t>
            </a:r>
            <a:endParaRPr lang="en-US" dirty="0"/>
          </a:p>
        </p:txBody>
      </p:sp>
    </p:spTree>
    <p:extLst>
      <p:ext uri="{BB962C8B-B14F-4D97-AF65-F5344CB8AC3E}">
        <p14:creationId xmlns:p14="http://schemas.microsoft.com/office/powerpoint/2010/main" val="20091267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48"/>
            <a:ext cx="8229600" cy="857250"/>
          </a:xfrm>
        </p:spPr>
        <p:txBody>
          <a:bodyPr>
            <a:noAutofit/>
          </a:bodyPr>
          <a:lstStyle/>
          <a:p>
            <a:pPr>
              <a:lnSpc>
                <a:spcPct val="80000"/>
              </a:lnSpc>
            </a:pPr>
            <a:r>
              <a:rPr lang="en-US" dirty="0" smtClean="0"/>
              <a:t>Level 5 Requires Other-Centered Thinking</a:t>
            </a:r>
            <a:endParaRPr lang="en-US" dirty="0"/>
          </a:p>
        </p:txBody>
      </p:sp>
      <p:sp>
        <p:nvSpPr>
          <p:cNvPr id="3" name="Content Placeholder 2"/>
          <p:cNvSpPr>
            <a:spLocks noGrp="1"/>
          </p:cNvSpPr>
          <p:nvPr>
            <p:ph idx="1"/>
          </p:nvPr>
        </p:nvSpPr>
        <p:spPr>
          <a:xfrm>
            <a:off x="685800" y="1276350"/>
            <a:ext cx="8001000" cy="4080296"/>
          </a:xfrm>
        </p:spPr>
        <p:txBody>
          <a:bodyPr>
            <a:normAutofit/>
          </a:bodyPr>
          <a:lstStyle/>
          <a:p>
            <a:pPr>
              <a:lnSpc>
                <a:spcPct val="80000"/>
              </a:lnSpc>
            </a:pPr>
            <a:r>
              <a:rPr lang="en-US" dirty="0" smtClean="0">
                <a:solidFill>
                  <a:schemeClr val="accent5">
                    <a:lumMod val="75000"/>
                  </a:schemeClr>
                </a:solidFill>
              </a:rPr>
              <a:t>Level five is the first level that moves the decision making away from self to others</a:t>
            </a:r>
          </a:p>
          <a:p>
            <a:pPr>
              <a:lnSpc>
                <a:spcPct val="80000"/>
              </a:lnSpc>
            </a:pPr>
            <a:r>
              <a:rPr lang="en-US" dirty="0" smtClean="0">
                <a:solidFill>
                  <a:schemeClr val="accent5">
                    <a:lumMod val="75000"/>
                  </a:schemeClr>
                </a:solidFill>
              </a:rPr>
              <a:t>Requires consideration of various options</a:t>
            </a:r>
          </a:p>
          <a:p>
            <a:pPr>
              <a:lnSpc>
                <a:spcPct val="80000"/>
              </a:lnSpc>
            </a:pPr>
            <a:r>
              <a:rPr lang="en-US" dirty="0" smtClean="0">
                <a:solidFill>
                  <a:schemeClr val="accent5">
                    <a:lumMod val="75000"/>
                  </a:schemeClr>
                </a:solidFill>
              </a:rPr>
              <a:t>This level doesn’t require high cognitive intelligence, but does require some emotional intelligence with compassion and concern for others. </a:t>
            </a:r>
          </a:p>
          <a:p>
            <a:pPr>
              <a:lnSpc>
                <a:spcPct val="80000"/>
              </a:lnSpc>
            </a:pPr>
            <a:r>
              <a:rPr lang="en-US" dirty="0" smtClean="0">
                <a:solidFill>
                  <a:schemeClr val="accent5">
                    <a:lumMod val="75000"/>
                  </a:schemeClr>
                </a:solidFill>
              </a:rPr>
              <a:t>It’s about right motive; NOT right answers.</a:t>
            </a:r>
            <a:endParaRPr lang="en-US" dirty="0">
              <a:solidFill>
                <a:schemeClr val="accent5">
                  <a:lumMod val="75000"/>
                </a:schemeClr>
              </a:solidFill>
            </a:endParaRPr>
          </a:p>
          <a:p>
            <a:pPr>
              <a:lnSpc>
                <a:spcPct val="80000"/>
              </a:lnSpc>
            </a:pPr>
            <a:r>
              <a:rPr lang="en-US" dirty="0" smtClean="0"/>
              <a:t>Except you become like little children…</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92932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02"/>
            <a:ext cx="8229600" cy="857250"/>
          </a:xfrm>
        </p:spPr>
        <p:txBody>
          <a:bodyPr>
            <a:normAutofit fontScale="90000"/>
          </a:bodyPr>
          <a:lstStyle/>
          <a:p>
            <a:pPr>
              <a:lnSpc>
                <a:spcPct val="80000"/>
              </a:lnSpc>
            </a:pPr>
            <a:r>
              <a:rPr lang="en-US" dirty="0" smtClean="0"/>
              <a:t>There Is Something Wrong in Christianity</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71147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015"/>
            <a:ext cx="8229600" cy="474761"/>
          </a:xfrm>
        </p:spPr>
        <p:txBody>
          <a:bodyPr>
            <a:noAutofit/>
          </a:bodyPr>
          <a:lstStyle/>
          <a:p>
            <a:r>
              <a:rPr lang="en-US" dirty="0" smtClean="0"/>
              <a:t>Level 6: Principle Based</a:t>
            </a:r>
            <a:endParaRPr lang="en-US" dirty="0"/>
          </a:p>
        </p:txBody>
      </p:sp>
      <p:sp>
        <p:nvSpPr>
          <p:cNvPr id="3" name="Content Placeholder 2"/>
          <p:cNvSpPr>
            <a:spLocks noGrp="1"/>
          </p:cNvSpPr>
          <p:nvPr>
            <p:ph idx="1"/>
          </p:nvPr>
        </p:nvSpPr>
        <p:spPr>
          <a:xfrm>
            <a:off x="1143000" y="893755"/>
            <a:ext cx="7543800" cy="3621095"/>
          </a:xfrm>
        </p:spPr>
        <p:txBody>
          <a:bodyPr>
            <a:noAutofit/>
          </a:bodyPr>
          <a:lstStyle/>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8361133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015"/>
            <a:ext cx="8229600" cy="474761"/>
          </a:xfrm>
        </p:spPr>
        <p:txBody>
          <a:bodyPr>
            <a:noAutofit/>
          </a:bodyPr>
          <a:lstStyle/>
          <a:p>
            <a:r>
              <a:rPr lang="en-US" dirty="0" smtClean="0"/>
              <a:t>Level 6: Principle Based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19633"/>
            <a:ext cx="8001000" cy="3621095"/>
          </a:xfrm>
        </p:spPr>
        <p:txBody>
          <a:bodyPr>
            <a:noAutofit/>
          </a:bodyPr>
          <a:lstStyle/>
          <a:p>
            <a:r>
              <a:rPr lang="en-US" dirty="0" smtClean="0"/>
              <a:t>Understands design law, right and wrong is determined by harmony with how life </a:t>
            </a:r>
            <a:r>
              <a:rPr lang="en-US" dirty="0"/>
              <a:t>i</a:t>
            </a:r>
            <a:r>
              <a:rPr lang="en-US" dirty="0" smtClean="0"/>
              <a:t>s actually constructed to operate</a:t>
            </a:r>
          </a:p>
        </p:txBody>
      </p:sp>
    </p:spTree>
    <p:extLst>
      <p:ext uri="{BB962C8B-B14F-4D97-AF65-F5344CB8AC3E}">
        <p14:creationId xmlns:p14="http://schemas.microsoft.com/office/powerpoint/2010/main" val="28396812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015"/>
            <a:ext cx="8229600" cy="474761"/>
          </a:xfrm>
        </p:spPr>
        <p:txBody>
          <a:bodyPr>
            <a:noAutofit/>
          </a:bodyPr>
          <a:lstStyle/>
          <a:p>
            <a:r>
              <a:rPr lang="en-US" dirty="0" smtClean="0"/>
              <a:t>Level 6: Principle Based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19633"/>
            <a:ext cx="8001000" cy="3621095"/>
          </a:xfrm>
        </p:spPr>
        <p:txBody>
          <a:bodyPr>
            <a:noAutofit/>
          </a:bodyPr>
          <a:lstStyle/>
          <a:p>
            <a:r>
              <a:rPr lang="en-US" dirty="0" smtClean="0">
                <a:solidFill>
                  <a:srgbClr val="31859C"/>
                </a:solidFill>
              </a:rPr>
              <a:t>Understands design law, right and wrong is determined by harmony with how life </a:t>
            </a:r>
            <a:r>
              <a:rPr lang="en-US" dirty="0">
                <a:solidFill>
                  <a:srgbClr val="31859C"/>
                </a:solidFill>
              </a:rPr>
              <a:t>i</a:t>
            </a:r>
            <a:r>
              <a:rPr lang="en-US" dirty="0" smtClean="0">
                <a:solidFill>
                  <a:srgbClr val="31859C"/>
                </a:solidFill>
              </a:rPr>
              <a:t>s actually constructed to operate</a:t>
            </a:r>
          </a:p>
          <a:p>
            <a:r>
              <a:rPr lang="en-US" dirty="0" smtClean="0"/>
              <a:t>One doesn’t do something “because the rule says so,” but because it actually works that way</a:t>
            </a:r>
          </a:p>
        </p:txBody>
      </p:sp>
    </p:spTree>
    <p:extLst>
      <p:ext uri="{BB962C8B-B14F-4D97-AF65-F5344CB8AC3E}">
        <p14:creationId xmlns:p14="http://schemas.microsoft.com/office/powerpoint/2010/main" val="8055237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015"/>
            <a:ext cx="8229600" cy="474761"/>
          </a:xfrm>
        </p:spPr>
        <p:txBody>
          <a:bodyPr>
            <a:noAutofit/>
          </a:bodyPr>
          <a:lstStyle/>
          <a:p>
            <a:r>
              <a:rPr lang="en-US" dirty="0" smtClean="0"/>
              <a:t>Level 6: Principle Based</a:t>
            </a:r>
            <a:endParaRPr lang="en-US" dirty="0"/>
          </a:p>
        </p:txBody>
      </p:sp>
      <p:sp>
        <p:nvSpPr>
          <p:cNvPr id="3" name="Content Placeholder 2"/>
          <p:cNvSpPr>
            <a:spLocks noGrp="1"/>
          </p:cNvSpPr>
          <p:nvPr>
            <p:ph idx="1"/>
          </p:nvPr>
        </p:nvSpPr>
        <p:spPr>
          <a:xfrm>
            <a:off x="685800" y="919633"/>
            <a:ext cx="8001000" cy="3621095"/>
          </a:xfrm>
        </p:spPr>
        <p:txBody>
          <a:bodyPr>
            <a:noAutofit/>
          </a:bodyPr>
          <a:lstStyle/>
          <a:p>
            <a:r>
              <a:rPr lang="en-US" dirty="0" smtClean="0">
                <a:solidFill>
                  <a:srgbClr val="31859C"/>
                </a:solidFill>
              </a:rPr>
              <a:t>Understands design law, right and wrong is determined by harmony with how life </a:t>
            </a:r>
            <a:r>
              <a:rPr lang="en-US" dirty="0">
                <a:solidFill>
                  <a:srgbClr val="31859C"/>
                </a:solidFill>
              </a:rPr>
              <a:t>i</a:t>
            </a:r>
            <a:r>
              <a:rPr lang="en-US" dirty="0" smtClean="0">
                <a:solidFill>
                  <a:srgbClr val="31859C"/>
                </a:solidFill>
              </a:rPr>
              <a:t>s actually constructed to operate</a:t>
            </a:r>
          </a:p>
          <a:p>
            <a:r>
              <a:rPr lang="en-US" dirty="0" smtClean="0">
                <a:solidFill>
                  <a:srgbClr val="31859C"/>
                </a:solidFill>
              </a:rPr>
              <a:t>One doesn’t do something “because the rule says so,” but because it actually works that way</a:t>
            </a:r>
          </a:p>
          <a:p>
            <a:r>
              <a:rPr lang="en-US" dirty="0" smtClean="0"/>
              <a:t>This was Jesus and the Apostles after Pentecost</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14529013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628"/>
            <a:ext cx="8229600" cy="557081"/>
          </a:xfrm>
        </p:spPr>
        <p:txBody>
          <a:bodyPr>
            <a:noAutofit/>
          </a:bodyPr>
          <a:lstStyle/>
          <a:p>
            <a:r>
              <a:rPr lang="en-US" dirty="0" smtClean="0"/>
              <a:t>Level 6 Requires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61490"/>
            <a:ext cx="8001000" cy="3411632"/>
          </a:xfrm>
        </p:spPr>
        <p:txBody>
          <a:bodyPr>
            <a:noAutofit/>
          </a:bodyPr>
          <a:lstStyle/>
          <a:p>
            <a:pPr>
              <a:lnSpc>
                <a:spcPct val="90000"/>
              </a:lnSpc>
            </a:pPr>
            <a:r>
              <a:rPr lang="en-US" dirty="0" smtClean="0"/>
              <a:t>Not only a concern for others but a realization of how God constructed life to operate</a:t>
            </a:r>
          </a:p>
        </p:txBody>
      </p:sp>
    </p:spTree>
    <p:extLst>
      <p:ext uri="{BB962C8B-B14F-4D97-AF65-F5344CB8AC3E}">
        <p14:creationId xmlns:p14="http://schemas.microsoft.com/office/powerpoint/2010/main" val="12895252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391"/>
            <a:ext cx="8229600" cy="557081"/>
          </a:xfrm>
        </p:spPr>
        <p:txBody>
          <a:bodyPr>
            <a:noAutofit/>
          </a:bodyPr>
          <a:lstStyle/>
          <a:p>
            <a:r>
              <a:rPr lang="en-US" dirty="0" smtClean="0"/>
              <a:t>Level 6 Requires Thinking</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61490"/>
            <a:ext cx="8001000" cy="3411632"/>
          </a:xfrm>
        </p:spPr>
        <p:txBody>
          <a:bodyPr>
            <a:noAutofit/>
          </a:bodyPr>
          <a:lstStyle/>
          <a:p>
            <a:pPr>
              <a:lnSpc>
                <a:spcPct val="90000"/>
              </a:lnSpc>
            </a:pPr>
            <a:r>
              <a:rPr lang="en-US" dirty="0" smtClean="0">
                <a:solidFill>
                  <a:srgbClr val="31859C"/>
                </a:solidFill>
              </a:rPr>
              <a:t>Not only a concern for others but a realization of how God constructed life to operate</a:t>
            </a:r>
          </a:p>
          <a:p>
            <a:pPr>
              <a:lnSpc>
                <a:spcPct val="90000"/>
              </a:lnSpc>
            </a:pPr>
            <a:r>
              <a:rPr lang="en-US" dirty="0" smtClean="0"/>
              <a:t>One reasons through cause and effect</a:t>
            </a:r>
          </a:p>
        </p:txBody>
      </p:sp>
    </p:spTree>
    <p:extLst>
      <p:ext uri="{BB962C8B-B14F-4D97-AF65-F5344CB8AC3E}">
        <p14:creationId xmlns:p14="http://schemas.microsoft.com/office/powerpoint/2010/main" val="27107950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391"/>
            <a:ext cx="8229600" cy="557081"/>
          </a:xfrm>
        </p:spPr>
        <p:txBody>
          <a:bodyPr>
            <a:noAutofit/>
          </a:bodyPr>
          <a:lstStyle/>
          <a:p>
            <a:r>
              <a:rPr lang="en-US" dirty="0" smtClean="0"/>
              <a:t>Level 6 Requires Thinking</a:t>
            </a:r>
            <a:endParaRPr lang="en-US" dirty="0"/>
          </a:p>
        </p:txBody>
      </p:sp>
      <p:sp>
        <p:nvSpPr>
          <p:cNvPr id="3" name="Content Placeholder 2"/>
          <p:cNvSpPr>
            <a:spLocks noGrp="1"/>
          </p:cNvSpPr>
          <p:nvPr>
            <p:ph idx="1"/>
          </p:nvPr>
        </p:nvSpPr>
        <p:spPr>
          <a:xfrm>
            <a:off x="685800" y="961490"/>
            <a:ext cx="8001000" cy="3411632"/>
          </a:xfrm>
        </p:spPr>
        <p:txBody>
          <a:bodyPr>
            <a:noAutofit/>
          </a:bodyPr>
          <a:lstStyle/>
          <a:p>
            <a:pPr>
              <a:lnSpc>
                <a:spcPct val="90000"/>
              </a:lnSpc>
            </a:pPr>
            <a:r>
              <a:rPr lang="en-US" dirty="0" smtClean="0">
                <a:solidFill>
                  <a:srgbClr val="31859C"/>
                </a:solidFill>
              </a:rPr>
              <a:t>Not only a concern for others but a realization of how God constructed life to operate</a:t>
            </a:r>
          </a:p>
          <a:p>
            <a:pPr>
              <a:lnSpc>
                <a:spcPct val="90000"/>
              </a:lnSpc>
            </a:pPr>
            <a:r>
              <a:rPr lang="en-US" dirty="0" smtClean="0">
                <a:solidFill>
                  <a:srgbClr val="31859C"/>
                </a:solidFill>
              </a:rPr>
              <a:t>One reasons through cause and effect</a:t>
            </a:r>
          </a:p>
          <a:p>
            <a:pPr>
              <a:lnSpc>
                <a:spcPct val="90000"/>
              </a:lnSpc>
            </a:pPr>
            <a:r>
              <a:rPr lang="en-US" dirty="0" smtClean="0"/>
              <a:t>Mature individuals don’t use illegal drugs, not because they are illegal, but because they violate the laws of health. Thus, even when made legal by the state, they still don’t use them.</a:t>
            </a:r>
          </a:p>
          <a:p>
            <a:pPr>
              <a:lnSpc>
                <a:spcPct val="90000"/>
              </a:lnSpc>
            </a:pPr>
            <a:endParaRPr lang="en-US"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40352425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72"/>
            <a:ext cx="9034256" cy="909878"/>
          </a:xfrm>
        </p:spPr>
        <p:txBody>
          <a:bodyPr>
            <a:normAutofit/>
          </a:bodyPr>
          <a:lstStyle/>
          <a:p>
            <a:r>
              <a:rPr lang="en-US" dirty="0" smtClean="0"/>
              <a:t>Level 7: Understanding Friend of God</a:t>
            </a:r>
            <a:endParaRPr lang="en-US" dirty="0"/>
          </a:p>
        </p:txBody>
      </p:sp>
      <p:sp>
        <p:nvSpPr>
          <p:cNvPr id="3" name="Content Placeholder 2"/>
          <p:cNvSpPr>
            <a:spLocks noGrp="1"/>
          </p:cNvSpPr>
          <p:nvPr>
            <p:ph idx="1"/>
          </p:nvPr>
        </p:nvSpPr>
        <p:spPr>
          <a:xfrm>
            <a:off x="990600" y="811435"/>
            <a:ext cx="7696200" cy="3970115"/>
          </a:xfrm>
        </p:spPr>
        <p:txBody>
          <a:bodyPr>
            <a:noAutofit/>
          </a:bodyPr>
          <a:lstStyle/>
          <a:p>
            <a:pPr marL="0" indent="0">
              <a:lnSpc>
                <a:spcPct val="90000"/>
              </a:lnSpc>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Tree>
    <p:extLst>
      <p:ext uri="{BB962C8B-B14F-4D97-AF65-F5344CB8AC3E}">
        <p14:creationId xmlns:p14="http://schemas.microsoft.com/office/powerpoint/2010/main" val="32272948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72"/>
            <a:ext cx="9034256" cy="909878"/>
          </a:xfrm>
        </p:spPr>
        <p:txBody>
          <a:bodyPr>
            <a:normAutofit/>
          </a:bodyPr>
          <a:lstStyle/>
          <a:p>
            <a:r>
              <a:rPr lang="en-US" dirty="0" smtClean="0"/>
              <a:t>Level 7: Understanding Friend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63835"/>
            <a:ext cx="8001000" cy="3970115"/>
          </a:xfrm>
        </p:spPr>
        <p:txBody>
          <a:bodyPr>
            <a:noAutofit/>
          </a:bodyPr>
          <a:lstStyle/>
          <a:p>
            <a:pPr>
              <a:lnSpc>
                <a:spcPct val="90000"/>
              </a:lnSpc>
            </a:pPr>
            <a:r>
              <a:rPr lang="en-US" sz="2800" dirty="0" smtClean="0"/>
              <a:t>Not only love for God and others</a:t>
            </a:r>
          </a:p>
        </p:txBody>
      </p:sp>
    </p:spTree>
    <p:extLst>
      <p:ext uri="{BB962C8B-B14F-4D97-AF65-F5344CB8AC3E}">
        <p14:creationId xmlns:p14="http://schemas.microsoft.com/office/powerpoint/2010/main" val="22837952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72"/>
            <a:ext cx="9034256" cy="909878"/>
          </a:xfrm>
        </p:spPr>
        <p:txBody>
          <a:bodyPr>
            <a:normAutofit/>
          </a:bodyPr>
          <a:lstStyle/>
          <a:p>
            <a:r>
              <a:rPr lang="en-US" dirty="0" smtClean="0"/>
              <a:t>Level 7: Understanding Friend of God</a:t>
            </a:r>
            <a:endParaRPr lang="en-US" dirty="0"/>
          </a:p>
        </p:txBody>
      </p:sp>
      <p:sp>
        <p:nvSpPr>
          <p:cNvPr id="4" name="Footer Placeholder 3"/>
          <p:cNvSpPr>
            <a:spLocks noGrp="1"/>
          </p:cNvSpPr>
          <p:nvPr>
            <p:ph type="ftr" sz="quarter" idx="11"/>
          </p:nvPr>
        </p:nvSpPr>
        <p:spPr/>
        <p:txBody>
          <a:bodyPr/>
          <a:lstStyle/>
          <a:p>
            <a:pPr>
              <a:defRPr/>
            </a:pPr>
            <a:r>
              <a:rPr lang="en-US" smtClean="0"/>
              <a:t>ComeAndReason.com</a:t>
            </a:r>
            <a:endParaRPr lang="en-US"/>
          </a:p>
        </p:txBody>
      </p:sp>
      <p:sp>
        <p:nvSpPr>
          <p:cNvPr id="6" name="Content Placeholder 2"/>
          <p:cNvSpPr>
            <a:spLocks noGrp="1"/>
          </p:cNvSpPr>
          <p:nvPr>
            <p:ph idx="1"/>
          </p:nvPr>
        </p:nvSpPr>
        <p:spPr>
          <a:xfrm>
            <a:off x="685800" y="963835"/>
            <a:ext cx="8001000" cy="3970115"/>
          </a:xfrm>
        </p:spPr>
        <p:txBody>
          <a:bodyPr>
            <a:noAutofit/>
          </a:bodyPr>
          <a:lstStyle/>
          <a:p>
            <a:pPr>
              <a:lnSpc>
                <a:spcPct val="90000"/>
              </a:lnSpc>
            </a:pPr>
            <a:r>
              <a:rPr lang="en-US" sz="2800" dirty="0" smtClean="0">
                <a:solidFill>
                  <a:srgbClr val="31859C"/>
                </a:solidFill>
              </a:rPr>
              <a:t>Not only love for God and others</a:t>
            </a:r>
          </a:p>
          <a:p>
            <a:pPr>
              <a:lnSpc>
                <a:spcPct val="90000"/>
              </a:lnSpc>
            </a:pPr>
            <a:r>
              <a:rPr lang="en-US" sz="2800" dirty="0" smtClean="0"/>
              <a:t>Not only understands God’s design for life</a:t>
            </a:r>
          </a:p>
        </p:txBody>
      </p:sp>
    </p:spTree>
    <p:extLst>
      <p:ext uri="{BB962C8B-B14F-4D97-AF65-F5344CB8AC3E}">
        <p14:creationId xmlns:p14="http://schemas.microsoft.com/office/powerpoint/2010/main" val="58355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19784</TotalTime>
  <Words>13313</Words>
  <Application>Microsoft Office PowerPoint</Application>
  <PresentationFormat>On-screen Show (16:9)</PresentationFormat>
  <Paragraphs>1422</Paragraphs>
  <Slides>310</Slides>
  <Notes>17</Notes>
  <HiddenSlides>0</HiddenSlides>
  <MMClips>0</MMClips>
  <ScaleCrop>false</ScaleCrop>
  <HeadingPairs>
    <vt:vector size="4" baseType="variant">
      <vt:variant>
        <vt:lpstr>Theme</vt:lpstr>
      </vt:variant>
      <vt:variant>
        <vt:i4>1</vt:i4>
      </vt:variant>
      <vt:variant>
        <vt:lpstr>Slide Titles</vt:lpstr>
      </vt:variant>
      <vt:variant>
        <vt:i4>310</vt:i4>
      </vt:variant>
    </vt:vector>
  </HeadingPairs>
  <TitlesOfParts>
    <vt:vector size="311" baseType="lpstr">
      <vt:lpstr>Office Theme</vt:lpstr>
      <vt:lpstr>PowerPoint Presentation</vt:lpstr>
      <vt:lpstr>GROWING UP IN CHRIST: Seven Levels of Moral Decision Making</vt:lpstr>
      <vt:lpstr>Overview</vt:lpstr>
      <vt:lpstr>Overview</vt:lpstr>
      <vt:lpstr>Overview</vt:lpstr>
      <vt:lpstr>Overview</vt:lpstr>
      <vt:lpstr>Have You Ever Been One of the First to Know Something was Wrong?</vt:lpstr>
      <vt:lpstr>Have You Ever Been One of the First to Know Something was Wrong?</vt:lpstr>
      <vt:lpstr>There Is Something Wrong in Christianity</vt:lpstr>
      <vt:lpstr>There Is Something Wrong in Christianity</vt:lpstr>
      <vt:lpstr>There Is Something Wrong in Christianity</vt:lpstr>
      <vt:lpstr>There Is Something Wrong in Christianity</vt:lpstr>
      <vt:lpstr>There Is Something Wrong in Christianity</vt:lpstr>
      <vt:lpstr>There Is Something Wrong in Christianity</vt:lpstr>
      <vt:lpstr>2Timothy 3:1-5</vt:lpstr>
      <vt:lpstr>There Is Something Wrong in Christianity</vt:lpstr>
      <vt:lpstr>There Is Something Wrong in Christianity</vt:lpstr>
      <vt:lpstr>There Is Something Wrong in Christianity</vt:lpstr>
      <vt:lpstr>There Is Something Wrong in Christianity</vt:lpstr>
      <vt:lpstr>How Do You Determine What Is Right And Wrong?</vt:lpstr>
      <vt:lpstr>How Do You Determine What Is Right And Wrong?</vt:lpstr>
      <vt:lpstr>How Do You Determine What Is Right And Wrong?</vt:lpstr>
      <vt:lpstr>How Do You Determine What Is Right And Wrong?</vt:lpstr>
      <vt:lpstr>We Will Examine the 7 Levels so that…</vt:lpstr>
      <vt:lpstr>Eric Wright</vt:lpstr>
      <vt:lpstr>Eric Wright</vt:lpstr>
      <vt:lpstr>Eric Wright</vt:lpstr>
      <vt:lpstr>Eric Wright</vt:lpstr>
      <vt:lpstr>Eric Wright</vt:lpstr>
      <vt:lpstr>Eric Wright</vt:lpstr>
      <vt:lpstr>Eric Wright</vt:lpstr>
      <vt:lpstr>Eric was Arrested and Charged With</vt:lpstr>
      <vt:lpstr>Did Eric Do Right or Wrong?</vt:lpstr>
      <vt:lpstr>Did Eric Do Right or Wrong?</vt:lpstr>
      <vt:lpstr>1: Reward and Punishment </vt:lpstr>
      <vt:lpstr>1: Reward and Punishment </vt:lpstr>
      <vt:lpstr>1: Reward and Punishment </vt:lpstr>
      <vt:lpstr>1: Reward and Punishment </vt:lpstr>
      <vt:lpstr>1: Reward and Punishment </vt:lpstr>
      <vt:lpstr>1: Reward and Punishment </vt:lpstr>
      <vt:lpstr>Ruler Must Be Powerful</vt:lpstr>
      <vt:lpstr>Ruler Must Be Powerful</vt:lpstr>
      <vt:lpstr>Ruler Must Be Powerful</vt:lpstr>
      <vt:lpstr>Ruler Must Be Powerful</vt:lpstr>
      <vt:lpstr>God Meets People Where They Are</vt:lpstr>
      <vt:lpstr>God Meets People Where They Are</vt:lpstr>
      <vt:lpstr>God Meets People Where They Are</vt:lpstr>
      <vt:lpstr>Level 1 is so Primitive it Doesn’t Require a Brain</vt:lpstr>
      <vt:lpstr>Level 1 is so Primitive it Doesn’t Require a Brain</vt:lpstr>
      <vt:lpstr>Level 1 is so Primitive it Doesn’t Require a Brain</vt:lpstr>
      <vt:lpstr>Level 1 is so Primitive it Doesn’t Require a Brain</vt:lpstr>
      <vt:lpstr>2: Marketplace Exchange</vt:lpstr>
      <vt:lpstr>2: Marketplace Exchange</vt:lpstr>
      <vt:lpstr>2: Marketplace Exchange</vt:lpstr>
      <vt:lpstr>2: Marketplace Exchange</vt:lpstr>
      <vt:lpstr>2: Marketplace Exchange</vt:lpstr>
      <vt:lpstr>Level 2 Barely Requires a Brain</vt:lpstr>
      <vt:lpstr>Level 2 Barely Requires a Brain</vt:lpstr>
      <vt:lpstr>Level 2 Barely Requires a Brain</vt:lpstr>
      <vt:lpstr>Level 2 Barely Requires a Brain</vt:lpstr>
      <vt:lpstr>3: Social Conformity</vt:lpstr>
      <vt:lpstr>3: Social Conformity</vt:lpstr>
      <vt:lpstr>3: Social Conformity</vt:lpstr>
      <vt:lpstr>3: Social Conformity</vt:lpstr>
      <vt:lpstr>3: Social Conformity</vt:lpstr>
      <vt:lpstr>Level 3 Doesn’t Require Thinking</vt:lpstr>
      <vt:lpstr>Level 3 Doesn’t Require Thinking</vt:lpstr>
      <vt:lpstr>Level 3 Doesn’t Require Thinking</vt:lpstr>
      <vt:lpstr>4: Law and Order</vt:lpstr>
      <vt:lpstr>4: Law and Order</vt:lpstr>
      <vt:lpstr>4: Law and Order</vt:lpstr>
      <vt:lpstr>4: Law and Order</vt:lpstr>
      <vt:lpstr>4: Law and Order</vt:lpstr>
      <vt:lpstr>4: Law and Order</vt:lpstr>
      <vt:lpstr>Level 4: Minimal Level of Thinking</vt:lpstr>
      <vt:lpstr>Level 4: Minimal Level of Thinking</vt:lpstr>
      <vt:lpstr>Level 4: Minimal Level of Thinking</vt:lpstr>
      <vt:lpstr>Level 4: Minimal Level of Thinking</vt:lpstr>
      <vt:lpstr>Level 4: Minimal Level of Thinking</vt:lpstr>
      <vt:lpstr>Level 5: Love for Others</vt:lpstr>
      <vt:lpstr>Level 5: Love for Others</vt:lpstr>
      <vt:lpstr>Level 5: Love for Others</vt:lpstr>
      <vt:lpstr>Level 5: Love for Others</vt:lpstr>
      <vt:lpstr>Level 5: Love for Others</vt:lpstr>
      <vt:lpstr>Level 5 Requires Other-Centered Thinking</vt:lpstr>
      <vt:lpstr>Level 5 Requires Other-Centered Thinking</vt:lpstr>
      <vt:lpstr>Level 5 Requires Other-Centered Thinking</vt:lpstr>
      <vt:lpstr>Level 5 Requires Other-Centered Thinking</vt:lpstr>
      <vt:lpstr>Level 5 Requires Other-Centered Thinking</vt:lpstr>
      <vt:lpstr>Level 6: Principle Based</vt:lpstr>
      <vt:lpstr>Level 6: Principle Based</vt:lpstr>
      <vt:lpstr>Level 6: Principle Based</vt:lpstr>
      <vt:lpstr>Level 6: Principle Based</vt:lpstr>
      <vt:lpstr>Level 6 Requires Thinking</vt:lpstr>
      <vt:lpstr>Level 6 Requires Thinking</vt:lpstr>
      <vt:lpstr>Level 6 Requires Thinking</vt:lpstr>
      <vt:lpstr>Level 7: Understanding Friend of God</vt:lpstr>
      <vt:lpstr>Level 7: Understanding Friend of God</vt:lpstr>
      <vt:lpstr>Level 7: Understanding Friend of God</vt:lpstr>
      <vt:lpstr>Level 7: Understanding Friend of God</vt:lpstr>
      <vt:lpstr>Level 7: Understanding Friend of God</vt:lpstr>
      <vt:lpstr>Level 7 Understand</vt:lpstr>
      <vt:lpstr>Level 7 Understand</vt:lpstr>
      <vt:lpstr>Level 7 Understand</vt:lpstr>
      <vt:lpstr>Level 7 Understand</vt:lpstr>
      <vt:lpstr>Level 7 Understand</vt:lpstr>
      <vt:lpstr>Level 7 Understand</vt:lpstr>
      <vt:lpstr>Level 7 Understand</vt:lpstr>
      <vt:lpstr>Level 7 Understand</vt:lpstr>
      <vt:lpstr>Level 7 Understand</vt:lpstr>
      <vt:lpstr>Level 7</vt:lpstr>
      <vt:lpstr>Level 7</vt:lpstr>
      <vt:lpstr>Level 7</vt:lpstr>
      <vt:lpstr>Love is the Basis of Life</vt:lpstr>
      <vt:lpstr>Love is the Basis of Life</vt:lpstr>
      <vt:lpstr>Love is the Basis of Life</vt:lpstr>
      <vt:lpstr>Why So Many Laws</vt:lpstr>
      <vt:lpstr>Why So Many Laws</vt:lpstr>
      <vt:lpstr>Why So Many Laws</vt:lpstr>
      <vt:lpstr>Why So Many Laws</vt:lpstr>
      <vt:lpstr>Why So Many Laws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Consider a Child Brushing his Teeth through the 7 Levels</vt:lpstr>
      <vt:lpstr>At All 7 Levels Teeth are Brushed</vt:lpstr>
      <vt:lpstr>At All 7 Levels Teeth are Brushed</vt:lpstr>
      <vt:lpstr>At All 7 Levels Teeth are Brushed</vt:lpstr>
      <vt:lpstr>At All 7 Levels Teeth are Brushed</vt:lpstr>
      <vt:lpstr>At All 7 Levels Teeth are Brushed</vt:lpstr>
      <vt:lpstr>Imposed vs. Design Law</vt:lpstr>
      <vt:lpstr>Imposed vs. Design Law</vt:lpstr>
      <vt:lpstr>Imposed vs. Design Law</vt:lpstr>
      <vt:lpstr>Hebrews 5:11-14</vt:lpstr>
      <vt:lpstr>Hebrews 5:11-14</vt:lpstr>
      <vt:lpstr>God wants us to Grow Up</vt:lpstr>
      <vt:lpstr>God wants us to Grow Up</vt:lpstr>
      <vt:lpstr>God wants us to Grow Up</vt:lpstr>
      <vt:lpstr>God wants us to Grow Up</vt:lpstr>
      <vt:lpstr>Immature Christianity and Our Youth</vt:lpstr>
      <vt:lpstr>Immature Christianity and Our Youth</vt:lpstr>
      <vt:lpstr>Immature Christianity and Our Youth</vt:lpstr>
      <vt:lpstr>Immature Christianity and Our Youth</vt:lpstr>
      <vt:lpstr>Immature Christianity and Our Youth</vt:lpstr>
      <vt:lpstr>So What Prevents Maturing? </vt:lpstr>
      <vt:lpstr>So What Prevents Maturing? </vt:lpstr>
      <vt:lpstr>So What Prevents Maturing? </vt:lpstr>
      <vt:lpstr>So What Prevents Maturing? </vt:lpstr>
      <vt:lpstr>What is Infant Formula?</vt:lpstr>
      <vt:lpstr>What is Infant Formula?</vt:lpstr>
      <vt:lpstr>What is Infant Formula?</vt:lpstr>
      <vt:lpstr>What is Infant Formula?</vt:lpstr>
      <vt:lpstr>What is Infant Formula?</vt:lpstr>
      <vt:lpstr>What is Infant Formula?</vt:lpstr>
      <vt:lpstr>What is Infant Formula?</vt:lpstr>
      <vt:lpstr>Healthy Repentance</vt:lpstr>
      <vt:lpstr>Healthy Repentance</vt:lpstr>
      <vt:lpstr>What Prevents Growing Up?</vt:lpstr>
      <vt:lpstr>What Prevents Growing Up?</vt:lpstr>
      <vt:lpstr>What Prevents Growing Up?</vt:lpstr>
      <vt:lpstr>What is Infant Formula?</vt:lpstr>
      <vt:lpstr>What is Infant Formula?</vt:lpstr>
      <vt:lpstr>What is Infant Formula?</vt:lpstr>
      <vt:lpstr>What is Infant Formula?</vt:lpstr>
      <vt:lpstr>What is Infant Formula?</vt:lpstr>
      <vt:lpstr>What is Infant Formula?</vt:lpstr>
      <vt:lpstr>Genuine  Righteousness/Justification</vt:lpstr>
      <vt:lpstr>Genuine  Righteousness/Justification</vt:lpstr>
      <vt:lpstr>Genuine  Righteousness/Justification</vt:lpstr>
      <vt:lpstr>Genuine  Righteousness/Justification</vt:lpstr>
      <vt:lpstr>Genuine  Righteousness/Justification</vt:lpstr>
      <vt:lpstr>Genuine  Righteousness/Justification</vt:lpstr>
      <vt:lpstr>Infant Repentance</vt:lpstr>
      <vt:lpstr>Infant Repentance</vt:lpstr>
      <vt:lpstr>Infant Repentance</vt:lpstr>
      <vt:lpstr>Infant Repentance</vt:lpstr>
      <vt:lpstr>Infant Repentance</vt:lpstr>
      <vt:lpstr>Infant Repentance</vt:lpstr>
      <vt:lpstr>Infant Repentance</vt:lpstr>
      <vt:lpstr>Faith in God – how is this infant formula?</vt:lpstr>
      <vt:lpstr>Faith in God – how is this infant formula?</vt:lpstr>
      <vt:lpstr>Faith in God – how is this infant formula?</vt:lpstr>
      <vt:lpstr>Faith in God – how is this infant formula?</vt:lpstr>
      <vt:lpstr>Example</vt:lpstr>
      <vt:lpstr>Example</vt:lpstr>
      <vt:lpstr>Example</vt:lpstr>
      <vt:lpstr>Example</vt:lpstr>
      <vt:lpstr>Instructions about Baptism – How is this Infant Stuff? </vt:lpstr>
      <vt:lpstr>Instructions about Baptism – How is this Infant Stuff? </vt:lpstr>
      <vt:lpstr>Instructions about Baptism – How is this Infant Stuff? </vt:lpstr>
      <vt:lpstr>Laying on of Hands – How is this Infant Formula?</vt:lpstr>
      <vt:lpstr>Laying on of Hands – How is this Infant Formula?</vt:lpstr>
      <vt:lpstr>Laying on of Hands – How is this Infant Formula?</vt:lpstr>
      <vt:lpstr>Resurrection of the Dead – How is this Infant Stuff?</vt:lpstr>
      <vt:lpstr>Resurrection of the Dead – How is this Infant Stuff?</vt:lpstr>
      <vt:lpstr>Resurrection of the Dead – How is this Infant Stuff?</vt:lpstr>
      <vt:lpstr>Resurrection of the Dead – How is this Infant Stuff?</vt:lpstr>
      <vt:lpstr>Eternal Judgment – How is this Infant Formula?</vt:lpstr>
      <vt:lpstr>Eternal Judgment – How is this Infant Formula?</vt:lpstr>
      <vt:lpstr>Eternal Judgment – How is this Infant Formula?</vt:lpstr>
      <vt:lpstr>Eternal Judgment – How is this Infant Formula?</vt:lpstr>
      <vt:lpstr>What is Immaturity?</vt:lpstr>
      <vt:lpstr>What is Immaturity?</vt:lpstr>
      <vt:lpstr>What is Immaturity?</vt:lpstr>
      <vt:lpstr>What is Immaturity?</vt:lpstr>
      <vt:lpstr>What is Immaturity?</vt:lpstr>
      <vt:lpstr>What is Immaturity?</vt:lpstr>
      <vt:lpstr>What is Immaturity?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Maturity?</vt:lpstr>
      <vt:lpstr>What is Maturity?</vt:lpstr>
      <vt:lpstr>What is Maturity?</vt:lpstr>
      <vt:lpstr>What is Maturity?</vt:lpstr>
      <vt:lpstr>What is Maturity?</vt:lpstr>
      <vt:lpstr>What is Maturity?</vt:lpstr>
      <vt:lpstr>PowerPoint Presentation</vt:lpstr>
      <vt:lpstr>PowerPoint Presentation</vt:lpstr>
      <vt:lpstr>PowerPoint Presentation</vt:lpstr>
      <vt:lpstr>Historic View</vt:lpstr>
      <vt:lpstr>Historic View</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Consider the Foods We Eat: How do you determine what is right or wrong to eat?</vt:lpstr>
      <vt:lpstr>Moral Decision Making in the Real World</vt:lpstr>
      <vt:lpstr>Moral Decision Making in the Real World</vt:lpstr>
      <vt:lpstr>Moral Decision Making in the Real World</vt:lpstr>
      <vt:lpstr>Moral Decision Making in the Real World</vt:lpstr>
      <vt:lpstr>Moral Decision Making in the Real World</vt:lpstr>
      <vt:lpstr>Moral Decision Making in the Real World</vt:lpstr>
      <vt:lpstr>Law of Love</vt:lpstr>
      <vt:lpstr>Law of Love</vt:lpstr>
      <vt:lpstr>Law of Love</vt:lpstr>
      <vt:lpstr>Law of Love</vt:lpstr>
      <vt:lpstr>Law of Love</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Domestic Violence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Why Did Christ have to Die?  The Atonement through the 7 levels:</vt:lpstr>
      <vt:lpstr>Conflict in Christianity</vt:lpstr>
      <vt:lpstr>Conflict in Christianity</vt:lpstr>
      <vt:lpstr>Conflict in Christianity</vt:lpstr>
      <vt:lpstr>Conflict in Christianity</vt:lpstr>
      <vt:lpstr>Conflict in Christianity</vt:lpstr>
      <vt:lpstr>Conflict in Christianity</vt:lpstr>
      <vt:lpstr>Conflict in Christianity</vt:lpstr>
      <vt:lpstr>Conflict in Christianity</vt:lpstr>
      <vt:lpstr>Growing Through the Stages</vt:lpstr>
      <vt:lpstr>Growing Through the Stages</vt:lpstr>
      <vt:lpstr>Growing Through the Stages</vt:lpstr>
      <vt:lpstr>Growing Through the Stages</vt:lpstr>
      <vt:lpstr>Growing Through the Stages</vt:lpstr>
      <vt:lpstr>Growing Through the Stages</vt:lpstr>
      <vt:lpstr>The Groom and His Bride</vt:lpstr>
      <vt:lpstr>The Groom and His Bride</vt:lpstr>
      <vt:lpstr>The Groom and His Bride</vt:lpstr>
      <vt:lpstr>The Groom and His Bride</vt:lpstr>
      <vt:lpstr>The Groom and His Bride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dc:creator>
  <cp:lastModifiedBy>dean</cp:lastModifiedBy>
  <cp:revision>444</cp:revision>
  <dcterms:created xsi:type="dcterms:W3CDTF">2013-09-25T21:31:48Z</dcterms:created>
  <dcterms:modified xsi:type="dcterms:W3CDTF">2015-03-21T02:46:53Z</dcterms:modified>
</cp:coreProperties>
</file>