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508" r:id="rId2"/>
    <p:sldId id="468" r:id="rId3"/>
    <p:sldId id="509" r:id="rId4"/>
    <p:sldId id="510" r:id="rId5"/>
    <p:sldId id="257" r:id="rId6"/>
    <p:sldId id="311" r:id="rId7"/>
    <p:sldId id="312" r:id="rId8"/>
    <p:sldId id="258" r:id="rId9"/>
    <p:sldId id="259" r:id="rId10"/>
    <p:sldId id="469" r:id="rId11"/>
    <p:sldId id="313" r:id="rId12"/>
    <p:sldId id="314" r:id="rId13"/>
    <p:sldId id="315" r:id="rId14"/>
    <p:sldId id="260" r:id="rId15"/>
    <p:sldId id="261" r:id="rId16"/>
    <p:sldId id="470" r:id="rId17"/>
    <p:sldId id="316" r:id="rId18"/>
    <p:sldId id="317" r:id="rId19"/>
    <p:sldId id="318" r:id="rId20"/>
    <p:sldId id="319" r:id="rId21"/>
    <p:sldId id="320" r:id="rId22"/>
    <p:sldId id="321" r:id="rId23"/>
    <p:sldId id="262" r:id="rId24"/>
    <p:sldId id="322" r:id="rId25"/>
    <p:sldId id="323" r:id="rId26"/>
    <p:sldId id="324" r:id="rId27"/>
    <p:sldId id="325" r:id="rId28"/>
    <p:sldId id="471" r:id="rId29"/>
    <p:sldId id="472" r:id="rId30"/>
    <p:sldId id="473" r:id="rId31"/>
    <p:sldId id="474" r:id="rId32"/>
    <p:sldId id="475" r:id="rId33"/>
    <p:sldId id="476" r:id="rId34"/>
    <p:sldId id="477" r:id="rId35"/>
    <p:sldId id="264" r:id="rId36"/>
    <p:sldId id="331" r:id="rId37"/>
    <p:sldId id="265" r:id="rId38"/>
    <p:sldId id="266" r:id="rId39"/>
    <p:sldId id="332" r:id="rId40"/>
    <p:sldId id="267" r:id="rId41"/>
    <p:sldId id="268" r:id="rId42"/>
    <p:sldId id="269" r:id="rId43"/>
    <p:sldId id="333" r:id="rId44"/>
    <p:sldId id="334" r:id="rId45"/>
    <p:sldId id="335" r:id="rId46"/>
    <p:sldId id="336" r:id="rId47"/>
    <p:sldId id="270" r:id="rId48"/>
    <p:sldId id="444" r:id="rId49"/>
    <p:sldId id="482" r:id="rId50"/>
    <p:sldId id="483" r:id="rId51"/>
    <p:sldId id="484" r:id="rId52"/>
    <p:sldId id="271" r:id="rId53"/>
    <p:sldId id="272" r:id="rId54"/>
    <p:sldId id="273" r:id="rId55"/>
    <p:sldId id="274" r:id="rId56"/>
    <p:sldId id="479" r:id="rId57"/>
    <p:sldId id="480" r:id="rId58"/>
    <p:sldId id="481" r:id="rId59"/>
    <p:sldId id="276" r:id="rId60"/>
    <p:sldId id="342" r:id="rId61"/>
    <p:sldId id="277" r:id="rId62"/>
    <p:sldId id="343" r:id="rId63"/>
    <p:sldId id="344" r:id="rId64"/>
    <p:sldId id="278" r:id="rId65"/>
    <p:sldId id="279" r:id="rId66"/>
    <p:sldId id="280" r:id="rId67"/>
    <p:sldId id="281" r:id="rId68"/>
    <p:sldId id="282" r:id="rId69"/>
    <p:sldId id="485" r:id="rId70"/>
    <p:sldId id="345" r:id="rId71"/>
    <p:sldId id="346" r:id="rId72"/>
    <p:sldId id="347" r:id="rId73"/>
    <p:sldId id="283" r:id="rId74"/>
    <p:sldId id="284" r:id="rId75"/>
    <p:sldId id="486" r:id="rId76"/>
    <p:sldId id="348" r:id="rId77"/>
    <p:sldId id="349" r:id="rId78"/>
    <p:sldId id="350" r:id="rId79"/>
    <p:sldId id="351" r:id="rId80"/>
    <p:sldId id="466" r:id="rId81"/>
    <p:sldId id="285" r:id="rId82"/>
    <p:sldId id="352" r:id="rId83"/>
    <p:sldId id="298" r:id="rId84"/>
    <p:sldId id="353" r:id="rId85"/>
    <p:sldId id="299" r:id="rId86"/>
    <p:sldId id="286" r:id="rId87"/>
    <p:sldId id="487" r:id="rId88"/>
    <p:sldId id="361" r:id="rId89"/>
    <p:sldId id="362" r:id="rId90"/>
    <p:sldId id="363" r:id="rId91"/>
    <p:sldId id="364" r:id="rId92"/>
    <p:sldId id="308" r:id="rId93"/>
    <p:sldId id="292" r:id="rId94"/>
    <p:sldId id="289" r:id="rId95"/>
    <p:sldId id="290" r:id="rId96"/>
    <p:sldId id="296" r:id="rId97"/>
    <p:sldId id="507" r:id="rId98"/>
    <p:sldId id="293" r:id="rId99"/>
    <p:sldId id="294" r:id="rId100"/>
    <p:sldId id="295" r:id="rId101"/>
    <p:sldId id="358" r:id="rId102"/>
    <p:sldId id="309" r:id="rId103"/>
    <p:sldId id="300" r:id="rId104"/>
    <p:sldId id="488" r:id="rId105"/>
    <p:sldId id="359" r:id="rId106"/>
    <p:sldId id="360" r:id="rId107"/>
    <p:sldId id="301" r:id="rId108"/>
    <p:sldId id="460" r:id="rId109"/>
    <p:sldId id="366" r:id="rId110"/>
    <p:sldId id="489" r:id="rId111"/>
    <p:sldId id="367" r:id="rId112"/>
    <p:sldId id="368" r:id="rId113"/>
    <p:sldId id="369" r:id="rId114"/>
    <p:sldId id="370" r:id="rId115"/>
    <p:sldId id="452" r:id="rId116"/>
    <p:sldId id="429" r:id="rId117"/>
    <p:sldId id="445" r:id="rId118"/>
    <p:sldId id="446" r:id="rId119"/>
    <p:sldId id="449" r:id="rId120"/>
    <p:sldId id="467" r:id="rId121"/>
    <p:sldId id="454" r:id="rId122"/>
    <p:sldId id="439" r:id="rId123"/>
    <p:sldId id="375" r:id="rId124"/>
    <p:sldId id="490" r:id="rId125"/>
    <p:sldId id="376" r:id="rId126"/>
    <p:sldId id="377" r:id="rId127"/>
    <p:sldId id="456" r:id="rId128"/>
    <p:sldId id="378" r:id="rId129"/>
    <p:sldId id="379" r:id="rId130"/>
    <p:sldId id="380" r:id="rId131"/>
    <p:sldId id="381" r:id="rId132"/>
    <p:sldId id="382" r:id="rId133"/>
    <p:sldId id="458" r:id="rId134"/>
    <p:sldId id="462" r:id="rId135"/>
    <p:sldId id="384" r:id="rId136"/>
    <p:sldId id="491" r:id="rId137"/>
    <p:sldId id="385" r:id="rId138"/>
    <p:sldId id="386" r:id="rId139"/>
    <p:sldId id="387" r:id="rId140"/>
    <p:sldId id="388" r:id="rId141"/>
    <p:sldId id="457" r:id="rId142"/>
    <p:sldId id="502" r:id="rId143"/>
    <p:sldId id="390" r:id="rId144"/>
    <p:sldId id="391" r:id="rId145"/>
    <p:sldId id="394" r:id="rId146"/>
    <p:sldId id="450" r:id="rId147"/>
    <p:sldId id="503" r:id="rId148"/>
    <p:sldId id="397" r:id="rId149"/>
    <p:sldId id="492" r:id="rId150"/>
    <p:sldId id="493" r:id="rId151"/>
    <p:sldId id="505" r:id="rId152"/>
    <p:sldId id="506" r:id="rId153"/>
    <p:sldId id="504" r:id="rId154"/>
    <p:sldId id="398" r:id="rId155"/>
    <p:sldId id="399" r:id="rId156"/>
    <p:sldId id="494" r:id="rId157"/>
    <p:sldId id="400" r:id="rId158"/>
    <p:sldId id="401" r:id="rId159"/>
    <p:sldId id="402" r:id="rId160"/>
    <p:sldId id="464" r:id="rId161"/>
    <p:sldId id="495" r:id="rId162"/>
    <p:sldId id="496" r:id="rId163"/>
    <p:sldId id="497" r:id="rId164"/>
    <p:sldId id="404" r:id="rId165"/>
    <p:sldId id="405" r:id="rId166"/>
    <p:sldId id="406" r:id="rId167"/>
    <p:sldId id="407" r:id="rId168"/>
    <p:sldId id="498" r:id="rId169"/>
    <p:sldId id="408" r:id="rId170"/>
    <p:sldId id="409" r:id="rId171"/>
    <p:sldId id="410" r:id="rId172"/>
    <p:sldId id="411" r:id="rId173"/>
    <p:sldId id="499" r:id="rId174"/>
    <p:sldId id="412" r:id="rId175"/>
    <p:sldId id="414" r:id="rId176"/>
    <p:sldId id="451" r:id="rId177"/>
    <p:sldId id="415" r:id="rId178"/>
    <p:sldId id="416" r:id="rId179"/>
    <p:sldId id="500" r:id="rId180"/>
    <p:sldId id="417" r:id="rId181"/>
    <p:sldId id="418" r:id="rId182"/>
    <p:sldId id="419" r:id="rId183"/>
    <p:sldId id="420" r:id="rId184"/>
    <p:sldId id="421" r:id="rId185"/>
    <p:sldId id="422" r:id="rId186"/>
    <p:sldId id="423" r:id="rId187"/>
    <p:sldId id="440" r:id="rId1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rBg3NzhP2tNhkMrQcf1NQ==" hashData="9qFNtysQNe5E/FBMmTfg7xosqw0="/>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5353"/>
    <a:srgbClr val="FFFF99"/>
    <a:srgbClr val="ACAEEE"/>
    <a:srgbClr val="B6ADED"/>
    <a:srgbClr val="8D9EE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438" y="-402"/>
      </p:cViewPr>
      <p:guideLst>
        <p:guide orient="horz" pos="1620"/>
        <p:guide pos="2880"/>
      </p:guideLst>
    </p:cSldViewPr>
  </p:slideViewPr>
  <p:notesTextViewPr>
    <p:cViewPr>
      <p:scale>
        <a:sx n="1" d="1"/>
        <a:sy n="1" d="1"/>
      </p:scale>
      <p:origin x="0" y="0"/>
    </p:cViewPr>
  </p:notesTextViewPr>
  <p:sorterViewPr>
    <p:cViewPr>
      <p:scale>
        <a:sx n="66" d="100"/>
        <a:sy n="66" d="100"/>
      </p:scale>
      <p:origin x="0" y="110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0740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5688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09097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32325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228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B71C1-D9F0-4A37-A4F6-BDCB58C21A3B}"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77928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B71C1-D9F0-4A37-A4F6-BDCB58C21A3B}" type="datetimeFigureOut">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1182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BB71C1-D9F0-4A37-A4F6-BDCB58C21A3B}" type="datetimeFigureOut">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9658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B71C1-D9F0-4A37-A4F6-BDCB58C21A3B}" type="datetimeFigureOut">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37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904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7902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BB71C1-D9F0-4A37-A4F6-BDCB58C21A3B}" type="datetimeFigureOut">
              <a:rPr lang="en-US" smtClean="0"/>
              <a:t>11/14/2013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454EFD-86D6-4F47-85FB-7205DE7B8782}" type="slidenum">
              <a:rPr lang="en-US" smtClean="0"/>
              <a:t>‹#›</a:t>
            </a:fld>
            <a:endParaRPr lang="en-US"/>
          </a:p>
        </p:txBody>
      </p:sp>
    </p:spTree>
    <p:extLst>
      <p:ext uri="{BB962C8B-B14F-4D97-AF65-F5344CB8AC3E}">
        <p14:creationId xmlns:p14="http://schemas.microsoft.com/office/powerpoint/2010/main" val="36536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361950"/>
            <a:ext cx="9144000" cy="1647825"/>
          </a:xfrm>
          <a:prstGeom prst="rect">
            <a:avLst/>
          </a:prstGeom>
          <a:gradFill flip="none" rotWithShape="1">
            <a:gsLst>
              <a:gs pos="100000">
                <a:srgbClr val="FFFF99">
                  <a:alpha val="50000"/>
                </a:srgbClr>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a:xfrm>
            <a:off x="2133600" y="470742"/>
            <a:ext cx="6629400" cy="1326729"/>
          </a:xfrm>
          <a:prstGeom prst="rect">
            <a:avLst/>
          </a:prstGeom>
          <a:effectLst>
            <a:outerShdw blurRad="88900" dist="50800" dir="7200000" algn="tl" rotWithShape="0">
              <a:prstClr val="black"/>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6000" kern="0" dirty="0" smtClean="0">
                <a:solidFill>
                  <a:srgbClr val="ACAEEE"/>
                </a:solidFill>
                <a:latin typeface="Nyala" panose="02000504070300020003" pitchFamily="2" charset="0"/>
              </a:rPr>
              <a:t>GOD </a:t>
            </a:r>
            <a:r>
              <a:rPr lang="en-US" sz="4800" kern="0" dirty="0" smtClean="0">
                <a:solidFill>
                  <a:srgbClr val="ACAEEE"/>
                </a:solidFill>
                <a:latin typeface="Nyala" panose="02000504070300020003" pitchFamily="2" charset="0"/>
              </a:rPr>
              <a:t>AND YOUR </a:t>
            </a:r>
            <a:r>
              <a:rPr lang="en-US" sz="6000" kern="0" dirty="0" smtClean="0">
                <a:solidFill>
                  <a:srgbClr val="ACAEEE"/>
                </a:solidFill>
                <a:latin typeface="Nyala" panose="02000504070300020003" pitchFamily="2" charset="0"/>
              </a:rPr>
              <a:t>BRAIN</a:t>
            </a:r>
          </a:p>
          <a:p>
            <a:pPr algn="ctr">
              <a:lnSpc>
                <a:spcPct val="100000"/>
              </a:lnSpc>
              <a:defRPr/>
            </a:pPr>
            <a:r>
              <a:rPr lang="en-US" sz="2800" spc="800" dirty="0" smtClean="0">
                <a:solidFill>
                  <a:schemeClr val="accent2">
                    <a:lumMod val="40000"/>
                    <a:lumOff val="60000"/>
                  </a:schemeClr>
                </a:solidFill>
                <a:latin typeface="advent pro Lt1" pitchFamily="50" charset="0"/>
              </a:rPr>
              <a:t>SEMINAR</a:t>
            </a:r>
          </a:p>
        </p:txBody>
      </p:sp>
      <p:sp>
        <p:nvSpPr>
          <p:cNvPr id="6" name="TextBox 5"/>
          <p:cNvSpPr txBox="1">
            <a:spLocks noChangeArrowheads="1"/>
          </p:cNvSpPr>
          <p:nvPr/>
        </p:nvSpPr>
        <p:spPr>
          <a:xfrm>
            <a:off x="152400" y="3381375"/>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How Love overcomes fear and heals the brain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 y="2009775"/>
            <a:ext cx="9151315" cy="1332320"/>
          </a:xfrm>
          <a:prstGeom prst="rect">
            <a:avLst/>
          </a:prstGeom>
        </p:spPr>
      </p:pic>
      <p:sp>
        <p:nvSpPr>
          <p:cNvPr id="7" name="TextBox 6"/>
          <p:cNvSpPr txBox="1">
            <a:spLocks noChangeArrowheads="1"/>
          </p:cNvSpPr>
          <p:nvPr/>
        </p:nvSpPr>
        <p:spPr>
          <a:xfrm>
            <a:off x="2286000" y="3381375"/>
            <a:ext cx="227015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Answers to many of life’s questions</a:t>
            </a:r>
          </a:p>
        </p:txBody>
      </p:sp>
      <p:sp>
        <p:nvSpPr>
          <p:cNvPr id="9" name="TextBox 8"/>
          <p:cNvSpPr txBox="1">
            <a:spLocks noChangeArrowheads="1"/>
          </p:cNvSpPr>
          <p:nvPr/>
        </p:nvSpPr>
        <p:spPr>
          <a:xfrm>
            <a:off x="4556150" y="3381375"/>
            <a:ext cx="230185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How lies damage the brain</a:t>
            </a:r>
          </a:p>
        </p:txBody>
      </p:sp>
      <p:sp>
        <p:nvSpPr>
          <p:cNvPr id="10" name="TextBox 9"/>
          <p:cNvSpPr txBox="1">
            <a:spLocks noChangeArrowheads="1"/>
          </p:cNvSpPr>
          <p:nvPr/>
        </p:nvSpPr>
        <p:spPr>
          <a:xfrm>
            <a:off x="6858000" y="3381375"/>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How different views of God affect the brain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70742"/>
            <a:ext cx="1352092" cy="1311844"/>
          </a:xfrm>
          <a:prstGeom prst="rect">
            <a:avLst/>
          </a:prstGeom>
          <a:effectLst>
            <a:glow>
              <a:schemeClr val="bg1"/>
            </a:glow>
          </a:effectLst>
        </p:spPr>
      </p:pic>
    </p:spTree>
    <p:extLst>
      <p:ext uri="{BB962C8B-B14F-4D97-AF65-F5344CB8AC3E}">
        <p14:creationId xmlns:p14="http://schemas.microsoft.com/office/powerpoint/2010/main" val="4044773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WE BELIEVE HAS POWER OVER US POWER TO HEAL AND POWER TO DESTROY</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lvl="0" indent="-342900">
              <a:buFont typeface="Arial" panose="020B0604020202020204" pitchFamily="34" charset="0"/>
              <a:buChar char="•"/>
            </a:pPr>
            <a:endParaRPr lang="en-US" sz="2000" dirty="0">
              <a:solidFill>
                <a:schemeClr val="bg1"/>
              </a:solidFill>
            </a:endParaRPr>
          </a:p>
          <a:p>
            <a:pPr marL="2171700" lvl="4" indent="-342900">
              <a:spcAft>
                <a:spcPts val="1200"/>
              </a:spcAft>
              <a:buFont typeface="Arial" panose="020B0604020202020204" pitchFamily="34" charset="0"/>
              <a:buChar char="•"/>
            </a:pPr>
            <a:r>
              <a:rPr lang="en-US" sz="2400" dirty="0">
                <a:solidFill>
                  <a:schemeClr val="bg1"/>
                </a:solidFill>
              </a:rPr>
              <a:t>Vance </a:t>
            </a:r>
            <a:r>
              <a:rPr lang="en-US" sz="2400" dirty="0" err="1" smtClean="0">
                <a:solidFill>
                  <a:schemeClr val="bg1"/>
                </a:solidFill>
              </a:rPr>
              <a:t>Vanders</a:t>
            </a:r>
            <a:endParaRPr lang="en-US" sz="2400" dirty="0" smtClean="0">
              <a:solidFill>
                <a:schemeClr val="bg1"/>
              </a:solidFill>
            </a:endParaRPr>
          </a:p>
        </p:txBody>
      </p:sp>
    </p:spTree>
    <p:extLst>
      <p:ext uri="{BB962C8B-B14F-4D97-AF65-F5344CB8AC3E}">
        <p14:creationId xmlns:p14="http://schemas.microsoft.com/office/powerpoint/2010/main" val="27870895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10" name="TextBox 9"/>
          <p:cNvSpPr txBox="1">
            <a:spLocks noChangeArrowheads="1"/>
          </p:cNvSpPr>
          <p:nvPr/>
        </p:nvSpPr>
        <p:spPr>
          <a:xfrm rot="16200000">
            <a:off x="-586096" y="2189032"/>
            <a:ext cx="4114800" cy="656607"/>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r"/>
            <a:r>
              <a:rPr lang="en-US" sz="3600" b="1" spc="300" dirty="0" smtClean="0">
                <a:solidFill>
                  <a:schemeClr val="accent5">
                    <a:lumMod val="60000"/>
                    <a:lumOff val="40000"/>
                  </a:schemeClr>
                </a:solidFill>
              </a:rPr>
              <a:t>ECONOMY</a:t>
            </a:r>
            <a:endParaRPr lang="en-US" sz="3600" b="1" spc="300" dirty="0">
              <a:solidFill>
                <a:schemeClr val="accent5">
                  <a:lumMod val="60000"/>
                  <a:lumOff val="40000"/>
                </a:schemeClr>
              </a:solidFill>
            </a:endParaRPr>
          </a:p>
        </p:txBody>
      </p:sp>
      <p:pic>
        <p:nvPicPr>
          <p:cNvPr id="11" name="Picture 2" descr="C:\Users\trjennings\AppData\Local\Microsoft\Windows\Temporary Internet Files\Content.IE5\FYHK3AGC\MP900433118[1].jpg"/>
          <p:cNvPicPr>
            <a:picLocks noChangeAspect="1" noChangeArrowheads="1"/>
          </p:cNvPicPr>
          <p:nvPr/>
        </p:nvPicPr>
        <p:blipFill>
          <a:blip r:embed="rId3">
            <a:extLst>
              <a:ext uri="{28A0092B-C50C-407E-A947-70E740481C1C}">
                <a14:useLocalDpi xmlns:a14="http://schemas.microsoft.com/office/drawing/2010/main" val="0"/>
              </a:ext>
            </a:extLst>
          </a:blip>
          <a:srcRect t="22502" b="22502"/>
          <a:stretch>
            <a:fillRect/>
          </a:stretch>
        </p:blipFill>
        <p:spPr>
          <a:xfrm>
            <a:off x="1795126" y="895350"/>
            <a:ext cx="5410200" cy="2975402"/>
          </a:xfrm>
          <a:prstGeom prst="rect">
            <a:avLst/>
          </a:prstGeom>
        </p:spPr>
      </p:pic>
      <p:pic>
        <p:nvPicPr>
          <p:cNvPr id="12" name="Picture 3" descr="C:\Users\trjennings\AppData\Local\Microsoft\Windows\Temporary Internet Files\Content.IE5\FYHK3AGC\MP9004331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2" t="1350" r="682" b="-993"/>
          <a:stretch/>
        </p:blipFill>
        <p:spPr bwMode="auto">
          <a:xfrm>
            <a:off x="2938126" y="514350"/>
            <a:ext cx="3291840" cy="3909060"/>
          </a:xfrm>
          <a:prstGeom prst="rect">
            <a:avLst/>
          </a:prstGeom>
          <a:noFill/>
          <a:ln>
            <a:noFill/>
          </a:ln>
          <a:effectLst>
            <a:outerShdw blurRad="165100" dist="139700" dir="8100000" algn="tr" rotWithShape="0">
              <a:prstClr val="black">
                <a:alpha val="57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60072" y="4405125"/>
            <a:ext cx="2052165" cy="246221"/>
          </a:xfrm>
          <a:prstGeom prst="rect">
            <a:avLst/>
          </a:prstGeom>
          <a:noFill/>
        </p:spPr>
        <p:txBody>
          <a:bodyPr wrap="none" rtlCol="0">
            <a:spAutoFit/>
          </a:bodyPr>
          <a:lstStyle/>
          <a:p>
            <a:pPr marL="0" lvl="3"/>
            <a:r>
              <a:rPr lang="en-US" sz="1000" dirty="0">
                <a:solidFill>
                  <a:schemeClr val="accent2">
                    <a:lumMod val="60000"/>
                    <a:lumOff val="40000"/>
                  </a:schemeClr>
                </a:solidFill>
              </a:rPr>
              <a:t>image courtesy of </a:t>
            </a:r>
            <a:r>
              <a:rPr lang="en-US" sz="1000" dirty="0" smtClean="0">
                <a:solidFill>
                  <a:schemeClr val="accent2">
                    <a:lumMod val="60000"/>
                    <a:lumOff val="40000"/>
                  </a:schemeClr>
                </a:solidFill>
              </a:rPr>
              <a:t>shutterstock.com</a:t>
            </a:r>
            <a:endParaRPr lang="en-US" sz="1000" dirty="0">
              <a:solidFill>
                <a:schemeClr val="accent2">
                  <a:lumMod val="60000"/>
                  <a:lumOff val="40000"/>
                </a:schemeClr>
              </a:solidFill>
            </a:endParaRPr>
          </a:p>
        </p:txBody>
      </p:sp>
    </p:spTree>
    <p:extLst>
      <p:ext uri="{BB962C8B-B14F-4D97-AF65-F5344CB8AC3E}">
        <p14:creationId xmlns:p14="http://schemas.microsoft.com/office/powerpoint/2010/main" val="21932196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LAW OF LOVE GOD’S DESIGN FOR LIFE</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bg1"/>
              </a:solidFill>
            </a:endParaRPr>
          </a:p>
          <a:p>
            <a:pPr marL="1257300" lvl="2" indent="-342900">
              <a:spcAft>
                <a:spcPts val="1200"/>
              </a:spcAft>
              <a:buFont typeface="Arial" panose="020B0604020202020204" pitchFamily="34" charset="0"/>
              <a:buChar char="•"/>
            </a:pPr>
            <a:r>
              <a:rPr lang="en-US" sz="2400" dirty="0">
                <a:solidFill>
                  <a:schemeClr val="bg1"/>
                </a:solidFill>
              </a:rPr>
              <a:t>Electrons</a:t>
            </a:r>
          </a:p>
          <a:p>
            <a:pPr marL="1257300" lvl="2" indent="-342900">
              <a:spcAft>
                <a:spcPts val="1200"/>
              </a:spcAft>
              <a:buFont typeface="Arial" panose="020B0604020202020204" pitchFamily="34" charset="0"/>
              <a:buChar char="•"/>
            </a:pPr>
            <a:r>
              <a:rPr lang="en-US" sz="2400" dirty="0">
                <a:solidFill>
                  <a:schemeClr val="bg1"/>
                </a:solidFill>
              </a:rPr>
              <a:t>Planets</a:t>
            </a:r>
          </a:p>
          <a:p>
            <a:pPr marL="1257300" lvl="2" indent="-342900">
              <a:spcAft>
                <a:spcPts val="1200"/>
              </a:spcAft>
              <a:buFont typeface="Arial" panose="020B0604020202020204" pitchFamily="34" charset="0"/>
              <a:buChar char="•"/>
            </a:pPr>
            <a:r>
              <a:rPr lang="en-US" sz="2400" dirty="0">
                <a:solidFill>
                  <a:schemeClr val="bg1"/>
                </a:solidFill>
              </a:rPr>
              <a:t>Solar system</a:t>
            </a:r>
          </a:p>
          <a:p>
            <a:pPr marL="1257300" lvl="2" indent="-342900">
              <a:spcAft>
                <a:spcPts val="1200"/>
              </a:spcAft>
              <a:buFont typeface="Arial" panose="020B0604020202020204" pitchFamily="34" charset="0"/>
              <a:buChar char="•"/>
            </a:pPr>
            <a:r>
              <a:rPr lang="en-US" sz="2400" dirty="0">
                <a:solidFill>
                  <a:schemeClr val="bg1"/>
                </a:solidFill>
              </a:rPr>
              <a:t>Galaxies</a:t>
            </a:r>
          </a:p>
          <a:p>
            <a:pPr marL="1257300" lvl="2" indent="-342900">
              <a:spcAft>
                <a:spcPts val="1200"/>
              </a:spcAft>
              <a:buFont typeface="Arial" panose="020B0604020202020204" pitchFamily="34" charset="0"/>
              <a:buChar char="•"/>
            </a:pPr>
            <a:r>
              <a:rPr lang="en-US" sz="2400" dirty="0">
                <a:solidFill>
                  <a:schemeClr val="bg1"/>
                </a:solidFill>
              </a:rPr>
              <a:t>Ezekiel Chapter 10</a:t>
            </a:r>
          </a:p>
          <a:p>
            <a:pPr marL="1257300" lvl="2" indent="-342900">
              <a:spcAft>
                <a:spcPts val="1200"/>
              </a:spcAft>
              <a:buFont typeface="Arial" panose="020B0604020202020204" pitchFamily="34" charset="0"/>
              <a:buChar char="•"/>
            </a:pPr>
            <a:r>
              <a:rPr lang="en-US" sz="2400" dirty="0">
                <a:solidFill>
                  <a:schemeClr val="bg1"/>
                </a:solidFill>
              </a:rPr>
              <a:t>Everything that lives - GIVES </a:t>
            </a:r>
          </a:p>
        </p:txBody>
      </p:sp>
    </p:spTree>
    <p:extLst>
      <p:ext uri="{BB962C8B-B14F-4D97-AF65-F5344CB8AC3E}">
        <p14:creationId xmlns:p14="http://schemas.microsoft.com/office/powerpoint/2010/main" val="169059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00150"/>
            <a:ext cx="2743200" cy="280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a:solidFill>
                  <a:srgbClr val="FFFFCC"/>
                </a:solidFill>
              </a:rPr>
              <a:t>INTEGRATIVE EVIDENCE-BASED APPROACH</a:t>
            </a:r>
          </a:p>
        </p:txBody>
      </p:sp>
      <p:sp>
        <p:nvSpPr>
          <p:cNvPr id="6" name="TextBox 5"/>
          <p:cNvSpPr txBox="1">
            <a:spLocks noChangeArrowheads="1"/>
          </p:cNvSpPr>
          <p:nvPr/>
        </p:nvSpPr>
        <p:spPr>
          <a:xfrm>
            <a:off x="3810000" y="819150"/>
            <a:ext cx="4648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spcAft>
                <a:spcPts val="0"/>
              </a:spcAft>
            </a:pPr>
            <a:endParaRPr lang="en-US" sz="3200" dirty="0" smtClean="0">
              <a:solidFill>
                <a:schemeClr val="bg1"/>
              </a:solidFill>
            </a:endParaRPr>
          </a:p>
          <a:p>
            <a:pPr algn="ctr">
              <a:spcAft>
                <a:spcPts val="0"/>
              </a:spcAft>
            </a:pPr>
            <a:endParaRPr lang="en-US" sz="3200" dirty="0">
              <a:solidFill>
                <a:schemeClr val="bg1"/>
              </a:solidFill>
            </a:endParaRPr>
          </a:p>
          <a:p>
            <a:pPr algn="ctr">
              <a:spcAft>
                <a:spcPts val="0"/>
              </a:spcAft>
            </a:pPr>
            <a:r>
              <a:rPr lang="en-US" sz="3600" dirty="0" smtClean="0">
                <a:solidFill>
                  <a:schemeClr val="bg1"/>
                </a:solidFill>
              </a:rPr>
              <a:t>Law </a:t>
            </a:r>
            <a:r>
              <a:rPr lang="en-US" sz="3600" dirty="0">
                <a:solidFill>
                  <a:schemeClr val="bg1"/>
                </a:solidFill>
              </a:rPr>
              <a:t>of love </a:t>
            </a:r>
            <a:r>
              <a:rPr lang="en-US" sz="3600" dirty="0" smtClean="0">
                <a:solidFill>
                  <a:schemeClr val="bg1"/>
                </a:solidFill>
              </a:rPr>
              <a:t>demonstrated in</a:t>
            </a:r>
          </a:p>
          <a:p>
            <a:pPr algn="ctr">
              <a:spcAft>
                <a:spcPts val="0"/>
              </a:spcAft>
            </a:pPr>
            <a:r>
              <a:rPr lang="en-US" sz="3600" b="1" dirty="0" smtClean="0">
                <a:solidFill>
                  <a:schemeClr val="accent5">
                    <a:lumMod val="60000"/>
                    <a:lumOff val="40000"/>
                  </a:schemeClr>
                </a:solidFill>
              </a:rPr>
              <a:t>Experience</a:t>
            </a:r>
            <a:endParaRPr lang="en-US" sz="3600" dirty="0">
              <a:solidFill>
                <a:schemeClr val="bg1"/>
              </a:solidFill>
            </a:endParaRPr>
          </a:p>
        </p:txBody>
      </p:sp>
    </p:spTree>
    <p:extLst>
      <p:ext uri="{BB962C8B-B14F-4D97-AF65-F5344CB8AC3E}">
        <p14:creationId xmlns:p14="http://schemas.microsoft.com/office/powerpoint/2010/main" val="20174186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LAW OF LOVE DEMONSTRATED IN EXPERIENCE</a:t>
            </a:r>
            <a:endParaRPr lang="en-US" b="1" spc="50" dirty="0" smtClean="0">
              <a:solidFill>
                <a:srgbClr val="FFFFCC"/>
              </a:solidFill>
            </a:endParaRPr>
          </a:p>
        </p:txBody>
      </p:sp>
      <p:sp>
        <p:nvSpPr>
          <p:cNvPr id="6" name="TextBox 5"/>
          <p:cNvSpPr txBox="1">
            <a:spLocks noChangeArrowheads="1"/>
          </p:cNvSpPr>
          <p:nvPr/>
        </p:nvSpPr>
        <p:spPr>
          <a:xfrm>
            <a:off x="1143000" y="9715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914400" lvl="1" indent="-457200">
              <a:lnSpc>
                <a:spcPts val="2000"/>
              </a:lnSpc>
              <a:spcAft>
                <a:spcPts val="0"/>
              </a:spcAft>
              <a:buFont typeface="Arial" panose="020B0604020202020204" pitchFamily="34" charset="0"/>
              <a:buChar char="•"/>
            </a:pPr>
            <a:endParaRPr lang="en-US" sz="1100" dirty="0">
              <a:solidFill>
                <a:schemeClr val="accent5">
                  <a:lumMod val="60000"/>
                  <a:lumOff val="40000"/>
                </a:schemeClr>
              </a:solidFill>
            </a:endParaRPr>
          </a:p>
        </p:txBody>
      </p:sp>
    </p:spTree>
    <p:extLst>
      <p:ext uri="{BB962C8B-B14F-4D97-AF65-F5344CB8AC3E}">
        <p14:creationId xmlns:p14="http://schemas.microsoft.com/office/powerpoint/2010/main" val="4384039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LAW OF LOVE DEMONSTRATED IN EXPERIENCE</a:t>
            </a:r>
            <a:endParaRPr lang="en-US" b="1" spc="50" dirty="0" smtClean="0">
              <a:solidFill>
                <a:srgbClr val="FFFFCC"/>
              </a:solidFill>
            </a:endParaRPr>
          </a:p>
        </p:txBody>
      </p:sp>
      <p:sp>
        <p:nvSpPr>
          <p:cNvPr id="6" name="TextBox 5"/>
          <p:cNvSpPr txBox="1">
            <a:spLocks noChangeArrowheads="1"/>
          </p:cNvSpPr>
          <p:nvPr/>
        </p:nvSpPr>
        <p:spPr>
          <a:xfrm>
            <a:off x="1143000" y="9715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000"/>
              </a:lnSpc>
              <a:spcAft>
                <a:spcPts val="0"/>
              </a:spcAft>
              <a:buFont typeface="Arial" panose="020B0604020202020204" pitchFamily="34" charset="0"/>
              <a:buChar char="•"/>
            </a:pPr>
            <a:r>
              <a:rPr lang="en-US" sz="2400" dirty="0" smtClean="0">
                <a:solidFill>
                  <a:schemeClr val="bg1"/>
                </a:solidFill>
              </a:rPr>
              <a:t>Youth </a:t>
            </a:r>
            <a:r>
              <a:rPr lang="en-US" sz="2400" dirty="0">
                <a:solidFill>
                  <a:schemeClr val="bg1"/>
                </a:solidFill>
              </a:rPr>
              <a:t>who volunteer </a:t>
            </a:r>
            <a:r>
              <a:rPr lang="en-US" sz="2400" dirty="0" smtClean="0">
                <a:solidFill>
                  <a:schemeClr val="bg1"/>
                </a:solidFill>
              </a:rPr>
              <a:t>experienced:</a:t>
            </a:r>
          </a:p>
          <a:p>
            <a:pPr marL="914400" lvl="1" indent="-457200">
              <a:lnSpc>
                <a:spcPts val="2000"/>
              </a:lnSpc>
              <a:spcAft>
                <a:spcPts val="0"/>
              </a:spcAft>
              <a:buFont typeface="Arial" panose="020B0604020202020204" pitchFamily="34" charset="0"/>
              <a:buChar char="•"/>
            </a:pPr>
            <a:r>
              <a:rPr lang="en-US" sz="1800" dirty="0" smtClean="0">
                <a:solidFill>
                  <a:srgbClr val="FFFF99"/>
                </a:solidFill>
              </a:rPr>
              <a:t>greater academic </a:t>
            </a:r>
            <a:r>
              <a:rPr lang="en-US" sz="1800" dirty="0">
                <a:solidFill>
                  <a:srgbClr val="FFFF99"/>
                </a:solidFill>
              </a:rPr>
              <a:t>achievement, civic responsibility, and life skills that include leadership and interpersonal </a:t>
            </a:r>
            <a:r>
              <a:rPr lang="en-US" sz="1800" dirty="0" smtClean="0">
                <a:solidFill>
                  <a:srgbClr val="FFFF99"/>
                </a:solidFill>
              </a:rPr>
              <a:t>self-confidence.</a:t>
            </a:r>
            <a:r>
              <a:rPr lang="en-US" sz="1100" dirty="0">
                <a:solidFill>
                  <a:schemeClr val="accent5">
                    <a:lumMod val="60000"/>
                    <a:lumOff val="40000"/>
                  </a:schemeClr>
                </a:solidFill>
              </a:rPr>
              <a:t> Post, S. Altruism and Health Perspectives from Empirical Research, Oxford University Press, New York, 2007: p. 20, 21). </a:t>
            </a:r>
            <a:endParaRPr lang="en-US" sz="1100" dirty="0" smtClean="0">
              <a:solidFill>
                <a:schemeClr val="accent5">
                  <a:lumMod val="60000"/>
                  <a:lumOff val="40000"/>
                </a:schemeClr>
              </a:solidFill>
            </a:endParaRPr>
          </a:p>
          <a:p>
            <a:pPr marL="914400" lvl="1" indent="-457200">
              <a:lnSpc>
                <a:spcPts val="2000"/>
              </a:lnSpc>
              <a:spcAft>
                <a:spcPts val="0"/>
              </a:spcAft>
              <a:buFont typeface="Arial" panose="020B0604020202020204" pitchFamily="34" charset="0"/>
              <a:buChar char="•"/>
            </a:pPr>
            <a:endParaRPr lang="en-US" sz="1100" dirty="0">
              <a:solidFill>
                <a:schemeClr val="accent5">
                  <a:lumMod val="60000"/>
                  <a:lumOff val="40000"/>
                </a:schemeClr>
              </a:solidFill>
            </a:endParaRPr>
          </a:p>
        </p:txBody>
      </p:sp>
    </p:spTree>
    <p:extLst>
      <p:ext uri="{BB962C8B-B14F-4D97-AF65-F5344CB8AC3E}">
        <p14:creationId xmlns:p14="http://schemas.microsoft.com/office/powerpoint/2010/main" val="19303842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LAW OF LOVE DEMONSTRATED IN EXPERIENCE</a:t>
            </a:r>
            <a:endParaRPr lang="en-US" b="1" spc="50" dirty="0" smtClean="0">
              <a:solidFill>
                <a:srgbClr val="FFFFCC"/>
              </a:solidFill>
            </a:endParaRPr>
          </a:p>
        </p:txBody>
      </p:sp>
      <p:sp>
        <p:nvSpPr>
          <p:cNvPr id="6" name="TextBox 5"/>
          <p:cNvSpPr txBox="1">
            <a:spLocks noChangeArrowheads="1"/>
          </p:cNvSpPr>
          <p:nvPr/>
        </p:nvSpPr>
        <p:spPr>
          <a:xfrm>
            <a:off x="1143000" y="9715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000"/>
              </a:lnSpc>
              <a:spcAft>
                <a:spcPts val="0"/>
              </a:spcAft>
              <a:buFont typeface="Arial" panose="020B0604020202020204" pitchFamily="34" charset="0"/>
              <a:buChar char="•"/>
            </a:pPr>
            <a:r>
              <a:rPr lang="en-US" sz="2400" dirty="0">
                <a:solidFill>
                  <a:schemeClr val="accent2">
                    <a:lumMod val="60000"/>
                    <a:lumOff val="40000"/>
                  </a:schemeClr>
                </a:solidFill>
              </a:rPr>
              <a:t>Youth who volunteer </a:t>
            </a:r>
            <a:r>
              <a:rPr lang="en-US" sz="2400" dirty="0" smtClean="0">
                <a:solidFill>
                  <a:schemeClr val="accent2">
                    <a:lumMod val="60000"/>
                    <a:lumOff val="40000"/>
                  </a:schemeClr>
                </a:solidFill>
              </a:rPr>
              <a:t>experienced:</a:t>
            </a:r>
          </a:p>
          <a:p>
            <a:pPr marL="914400" lvl="1" indent="-457200">
              <a:lnSpc>
                <a:spcPts val="2000"/>
              </a:lnSpc>
              <a:spcAft>
                <a:spcPts val="0"/>
              </a:spcAft>
              <a:buFont typeface="Arial" panose="020B0604020202020204" pitchFamily="34" charset="0"/>
              <a:buChar char="•"/>
            </a:pPr>
            <a:r>
              <a:rPr lang="en-US" sz="1800" dirty="0" smtClean="0">
                <a:solidFill>
                  <a:schemeClr val="accent2">
                    <a:lumMod val="60000"/>
                    <a:lumOff val="40000"/>
                  </a:schemeClr>
                </a:solidFill>
              </a:rPr>
              <a:t>greater academic </a:t>
            </a:r>
            <a:r>
              <a:rPr lang="en-US" sz="1800" dirty="0">
                <a:solidFill>
                  <a:schemeClr val="accent2">
                    <a:lumMod val="60000"/>
                    <a:lumOff val="40000"/>
                  </a:schemeClr>
                </a:solidFill>
              </a:rPr>
              <a:t>achievement, civic responsibility, and life skills that include leadership and interpersonal </a:t>
            </a:r>
            <a:r>
              <a:rPr lang="en-US" sz="1800" dirty="0" smtClean="0">
                <a:solidFill>
                  <a:schemeClr val="accent2">
                    <a:lumMod val="60000"/>
                    <a:lumOff val="40000"/>
                  </a:schemeClr>
                </a:solidFill>
              </a:rPr>
              <a:t>self-confidence.</a:t>
            </a:r>
            <a:r>
              <a:rPr lang="en-US" sz="1100" dirty="0">
                <a:solidFill>
                  <a:schemeClr val="accent2">
                    <a:lumMod val="60000"/>
                    <a:lumOff val="40000"/>
                  </a:schemeClr>
                </a:solidFill>
              </a:rPr>
              <a:t> Post, S. Altruism and Health Perspectives from Empirical Research, Oxford University Press, New York, 2007: p. 20, 21). </a:t>
            </a:r>
            <a:endParaRPr lang="en-US" sz="1100" dirty="0" smtClean="0">
              <a:solidFill>
                <a:schemeClr val="accent2">
                  <a:lumMod val="60000"/>
                  <a:lumOff val="40000"/>
                </a:schemeClr>
              </a:solidFill>
            </a:endParaRPr>
          </a:p>
          <a:p>
            <a:pPr marL="914400" lvl="1" indent="-457200">
              <a:lnSpc>
                <a:spcPts val="2000"/>
              </a:lnSpc>
              <a:spcAft>
                <a:spcPts val="0"/>
              </a:spcAft>
              <a:buFont typeface="Arial" panose="020B0604020202020204" pitchFamily="34" charset="0"/>
              <a:buChar char="•"/>
            </a:pPr>
            <a:endParaRPr lang="en-US" sz="1100" dirty="0">
              <a:solidFill>
                <a:schemeClr val="accent5">
                  <a:lumMod val="60000"/>
                  <a:lumOff val="40000"/>
                </a:schemeClr>
              </a:solidFill>
            </a:endParaRPr>
          </a:p>
          <a:p>
            <a:pPr marL="342900" indent="-342900">
              <a:lnSpc>
                <a:spcPts val="2000"/>
              </a:lnSpc>
              <a:spcAft>
                <a:spcPts val="0"/>
              </a:spcAft>
              <a:buFont typeface="Arial" panose="020B0604020202020204" pitchFamily="34" charset="0"/>
              <a:buChar char="•"/>
            </a:pPr>
            <a:r>
              <a:rPr lang="en-US" sz="2400" dirty="0" smtClean="0">
                <a:solidFill>
                  <a:schemeClr val="bg1"/>
                </a:solidFill>
              </a:rPr>
              <a:t>Adults </a:t>
            </a:r>
            <a:r>
              <a:rPr lang="en-US" sz="2400" dirty="0">
                <a:solidFill>
                  <a:schemeClr val="bg1"/>
                </a:solidFill>
              </a:rPr>
              <a:t>who volunteer (after accounting for variables such as education, baseline health, smoking, etc.) </a:t>
            </a:r>
          </a:p>
          <a:p>
            <a:pPr marL="914400" lvl="1" indent="-457200">
              <a:lnSpc>
                <a:spcPts val="2000"/>
              </a:lnSpc>
              <a:spcAft>
                <a:spcPts val="0"/>
              </a:spcAft>
              <a:buFont typeface="Arial" panose="020B0604020202020204" pitchFamily="34" charset="0"/>
              <a:buChar char="•"/>
            </a:pPr>
            <a:r>
              <a:rPr lang="en-US" sz="1800" dirty="0" smtClean="0">
                <a:solidFill>
                  <a:srgbClr val="FFFF99"/>
                </a:solidFill>
              </a:rPr>
              <a:t>live </a:t>
            </a:r>
            <a:r>
              <a:rPr lang="en-US" sz="1800" dirty="0">
                <a:solidFill>
                  <a:srgbClr val="FFFF99"/>
                </a:solidFill>
              </a:rPr>
              <a:t>longer, have less illness, less disability, less depression, less dementia and live independently longer than those who did not</a:t>
            </a:r>
            <a:r>
              <a:rPr lang="en-US" sz="1800" dirty="0" smtClean="0">
                <a:solidFill>
                  <a:srgbClr val="FFFF99"/>
                </a:solidFill>
              </a:rPr>
              <a:t>.</a:t>
            </a:r>
            <a:r>
              <a:rPr lang="en-US" sz="1100" dirty="0">
                <a:solidFill>
                  <a:schemeClr val="accent5">
                    <a:lumMod val="60000"/>
                    <a:lumOff val="40000"/>
                  </a:schemeClr>
                </a:solidFill>
              </a:rPr>
              <a:t> Ibid. p. 22, </a:t>
            </a:r>
            <a:r>
              <a:rPr lang="en-US" sz="1100" dirty="0" smtClean="0">
                <a:solidFill>
                  <a:schemeClr val="accent5">
                    <a:lumMod val="60000"/>
                    <a:lumOff val="40000"/>
                  </a:schemeClr>
                </a:solidFill>
              </a:rPr>
              <a:t>26</a:t>
            </a:r>
          </a:p>
          <a:p>
            <a:pPr marL="914400" lvl="1" indent="-457200">
              <a:lnSpc>
                <a:spcPts val="2000"/>
              </a:lnSpc>
              <a:spcAft>
                <a:spcPts val="0"/>
              </a:spcAft>
              <a:buFont typeface="Arial" panose="020B0604020202020204" pitchFamily="34" charset="0"/>
              <a:buChar char="•"/>
            </a:pPr>
            <a:endParaRPr lang="en-US" sz="1100" dirty="0">
              <a:solidFill>
                <a:schemeClr val="accent5">
                  <a:lumMod val="60000"/>
                  <a:lumOff val="40000"/>
                </a:schemeClr>
              </a:solidFill>
            </a:endParaRPr>
          </a:p>
        </p:txBody>
      </p:sp>
    </p:spTree>
    <p:extLst>
      <p:ext uri="{BB962C8B-B14F-4D97-AF65-F5344CB8AC3E}">
        <p14:creationId xmlns:p14="http://schemas.microsoft.com/office/powerpoint/2010/main" val="10112014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LAW OF LOVE DEMONSTRATED IN EXPERIENCE</a:t>
            </a:r>
            <a:endParaRPr lang="en-US" b="1" spc="50" dirty="0" smtClean="0">
              <a:solidFill>
                <a:srgbClr val="FFFFCC"/>
              </a:solidFill>
            </a:endParaRPr>
          </a:p>
        </p:txBody>
      </p:sp>
      <p:sp>
        <p:nvSpPr>
          <p:cNvPr id="6" name="TextBox 5"/>
          <p:cNvSpPr txBox="1">
            <a:spLocks noChangeArrowheads="1"/>
          </p:cNvSpPr>
          <p:nvPr/>
        </p:nvSpPr>
        <p:spPr>
          <a:xfrm>
            <a:off x="1143000" y="9715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000"/>
              </a:lnSpc>
              <a:spcAft>
                <a:spcPts val="0"/>
              </a:spcAft>
              <a:buFont typeface="Arial" panose="020B0604020202020204" pitchFamily="34" charset="0"/>
              <a:buChar char="•"/>
            </a:pPr>
            <a:r>
              <a:rPr lang="en-US" sz="2400" dirty="0">
                <a:solidFill>
                  <a:schemeClr val="accent2">
                    <a:lumMod val="60000"/>
                    <a:lumOff val="40000"/>
                  </a:schemeClr>
                </a:solidFill>
              </a:rPr>
              <a:t>Youth who volunteer </a:t>
            </a:r>
            <a:r>
              <a:rPr lang="en-US" sz="2400" dirty="0" smtClean="0">
                <a:solidFill>
                  <a:schemeClr val="accent2">
                    <a:lumMod val="60000"/>
                    <a:lumOff val="40000"/>
                  </a:schemeClr>
                </a:solidFill>
              </a:rPr>
              <a:t>experienced:</a:t>
            </a:r>
          </a:p>
          <a:p>
            <a:pPr marL="914400" lvl="1" indent="-457200">
              <a:lnSpc>
                <a:spcPts val="2000"/>
              </a:lnSpc>
              <a:spcAft>
                <a:spcPts val="0"/>
              </a:spcAft>
              <a:buFont typeface="Arial" panose="020B0604020202020204" pitchFamily="34" charset="0"/>
              <a:buChar char="•"/>
            </a:pPr>
            <a:r>
              <a:rPr lang="en-US" sz="1800" dirty="0" smtClean="0">
                <a:solidFill>
                  <a:schemeClr val="accent2">
                    <a:lumMod val="60000"/>
                    <a:lumOff val="40000"/>
                  </a:schemeClr>
                </a:solidFill>
              </a:rPr>
              <a:t>greater academic </a:t>
            </a:r>
            <a:r>
              <a:rPr lang="en-US" sz="1800" dirty="0">
                <a:solidFill>
                  <a:schemeClr val="accent2">
                    <a:lumMod val="60000"/>
                    <a:lumOff val="40000"/>
                  </a:schemeClr>
                </a:solidFill>
              </a:rPr>
              <a:t>achievement, civic responsibility, and life skills that include leadership and interpersonal </a:t>
            </a:r>
            <a:r>
              <a:rPr lang="en-US" sz="1800" dirty="0" smtClean="0">
                <a:solidFill>
                  <a:schemeClr val="accent2">
                    <a:lumMod val="60000"/>
                    <a:lumOff val="40000"/>
                  </a:schemeClr>
                </a:solidFill>
              </a:rPr>
              <a:t>self-confidence.</a:t>
            </a:r>
            <a:r>
              <a:rPr lang="en-US" sz="1100" dirty="0">
                <a:solidFill>
                  <a:schemeClr val="accent2">
                    <a:lumMod val="60000"/>
                    <a:lumOff val="40000"/>
                  </a:schemeClr>
                </a:solidFill>
              </a:rPr>
              <a:t> Post, S. Altruism and Health Perspectives from Empirical Research, Oxford University Press, New York, 2007: p. 20, 21). </a:t>
            </a:r>
            <a:endParaRPr lang="en-US" sz="1100" dirty="0" smtClean="0">
              <a:solidFill>
                <a:schemeClr val="accent2">
                  <a:lumMod val="60000"/>
                  <a:lumOff val="40000"/>
                </a:schemeClr>
              </a:solidFill>
            </a:endParaRPr>
          </a:p>
          <a:p>
            <a:pPr marL="914400" lvl="1" indent="-457200">
              <a:lnSpc>
                <a:spcPts val="2000"/>
              </a:lnSpc>
              <a:spcAft>
                <a:spcPts val="0"/>
              </a:spcAft>
              <a:buFont typeface="Arial" panose="020B0604020202020204" pitchFamily="34" charset="0"/>
              <a:buChar char="•"/>
            </a:pPr>
            <a:endParaRPr lang="en-US" sz="1100" dirty="0">
              <a:solidFill>
                <a:schemeClr val="accent2">
                  <a:lumMod val="60000"/>
                  <a:lumOff val="40000"/>
                </a:schemeClr>
              </a:solidFill>
            </a:endParaRPr>
          </a:p>
          <a:p>
            <a:pPr marL="342900" indent="-342900">
              <a:lnSpc>
                <a:spcPts val="2000"/>
              </a:lnSpc>
              <a:spcAft>
                <a:spcPts val="0"/>
              </a:spcAft>
              <a:buFont typeface="Arial" panose="020B0604020202020204" pitchFamily="34" charset="0"/>
              <a:buChar char="•"/>
            </a:pPr>
            <a:r>
              <a:rPr lang="en-US" sz="2400" dirty="0" smtClean="0">
                <a:solidFill>
                  <a:schemeClr val="accent2">
                    <a:lumMod val="60000"/>
                    <a:lumOff val="40000"/>
                  </a:schemeClr>
                </a:solidFill>
              </a:rPr>
              <a:t>Adults </a:t>
            </a:r>
            <a:r>
              <a:rPr lang="en-US" sz="2400" dirty="0">
                <a:solidFill>
                  <a:schemeClr val="accent2">
                    <a:lumMod val="60000"/>
                    <a:lumOff val="40000"/>
                  </a:schemeClr>
                </a:solidFill>
              </a:rPr>
              <a:t>who volunteer (after accounting for variables such as education, baseline health, smoking, etc.) </a:t>
            </a:r>
          </a:p>
          <a:p>
            <a:pPr marL="914400" lvl="1" indent="-457200">
              <a:lnSpc>
                <a:spcPts val="2000"/>
              </a:lnSpc>
              <a:spcAft>
                <a:spcPts val="0"/>
              </a:spcAft>
              <a:buFont typeface="Arial" panose="020B0604020202020204" pitchFamily="34" charset="0"/>
              <a:buChar char="•"/>
            </a:pPr>
            <a:r>
              <a:rPr lang="en-US" sz="1800" dirty="0" smtClean="0">
                <a:solidFill>
                  <a:schemeClr val="accent2">
                    <a:lumMod val="60000"/>
                    <a:lumOff val="40000"/>
                  </a:schemeClr>
                </a:solidFill>
              </a:rPr>
              <a:t>live </a:t>
            </a:r>
            <a:r>
              <a:rPr lang="en-US" sz="1800" dirty="0">
                <a:solidFill>
                  <a:schemeClr val="accent2">
                    <a:lumMod val="60000"/>
                    <a:lumOff val="40000"/>
                  </a:schemeClr>
                </a:solidFill>
              </a:rPr>
              <a:t>longer, have less illness, less disability, less depression, less dementia and live independently longer than those who did not</a:t>
            </a:r>
            <a:r>
              <a:rPr lang="en-US" sz="1800" dirty="0" smtClean="0">
                <a:solidFill>
                  <a:schemeClr val="accent2">
                    <a:lumMod val="60000"/>
                    <a:lumOff val="40000"/>
                  </a:schemeClr>
                </a:solidFill>
              </a:rPr>
              <a:t>.</a:t>
            </a:r>
            <a:r>
              <a:rPr lang="en-US" sz="1100" dirty="0">
                <a:solidFill>
                  <a:schemeClr val="accent2">
                    <a:lumMod val="60000"/>
                    <a:lumOff val="40000"/>
                  </a:schemeClr>
                </a:solidFill>
              </a:rPr>
              <a:t> Ibid. p. 22, </a:t>
            </a:r>
            <a:r>
              <a:rPr lang="en-US" sz="1100" dirty="0" smtClean="0">
                <a:solidFill>
                  <a:schemeClr val="accent2">
                    <a:lumMod val="60000"/>
                    <a:lumOff val="40000"/>
                  </a:schemeClr>
                </a:solidFill>
              </a:rPr>
              <a:t>26</a:t>
            </a:r>
          </a:p>
          <a:p>
            <a:pPr marL="914400" lvl="1" indent="-457200">
              <a:lnSpc>
                <a:spcPts val="2000"/>
              </a:lnSpc>
              <a:spcAft>
                <a:spcPts val="0"/>
              </a:spcAft>
              <a:buFont typeface="Arial" panose="020B0604020202020204" pitchFamily="34" charset="0"/>
              <a:buChar char="•"/>
            </a:pPr>
            <a:endParaRPr lang="en-US" sz="1100" dirty="0">
              <a:solidFill>
                <a:schemeClr val="accent5">
                  <a:lumMod val="60000"/>
                  <a:lumOff val="40000"/>
                </a:schemeClr>
              </a:solidFill>
            </a:endParaRPr>
          </a:p>
          <a:p>
            <a:pPr marL="342900" indent="-342900">
              <a:lnSpc>
                <a:spcPts val="2000"/>
              </a:lnSpc>
              <a:spcAft>
                <a:spcPts val="0"/>
              </a:spcAft>
              <a:buFont typeface="Arial" panose="020B0604020202020204" pitchFamily="34" charset="0"/>
              <a:buChar char="•"/>
            </a:pPr>
            <a:r>
              <a:rPr lang="en-US" sz="2400" dirty="0" smtClean="0">
                <a:solidFill>
                  <a:schemeClr val="bg1"/>
                </a:solidFill>
              </a:rPr>
              <a:t>The </a:t>
            </a:r>
            <a:r>
              <a:rPr lang="en-US" sz="2400" dirty="0">
                <a:solidFill>
                  <a:schemeClr val="bg1"/>
                </a:solidFill>
              </a:rPr>
              <a:t>law of the Lord is perfect… </a:t>
            </a:r>
            <a:r>
              <a:rPr lang="en-US" dirty="0" smtClean="0">
                <a:solidFill>
                  <a:schemeClr val="accent5">
                    <a:lumMod val="60000"/>
                    <a:lumOff val="40000"/>
                  </a:schemeClr>
                </a:solidFill>
              </a:rPr>
              <a:t>Psalms 19:7</a:t>
            </a:r>
          </a:p>
        </p:txBody>
      </p:sp>
    </p:spTree>
    <p:extLst>
      <p:ext uri="{BB962C8B-B14F-4D97-AF65-F5344CB8AC3E}">
        <p14:creationId xmlns:p14="http://schemas.microsoft.com/office/powerpoint/2010/main" val="34222534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1123950"/>
            <a:ext cx="7315200" cy="3276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4400" dirty="0" smtClean="0">
                <a:solidFill>
                  <a:schemeClr val="bg1"/>
                </a:solidFill>
              </a:rPr>
              <a:t>If </a:t>
            </a:r>
            <a:r>
              <a:rPr lang="en-US" sz="4400" dirty="0">
                <a:solidFill>
                  <a:schemeClr val="bg1"/>
                </a:solidFill>
              </a:rPr>
              <a:t>God Built the </a:t>
            </a:r>
            <a:r>
              <a:rPr lang="en-US" sz="4400" dirty="0" smtClean="0">
                <a:solidFill>
                  <a:schemeClr val="bg1"/>
                </a:solidFill>
              </a:rPr>
              <a:t>Universe</a:t>
            </a:r>
          </a:p>
          <a:p>
            <a:pPr lvl="0" algn="ctr"/>
            <a:r>
              <a:rPr lang="en-US" sz="4400" dirty="0" smtClean="0">
                <a:solidFill>
                  <a:schemeClr val="bg1"/>
                </a:solidFill>
              </a:rPr>
              <a:t>to </a:t>
            </a:r>
            <a:r>
              <a:rPr lang="en-US" sz="4400" dirty="0">
                <a:solidFill>
                  <a:schemeClr val="bg1"/>
                </a:solidFill>
              </a:rPr>
              <a:t>Operate upon </a:t>
            </a:r>
            <a:r>
              <a:rPr lang="en-US" sz="4400" dirty="0" smtClean="0">
                <a:solidFill>
                  <a:schemeClr val="bg1"/>
                </a:solidFill>
              </a:rPr>
              <a:t>the</a:t>
            </a:r>
          </a:p>
          <a:p>
            <a:pPr lvl="0" algn="ctr"/>
            <a:r>
              <a:rPr lang="en-US" sz="4400" dirty="0" smtClean="0">
                <a:solidFill>
                  <a:schemeClr val="bg1"/>
                </a:solidFill>
              </a:rPr>
              <a:t>Law </a:t>
            </a:r>
            <a:r>
              <a:rPr lang="en-US" sz="4400" dirty="0">
                <a:solidFill>
                  <a:schemeClr val="bg1"/>
                </a:solidFill>
              </a:rPr>
              <a:t>of Love, </a:t>
            </a:r>
            <a:endParaRPr lang="en-US" sz="4400" dirty="0" smtClean="0">
              <a:solidFill>
                <a:schemeClr val="bg1"/>
              </a:solidFill>
            </a:endParaRPr>
          </a:p>
          <a:p>
            <a:pPr lvl="0" algn="ctr"/>
            <a:r>
              <a:rPr lang="en-US" sz="4400" b="1" dirty="0" smtClean="0">
                <a:solidFill>
                  <a:srgbClr val="FFFF99"/>
                </a:solidFill>
              </a:rPr>
              <a:t>What </a:t>
            </a:r>
            <a:r>
              <a:rPr lang="en-US" sz="4400" b="1" dirty="0">
                <a:solidFill>
                  <a:srgbClr val="FFFF99"/>
                </a:solidFill>
              </a:rPr>
              <a:t>Happened?</a:t>
            </a:r>
          </a:p>
        </p:txBody>
      </p:sp>
    </p:spTree>
    <p:extLst>
      <p:ext uri="{BB962C8B-B14F-4D97-AF65-F5344CB8AC3E}">
        <p14:creationId xmlns:p14="http://schemas.microsoft.com/office/powerpoint/2010/main" val="24559887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smtClean="0">
                <a:solidFill>
                  <a:srgbClr val="FFFF99"/>
                </a:solidFill>
              </a:rPr>
              <a:t>Scripture</a:t>
            </a:r>
            <a:r>
              <a:rPr lang="en-US" sz="2000" b="1" dirty="0">
                <a:solidFill>
                  <a:srgbClr val="FFFF99"/>
                </a:solidFill>
              </a:rPr>
              <a:t>:</a:t>
            </a:r>
            <a:r>
              <a:rPr lang="en-US" sz="2000" b="1" dirty="0">
                <a:solidFill>
                  <a:schemeClr val="accent2">
                    <a:lumMod val="60000"/>
                    <a:lumOff val="40000"/>
                  </a:schemeClr>
                </a:solidFill>
              </a:rPr>
              <a:t> </a:t>
            </a:r>
          </a:p>
          <a:p>
            <a:pPr lvl="1">
              <a:lnSpc>
                <a:spcPts val="1800"/>
              </a:lnSpc>
              <a:spcAft>
                <a:spcPts val="0"/>
              </a:spcAft>
            </a:pPr>
            <a:r>
              <a:rPr lang="en-US" sz="1800" dirty="0">
                <a:solidFill>
                  <a:schemeClr val="bg1"/>
                </a:solidFill>
              </a:rPr>
              <a:t>When he [</a:t>
            </a:r>
            <a:r>
              <a:rPr lang="en-US" sz="1800" dirty="0" err="1">
                <a:solidFill>
                  <a:schemeClr val="bg1"/>
                </a:solidFill>
              </a:rPr>
              <a:t>satan</a:t>
            </a:r>
            <a:r>
              <a:rPr lang="en-US" sz="1800" dirty="0">
                <a:solidFill>
                  <a:schemeClr val="bg1"/>
                </a:solidFill>
              </a:rPr>
              <a:t>] lies, he speaks his native language, for he is a liar and the father of </a:t>
            </a:r>
            <a:r>
              <a:rPr lang="en-US" sz="1800" dirty="0" smtClean="0">
                <a:solidFill>
                  <a:schemeClr val="bg1"/>
                </a:solidFill>
              </a:rPr>
              <a:t>lies. </a:t>
            </a:r>
            <a:r>
              <a:rPr lang="en-US" sz="1400" dirty="0" smtClean="0">
                <a:solidFill>
                  <a:schemeClr val="tx2">
                    <a:lumMod val="40000"/>
                    <a:lumOff val="60000"/>
                  </a:schemeClr>
                </a:solidFill>
              </a:rPr>
              <a:t>John 8:44</a:t>
            </a:r>
          </a:p>
          <a:p>
            <a:pPr>
              <a:lnSpc>
                <a:spcPts val="1800"/>
              </a:lnSpc>
              <a:spcAft>
                <a:spcPts val="0"/>
              </a:spcAft>
            </a:pPr>
            <a:endParaRPr lang="en-US" sz="2400" dirty="0" smtClean="0">
              <a:solidFill>
                <a:schemeClr val="bg1">
                  <a:lumMod val="95000"/>
                </a:schemeClr>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23989979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FALLING DOMINOES OF DESTRUCTION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997998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a:solidFill>
                  <a:srgbClr val="FFFFCC"/>
                </a:solidFill>
              </a:rPr>
              <a:t>WHAT WE BELIEVE HAS POWER OVER US POWER TO HEAL AND POWER TO DESTROY</a:t>
            </a: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lvl="0" indent="-342900">
              <a:buFont typeface="Arial" panose="020B0604020202020204" pitchFamily="34" charset="0"/>
              <a:buChar char="•"/>
            </a:pPr>
            <a:endParaRPr lang="en-US" sz="2000" dirty="0">
              <a:solidFill>
                <a:schemeClr val="bg1"/>
              </a:solidFill>
            </a:endParaRPr>
          </a:p>
          <a:p>
            <a:pPr marL="2171700" lvl="4" indent="-342900">
              <a:spcAft>
                <a:spcPts val="1200"/>
              </a:spcAft>
              <a:buFont typeface="Arial" panose="020B0604020202020204" pitchFamily="34" charset="0"/>
              <a:buChar char="•"/>
            </a:pPr>
            <a:r>
              <a:rPr lang="en-US" sz="2400" dirty="0">
                <a:solidFill>
                  <a:schemeClr val="accent2">
                    <a:lumMod val="60000"/>
                    <a:lumOff val="40000"/>
                  </a:schemeClr>
                </a:solidFill>
              </a:rPr>
              <a:t>Vance </a:t>
            </a:r>
            <a:r>
              <a:rPr lang="en-US" sz="2400" dirty="0" err="1" smtClean="0">
                <a:solidFill>
                  <a:schemeClr val="accent2">
                    <a:lumMod val="60000"/>
                    <a:lumOff val="40000"/>
                  </a:schemeClr>
                </a:solidFill>
              </a:rPr>
              <a:t>Vanders</a:t>
            </a:r>
            <a:endParaRPr lang="en-US" sz="2400" dirty="0" smtClean="0">
              <a:solidFill>
                <a:schemeClr val="accent2">
                  <a:lumMod val="60000"/>
                  <a:lumOff val="40000"/>
                </a:schemeClr>
              </a:solidFill>
            </a:endParaRPr>
          </a:p>
          <a:p>
            <a:pPr marL="2171700" lvl="4" indent="-342900">
              <a:spcAft>
                <a:spcPts val="1200"/>
              </a:spcAft>
              <a:buFont typeface="Arial" panose="020B0604020202020204" pitchFamily="34" charset="0"/>
              <a:buChar char="•"/>
            </a:pPr>
            <a:r>
              <a:rPr lang="en-US" sz="2400" dirty="0" smtClean="0">
                <a:solidFill>
                  <a:schemeClr val="bg1"/>
                </a:solidFill>
              </a:rPr>
              <a:t>Sam </a:t>
            </a:r>
            <a:r>
              <a:rPr lang="en-US" sz="2400" dirty="0" err="1" smtClean="0">
                <a:solidFill>
                  <a:schemeClr val="bg1"/>
                </a:solidFill>
              </a:rPr>
              <a:t>Shoeman</a:t>
            </a:r>
            <a:endParaRPr lang="en-US" sz="2400" dirty="0" smtClean="0">
              <a:solidFill>
                <a:schemeClr val="bg1"/>
              </a:solidFill>
            </a:endParaRPr>
          </a:p>
        </p:txBody>
      </p:sp>
    </p:spTree>
    <p:extLst>
      <p:ext uri="{BB962C8B-B14F-4D97-AF65-F5344CB8AC3E}">
        <p14:creationId xmlns:p14="http://schemas.microsoft.com/office/powerpoint/2010/main" val="30695272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FALLING DOMINOES OF DESTRUCTION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r>
              <a:rPr lang="en-US" sz="2400" dirty="0">
                <a:solidFill>
                  <a:schemeClr val="bg1"/>
                </a:solidFill>
              </a:rPr>
              <a:t>Lies believed </a:t>
            </a:r>
            <a:r>
              <a:rPr lang="en-US" sz="2400" dirty="0" smtClean="0">
                <a:solidFill>
                  <a:schemeClr val="bg1"/>
                </a:solidFill>
              </a:rPr>
              <a:t>= </a:t>
            </a:r>
            <a:r>
              <a:rPr lang="en-US" sz="2400" dirty="0">
                <a:solidFill>
                  <a:schemeClr val="bg1"/>
                </a:solidFill>
              </a:rPr>
              <a:t>broken love and </a:t>
            </a:r>
            <a:r>
              <a:rPr lang="en-US" sz="2400" dirty="0" smtClean="0">
                <a:solidFill>
                  <a:schemeClr val="bg1"/>
                </a:solidFill>
              </a:rPr>
              <a:t>trust.</a:t>
            </a:r>
            <a:endParaRPr lang="en-US" sz="2400" dirty="0">
              <a:solidFill>
                <a:schemeClr val="bg1"/>
              </a:solidFill>
            </a:endParaRPr>
          </a:p>
        </p:txBody>
      </p:sp>
    </p:spTree>
    <p:extLst>
      <p:ext uri="{BB962C8B-B14F-4D97-AF65-F5344CB8AC3E}">
        <p14:creationId xmlns:p14="http://schemas.microsoft.com/office/powerpoint/2010/main" val="4489331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FALLING DOMINOES OF DESTRUCTION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Lies believed </a:t>
            </a:r>
            <a:r>
              <a:rPr lang="en-US" sz="2400" dirty="0" smtClean="0">
                <a:solidFill>
                  <a:schemeClr val="accent2">
                    <a:lumMod val="60000"/>
                    <a:lumOff val="40000"/>
                  </a:schemeClr>
                </a:solidFill>
              </a:rPr>
              <a:t>= </a:t>
            </a:r>
            <a:r>
              <a:rPr lang="en-US" sz="2400" dirty="0">
                <a:solidFill>
                  <a:schemeClr val="accent2">
                    <a:lumMod val="60000"/>
                    <a:lumOff val="40000"/>
                  </a:schemeClr>
                </a:solidFill>
              </a:rPr>
              <a:t>broken love and </a:t>
            </a:r>
            <a:r>
              <a:rPr lang="en-US" sz="2400" dirty="0" smtClean="0">
                <a:solidFill>
                  <a:schemeClr val="accent2">
                    <a:lumMod val="60000"/>
                    <a:lumOff val="40000"/>
                  </a:schemeClr>
                </a:solidFill>
              </a:rPr>
              <a:t>trust.</a:t>
            </a:r>
            <a:endParaRPr lang="en-US" sz="2400" dirty="0">
              <a:solidFill>
                <a:schemeClr val="accent2">
                  <a:lumMod val="60000"/>
                  <a:lumOff val="40000"/>
                </a:schemeClr>
              </a:solidFill>
            </a:endParaRPr>
          </a:p>
          <a:p>
            <a:pPr marL="800100" lvl="1" indent="-342900">
              <a:spcAft>
                <a:spcPts val="0"/>
              </a:spcAft>
              <a:buFont typeface="Arial" panose="020B0604020202020204" pitchFamily="34" charset="0"/>
              <a:buChar char="•"/>
            </a:pPr>
            <a:r>
              <a:rPr lang="en-US" sz="2400" dirty="0" smtClean="0">
                <a:solidFill>
                  <a:schemeClr val="bg1"/>
                </a:solidFill>
              </a:rPr>
              <a:t>Broken </a:t>
            </a:r>
            <a:r>
              <a:rPr lang="en-US" sz="2400" dirty="0">
                <a:solidFill>
                  <a:schemeClr val="bg1"/>
                </a:solidFill>
              </a:rPr>
              <a:t>love and trust </a:t>
            </a:r>
            <a:r>
              <a:rPr lang="en-US" sz="2400" dirty="0" smtClean="0">
                <a:solidFill>
                  <a:schemeClr val="bg1"/>
                </a:solidFill>
              </a:rPr>
              <a:t>= </a:t>
            </a:r>
            <a:r>
              <a:rPr lang="en-US" sz="2400" dirty="0">
                <a:solidFill>
                  <a:schemeClr val="bg1"/>
                </a:solidFill>
              </a:rPr>
              <a:t>fear &amp; </a:t>
            </a:r>
            <a:r>
              <a:rPr lang="en-US" sz="2400" dirty="0" smtClean="0">
                <a:solidFill>
                  <a:schemeClr val="bg1"/>
                </a:solidFill>
              </a:rPr>
              <a:t>selfishness.</a:t>
            </a:r>
          </a:p>
          <a:p>
            <a:pPr lvl="1" algn="r">
              <a:spcAft>
                <a:spcPts val="0"/>
              </a:spcAft>
            </a:pPr>
            <a:r>
              <a:rPr lang="en-US" sz="2000" dirty="0" smtClean="0">
                <a:solidFill>
                  <a:schemeClr val="bg1"/>
                </a:solidFill>
              </a:rPr>
              <a:t>(survival </a:t>
            </a:r>
            <a:r>
              <a:rPr lang="en-US" sz="2000" dirty="0">
                <a:solidFill>
                  <a:schemeClr val="bg1"/>
                </a:solidFill>
              </a:rPr>
              <a:t>of the fittest</a:t>
            </a:r>
            <a:r>
              <a:rPr lang="en-US" sz="2000" dirty="0" smtClean="0">
                <a:solidFill>
                  <a:schemeClr val="bg1"/>
                </a:solidFill>
              </a:rPr>
              <a:t>)     </a:t>
            </a:r>
            <a:r>
              <a:rPr lang="en-US" sz="2000" dirty="0" smtClean="0">
                <a:solidFill>
                  <a:schemeClr val="accent2">
                    <a:lumMod val="50000"/>
                  </a:schemeClr>
                </a:solidFill>
              </a:rPr>
              <a:t>.</a:t>
            </a:r>
            <a:endParaRPr lang="en-US" sz="2000" dirty="0">
              <a:solidFill>
                <a:schemeClr val="accent2">
                  <a:lumMod val="50000"/>
                </a:schemeClr>
              </a:solidFill>
            </a:endParaRPr>
          </a:p>
        </p:txBody>
      </p:sp>
    </p:spTree>
    <p:extLst>
      <p:ext uri="{BB962C8B-B14F-4D97-AF65-F5344CB8AC3E}">
        <p14:creationId xmlns:p14="http://schemas.microsoft.com/office/powerpoint/2010/main" val="13888147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FALLING DOMINOES OF DESTRUCTION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Lies believed </a:t>
            </a:r>
            <a:r>
              <a:rPr lang="en-US" sz="2400" dirty="0" smtClean="0">
                <a:solidFill>
                  <a:schemeClr val="accent2">
                    <a:lumMod val="60000"/>
                    <a:lumOff val="40000"/>
                  </a:schemeClr>
                </a:solidFill>
              </a:rPr>
              <a:t>= </a:t>
            </a:r>
            <a:r>
              <a:rPr lang="en-US" sz="2400" dirty="0">
                <a:solidFill>
                  <a:schemeClr val="accent2">
                    <a:lumMod val="60000"/>
                    <a:lumOff val="40000"/>
                  </a:schemeClr>
                </a:solidFill>
              </a:rPr>
              <a:t>broken love and </a:t>
            </a:r>
            <a:r>
              <a:rPr lang="en-US" sz="2400" dirty="0" smtClean="0">
                <a:solidFill>
                  <a:schemeClr val="accent2">
                    <a:lumMod val="60000"/>
                    <a:lumOff val="40000"/>
                  </a:schemeClr>
                </a:solidFill>
              </a:rPr>
              <a:t>trust.</a:t>
            </a:r>
            <a:endParaRPr lang="en-US" sz="2400" dirty="0">
              <a:solidFill>
                <a:schemeClr val="accent2">
                  <a:lumMod val="60000"/>
                  <a:lumOff val="40000"/>
                </a:schemeClr>
              </a:solidFill>
            </a:endParaRP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Broken love and trust = fear &amp; selfishness.</a:t>
            </a:r>
          </a:p>
          <a:p>
            <a:pPr lvl="1" algn="r">
              <a:spcAft>
                <a:spcPts val="0"/>
              </a:spcAft>
            </a:pPr>
            <a:r>
              <a:rPr lang="en-US" sz="2000" dirty="0">
                <a:solidFill>
                  <a:schemeClr val="accent2">
                    <a:lumMod val="60000"/>
                    <a:lumOff val="40000"/>
                  </a:schemeClr>
                </a:solidFill>
              </a:rPr>
              <a:t>(survival of the fittest)     </a:t>
            </a:r>
            <a:r>
              <a:rPr lang="en-US" sz="2000" dirty="0">
                <a:solidFill>
                  <a:schemeClr val="accent2">
                    <a:lumMod val="50000"/>
                  </a:schemeClr>
                </a:solidFill>
              </a:rPr>
              <a:t>.</a:t>
            </a:r>
          </a:p>
          <a:p>
            <a:pPr marL="800100" lvl="1" indent="-342900">
              <a:spcAft>
                <a:spcPts val="1200"/>
              </a:spcAft>
              <a:buFont typeface="Arial" panose="020B0604020202020204" pitchFamily="34" charset="0"/>
              <a:buChar char="•"/>
            </a:pPr>
            <a:r>
              <a:rPr lang="en-US" sz="2400" dirty="0" smtClean="0">
                <a:solidFill>
                  <a:schemeClr val="bg1"/>
                </a:solidFill>
              </a:rPr>
              <a:t>Fear </a:t>
            </a:r>
            <a:r>
              <a:rPr lang="en-US" sz="2400" dirty="0">
                <a:solidFill>
                  <a:schemeClr val="bg1"/>
                </a:solidFill>
              </a:rPr>
              <a:t>&amp; selfishness </a:t>
            </a:r>
            <a:r>
              <a:rPr lang="en-US" sz="2400" dirty="0" smtClean="0">
                <a:solidFill>
                  <a:schemeClr val="bg1"/>
                </a:solidFill>
              </a:rPr>
              <a:t>= </a:t>
            </a:r>
            <a:r>
              <a:rPr lang="en-US" sz="2400" dirty="0">
                <a:solidFill>
                  <a:schemeClr val="bg1"/>
                </a:solidFill>
              </a:rPr>
              <a:t>destructive </a:t>
            </a:r>
            <a:r>
              <a:rPr lang="en-US" sz="2400" dirty="0" smtClean="0">
                <a:solidFill>
                  <a:schemeClr val="bg1"/>
                </a:solidFill>
              </a:rPr>
              <a:t>acts </a:t>
            </a:r>
            <a:r>
              <a:rPr lang="en-US" sz="2400" dirty="0">
                <a:solidFill>
                  <a:schemeClr val="bg1"/>
                </a:solidFill>
              </a:rPr>
              <a:t>(sins</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478453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FALLING DOMINOES OF DESTRUCTION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Lies believed </a:t>
            </a:r>
            <a:r>
              <a:rPr lang="en-US" sz="2400" dirty="0" smtClean="0">
                <a:solidFill>
                  <a:schemeClr val="accent2">
                    <a:lumMod val="60000"/>
                    <a:lumOff val="40000"/>
                  </a:schemeClr>
                </a:solidFill>
              </a:rPr>
              <a:t>= </a:t>
            </a:r>
            <a:r>
              <a:rPr lang="en-US" sz="2400" dirty="0">
                <a:solidFill>
                  <a:schemeClr val="accent2">
                    <a:lumMod val="60000"/>
                    <a:lumOff val="40000"/>
                  </a:schemeClr>
                </a:solidFill>
              </a:rPr>
              <a:t>broken love and </a:t>
            </a:r>
            <a:r>
              <a:rPr lang="en-US" sz="2400" dirty="0" smtClean="0">
                <a:solidFill>
                  <a:schemeClr val="accent2">
                    <a:lumMod val="60000"/>
                    <a:lumOff val="40000"/>
                  </a:schemeClr>
                </a:solidFill>
              </a:rPr>
              <a:t>trust.</a:t>
            </a:r>
            <a:endParaRPr lang="en-US" sz="2400" dirty="0">
              <a:solidFill>
                <a:schemeClr val="accent2">
                  <a:lumMod val="60000"/>
                  <a:lumOff val="40000"/>
                </a:schemeClr>
              </a:solidFill>
            </a:endParaRP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Broken love and trust = fear &amp; selfishness.</a:t>
            </a:r>
          </a:p>
          <a:p>
            <a:pPr lvl="1" algn="r">
              <a:spcAft>
                <a:spcPts val="0"/>
              </a:spcAft>
            </a:pPr>
            <a:r>
              <a:rPr lang="en-US" sz="2000" dirty="0">
                <a:solidFill>
                  <a:schemeClr val="accent2">
                    <a:lumMod val="60000"/>
                    <a:lumOff val="40000"/>
                  </a:schemeClr>
                </a:solidFill>
              </a:rPr>
              <a:t>(survival of the fittest)     </a:t>
            </a:r>
            <a:r>
              <a:rPr lang="en-US" sz="2000" dirty="0">
                <a:solidFill>
                  <a:schemeClr val="accent2">
                    <a:lumMod val="50000"/>
                  </a:schemeClr>
                </a:solidFill>
              </a:rPr>
              <a:t>.</a:t>
            </a:r>
          </a:p>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Fear </a:t>
            </a:r>
            <a:r>
              <a:rPr lang="en-US" sz="2400" dirty="0">
                <a:solidFill>
                  <a:schemeClr val="accent2">
                    <a:lumMod val="60000"/>
                    <a:lumOff val="40000"/>
                  </a:schemeClr>
                </a:solidFill>
              </a:rPr>
              <a:t>&amp; selfishness </a:t>
            </a:r>
            <a:r>
              <a:rPr lang="en-US" sz="2400" dirty="0" smtClean="0">
                <a:solidFill>
                  <a:schemeClr val="accent2">
                    <a:lumMod val="60000"/>
                    <a:lumOff val="40000"/>
                  </a:schemeClr>
                </a:solidFill>
              </a:rPr>
              <a:t>= </a:t>
            </a:r>
            <a:r>
              <a:rPr lang="en-US" sz="2400" dirty="0">
                <a:solidFill>
                  <a:schemeClr val="accent2">
                    <a:lumMod val="60000"/>
                    <a:lumOff val="40000"/>
                  </a:schemeClr>
                </a:solidFill>
              </a:rPr>
              <a:t>destructive acts (sins</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smtClean="0">
                <a:solidFill>
                  <a:schemeClr val="bg1"/>
                </a:solidFill>
              </a:rPr>
              <a:t>Destructive </a:t>
            </a:r>
            <a:r>
              <a:rPr lang="en-US" sz="2400" dirty="0">
                <a:solidFill>
                  <a:schemeClr val="bg1"/>
                </a:solidFill>
              </a:rPr>
              <a:t>acts (sins) </a:t>
            </a:r>
            <a:r>
              <a:rPr lang="en-US" sz="2400" dirty="0" smtClean="0">
                <a:solidFill>
                  <a:schemeClr val="bg1"/>
                </a:solidFill>
              </a:rPr>
              <a:t>damage the </a:t>
            </a:r>
            <a:r>
              <a:rPr lang="en-US" sz="2400" dirty="0">
                <a:solidFill>
                  <a:schemeClr val="bg1"/>
                </a:solidFill>
              </a:rPr>
              <a:t>mind, </a:t>
            </a:r>
            <a:r>
              <a:rPr lang="en-US" sz="2400" dirty="0" smtClean="0">
                <a:solidFill>
                  <a:schemeClr val="bg1"/>
                </a:solidFill>
              </a:rPr>
              <a:t>character, </a:t>
            </a:r>
            <a:r>
              <a:rPr lang="en-US" sz="2400" dirty="0">
                <a:solidFill>
                  <a:schemeClr val="bg1"/>
                </a:solidFill>
              </a:rPr>
              <a:t>and </a:t>
            </a:r>
            <a:r>
              <a:rPr lang="en-US" sz="2400" dirty="0" smtClean="0">
                <a:solidFill>
                  <a:schemeClr val="bg1"/>
                </a:solidFill>
              </a:rPr>
              <a:t>body = </a:t>
            </a:r>
            <a:r>
              <a:rPr lang="en-US" sz="2400" b="1" dirty="0" smtClean="0">
                <a:solidFill>
                  <a:schemeClr val="bg1"/>
                </a:solidFill>
              </a:rPr>
              <a:t>a </a:t>
            </a:r>
            <a:r>
              <a:rPr lang="en-US" sz="2400" b="1" dirty="0">
                <a:solidFill>
                  <a:schemeClr val="bg1"/>
                </a:solidFill>
              </a:rPr>
              <a:t>terminal </a:t>
            </a:r>
            <a:r>
              <a:rPr lang="en-US" sz="2400" b="1" dirty="0" smtClean="0">
                <a:solidFill>
                  <a:schemeClr val="bg1"/>
                </a:solidFill>
              </a:rPr>
              <a:t>condition.</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43304403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TWO ANTAGONISTIC PRINCIPLES</a:t>
            </a:r>
            <a:endParaRPr lang="en-US" b="1" spc="50" dirty="0" smtClean="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lvl="2" algn="ctr">
              <a:spcAft>
                <a:spcPts val="1200"/>
              </a:spcAft>
            </a:pPr>
            <a:endParaRPr lang="en-US" sz="1100" dirty="0" smtClean="0">
              <a:solidFill>
                <a:schemeClr val="bg1"/>
              </a:solidFill>
            </a:endParaRPr>
          </a:p>
          <a:p>
            <a:pPr algn="ctr">
              <a:spcAft>
                <a:spcPts val="1200"/>
              </a:spcAft>
            </a:pPr>
            <a:r>
              <a:rPr lang="en-US" sz="3200" dirty="0">
                <a:solidFill>
                  <a:schemeClr val="bg1"/>
                </a:solidFill>
              </a:rPr>
              <a:t>Altruistic Love</a:t>
            </a:r>
          </a:p>
          <a:p>
            <a:pPr algn="ctr">
              <a:spcAft>
                <a:spcPts val="1200"/>
              </a:spcAft>
            </a:pPr>
            <a:r>
              <a:rPr lang="en-US" sz="3200" dirty="0" smtClean="0">
                <a:solidFill>
                  <a:schemeClr val="tx2">
                    <a:lumMod val="40000"/>
                    <a:lumOff val="60000"/>
                  </a:schemeClr>
                </a:solidFill>
              </a:rPr>
              <a:t>vs.</a:t>
            </a:r>
            <a:endParaRPr lang="en-US" sz="3200" dirty="0">
              <a:solidFill>
                <a:schemeClr val="tx2">
                  <a:lumMod val="40000"/>
                  <a:lumOff val="60000"/>
                </a:schemeClr>
              </a:solidFill>
            </a:endParaRPr>
          </a:p>
          <a:p>
            <a:pPr algn="ctr">
              <a:spcAft>
                <a:spcPts val="1200"/>
              </a:spcAft>
            </a:pPr>
            <a:r>
              <a:rPr lang="en-US" sz="3200" dirty="0" smtClean="0">
                <a:solidFill>
                  <a:schemeClr val="bg1"/>
                </a:solidFill>
              </a:rPr>
              <a:t>Survival-of-the-fittest</a:t>
            </a:r>
            <a:endParaRPr lang="en-US" sz="3200" dirty="0">
              <a:solidFill>
                <a:schemeClr val="bg1"/>
              </a:solidFill>
            </a:endParaRPr>
          </a:p>
        </p:txBody>
      </p:sp>
    </p:spTree>
    <p:extLst>
      <p:ext uri="{BB962C8B-B14F-4D97-AF65-F5344CB8AC3E}">
        <p14:creationId xmlns:p14="http://schemas.microsoft.com/office/powerpoint/2010/main" val="29667660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smtClean="0">
                <a:solidFill>
                  <a:schemeClr val="accent2">
                    <a:lumMod val="60000"/>
                    <a:lumOff val="40000"/>
                  </a:schemeClr>
                </a:solidFill>
              </a:rPr>
              <a:t>Scripture</a:t>
            </a:r>
            <a:r>
              <a:rPr lang="en-US" sz="2000" b="1" dirty="0">
                <a:solidFill>
                  <a:schemeClr val="accent2">
                    <a:lumMod val="60000"/>
                    <a:lumOff val="40000"/>
                  </a:schemeClr>
                </a:solidFill>
              </a:rPr>
              <a:t>: </a:t>
            </a:r>
          </a:p>
          <a:p>
            <a:pPr lvl="1">
              <a:lnSpc>
                <a:spcPts val="1800"/>
              </a:lnSpc>
              <a:spcAft>
                <a:spcPts val="0"/>
              </a:spcAft>
            </a:pPr>
            <a:r>
              <a:rPr lang="en-US" sz="1800" dirty="0">
                <a:solidFill>
                  <a:schemeClr val="accent2">
                    <a:lumMod val="60000"/>
                    <a:lumOff val="40000"/>
                  </a:schemeClr>
                </a:solidFill>
              </a:rPr>
              <a:t>When he [</a:t>
            </a:r>
            <a:r>
              <a:rPr lang="en-US" sz="1800" dirty="0" err="1">
                <a:solidFill>
                  <a:schemeClr val="accent2">
                    <a:lumMod val="60000"/>
                    <a:lumOff val="40000"/>
                  </a:schemeClr>
                </a:solidFill>
              </a:rPr>
              <a:t>satan</a:t>
            </a:r>
            <a:r>
              <a:rPr lang="en-US" sz="1800" dirty="0">
                <a:solidFill>
                  <a:schemeClr val="accent2">
                    <a:lumMod val="60000"/>
                    <a:lumOff val="40000"/>
                  </a:schemeClr>
                </a:solidFill>
              </a:rPr>
              <a:t>] lies, he speaks his native language, for he is a liar and the father of </a:t>
            </a:r>
            <a:r>
              <a:rPr lang="en-US" sz="1800" dirty="0" smtClean="0">
                <a:solidFill>
                  <a:schemeClr val="accent2">
                    <a:lumMod val="60000"/>
                    <a:lumOff val="40000"/>
                  </a:schemeClr>
                </a:solidFill>
              </a:rPr>
              <a:t>lies. </a:t>
            </a:r>
            <a:r>
              <a:rPr lang="en-US" sz="1400" dirty="0" smtClean="0">
                <a:solidFill>
                  <a:schemeClr val="accent2">
                    <a:lumMod val="60000"/>
                    <a:lumOff val="40000"/>
                  </a:schemeClr>
                </a:solidFill>
              </a:rPr>
              <a:t>John 8:44</a:t>
            </a:r>
          </a:p>
          <a:p>
            <a:pPr>
              <a:lnSpc>
                <a:spcPts val="1800"/>
              </a:lnSpc>
              <a:spcAft>
                <a:spcPts val="0"/>
              </a:spcAft>
            </a:pPr>
            <a:endParaRPr lang="en-US" sz="2400" dirty="0" smtClean="0">
              <a:solidFill>
                <a:schemeClr val="bg1">
                  <a:lumMod val="95000"/>
                </a:schemeClr>
              </a:solidFill>
            </a:endParaRPr>
          </a:p>
          <a:p>
            <a:pPr>
              <a:lnSpc>
                <a:spcPts val="1800"/>
              </a:lnSpc>
              <a:spcAft>
                <a:spcPts val="0"/>
              </a:spcAft>
            </a:pPr>
            <a:r>
              <a:rPr lang="en-US" sz="2000" b="1" dirty="0" smtClean="0">
                <a:solidFill>
                  <a:srgbClr val="FFFF99"/>
                </a:solidFill>
              </a:rPr>
              <a:t>Science:</a:t>
            </a:r>
            <a:r>
              <a:rPr lang="en-US" sz="2400" dirty="0" smtClean="0">
                <a:solidFill>
                  <a:schemeClr val="bg1">
                    <a:lumMod val="95000"/>
                  </a:schemeClr>
                </a:solidFill>
              </a:rPr>
              <a:t> </a:t>
            </a:r>
          </a:p>
          <a:p>
            <a:pPr lvl="1">
              <a:lnSpc>
                <a:spcPts val="1800"/>
              </a:lnSpc>
              <a:spcAft>
                <a:spcPts val="0"/>
              </a:spcAft>
            </a:pPr>
            <a:r>
              <a:rPr lang="en-US" sz="2000" dirty="0">
                <a:solidFill>
                  <a:schemeClr val="bg1">
                    <a:lumMod val="95000"/>
                  </a:schemeClr>
                </a:solidFill>
              </a:rPr>
              <a:t>If God Built the Universe to Operate upon the Law of Love, </a:t>
            </a:r>
            <a:r>
              <a:rPr lang="en-US" sz="2000" dirty="0">
                <a:solidFill>
                  <a:srgbClr val="FFFF99"/>
                </a:solidFill>
              </a:rPr>
              <a:t>What </a:t>
            </a:r>
            <a:r>
              <a:rPr lang="en-US" sz="2000" dirty="0" smtClean="0">
                <a:solidFill>
                  <a:srgbClr val="FFFF99"/>
                </a:solidFill>
              </a:rPr>
              <a:t>Happened in Nature and Science?</a:t>
            </a:r>
            <a:endParaRPr lang="en-US" sz="2000" dirty="0">
              <a:solidFill>
                <a:srgbClr val="FFFF99"/>
              </a:solidFill>
            </a:endParaRP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30191718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BRAIN CIRCUITS</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noFill/>
          <a:ln>
            <a:noFill/>
          </a:ln>
        </p:spPr>
      </p:pic>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Tree>
    <p:extLst>
      <p:ext uri="{BB962C8B-B14F-4D97-AF65-F5344CB8AC3E}">
        <p14:creationId xmlns:p14="http://schemas.microsoft.com/office/powerpoint/2010/main" val="35355417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BRAIN CIRCUITS</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noFill/>
          <a:ln>
            <a:noFill/>
          </a:ln>
        </p:spPr>
      </p:pic>
      <p:sp>
        <p:nvSpPr>
          <p:cNvPr id="12" name="TextBox 8"/>
          <p:cNvSpPr txBox="1">
            <a:spLocks noChangeArrowheads="1"/>
          </p:cNvSpPr>
          <p:nvPr/>
        </p:nvSpPr>
        <p:spPr bwMode="auto">
          <a:xfrm>
            <a:off x="991011" y="3188709"/>
            <a:ext cx="220395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 </a:t>
            </a:r>
            <a:r>
              <a:rPr lang="en-US" sz="1600" b="1" dirty="0" smtClean="0">
                <a:solidFill>
                  <a:schemeClr val="tx2">
                    <a:lumMod val="40000"/>
                    <a:lumOff val="60000"/>
                  </a:schemeClr>
                </a:solidFill>
              </a:rPr>
              <a:t>(alarm)</a:t>
            </a:r>
            <a:endParaRPr lang="en-US" sz="1600" b="1" dirty="0">
              <a:solidFill>
                <a:schemeClr val="tx2">
                  <a:lumMod val="40000"/>
                  <a:lumOff val="60000"/>
                </a:schemeClr>
              </a:solidFill>
            </a:endParaRPr>
          </a:p>
        </p:txBody>
      </p:sp>
      <p:cxnSp>
        <p:nvCxnSpPr>
          <p:cNvPr id="16" name="Straight Connector 14"/>
          <p:cNvCxnSpPr>
            <a:cxnSpLocks noChangeShapeType="1"/>
          </p:cNvCxnSpPr>
          <p:nvPr/>
        </p:nvCxnSpPr>
        <p:spPr bwMode="auto">
          <a:xfrm flipH="1">
            <a:off x="2756647" y="3257550"/>
            <a:ext cx="1739154" cy="124385"/>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Tree>
    <p:extLst>
      <p:ext uri="{BB962C8B-B14F-4D97-AF65-F5344CB8AC3E}">
        <p14:creationId xmlns:p14="http://schemas.microsoft.com/office/powerpoint/2010/main" val="19626404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BRAIN CIRCUITS</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noFill/>
          <a:ln>
            <a:noFill/>
          </a:ln>
        </p:spPr>
      </p:pic>
      <p:sp>
        <p:nvSpPr>
          <p:cNvPr id="12" name="TextBox 8"/>
          <p:cNvSpPr txBox="1">
            <a:spLocks noChangeArrowheads="1"/>
          </p:cNvSpPr>
          <p:nvPr/>
        </p:nvSpPr>
        <p:spPr bwMode="auto">
          <a:xfrm>
            <a:off x="991011" y="3188709"/>
            <a:ext cx="220395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 </a:t>
            </a:r>
            <a:r>
              <a:rPr lang="en-US" sz="1600" b="1" dirty="0" smtClean="0">
                <a:solidFill>
                  <a:schemeClr val="tx2">
                    <a:lumMod val="40000"/>
                    <a:lumOff val="60000"/>
                  </a:schemeClr>
                </a:solidFill>
              </a:rPr>
              <a:t>(alarm)</a:t>
            </a:r>
            <a:endParaRPr lang="en-US" sz="1600" b="1" dirty="0">
              <a:solidFill>
                <a:schemeClr val="tx2">
                  <a:lumMod val="40000"/>
                  <a:lumOff val="60000"/>
                </a:schemeClr>
              </a:solidFill>
            </a:endParaRPr>
          </a:p>
        </p:txBody>
      </p:sp>
      <p:sp>
        <p:nvSpPr>
          <p:cNvPr id="13" name="TextBox 9"/>
          <p:cNvSpPr txBox="1">
            <a:spLocks noChangeArrowheads="1"/>
          </p:cNvSpPr>
          <p:nvPr/>
        </p:nvSpPr>
        <p:spPr bwMode="auto">
          <a:xfrm>
            <a:off x="979394" y="2232833"/>
            <a:ext cx="1815737"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a:spAutoFit/>
          </a:bodyPr>
          <a:lstStyle/>
          <a:p>
            <a:r>
              <a:rPr lang="en-US" b="1" dirty="0" err="1" smtClean="0">
                <a:solidFill>
                  <a:schemeClr val="bg1"/>
                </a:solidFill>
              </a:rPr>
              <a:t>Hypothalmus</a:t>
            </a:r>
            <a:endParaRPr lang="en-US" b="1" dirty="0" smtClean="0">
              <a:solidFill>
                <a:schemeClr val="bg1"/>
              </a:solidFill>
            </a:endParaRPr>
          </a:p>
          <a:p>
            <a:r>
              <a:rPr lang="en-US" sz="1600" b="1" dirty="0" smtClean="0">
                <a:solidFill>
                  <a:schemeClr val="tx2">
                    <a:lumMod val="40000"/>
                    <a:lumOff val="60000"/>
                  </a:schemeClr>
                </a:solidFill>
              </a:rPr>
              <a:t>(911 Operator)</a:t>
            </a:r>
            <a:endParaRPr lang="en-US" b="1" dirty="0">
              <a:solidFill>
                <a:schemeClr val="tx2">
                  <a:lumMod val="40000"/>
                  <a:lumOff val="60000"/>
                </a:schemeClr>
              </a:solidFill>
            </a:endParaRPr>
          </a:p>
        </p:txBody>
      </p:sp>
      <p:sp>
        <p:nvSpPr>
          <p:cNvPr id="14" name="TextBox 10"/>
          <p:cNvSpPr txBox="1">
            <a:spLocks noChangeArrowheads="1"/>
          </p:cNvSpPr>
          <p:nvPr/>
        </p:nvSpPr>
        <p:spPr bwMode="auto">
          <a:xfrm>
            <a:off x="991011" y="3911084"/>
            <a:ext cx="1190308"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a:solidFill>
                  <a:schemeClr val="bg1"/>
                </a:solidFill>
              </a:rPr>
              <a:t>Pituitary</a:t>
            </a:r>
            <a:r>
              <a:rPr lang="en-US" dirty="0">
                <a:solidFill>
                  <a:schemeClr val="bg1"/>
                </a:solidFill>
              </a:rPr>
              <a:t> </a:t>
            </a:r>
          </a:p>
        </p:txBody>
      </p:sp>
      <p:cxnSp>
        <p:nvCxnSpPr>
          <p:cNvPr id="16" name="Straight Connector 14"/>
          <p:cNvCxnSpPr>
            <a:cxnSpLocks noChangeShapeType="1"/>
          </p:cNvCxnSpPr>
          <p:nvPr/>
        </p:nvCxnSpPr>
        <p:spPr bwMode="auto">
          <a:xfrm flipH="1">
            <a:off x="2756647" y="3257550"/>
            <a:ext cx="1739154" cy="124385"/>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7" name="Straight Connector 16"/>
          <p:cNvCxnSpPr>
            <a:cxnSpLocks noChangeShapeType="1"/>
          </p:cNvCxnSpPr>
          <p:nvPr/>
        </p:nvCxnSpPr>
        <p:spPr bwMode="auto">
          <a:xfrm flipH="1" flipV="1">
            <a:off x="2368732" y="2571750"/>
            <a:ext cx="2050868" cy="27663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8" name="Straight Connector 24"/>
          <p:cNvCxnSpPr>
            <a:cxnSpLocks noChangeShapeType="1"/>
          </p:cNvCxnSpPr>
          <p:nvPr/>
        </p:nvCxnSpPr>
        <p:spPr bwMode="auto">
          <a:xfrm flipH="1">
            <a:off x="2032864" y="3457018"/>
            <a:ext cx="2147636" cy="638732"/>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Tree>
    <p:extLst>
      <p:ext uri="{BB962C8B-B14F-4D97-AF65-F5344CB8AC3E}">
        <p14:creationId xmlns:p14="http://schemas.microsoft.com/office/powerpoint/2010/main" val="15403496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BRAIN CIRCUITS</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noFill/>
          <a:ln>
            <a:noFill/>
          </a:ln>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0000" contrast="-28000"/>
                    </a14:imgEffect>
                  </a14:imgLayer>
                </a14:imgProps>
              </a:ext>
              <a:ext uri="{28A0092B-C50C-407E-A947-70E740481C1C}">
                <a14:useLocalDpi xmlns:a14="http://schemas.microsoft.com/office/drawing/2010/main" val="0"/>
              </a:ext>
            </a:extLst>
          </a:blip>
          <a:stretch>
            <a:fillRect/>
          </a:stretch>
        </p:blipFill>
        <p:spPr>
          <a:xfrm>
            <a:off x="7330352" y="2315738"/>
            <a:ext cx="1319065" cy="941812"/>
          </a:xfrm>
          <a:prstGeom prst="rect">
            <a:avLst/>
          </a:prstGeom>
        </p:spPr>
      </p:pic>
      <p:sp>
        <p:nvSpPr>
          <p:cNvPr id="12" name="TextBox 8"/>
          <p:cNvSpPr txBox="1">
            <a:spLocks noChangeArrowheads="1"/>
          </p:cNvSpPr>
          <p:nvPr/>
        </p:nvSpPr>
        <p:spPr bwMode="auto">
          <a:xfrm>
            <a:off x="991011" y="3188709"/>
            <a:ext cx="220395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 </a:t>
            </a:r>
            <a:r>
              <a:rPr lang="en-US" sz="1600" b="1" dirty="0" smtClean="0">
                <a:solidFill>
                  <a:schemeClr val="tx2">
                    <a:lumMod val="40000"/>
                    <a:lumOff val="60000"/>
                  </a:schemeClr>
                </a:solidFill>
              </a:rPr>
              <a:t>(alarm)</a:t>
            </a:r>
            <a:endParaRPr lang="en-US" sz="1600" b="1" dirty="0">
              <a:solidFill>
                <a:schemeClr val="tx2">
                  <a:lumMod val="40000"/>
                  <a:lumOff val="60000"/>
                </a:schemeClr>
              </a:solidFill>
            </a:endParaRPr>
          </a:p>
        </p:txBody>
      </p:sp>
      <p:sp>
        <p:nvSpPr>
          <p:cNvPr id="13" name="TextBox 9"/>
          <p:cNvSpPr txBox="1">
            <a:spLocks noChangeArrowheads="1"/>
          </p:cNvSpPr>
          <p:nvPr/>
        </p:nvSpPr>
        <p:spPr bwMode="auto">
          <a:xfrm>
            <a:off x="979394" y="2232833"/>
            <a:ext cx="1815737"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a:spAutoFit/>
          </a:bodyPr>
          <a:lstStyle/>
          <a:p>
            <a:r>
              <a:rPr lang="en-US" b="1" dirty="0" err="1" smtClean="0">
                <a:solidFill>
                  <a:schemeClr val="bg1"/>
                </a:solidFill>
              </a:rPr>
              <a:t>Hypothalmus</a:t>
            </a:r>
            <a:endParaRPr lang="en-US" b="1" dirty="0" smtClean="0">
              <a:solidFill>
                <a:schemeClr val="bg1"/>
              </a:solidFill>
            </a:endParaRPr>
          </a:p>
          <a:p>
            <a:r>
              <a:rPr lang="en-US" sz="1600" b="1" dirty="0" smtClean="0">
                <a:solidFill>
                  <a:schemeClr val="tx2">
                    <a:lumMod val="40000"/>
                    <a:lumOff val="60000"/>
                  </a:schemeClr>
                </a:solidFill>
              </a:rPr>
              <a:t>(911 Operator)</a:t>
            </a:r>
            <a:endParaRPr lang="en-US" b="1" dirty="0">
              <a:solidFill>
                <a:schemeClr val="tx2">
                  <a:lumMod val="40000"/>
                  <a:lumOff val="60000"/>
                </a:schemeClr>
              </a:solidFill>
            </a:endParaRPr>
          </a:p>
        </p:txBody>
      </p:sp>
      <p:sp>
        <p:nvSpPr>
          <p:cNvPr id="14" name="TextBox 10"/>
          <p:cNvSpPr txBox="1">
            <a:spLocks noChangeArrowheads="1"/>
          </p:cNvSpPr>
          <p:nvPr/>
        </p:nvSpPr>
        <p:spPr bwMode="auto">
          <a:xfrm>
            <a:off x="991011" y="3911084"/>
            <a:ext cx="1190308"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a:solidFill>
                  <a:schemeClr val="bg1"/>
                </a:solidFill>
              </a:rPr>
              <a:t>Pituitary</a:t>
            </a:r>
            <a:r>
              <a:rPr lang="en-US" dirty="0">
                <a:solidFill>
                  <a:schemeClr val="bg1"/>
                </a:solidFill>
              </a:rPr>
              <a:t> </a:t>
            </a:r>
          </a:p>
        </p:txBody>
      </p:sp>
      <p:cxnSp>
        <p:nvCxnSpPr>
          <p:cNvPr id="16" name="Straight Connector 14"/>
          <p:cNvCxnSpPr>
            <a:cxnSpLocks noChangeShapeType="1"/>
          </p:cNvCxnSpPr>
          <p:nvPr/>
        </p:nvCxnSpPr>
        <p:spPr bwMode="auto">
          <a:xfrm flipH="1">
            <a:off x="2756647" y="3257550"/>
            <a:ext cx="1739154" cy="124385"/>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7" name="Straight Connector 16"/>
          <p:cNvCxnSpPr>
            <a:cxnSpLocks noChangeShapeType="1"/>
          </p:cNvCxnSpPr>
          <p:nvPr/>
        </p:nvCxnSpPr>
        <p:spPr bwMode="auto">
          <a:xfrm flipH="1" flipV="1">
            <a:off x="2368732" y="2571750"/>
            <a:ext cx="2050868" cy="27663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8" name="Straight Connector 24"/>
          <p:cNvCxnSpPr>
            <a:cxnSpLocks noChangeShapeType="1"/>
          </p:cNvCxnSpPr>
          <p:nvPr/>
        </p:nvCxnSpPr>
        <p:spPr bwMode="auto">
          <a:xfrm flipH="1">
            <a:off x="2032864" y="3457018"/>
            <a:ext cx="2147636" cy="638732"/>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
        <p:nvSpPr>
          <p:cNvPr id="20" name="TextBox 7"/>
          <p:cNvSpPr txBox="1">
            <a:spLocks noChangeArrowheads="1"/>
          </p:cNvSpPr>
          <p:nvPr/>
        </p:nvSpPr>
        <p:spPr bwMode="auto">
          <a:xfrm>
            <a:off x="6858000" y="1081528"/>
            <a:ext cx="1785730"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Adrenal Glands</a:t>
            </a:r>
          </a:p>
          <a:p>
            <a:r>
              <a:rPr lang="en-US" sz="1600" b="1" dirty="0" smtClean="0">
                <a:solidFill>
                  <a:schemeClr val="tx2">
                    <a:lumMod val="40000"/>
                    <a:lumOff val="60000"/>
                  </a:schemeClr>
                </a:solidFill>
              </a:rPr>
              <a:t>(first responders)</a:t>
            </a:r>
            <a:endParaRPr lang="en-US" sz="1600" b="1" dirty="0">
              <a:solidFill>
                <a:schemeClr val="tx2">
                  <a:lumMod val="40000"/>
                  <a:lumOff val="60000"/>
                </a:schemeClr>
              </a:solidFill>
            </a:endParaRPr>
          </a:p>
        </p:txBody>
      </p:sp>
      <p:cxnSp>
        <p:nvCxnSpPr>
          <p:cNvPr id="21" name="Straight Connector 12"/>
          <p:cNvCxnSpPr>
            <a:cxnSpLocks noChangeShapeType="1"/>
          </p:cNvCxnSpPr>
          <p:nvPr/>
        </p:nvCxnSpPr>
        <p:spPr bwMode="auto">
          <a:xfrm flipH="1" flipV="1">
            <a:off x="7615518" y="1697082"/>
            <a:ext cx="598225" cy="78712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27" name="Straight Connector 12"/>
          <p:cNvCxnSpPr>
            <a:cxnSpLocks noChangeShapeType="1"/>
          </p:cNvCxnSpPr>
          <p:nvPr/>
        </p:nvCxnSpPr>
        <p:spPr bwMode="auto">
          <a:xfrm flipH="1" flipV="1">
            <a:off x="7615518" y="1697082"/>
            <a:ext cx="74956" cy="808268"/>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spTree>
    <p:extLst>
      <p:ext uri="{BB962C8B-B14F-4D97-AF65-F5344CB8AC3E}">
        <p14:creationId xmlns:p14="http://schemas.microsoft.com/office/powerpoint/2010/main" val="346237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a:solidFill>
                  <a:srgbClr val="FFFFCC"/>
                </a:solidFill>
              </a:rPr>
              <a:t>WHAT WE BELIEVE HAS POWER OVER US POWER TO HEAL AND POWER TO DESTROY</a:t>
            </a: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lvl="0" indent="-342900">
              <a:buFont typeface="Arial" panose="020B0604020202020204" pitchFamily="34" charset="0"/>
              <a:buChar char="•"/>
            </a:pPr>
            <a:endParaRPr lang="en-US" sz="2000" dirty="0">
              <a:solidFill>
                <a:schemeClr val="bg1"/>
              </a:solidFill>
            </a:endParaRPr>
          </a:p>
          <a:p>
            <a:pPr marL="2171700" lvl="4" indent="-342900">
              <a:spcAft>
                <a:spcPts val="1200"/>
              </a:spcAft>
              <a:buFont typeface="Arial" panose="020B0604020202020204" pitchFamily="34" charset="0"/>
              <a:buChar char="•"/>
            </a:pPr>
            <a:r>
              <a:rPr lang="en-US" sz="2400" dirty="0">
                <a:solidFill>
                  <a:schemeClr val="accent2">
                    <a:lumMod val="60000"/>
                    <a:lumOff val="40000"/>
                  </a:schemeClr>
                </a:solidFill>
              </a:rPr>
              <a:t>Vance </a:t>
            </a:r>
            <a:r>
              <a:rPr lang="en-US" sz="2400" dirty="0" err="1" smtClean="0">
                <a:solidFill>
                  <a:schemeClr val="accent2">
                    <a:lumMod val="60000"/>
                    <a:lumOff val="40000"/>
                  </a:schemeClr>
                </a:solidFill>
              </a:rPr>
              <a:t>Vanders</a:t>
            </a:r>
            <a:endParaRPr lang="en-US" sz="2400" dirty="0" smtClean="0">
              <a:solidFill>
                <a:schemeClr val="accent2">
                  <a:lumMod val="60000"/>
                  <a:lumOff val="40000"/>
                </a:schemeClr>
              </a:solidFill>
            </a:endParaRPr>
          </a:p>
          <a:p>
            <a:pPr marL="2171700" lvl="4" indent="-342900">
              <a:spcAft>
                <a:spcPts val="1200"/>
              </a:spcAft>
              <a:buFont typeface="Arial" panose="020B0604020202020204" pitchFamily="34" charset="0"/>
              <a:buChar char="•"/>
            </a:pPr>
            <a:r>
              <a:rPr lang="en-US" sz="2400" dirty="0" smtClean="0">
                <a:solidFill>
                  <a:schemeClr val="accent2">
                    <a:lumMod val="60000"/>
                    <a:lumOff val="40000"/>
                  </a:schemeClr>
                </a:solidFill>
              </a:rPr>
              <a:t>Sam </a:t>
            </a:r>
            <a:r>
              <a:rPr lang="en-US" sz="2400" dirty="0" err="1" smtClean="0">
                <a:solidFill>
                  <a:schemeClr val="accent2">
                    <a:lumMod val="60000"/>
                    <a:lumOff val="40000"/>
                  </a:schemeClr>
                </a:solidFill>
              </a:rPr>
              <a:t>Shoeman</a:t>
            </a:r>
          </a:p>
          <a:p>
            <a:pPr marL="2171700" lvl="4" indent="-342900">
              <a:spcAft>
                <a:spcPts val="1200"/>
              </a:spcAft>
              <a:buFont typeface="Arial" panose="020B0604020202020204" pitchFamily="34" charset="0"/>
              <a:buChar char="•"/>
            </a:pPr>
            <a:r>
              <a:rPr lang="en-US" sz="2400" dirty="0" smtClean="0">
                <a:solidFill>
                  <a:schemeClr val="bg1"/>
                </a:solidFill>
              </a:rPr>
              <a:t>Derek Adams</a:t>
            </a:r>
          </a:p>
        </p:txBody>
      </p:sp>
    </p:spTree>
    <p:extLst>
      <p:ext uri="{BB962C8B-B14F-4D97-AF65-F5344CB8AC3E}">
        <p14:creationId xmlns:p14="http://schemas.microsoft.com/office/powerpoint/2010/main" val="5557203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BRAIN CIRCUITS</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noFill/>
          <a:ln>
            <a:noFill/>
          </a:ln>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0000" contrast="-28000"/>
                    </a14:imgEffect>
                  </a14:imgLayer>
                </a14:imgProps>
              </a:ext>
              <a:ext uri="{28A0092B-C50C-407E-A947-70E740481C1C}">
                <a14:useLocalDpi xmlns:a14="http://schemas.microsoft.com/office/drawing/2010/main" val="0"/>
              </a:ext>
            </a:extLst>
          </a:blip>
          <a:stretch>
            <a:fillRect/>
          </a:stretch>
        </p:blipFill>
        <p:spPr>
          <a:xfrm>
            <a:off x="7330352" y="2315738"/>
            <a:ext cx="1319065" cy="941812"/>
          </a:xfrm>
          <a:prstGeom prst="rect">
            <a:avLst/>
          </a:prstGeom>
        </p:spPr>
      </p:pic>
      <p:sp>
        <p:nvSpPr>
          <p:cNvPr id="11" name="TextBox 7"/>
          <p:cNvSpPr txBox="1">
            <a:spLocks noChangeArrowheads="1"/>
          </p:cNvSpPr>
          <p:nvPr/>
        </p:nvSpPr>
        <p:spPr bwMode="auto">
          <a:xfrm>
            <a:off x="7010400" y="3403328"/>
            <a:ext cx="1633330"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Hippocampus</a:t>
            </a:r>
          </a:p>
          <a:p>
            <a:r>
              <a:rPr lang="en-US" sz="1600" b="1" dirty="0" smtClean="0">
                <a:solidFill>
                  <a:schemeClr val="tx2">
                    <a:lumMod val="40000"/>
                    <a:lumOff val="60000"/>
                  </a:schemeClr>
                </a:solidFill>
              </a:rPr>
              <a:t>(fire chief)</a:t>
            </a:r>
            <a:endParaRPr lang="en-US" sz="1600" b="1" dirty="0">
              <a:solidFill>
                <a:schemeClr val="tx2">
                  <a:lumMod val="40000"/>
                  <a:lumOff val="60000"/>
                </a:schemeClr>
              </a:solidFill>
            </a:endParaRPr>
          </a:p>
        </p:txBody>
      </p:sp>
      <p:sp>
        <p:nvSpPr>
          <p:cNvPr id="12" name="TextBox 8"/>
          <p:cNvSpPr txBox="1">
            <a:spLocks noChangeArrowheads="1"/>
          </p:cNvSpPr>
          <p:nvPr/>
        </p:nvSpPr>
        <p:spPr bwMode="auto">
          <a:xfrm>
            <a:off x="991011" y="3188709"/>
            <a:ext cx="220395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 </a:t>
            </a:r>
            <a:r>
              <a:rPr lang="en-US" sz="1600" b="1" dirty="0" smtClean="0">
                <a:solidFill>
                  <a:schemeClr val="tx2">
                    <a:lumMod val="40000"/>
                    <a:lumOff val="60000"/>
                  </a:schemeClr>
                </a:solidFill>
              </a:rPr>
              <a:t>(alarm)</a:t>
            </a:r>
            <a:endParaRPr lang="en-US" sz="1600" b="1" dirty="0">
              <a:solidFill>
                <a:schemeClr val="tx2">
                  <a:lumMod val="40000"/>
                  <a:lumOff val="60000"/>
                </a:schemeClr>
              </a:solidFill>
            </a:endParaRPr>
          </a:p>
        </p:txBody>
      </p:sp>
      <p:sp>
        <p:nvSpPr>
          <p:cNvPr id="13" name="TextBox 9"/>
          <p:cNvSpPr txBox="1">
            <a:spLocks noChangeArrowheads="1"/>
          </p:cNvSpPr>
          <p:nvPr/>
        </p:nvSpPr>
        <p:spPr bwMode="auto">
          <a:xfrm>
            <a:off x="979394" y="2232833"/>
            <a:ext cx="1815737"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a:spAutoFit/>
          </a:bodyPr>
          <a:lstStyle/>
          <a:p>
            <a:r>
              <a:rPr lang="en-US" b="1" dirty="0" err="1" smtClean="0">
                <a:solidFill>
                  <a:schemeClr val="bg1"/>
                </a:solidFill>
              </a:rPr>
              <a:t>Hypothalmus</a:t>
            </a:r>
            <a:endParaRPr lang="en-US" b="1" dirty="0" smtClean="0">
              <a:solidFill>
                <a:schemeClr val="bg1"/>
              </a:solidFill>
            </a:endParaRPr>
          </a:p>
          <a:p>
            <a:r>
              <a:rPr lang="en-US" sz="1600" b="1" dirty="0" smtClean="0">
                <a:solidFill>
                  <a:schemeClr val="tx2">
                    <a:lumMod val="40000"/>
                    <a:lumOff val="60000"/>
                  </a:schemeClr>
                </a:solidFill>
              </a:rPr>
              <a:t>(911 Operator)</a:t>
            </a:r>
            <a:endParaRPr lang="en-US" b="1" dirty="0">
              <a:solidFill>
                <a:schemeClr val="tx2">
                  <a:lumMod val="40000"/>
                  <a:lumOff val="60000"/>
                </a:schemeClr>
              </a:solidFill>
            </a:endParaRPr>
          </a:p>
        </p:txBody>
      </p:sp>
      <p:sp>
        <p:nvSpPr>
          <p:cNvPr id="14" name="TextBox 10"/>
          <p:cNvSpPr txBox="1">
            <a:spLocks noChangeArrowheads="1"/>
          </p:cNvSpPr>
          <p:nvPr/>
        </p:nvSpPr>
        <p:spPr bwMode="auto">
          <a:xfrm>
            <a:off x="991011" y="3911084"/>
            <a:ext cx="1190308"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a:solidFill>
                  <a:schemeClr val="bg1"/>
                </a:solidFill>
              </a:rPr>
              <a:t>Pituitary</a:t>
            </a:r>
            <a:r>
              <a:rPr lang="en-US" dirty="0">
                <a:solidFill>
                  <a:schemeClr val="bg1"/>
                </a:solidFill>
              </a:rPr>
              <a:t> </a:t>
            </a:r>
          </a:p>
        </p:txBody>
      </p:sp>
      <p:cxnSp>
        <p:nvCxnSpPr>
          <p:cNvPr id="15" name="Straight Connector 12"/>
          <p:cNvCxnSpPr>
            <a:cxnSpLocks noChangeShapeType="1"/>
          </p:cNvCxnSpPr>
          <p:nvPr/>
        </p:nvCxnSpPr>
        <p:spPr bwMode="auto">
          <a:xfrm>
            <a:off x="4805082" y="3319742"/>
            <a:ext cx="2205318" cy="238299"/>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16" name="Straight Connector 14"/>
          <p:cNvCxnSpPr>
            <a:cxnSpLocks noChangeShapeType="1"/>
          </p:cNvCxnSpPr>
          <p:nvPr/>
        </p:nvCxnSpPr>
        <p:spPr bwMode="auto">
          <a:xfrm flipH="1">
            <a:off x="2756647" y="3257550"/>
            <a:ext cx="1739154" cy="124385"/>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7" name="Straight Connector 16"/>
          <p:cNvCxnSpPr>
            <a:cxnSpLocks noChangeShapeType="1"/>
          </p:cNvCxnSpPr>
          <p:nvPr/>
        </p:nvCxnSpPr>
        <p:spPr bwMode="auto">
          <a:xfrm flipH="1" flipV="1">
            <a:off x="2368732" y="2571750"/>
            <a:ext cx="2050868" cy="27663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8" name="Straight Connector 24"/>
          <p:cNvCxnSpPr>
            <a:cxnSpLocks noChangeShapeType="1"/>
          </p:cNvCxnSpPr>
          <p:nvPr/>
        </p:nvCxnSpPr>
        <p:spPr bwMode="auto">
          <a:xfrm flipH="1">
            <a:off x="2032864" y="3457018"/>
            <a:ext cx="2147636" cy="638732"/>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
        <p:nvSpPr>
          <p:cNvPr id="20" name="TextBox 7"/>
          <p:cNvSpPr txBox="1">
            <a:spLocks noChangeArrowheads="1"/>
          </p:cNvSpPr>
          <p:nvPr/>
        </p:nvSpPr>
        <p:spPr bwMode="auto">
          <a:xfrm>
            <a:off x="6858000" y="1081528"/>
            <a:ext cx="1785730"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Adrenal Glands</a:t>
            </a:r>
          </a:p>
          <a:p>
            <a:r>
              <a:rPr lang="en-US" sz="1600" b="1" dirty="0" smtClean="0">
                <a:solidFill>
                  <a:schemeClr val="tx2">
                    <a:lumMod val="40000"/>
                    <a:lumOff val="60000"/>
                  </a:schemeClr>
                </a:solidFill>
              </a:rPr>
              <a:t>(first responders)</a:t>
            </a:r>
            <a:endParaRPr lang="en-US" sz="1600" b="1" dirty="0">
              <a:solidFill>
                <a:schemeClr val="tx2">
                  <a:lumMod val="40000"/>
                  <a:lumOff val="60000"/>
                </a:schemeClr>
              </a:solidFill>
            </a:endParaRPr>
          </a:p>
        </p:txBody>
      </p:sp>
      <p:cxnSp>
        <p:nvCxnSpPr>
          <p:cNvPr id="21" name="Straight Connector 12"/>
          <p:cNvCxnSpPr>
            <a:cxnSpLocks noChangeShapeType="1"/>
          </p:cNvCxnSpPr>
          <p:nvPr/>
        </p:nvCxnSpPr>
        <p:spPr bwMode="auto">
          <a:xfrm flipH="1" flipV="1">
            <a:off x="7615518" y="1697082"/>
            <a:ext cx="598225" cy="78712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27" name="Straight Connector 12"/>
          <p:cNvCxnSpPr>
            <a:cxnSpLocks noChangeShapeType="1"/>
          </p:cNvCxnSpPr>
          <p:nvPr/>
        </p:nvCxnSpPr>
        <p:spPr bwMode="auto">
          <a:xfrm flipH="1" flipV="1">
            <a:off x="7615518" y="1697082"/>
            <a:ext cx="74956" cy="808268"/>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spTree>
    <p:extLst>
      <p:ext uri="{BB962C8B-B14F-4D97-AF65-F5344CB8AC3E}">
        <p14:creationId xmlns:p14="http://schemas.microsoft.com/office/powerpoint/2010/main" val="443571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BRAIN CIRCUITS</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noFill/>
          <a:ln>
            <a:noFill/>
          </a:ln>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0000" contrast="-28000"/>
                    </a14:imgEffect>
                  </a14:imgLayer>
                </a14:imgProps>
              </a:ext>
              <a:ext uri="{28A0092B-C50C-407E-A947-70E740481C1C}">
                <a14:useLocalDpi xmlns:a14="http://schemas.microsoft.com/office/drawing/2010/main" val="0"/>
              </a:ext>
            </a:extLst>
          </a:blip>
          <a:stretch>
            <a:fillRect/>
          </a:stretch>
        </p:blipFill>
        <p:spPr>
          <a:xfrm>
            <a:off x="7330352" y="2315738"/>
            <a:ext cx="1319065" cy="941812"/>
          </a:xfrm>
          <a:prstGeom prst="rect">
            <a:avLst/>
          </a:prstGeom>
        </p:spPr>
      </p:pic>
      <p:sp>
        <p:nvSpPr>
          <p:cNvPr id="10" name="TextBox 3"/>
          <p:cNvSpPr txBox="1">
            <a:spLocks noChangeArrowheads="1"/>
          </p:cNvSpPr>
          <p:nvPr/>
        </p:nvSpPr>
        <p:spPr bwMode="auto">
          <a:xfrm>
            <a:off x="979394" y="1081528"/>
            <a:ext cx="1802675" cy="86780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Dorsal Lateral Pre-Frontal </a:t>
            </a:r>
          </a:p>
          <a:p>
            <a:pPr>
              <a:lnSpc>
                <a:spcPts val="1500"/>
              </a:lnSpc>
            </a:pPr>
            <a:r>
              <a:rPr lang="en-US" b="1" dirty="0" smtClean="0">
                <a:solidFill>
                  <a:schemeClr val="bg1"/>
                </a:solidFill>
              </a:rPr>
              <a:t>Cortex</a:t>
            </a:r>
          </a:p>
          <a:p>
            <a:pPr>
              <a:lnSpc>
                <a:spcPts val="1500"/>
              </a:lnSpc>
            </a:pPr>
            <a:r>
              <a:rPr lang="en-US" sz="1600" b="1" dirty="0" smtClean="0">
                <a:solidFill>
                  <a:schemeClr val="tx2">
                    <a:lumMod val="40000"/>
                    <a:lumOff val="60000"/>
                  </a:schemeClr>
                </a:solidFill>
              </a:rPr>
              <a:t>(administrator)</a:t>
            </a:r>
            <a:endParaRPr lang="en-US" b="1" dirty="0">
              <a:solidFill>
                <a:schemeClr val="tx2">
                  <a:lumMod val="40000"/>
                  <a:lumOff val="60000"/>
                </a:schemeClr>
              </a:solidFill>
            </a:endParaRPr>
          </a:p>
        </p:txBody>
      </p:sp>
      <p:sp>
        <p:nvSpPr>
          <p:cNvPr id="11" name="TextBox 7"/>
          <p:cNvSpPr txBox="1">
            <a:spLocks noChangeArrowheads="1"/>
          </p:cNvSpPr>
          <p:nvPr/>
        </p:nvSpPr>
        <p:spPr bwMode="auto">
          <a:xfrm>
            <a:off x="7010400" y="3403328"/>
            <a:ext cx="1633330"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Hippocampus</a:t>
            </a:r>
          </a:p>
          <a:p>
            <a:r>
              <a:rPr lang="en-US" sz="1600" b="1" dirty="0" smtClean="0">
                <a:solidFill>
                  <a:schemeClr val="tx2">
                    <a:lumMod val="40000"/>
                    <a:lumOff val="60000"/>
                  </a:schemeClr>
                </a:solidFill>
              </a:rPr>
              <a:t>(fire chief)</a:t>
            </a:r>
            <a:endParaRPr lang="en-US" sz="1600" b="1" dirty="0">
              <a:solidFill>
                <a:schemeClr val="tx2">
                  <a:lumMod val="40000"/>
                  <a:lumOff val="60000"/>
                </a:schemeClr>
              </a:solidFill>
            </a:endParaRPr>
          </a:p>
        </p:txBody>
      </p:sp>
      <p:sp>
        <p:nvSpPr>
          <p:cNvPr id="12" name="TextBox 8"/>
          <p:cNvSpPr txBox="1">
            <a:spLocks noChangeArrowheads="1"/>
          </p:cNvSpPr>
          <p:nvPr/>
        </p:nvSpPr>
        <p:spPr bwMode="auto">
          <a:xfrm>
            <a:off x="991011" y="3188709"/>
            <a:ext cx="220395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 </a:t>
            </a:r>
            <a:r>
              <a:rPr lang="en-US" sz="1600" b="1" dirty="0" smtClean="0">
                <a:solidFill>
                  <a:schemeClr val="tx2">
                    <a:lumMod val="40000"/>
                    <a:lumOff val="60000"/>
                  </a:schemeClr>
                </a:solidFill>
              </a:rPr>
              <a:t>(alarm)</a:t>
            </a:r>
            <a:endParaRPr lang="en-US" sz="1600" b="1" dirty="0">
              <a:solidFill>
                <a:schemeClr val="tx2">
                  <a:lumMod val="40000"/>
                  <a:lumOff val="60000"/>
                </a:schemeClr>
              </a:solidFill>
            </a:endParaRPr>
          </a:p>
        </p:txBody>
      </p:sp>
      <p:sp>
        <p:nvSpPr>
          <p:cNvPr id="13" name="TextBox 9"/>
          <p:cNvSpPr txBox="1">
            <a:spLocks noChangeArrowheads="1"/>
          </p:cNvSpPr>
          <p:nvPr/>
        </p:nvSpPr>
        <p:spPr bwMode="auto">
          <a:xfrm>
            <a:off x="979394" y="2232833"/>
            <a:ext cx="1815737"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a:spAutoFit/>
          </a:bodyPr>
          <a:lstStyle/>
          <a:p>
            <a:r>
              <a:rPr lang="en-US" b="1" dirty="0" err="1" smtClean="0">
                <a:solidFill>
                  <a:schemeClr val="bg1"/>
                </a:solidFill>
              </a:rPr>
              <a:t>Hypothalmus</a:t>
            </a:r>
            <a:endParaRPr lang="en-US" b="1" dirty="0" smtClean="0">
              <a:solidFill>
                <a:schemeClr val="bg1"/>
              </a:solidFill>
            </a:endParaRPr>
          </a:p>
          <a:p>
            <a:r>
              <a:rPr lang="en-US" sz="1600" b="1" dirty="0" smtClean="0">
                <a:solidFill>
                  <a:schemeClr val="tx2">
                    <a:lumMod val="40000"/>
                    <a:lumOff val="60000"/>
                  </a:schemeClr>
                </a:solidFill>
              </a:rPr>
              <a:t>(911 Operator)</a:t>
            </a:r>
            <a:endParaRPr lang="en-US" b="1" dirty="0">
              <a:solidFill>
                <a:schemeClr val="tx2">
                  <a:lumMod val="40000"/>
                  <a:lumOff val="60000"/>
                </a:schemeClr>
              </a:solidFill>
            </a:endParaRPr>
          </a:p>
        </p:txBody>
      </p:sp>
      <p:sp>
        <p:nvSpPr>
          <p:cNvPr id="14" name="TextBox 10"/>
          <p:cNvSpPr txBox="1">
            <a:spLocks noChangeArrowheads="1"/>
          </p:cNvSpPr>
          <p:nvPr/>
        </p:nvSpPr>
        <p:spPr bwMode="auto">
          <a:xfrm>
            <a:off x="991011" y="3911084"/>
            <a:ext cx="1190308"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a:solidFill>
                  <a:schemeClr val="bg1"/>
                </a:solidFill>
              </a:rPr>
              <a:t>Pituitary</a:t>
            </a:r>
            <a:r>
              <a:rPr lang="en-US" dirty="0">
                <a:solidFill>
                  <a:schemeClr val="bg1"/>
                </a:solidFill>
              </a:rPr>
              <a:t> </a:t>
            </a:r>
          </a:p>
        </p:txBody>
      </p:sp>
      <p:cxnSp>
        <p:nvCxnSpPr>
          <p:cNvPr id="15" name="Straight Connector 12"/>
          <p:cNvCxnSpPr>
            <a:cxnSpLocks noChangeShapeType="1"/>
          </p:cNvCxnSpPr>
          <p:nvPr/>
        </p:nvCxnSpPr>
        <p:spPr bwMode="auto">
          <a:xfrm>
            <a:off x="4805082" y="3319742"/>
            <a:ext cx="2205318" cy="238299"/>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16" name="Straight Connector 14"/>
          <p:cNvCxnSpPr>
            <a:cxnSpLocks noChangeShapeType="1"/>
          </p:cNvCxnSpPr>
          <p:nvPr/>
        </p:nvCxnSpPr>
        <p:spPr bwMode="auto">
          <a:xfrm flipH="1">
            <a:off x="2756647" y="3257550"/>
            <a:ext cx="1739154" cy="124385"/>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7" name="Straight Connector 16"/>
          <p:cNvCxnSpPr>
            <a:cxnSpLocks noChangeShapeType="1"/>
          </p:cNvCxnSpPr>
          <p:nvPr/>
        </p:nvCxnSpPr>
        <p:spPr bwMode="auto">
          <a:xfrm flipH="1" flipV="1">
            <a:off x="2368732" y="2571750"/>
            <a:ext cx="2050868" cy="27663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8" name="Straight Connector 24"/>
          <p:cNvCxnSpPr>
            <a:cxnSpLocks noChangeShapeType="1"/>
          </p:cNvCxnSpPr>
          <p:nvPr/>
        </p:nvCxnSpPr>
        <p:spPr bwMode="auto">
          <a:xfrm flipH="1">
            <a:off x="2032864" y="3457018"/>
            <a:ext cx="2147636" cy="638732"/>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9" name="Straight Connector 34"/>
          <p:cNvCxnSpPr>
            <a:cxnSpLocks noChangeShapeType="1"/>
          </p:cNvCxnSpPr>
          <p:nvPr/>
        </p:nvCxnSpPr>
        <p:spPr bwMode="auto">
          <a:xfrm flipH="1">
            <a:off x="2432194" y="1793268"/>
            <a:ext cx="685120" cy="0"/>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
        <p:nvSpPr>
          <p:cNvPr id="20" name="TextBox 7"/>
          <p:cNvSpPr txBox="1">
            <a:spLocks noChangeArrowheads="1"/>
          </p:cNvSpPr>
          <p:nvPr/>
        </p:nvSpPr>
        <p:spPr bwMode="auto">
          <a:xfrm>
            <a:off x="6858000" y="1081528"/>
            <a:ext cx="1785730"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Adrenal Glands</a:t>
            </a:r>
          </a:p>
          <a:p>
            <a:r>
              <a:rPr lang="en-US" sz="1600" b="1" dirty="0" smtClean="0">
                <a:solidFill>
                  <a:schemeClr val="tx2">
                    <a:lumMod val="40000"/>
                    <a:lumOff val="60000"/>
                  </a:schemeClr>
                </a:solidFill>
              </a:rPr>
              <a:t>(first responders)</a:t>
            </a:r>
            <a:endParaRPr lang="en-US" sz="1600" b="1" dirty="0">
              <a:solidFill>
                <a:schemeClr val="tx2">
                  <a:lumMod val="40000"/>
                  <a:lumOff val="60000"/>
                </a:schemeClr>
              </a:solidFill>
            </a:endParaRPr>
          </a:p>
        </p:txBody>
      </p:sp>
      <p:cxnSp>
        <p:nvCxnSpPr>
          <p:cNvPr id="21" name="Straight Connector 12"/>
          <p:cNvCxnSpPr>
            <a:cxnSpLocks noChangeShapeType="1"/>
          </p:cNvCxnSpPr>
          <p:nvPr/>
        </p:nvCxnSpPr>
        <p:spPr bwMode="auto">
          <a:xfrm flipH="1" flipV="1">
            <a:off x="7615518" y="1697082"/>
            <a:ext cx="598225" cy="78712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27" name="Straight Connector 12"/>
          <p:cNvCxnSpPr>
            <a:cxnSpLocks noChangeShapeType="1"/>
          </p:cNvCxnSpPr>
          <p:nvPr/>
        </p:nvCxnSpPr>
        <p:spPr bwMode="auto">
          <a:xfrm flipH="1" flipV="1">
            <a:off x="7615518" y="1697082"/>
            <a:ext cx="74956" cy="808268"/>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spTree>
    <p:extLst>
      <p:ext uri="{BB962C8B-B14F-4D97-AF65-F5344CB8AC3E}">
        <p14:creationId xmlns:p14="http://schemas.microsoft.com/office/powerpoint/2010/main" val="8277481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SALIENCE NETWORK</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effectLst/>
        </p:spPr>
      </p:pic>
      <p:sp>
        <p:nvSpPr>
          <p:cNvPr id="10" name="TextBox 3"/>
          <p:cNvSpPr txBox="1">
            <a:spLocks noChangeArrowheads="1"/>
          </p:cNvSpPr>
          <p:nvPr/>
        </p:nvSpPr>
        <p:spPr bwMode="auto">
          <a:xfrm>
            <a:off x="987064" y="1123854"/>
            <a:ext cx="1802675" cy="669414"/>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Dorsal Lateral Pre-Frontal </a:t>
            </a:r>
          </a:p>
          <a:p>
            <a:pPr>
              <a:lnSpc>
                <a:spcPts val="1500"/>
              </a:lnSpc>
            </a:pPr>
            <a:r>
              <a:rPr lang="en-US" b="1" dirty="0" smtClean="0">
                <a:solidFill>
                  <a:schemeClr val="bg1"/>
                </a:solidFill>
              </a:rPr>
              <a:t>Cortex (PFC)</a:t>
            </a:r>
          </a:p>
        </p:txBody>
      </p:sp>
      <p:sp>
        <p:nvSpPr>
          <p:cNvPr id="11" name="TextBox 7"/>
          <p:cNvSpPr txBox="1">
            <a:spLocks noChangeArrowheads="1"/>
          </p:cNvSpPr>
          <p:nvPr/>
        </p:nvSpPr>
        <p:spPr bwMode="auto">
          <a:xfrm>
            <a:off x="7010400" y="3403328"/>
            <a:ext cx="163333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a:t>
            </a:r>
          </a:p>
        </p:txBody>
      </p:sp>
      <p:sp>
        <p:nvSpPr>
          <p:cNvPr id="12" name="TextBox 8"/>
          <p:cNvSpPr txBox="1">
            <a:spLocks noChangeArrowheads="1"/>
          </p:cNvSpPr>
          <p:nvPr/>
        </p:nvSpPr>
        <p:spPr bwMode="auto">
          <a:xfrm>
            <a:off x="991010" y="3486150"/>
            <a:ext cx="2126303" cy="489878"/>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Ventral</a:t>
            </a:r>
          </a:p>
          <a:p>
            <a:pPr>
              <a:lnSpc>
                <a:spcPts val="1500"/>
              </a:lnSpc>
            </a:pPr>
            <a:r>
              <a:rPr lang="en-US" b="1" dirty="0" smtClean="0">
                <a:solidFill>
                  <a:schemeClr val="bg1"/>
                </a:solidFill>
              </a:rPr>
              <a:t>Median PFC</a:t>
            </a:r>
          </a:p>
        </p:txBody>
      </p:sp>
      <p:sp>
        <p:nvSpPr>
          <p:cNvPr id="13" name="TextBox 9"/>
          <p:cNvSpPr txBox="1">
            <a:spLocks noChangeArrowheads="1"/>
          </p:cNvSpPr>
          <p:nvPr/>
        </p:nvSpPr>
        <p:spPr bwMode="auto">
          <a:xfrm>
            <a:off x="979394" y="2003812"/>
            <a:ext cx="1068960" cy="682238"/>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Anterior Cingulate Cortex</a:t>
            </a:r>
          </a:p>
        </p:txBody>
      </p:sp>
      <p:sp>
        <p:nvSpPr>
          <p:cNvPr id="14" name="TextBox 10"/>
          <p:cNvSpPr txBox="1">
            <a:spLocks noChangeArrowheads="1"/>
          </p:cNvSpPr>
          <p:nvPr/>
        </p:nvSpPr>
        <p:spPr bwMode="auto">
          <a:xfrm>
            <a:off x="991010" y="2876550"/>
            <a:ext cx="1294989"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Orbital PFC</a:t>
            </a:r>
            <a:endParaRPr lang="en-US" dirty="0">
              <a:solidFill>
                <a:schemeClr val="bg1"/>
              </a:solidFill>
            </a:endParaRPr>
          </a:p>
        </p:txBody>
      </p:sp>
      <p:cxnSp>
        <p:nvCxnSpPr>
          <p:cNvPr id="15" name="Straight Connector 12"/>
          <p:cNvCxnSpPr>
            <a:cxnSpLocks noChangeShapeType="1"/>
          </p:cNvCxnSpPr>
          <p:nvPr/>
        </p:nvCxnSpPr>
        <p:spPr bwMode="auto">
          <a:xfrm>
            <a:off x="4495800" y="3245882"/>
            <a:ext cx="2514600" cy="312159"/>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16" name="Straight Connector 14"/>
          <p:cNvCxnSpPr>
            <a:cxnSpLocks noChangeShapeType="1"/>
          </p:cNvCxnSpPr>
          <p:nvPr/>
        </p:nvCxnSpPr>
        <p:spPr bwMode="auto">
          <a:xfrm flipH="1">
            <a:off x="2209800" y="3105150"/>
            <a:ext cx="838200" cy="605954"/>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7" name="Straight Connector 16"/>
          <p:cNvCxnSpPr>
            <a:cxnSpLocks noChangeShapeType="1"/>
            <a:endCxn id="13" idx="3"/>
          </p:cNvCxnSpPr>
          <p:nvPr/>
        </p:nvCxnSpPr>
        <p:spPr bwMode="auto">
          <a:xfrm flipH="1">
            <a:off x="2048354" y="2344931"/>
            <a:ext cx="1483838" cy="0"/>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8" name="Straight Connector 24"/>
          <p:cNvCxnSpPr>
            <a:cxnSpLocks noChangeShapeType="1"/>
          </p:cNvCxnSpPr>
          <p:nvPr/>
        </p:nvCxnSpPr>
        <p:spPr bwMode="auto">
          <a:xfrm flipH="1">
            <a:off x="2188464" y="2876550"/>
            <a:ext cx="1240536" cy="18466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9" name="Straight Connector 34"/>
          <p:cNvCxnSpPr>
            <a:cxnSpLocks noChangeShapeType="1"/>
          </p:cNvCxnSpPr>
          <p:nvPr/>
        </p:nvCxnSpPr>
        <p:spPr bwMode="auto">
          <a:xfrm flipH="1" flipV="1">
            <a:off x="2285999" y="1657350"/>
            <a:ext cx="831315" cy="135918"/>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0" name="TextBox 19"/>
          <p:cNvSpPr txBox="1"/>
          <p:nvPr/>
        </p:nvSpPr>
        <p:spPr>
          <a:xfrm>
            <a:off x="7010400" y="1011019"/>
            <a:ext cx="1633330" cy="682238"/>
          </a:xfrm>
          <a:prstGeom prst="rect">
            <a:avLst/>
          </a:prstGeom>
          <a:noFill/>
          <a:effectLst>
            <a:outerShdw blurRad="50800" dist="38100" dir="8100000" algn="tr" rotWithShape="0">
              <a:prstClr val="black">
                <a:alpha val="70000"/>
              </a:prstClr>
            </a:outerShdw>
          </a:effectLst>
        </p:spPr>
        <p:txBody>
          <a:bodyPr wrap="square" rtlCol="0">
            <a:spAutoFit/>
          </a:bodyPr>
          <a:lstStyle/>
          <a:p>
            <a:pPr>
              <a:lnSpc>
                <a:spcPts val="1500"/>
              </a:lnSpc>
            </a:pPr>
            <a:r>
              <a:rPr lang="en-US" b="1" dirty="0" smtClean="0">
                <a:solidFill>
                  <a:schemeClr val="bg1"/>
                </a:solidFill>
              </a:rPr>
              <a:t>Temporal-</a:t>
            </a:r>
          </a:p>
          <a:p>
            <a:pPr>
              <a:lnSpc>
                <a:spcPts val="1500"/>
              </a:lnSpc>
            </a:pPr>
            <a:r>
              <a:rPr lang="en-US" b="1" dirty="0" err="1" smtClean="0">
                <a:solidFill>
                  <a:schemeClr val="bg1"/>
                </a:solidFill>
              </a:rPr>
              <a:t>pariatal</a:t>
            </a:r>
            <a:endParaRPr lang="en-US" b="1" dirty="0" smtClean="0">
              <a:solidFill>
                <a:schemeClr val="bg1"/>
              </a:solidFill>
            </a:endParaRPr>
          </a:p>
          <a:p>
            <a:pPr>
              <a:lnSpc>
                <a:spcPts val="1500"/>
              </a:lnSpc>
            </a:pPr>
            <a:r>
              <a:rPr lang="en-US" b="1" dirty="0" smtClean="0">
                <a:solidFill>
                  <a:schemeClr val="bg1"/>
                </a:solidFill>
              </a:rPr>
              <a:t>Junction</a:t>
            </a:r>
            <a:endParaRPr lang="en-US" b="1" dirty="0">
              <a:solidFill>
                <a:schemeClr val="bg1"/>
              </a:solidFill>
            </a:endParaRPr>
          </a:p>
        </p:txBody>
      </p: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cxnSp>
        <p:nvCxnSpPr>
          <p:cNvPr id="21" name="Straight Connector 20"/>
          <p:cNvCxnSpPr>
            <a:stCxn id="20" idx="1"/>
          </p:cNvCxnSpPr>
          <p:nvPr/>
        </p:nvCxnSpPr>
        <p:spPr bwMode="auto">
          <a:xfrm flipH="1">
            <a:off x="4900526" y="1352138"/>
            <a:ext cx="2109874" cy="651674"/>
          </a:xfrm>
          <a:prstGeom prst="line">
            <a:avLst/>
          </a:prstGeom>
          <a:solidFill>
            <a:schemeClr val="accent1"/>
          </a:solidFill>
          <a:ln w="19050" cap="flat" cmpd="sng" algn="ctr">
            <a:gradFill>
              <a:gsLst>
                <a:gs pos="0">
                  <a:schemeClr val="bg1"/>
                </a:gs>
                <a:gs pos="100000">
                  <a:schemeClr val="tx1"/>
                </a:gs>
              </a:gsLst>
              <a:lin ang="5400000" scaled="0"/>
            </a:gradFill>
            <a:prstDash val="solid"/>
            <a:round/>
            <a:headEnd type="none" w="med" len="med"/>
            <a:tailEnd type="none" w="med" len="med"/>
          </a:ln>
          <a:effectLst>
            <a:outerShdw blurRad="50800" dist="38100" dir="8100000" algn="tr" rotWithShape="0">
              <a:prstClr val="black">
                <a:alpha val="70000"/>
              </a:prstClr>
            </a:outerShdw>
          </a:effectLst>
        </p:spPr>
      </p:cxnSp>
      <p:sp>
        <p:nvSpPr>
          <p:cNvPr id="31" name="TextBox 8"/>
          <p:cNvSpPr txBox="1">
            <a:spLocks noChangeArrowheads="1"/>
          </p:cNvSpPr>
          <p:nvPr/>
        </p:nvSpPr>
        <p:spPr bwMode="auto">
          <a:xfrm>
            <a:off x="991010" y="4184933"/>
            <a:ext cx="2126303" cy="297517"/>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a:solidFill>
                  <a:schemeClr val="bg1"/>
                </a:solidFill>
              </a:rPr>
              <a:t>Nucleus </a:t>
            </a:r>
            <a:r>
              <a:rPr lang="en-US" b="1" dirty="0" err="1">
                <a:solidFill>
                  <a:schemeClr val="bg1"/>
                </a:solidFill>
              </a:rPr>
              <a:t>Accumbens</a:t>
            </a:r>
            <a:endParaRPr lang="en-US" b="1" dirty="0">
              <a:solidFill>
                <a:schemeClr val="bg1"/>
              </a:solidFill>
            </a:endParaRPr>
          </a:p>
        </p:txBody>
      </p:sp>
      <p:cxnSp>
        <p:nvCxnSpPr>
          <p:cNvPr id="32" name="Straight Connector 14"/>
          <p:cNvCxnSpPr>
            <a:cxnSpLocks noChangeShapeType="1"/>
          </p:cNvCxnSpPr>
          <p:nvPr/>
        </p:nvCxnSpPr>
        <p:spPr bwMode="auto">
          <a:xfrm flipH="1">
            <a:off x="2999232" y="3029975"/>
            <a:ext cx="1007992" cy="120552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44" name="TextBox 7"/>
          <p:cNvSpPr txBox="1">
            <a:spLocks noChangeArrowheads="1"/>
          </p:cNvSpPr>
          <p:nvPr/>
        </p:nvSpPr>
        <p:spPr bwMode="auto">
          <a:xfrm>
            <a:off x="7010400" y="2419350"/>
            <a:ext cx="163333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Thalamus</a:t>
            </a:r>
          </a:p>
        </p:txBody>
      </p:sp>
      <p:cxnSp>
        <p:nvCxnSpPr>
          <p:cNvPr id="45" name="Straight Connector 12"/>
          <p:cNvCxnSpPr>
            <a:cxnSpLocks noChangeShapeType="1"/>
          </p:cNvCxnSpPr>
          <p:nvPr/>
        </p:nvCxnSpPr>
        <p:spPr bwMode="auto">
          <a:xfrm flipV="1">
            <a:off x="4900526" y="2604016"/>
            <a:ext cx="2109874" cy="244371"/>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spTree>
    <p:extLst>
      <p:ext uri="{BB962C8B-B14F-4D97-AF65-F5344CB8AC3E}">
        <p14:creationId xmlns:p14="http://schemas.microsoft.com/office/powerpoint/2010/main" val="12928322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WHAT DISRUPTS SALIENCE NETWORK?</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accent2">
                  <a:lumMod val="60000"/>
                  <a:lumOff val="40000"/>
                </a:schemeClr>
              </a:solidFill>
            </a:endParaRPr>
          </a:p>
        </p:txBody>
      </p:sp>
    </p:spTree>
    <p:extLst>
      <p:ext uri="{BB962C8B-B14F-4D97-AF65-F5344CB8AC3E}">
        <p14:creationId xmlns:p14="http://schemas.microsoft.com/office/powerpoint/2010/main" val="14677453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WHAT DISRUPTS SALIENCE NETWORK?</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bg1"/>
                </a:solidFill>
              </a:rPr>
              <a:t>Denial, refusing truth, lies </a:t>
            </a:r>
            <a:r>
              <a:rPr lang="en-US" sz="2400" dirty="0" smtClean="0">
                <a:solidFill>
                  <a:schemeClr val="bg1"/>
                </a:solidFill>
              </a:rPr>
              <a:t>believed.</a:t>
            </a:r>
            <a:br>
              <a:rPr lang="en-US" sz="2400" dirty="0" smtClean="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39383891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WHAT DISRUPTS SALIENCE NETWORK?</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Denial, refusing truth, lies </a:t>
            </a:r>
            <a:r>
              <a:rPr lang="en-US" sz="2400" dirty="0" smtClean="0">
                <a:solidFill>
                  <a:schemeClr val="accent2">
                    <a:lumMod val="60000"/>
                    <a:lumOff val="40000"/>
                  </a:schemeClr>
                </a:solidFill>
              </a:rPr>
              <a:t>believed.</a:t>
            </a:r>
            <a:r>
              <a:rPr lang="en-US" sz="2400" dirty="0" smtClean="0">
                <a:solidFill>
                  <a:schemeClr val="bg1"/>
                </a:solidFill>
              </a:rPr>
              <a:t/>
            </a:r>
            <a:br>
              <a:rPr lang="en-US" sz="2400" dirty="0" smtClean="0">
                <a:solidFill>
                  <a:schemeClr val="bg1"/>
                </a:solidFill>
              </a:rPr>
            </a:br>
            <a:endParaRPr lang="en-US" sz="2400" dirty="0">
              <a:solidFill>
                <a:schemeClr val="bg1"/>
              </a:solidFill>
            </a:endParaRPr>
          </a:p>
          <a:p>
            <a:pPr marL="800100" lvl="1" indent="-342900">
              <a:spcAft>
                <a:spcPts val="1200"/>
              </a:spcAft>
              <a:buFont typeface="Arial" panose="020B0604020202020204" pitchFamily="34" charset="0"/>
              <a:buChar char="•"/>
            </a:pPr>
            <a:r>
              <a:rPr lang="en-US" sz="2400" dirty="0">
                <a:solidFill>
                  <a:schemeClr val="bg1"/>
                </a:solidFill>
              </a:rPr>
              <a:t>Violating God’s law of love – </a:t>
            </a:r>
            <a:br>
              <a:rPr lang="en-US" sz="2400" dirty="0">
                <a:solidFill>
                  <a:schemeClr val="bg1"/>
                </a:solidFill>
              </a:rPr>
            </a:br>
            <a:r>
              <a:rPr lang="en-US" sz="2400" dirty="0" smtClean="0">
                <a:solidFill>
                  <a:schemeClr val="bg1"/>
                </a:solidFill>
              </a:rPr>
              <a:t>guilt </a:t>
            </a:r>
            <a:r>
              <a:rPr lang="en-US" sz="2400" dirty="0">
                <a:solidFill>
                  <a:schemeClr val="bg1"/>
                </a:solidFill>
              </a:rPr>
              <a:t>and refusing to </a:t>
            </a:r>
            <a:r>
              <a:rPr lang="en-US" sz="2400" dirty="0" smtClean="0">
                <a:solidFill>
                  <a:schemeClr val="bg1"/>
                </a:solidFill>
              </a:rPr>
              <a:t>repent.</a:t>
            </a:r>
            <a:br>
              <a:rPr lang="en-US" sz="2400" dirty="0" smtClean="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28584521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WHAT DISRUPTS SALIENCE NETWORK?</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Denial, refusing truth, lies </a:t>
            </a:r>
            <a:r>
              <a:rPr lang="en-US" sz="2400" dirty="0" smtClean="0">
                <a:solidFill>
                  <a:schemeClr val="accent2">
                    <a:lumMod val="60000"/>
                    <a:lumOff val="40000"/>
                  </a:schemeClr>
                </a:solidFill>
              </a:rPr>
              <a:t>believed.</a:t>
            </a:r>
            <a:br>
              <a:rPr lang="en-US" sz="2400" dirty="0" smtClean="0">
                <a:solidFill>
                  <a:schemeClr val="accent2">
                    <a:lumMod val="60000"/>
                    <a:lumOff val="40000"/>
                  </a:schemeClr>
                </a:solidFill>
              </a:rPr>
            </a:br>
            <a:endParaRPr lang="en-US" sz="2400"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Violating God’s law of love – </a:t>
            </a:r>
            <a:br>
              <a:rPr lang="en-US" sz="2400" dirty="0">
                <a:solidFill>
                  <a:schemeClr val="accent2">
                    <a:lumMod val="60000"/>
                    <a:lumOff val="40000"/>
                  </a:schemeClr>
                </a:solidFill>
              </a:rPr>
            </a:br>
            <a:r>
              <a:rPr lang="en-US" sz="2400" dirty="0" smtClean="0">
                <a:solidFill>
                  <a:schemeClr val="accent2">
                    <a:lumMod val="60000"/>
                    <a:lumOff val="40000"/>
                  </a:schemeClr>
                </a:solidFill>
              </a:rPr>
              <a:t>guilt </a:t>
            </a:r>
            <a:r>
              <a:rPr lang="en-US" sz="2400" dirty="0">
                <a:solidFill>
                  <a:schemeClr val="accent2">
                    <a:lumMod val="60000"/>
                    <a:lumOff val="40000"/>
                  </a:schemeClr>
                </a:solidFill>
              </a:rPr>
              <a:t>and refusing to </a:t>
            </a:r>
            <a:r>
              <a:rPr lang="en-US" sz="2400" dirty="0" smtClean="0">
                <a:solidFill>
                  <a:schemeClr val="accent2">
                    <a:lumMod val="60000"/>
                    <a:lumOff val="40000"/>
                  </a:schemeClr>
                </a:solidFill>
              </a:rPr>
              <a:t>repent.</a:t>
            </a:r>
            <a:r>
              <a:rPr lang="en-US" sz="2400" dirty="0" smtClean="0">
                <a:solidFill>
                  <a:schemeClr val="bg1"/>
                </a:solidFill>
              </a:rPr>
              <a:t/>
            </a:r>
            <a:br>
              <a:rPr lang="en-US" sz="2400" dirty="0" smtClean="0">
                <a:solidFill>
                  <a:schemeClr val="bg1"/>
                </a:solidFill>
              </a:rPr>
            </a:br>
            <a:endParaRPr lang="en-US" sz="2400" dirty="0">
              <a:solidFill>
                <a:schemeClr val="bg1"/>
              </a:solidFill>
            </a:endParaRPr>
          </a:p>
          <a:p>
            <a:pPr marL="800100" lvl="1" indent="-342900">
              <a:spcAft>
                <a:spcPts val="1200"/>
              </a:spcAft>
              <a:buFont typeface="Arial" panose="020B0604020202020204" pitchFamily="34" charset="0"/>
              <a:buChar char="•"/>
            </a:pPr>
            <a:r>
              <a:rPr lang="en-US" sz="2400" dirty="0">
                <a:solidFill>
                  <a:schemeClr val="bg1"/>
                </a:solidFill>
              </a:rPr>
              <a:t>Grudge holding and </a:t>
            </a:r>
            <a:r>
              <a:rPr lang="en-US" sz="2400" dirty="0" smtClean="0">
                <a:solidFill>
                  <a:schemeClr val="bg1"/>
                </a:solidFill>
              </a:rPr>
              <a:t>resentment.</a:t>
            </a:r>
            <a:endParaRPr lang="en-US" sz="2400" dirty="0">
              <a:solidFill>
                <a:schemeClr val="bg1"/>
              </a:solidFill>
            </a:endParaRPr>
          </a:p>
        </p:txBody>
      </p:sp>
    </p:spTree>
    <p:extLst>
      <p:ext uri="{BB962C8B-B14F-4D97-AF65-F5344CB8AC3E}">
        <p14:creationId xmlns:p14="http://schemas.microsoft.com/office/powerpoint/2010/main" val="26923869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a:solidFill>
                  <a:srgbClr val="FFFFCC"/>
                </a:solidFill>
              </a:rPr>
              <a:t>WHAT IF ALARM DOESN’T STOP?</a:t>
            </a: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noFill/>
          <a:ln>
            <a:noFill/>
          </a:ln>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0000" contrast="-28000"/>
                    </a14:imgEffect>
                  </a14:imgLayer>
                </a14:imgProps>
              </a:ext>
              <a:ext uri="{28A0092B-C50C-407E-A947-70E740481C1C}">
                <a14:useLocalDpi xmlns:a14="http://schemas.microsoft.com/office/drawing/2010/main" val="0"/>
              </a:ext>
            </a:extLst>
          </a:blip>
          <a:stretch>
            <a:fillRect/>
          </a:stretch>
        </p:blipFill>
        <p:spPr>
          <a:xfrm>
            <a:off x="7330352" y="2315738"/>
            <a:ext cx="1319065" cy="941812"/>
          </a:xfrm>
          <a:prstGeom prst="rect">
            <a:avLst/>
          </a:prstGeom>
        </p:spPr>
      </p:pic>
      <p:sp>
        <p:nvSpPr>
          <p:cNvPr id="10" name="TextBox 3"/>
          <p:cNvSpPr txBox="1">
            <a:spLocks noChangeArrowheads="1"/>
          </p:cNvSpPr>
          <p:nvPr/>
        </p:nvSpPr>
        <p:spPr bwMode="auto">
          <a:xfrm>
            <a:off x="979394" y="1081528"/>
            <a:ext cx="1802675" cy="86780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Dorsal Lateral Pre-Frontal </a:t>
            </a:r>
          </a:p>
          <a:p>
            <a:pPr>
              <a:lnSpc>
                <a:spcPts val="1500"/>
              </a:lnSpc>
            </a:pPr>
            <a:r>
              <a:rPr lang="en-US" b="1" dirty="0" smtClean="0">
                <a:solidFill>
                  <a:schemeClr val="bg1"/>
                </a:solidFill>
              </a:rPr>
              <a:t>Cortex</a:t>
            </a:r>
          </a:p>
          <a:p>
            <a:pPr>
              <a:lnSpc>
                <a:spcPts val="1500"/>
              </a:lnSpc>
            </a:pPr>
            <a:r>
              <a:rPr lang="en-US" sz="1600" b="1" dirty="0" smtClean="0">
                <a:solidFill>
                  <a:schemeClr val="tx2">
                    <a:lumMod val="40000"/>
                    <a:lumOff val="60000"/>
                  </a:schemeClr>
                </a:solidFill>
              </a:rPr>
              <a:t>(administrator)</a:t>
            </a:r>
            <a:endParaRPr lang="en-US" b="1" dirty="0">
              <a:solidFill>
                <a:schemeClr val="tx2">
                  <a:lumMod val="40000"/>
                  <a:lumOff val="60000"/>
                </a:schemeClr>
              </a:solidFill>
            </a:endParaRPr>
          </a:p>
        </p:txBody>
      </p:sp>
      <p:sp>
        <p:nvSpPr>
          <p:cNvPr id="11" name="TextBox 7"/>
          <p:cNvSpPr txBox="1">
            <a:spLocks noChangeArrowheads="1"/>
          </p:cNvSpPr>
          <p:nvPr/>
        </p:nvSpPr>
        <p:spPr bwMode="auto">
          <a:xfrm>
            <a:off x="7010400" y="3403328"/>
            <a:ext cx="1633330"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Hippocampus</a:t>
            </a:r>
          </a:p>
          <a:p>
            <a:r>
              <a:rPr lang="en-US" sz="1600" b="1" dirty="0" smtClean="0">
                <a:solidFill>
                  <a:schemeClr val="tx2">
                    <a:lumMod val="40000"/>
                    <a:lumOff val="60000"/>
                  </a:schemeClr>
                </a:solidFill>
              </a:rPr>
              <a:t>(fire chief)</a:t>
            </a:r>
            <a:endParaRPr lang="en-US" sz="1600" b="1" dirty="0">
              <a:solidFill>
                <a:schemeClr val="tx2">
                  <a:lumMod val="40000"/>
                  <a:lumOff val="60000"/>
                </a:schemeClr>
              </a:solidFill>
            </a:endParaRPr>
          </a:p>
        </p:txBody>
      </p:sp>
      <p:sp>
        <p:nvSpPr>
          <p:cNvPr id="12" name="TextBox 8"/>
          <p:cNvSpPr txBox="1">
            <a:spLocks noChangeArrowheads="1"/>
          </p:cNvSpPr>
          <p:nvPr/>
        </p:nvSpPr>
        <p:spPr bwMode="auto">
          <a:xfrm>
            <a:off x="991011" y="3188709"/>
            <a:ext cx="220395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 </a:t>
            </a:r>
            <a:r>
              <a:rPr lang="en-US" sz="1600" b="1" dirty="0" smtClean="0">
                <a:solidFill>
                  <a:schemeClr val="tx2">
                    <a:lumMod val="40000"/>
                    <a:lumOff val="60000"/>
                  </a:schemeClr>
                </a:solidFill>
              </a:rPr>
              <a:t>(alarm)</a:t>
            </a:r>
            <a:endParaRPr lang="en-US" sz="1600" b="1" dirty="0">
              <a:solidFill>
                <a:schemeClr val="tx2">
                  <a:lumMod val="40000"/>
                  <a:lumOff val="60000"/>
                </a:schemeClr>
              </a:solidFill>
            </a:endParaRPr>
          </a:p>
        </p:txBody>
      </p:sp>
      <p:sp>
        <p:nvSpPr>
          <p:cNvPr id="13" name="TextBox 9"/>
          <p:cNvSpPr txBox="1">
            <a:spLocks noChangeArrowheads="1"/>
          </p:cNvSpPr>
          <p:nvPr/>
        </p:nvSpPr>
        <p:spPr bwMode="auto">
          <a:xfrm>
            <a:off x="979394" y="2232833"/>
            <a:ext cx="1815737"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a:spAutoFit/>
          </a:bodyPr>
          <a:lstStyle/>
          <a:p>
            <a:r>
              <a:rPr lang="en-US" b="1" dirty="0" err="1" smtClean="0">
                <a:solidFill>
                  <a:schemeClr val="bg1"/>
                </a:solidFill>
              </a:rPr>
              <a:t>Hypothalmus</a:t>
            </a:r>
            <a:endParaRPr lang="en-US" b="1" dirty="0" smtClean="0">
              <a:solidFill>
                <a:schemeClr val="bg1"/>
              </a:solidFill>
            </a:endParaRPr>
          </a:p>
          <a:p>
            <a:r>
              <a:rPr lang="en-US" sz="1600" b="1" dirty="0" smtClean="0">
                <a:solidFill>
                  <a:schemeClr val="tx2">
                    <a:lumMod val="40000"/>
                    <a:lumOff val="60000"/>
                  </a:schemeClr>
                </a:solidFill>
              </a:rPr>
              <a:t>(911 Operator)</a:t>
            </a:r>
            <a:endParaRPr lang="en-US" b="1" dirty="0">
              <a:solidFill>
                <a:schemeClr val="tx2">
                  <a:lumMod val="40000"/>
                  <a:lumOff val="60000"/>
                </a:schemeClr>
              </a:solidFill>
            </a:endParaRPr>
          </a:p>
        </p:txBody>
      </p:sp>
      <p:sp>
        <p:nvSpPr>
          <p:cNvPr id="14" name="TextBox 10"/>
          <p:cNvSpPr txBox="1">
            <a:spLocks noChangeArrowheads="1"/>
          </p:cNvSpPr>
          <p:nvPr/>
        </p:nvSpPr>
        <p:spPr bwMode="auto">
          <a:xfrm>
            <a:off x="991011" y="3911084"/>
            <a:ext cx="1190308"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a:solidFill>
                  <a:schemeClr val="bg1"/>
                </a:solidFill>
              </a:rPr>
              <a:t>Pituitary</a:t>
            </a:r>
            <a:r>
              <a:rPr lang="en-US" dirty="0">
                <a:solidFill>
                  <a:schemeClr val="bg1"/>
                </a:solidFill>
              </a:rPr>
              <a:t> </a:t>
            </a:r>
          </a:p>
        </p:txBody>
      </p:sp>
      <p:cxnSp>
        <p:nvCxnSpPr>
          <p:cNvPr id="15" name="Straight Connector 12"/>
          <p:cNvCxnSpPr>
            <a:cxnSpLocks noChangeShapeType="1"/>
          </p:cNvCxnSpPr>
          <p:nvPr/>
        </p:nvCxnSpPr>
        <p:spPr bwMode="auto">
          <a:xfrm>
            <a:off x="4805082" y="3319742"/>
            <a:ext cx="2205318" cy="238299"/>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16" name="Straight Connector 14"/>
          <p:cNvCxnSpPr>
            <a:cxnSpLocks noChangeShapeType="1"/>
          </p:cNvCxnSpPr>
          <p:nvPr/>
        </p:nvCxnSpPr>
        <p:spPr bwMode="auto">
          <a:xfrm flipH="1">
            <a:off x="2756647" y="3257550"/>
            <a:ext cx="1739154" cy="124385"/>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7" name="Straight Connector 16"/>
          <p:cNvCxnSpPr>
            <a:cxnSpLocks noChangeShapeType="1"/>
          </p:cNvCxnSpPr>
          <p:nvPr/>
        </p:nvCxnSpPr>
        <p:spPr bwMode="auto">
          <a:xfrm flipH="1" flipV="1">
            <a:off x="2368732" y="2571750"/>
            <a:ext cx="2050868" cy="27663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8" name="Straight Connector 24"/>
          <p:cNvCxnSpPr>
            <a:cxnSpLocks noChangeShapeType="1"/>
          </p:cNvCxnSpPr>
          <p:nvPr/>
        </p:nvCxnSpPr>
        <p:spPr bwMode="auto">
          <a:xfrm flipH="1">
            <a:off x="2032864" y="3457018"/>
            <a:ext cx="2147636" cy="638732"/>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9" name="Straight Connector 34"/>
          <p:cNvCxnSpPr>
            <a:cxnSpLocks noChangeShapeType="1"/>
          </p:cNvCxnSpPr>
          <p:nvPr/>
        </p:nvCxnSpPr>
        <p:spPr bwMode="auto">
          <a:xfrm flipH="1">
            <a:off x="2432194" y="1793268"/>
            <a:ext cx="685120" cy="0"/>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
        <p:nvSpPr>
          <p:cNvPr id="20" name="TextBox 7"/>
          <p:cNvSpPr txBox="1">
            <a:spLocks noChangeArrowheads="1"/>
          </p:cNvSpPr>
          <p:nvPr/>
        </p:nvSpPr>
        <p:spPr bwMode="auto">
          <a:xfrm>
            <a:off x="6858000" y="1081528"/>
            <a:ext cx="1785730" cy="615553"/>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Adrenal Glands</a:t>
            </a:r>
          </a:p>
          <a:p>
            <a:r>
              <a:rPr lang="en-US" sz="1600" b="1" dirty="0" smtClean="0">
                <a:solidFill>
                  <a:schemeClr val="tx2">
                    <a:lumMod val="40000"/>
                    <a:lumOff val="60000"/>
                  </a:schemeClr>
                </a:solidFill>
              </a:rPr>
              <a:t>(first responders)</a:t>
            </a:r>
            <a:endParaRPr lang="en-US" sz="1600" b="1" dirty="0">
              <a:solidFill>
                <a:schemeClr val="tx2">
                  <a:lumMod val="40000"/>
                  <a:lumOff val="60000"/>
                </a:schemeClr>
              </a:solidFill>
            </a:endParaRPr>
          </a:p>
        </p:txBody>
      </p:sp>
      <p:cxnSp>
        <p:nvCxnSpPr>
          <p:cNvPr id="21" name="Straight Connector 12"/>
          <p:cNvCxnSpPr>
            <a:cxnSpLocks noChangeShapeType="1"/>
          </p:cNvCxnSpPr>
          <p:nvPr/>
        </p:nvCxnSpPr>
        <p:spPr bwMode="auto">
          <a:xfrm flipH="1" flipV="1">
            <a:off x="7615518" y="1697082"/>
            <a:ext cx="598225" cy="78712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27" name="Straight Connector 12"/>
          <p:cNvCxnSpPr>
            <a:cxnSpLocks noChangeShapeType="1"/>
          </p:cNvCxnSpPr>
          <p:nvPr/>
        </p:nvCxnSpPr>
        <p:spPr bwMode="auto">
          <a:xfrm flipH="1" flipV="1">
            <a:off x="7615518" y="1697082"/>
            <a:ext cx="74956" cy="808268"/>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spTree>
    <p:extLst>
      <p:ext uri="{BB962C8B-B14F-4D97-AF65-F5344CB8AC3E}">
        <p14:creationId xmlns:p14="http://schemas.microsoft.com/office/powerpoint/2010/main" val="104719665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OVER ACTIVE AMYGDALA</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400" dirty="0" smtClean="0">
              <a:solidFill>
                <a:schemeClr val="bg1"/>
              </a:solidFill>
            </a:endParaRPr>
          </a:p>
          <a:p>
            <a:pPr marL="800100" lvl="1" indent="-342900">
              <a:spcAft>
                <a:spcPts val="0"/>
              </a:spcAft>
              <a:buFont typeface="Arial" panose="020B0604020202020204" pitchFamily="34" charset="0"/>
              <a:buChar char="•"/>
            </a:pPr>
            <a:r>
              <a:rPr lang="en-US" sz="2400" dirty="0" smtClean="0">
                <a:solidFill>
                  <a:schemeClr val="bg1"/>
                </a:solidFill>
              </a:rPr>
              <a:t>Activates </a:t>
            </a:r>
            <a:r>
              <a:rPr lang="en-US" sz="2400" dirty="0">
                <a:solidFill>
                  <a:schemeClr val="bg1"/>
                </a:solidFill>
              </a:rPr>
              <a:t>sympathetic nervous </a:t>
            </a:r>
            <a:r>
              <a:rPr lang="en-US" sz="2400" dirty="0" smtClean="0">
                <a:solidFill>
                  <a:schemeClr val="bg1"/>
                </a:solidFill>
              </a:rPr>
              <a:t>system</a:t>
            </a:r>
            <a:endParaRPr lang="en-US" sz="2400" dirty="0">
              <a:solidFill>
                <a:schemeClr val="bg1"/>
              </a:solidFill>
            </a:endParaRPr>
          </a:p>
        </p:txBody>
      </p:sp>
    </p:spTree>
    <p:extLst>
      <p:ext uri="{BB962C8B-B14F-4D97-AF65-F5344CB8AC3E}">
        <p14:creationId xmlns:p14="http://schemas.microsoft.com/office/powerpoint/2010/main" val="34984259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OVER ACTIVE AMYGDALA</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400" dirty="0" smtClean="0">
              <a:solidFill>
                <a:schemeClr val="bg1"/>
              </a:solidFill>
            </a:endParaRPr>
          </a:p>
          <a:p>
            <a:pPr marL="800100" lvl="1" indent="-342900">
              <a:spcAft>
                <a:spcPts val="0"/>
              </a:spcAft>
              <a:buFont typeface="Arial" panose="020B0604020202020204" pitchFamily="34" charset="0"/>
              <a:buChar char="•"/>
            </a:pPr>
            <a:r>
              <a:rPr lang="en-US" sz="2400" dirty="0" smtClean="0">
                <a:solidFill>
                  <a:schemeClr val="accent2">
                    <a:lumMod val="60000"/>
                    <a:lumOff val="40000"/>
                  </a:schemeClr>
                </a:solidFill>
              </a:rPr>
              <a:t>Activates </a:t>
            </a:r>
            <a:r>
              <a:rPr lang="en-US" sz="2400" dirty="0">
                <a:solidFill>
                  <a:schemeClr val="accent2">
                    <a:lumMod val="60000"/>
                    <a:lumOff val="40000"/>
                  </a:schemeClr>
                </a:solidFill>
              </a:rPr>
              <a:t>sympathetic nervous system</a:t>
            </a:r>
          </a:p>
          <a:p>
            <a:pPr marL="800100" lvl="1" indent="-342900">
              <a:spcAft>
                <a:spcPts val="0"/>
              </a:spcAft>
              <a:buFont typeface="Arial" panose="020B0604020202020204" pitchFamily="34" charset="0"/>
              <a:buChar char="•"/>
            </a:pPr>
            <a:r>
              <a:rPr lang="en-US" sz="2400" dirty="0">
                <a:solidFill>
                  <a:schemeClr val="bg1"/>
                </a:solidFill>
              </a:rPr>
              <a:t>Which activates macrophages – </a:t>
            </a:r>
          </a:p>
          <a:p>
            <a:pPr marL="1257300" lvl="2" indent="-342900">
              <a:spcAft>
                <a:spcPts val="0"/>
              </a:spcAft>
              <a:buFont typeface="Courier New" panose="02070309020205020404" pitchFamily="49" charset="0"/>
              <a:buChar char="o"/>
            </a:pPr>
            <a:r>
              <a:rPr lang="en-US" sz="1800" dirty="0">
                <a:solidFill>
                  <a:schemeClr val="accent1">
                    <a:lumMod val="60000"/>
                    <a:lumOff val="40000"/>
                  </a:schemeClr>
                </a:solidFill>
              </a:rPr>
              <a:t>Why</a:t>
            </a:r>
            <a:r>
              <a:rPr lang="en-US" sz="1800" dirty="0" smtClean="0">
                <a:solidFill>
                  <a:schemeClr val="accent1">
                    <a:lumMod val="60000"/>
                    <a:lumOff val="40000"/>
                  </a:schemeClr>
                </a:solidFill>
              </a:rPr>
              <a:t>?</a:t>
            </a:r>
            <a:endParaRPr lang="en-US" sz="1800" dirty="0">
              <a:solidFill>
                <a:schemeClr val="accent1">
                  <a:lumMod val="60000"/>
                  <a:lumOff val="40000"/>
                </a:schemeClr>
              </a:solidFill>
            </a:endParaRPr>
          </a:p>
        </p:txBody>
      </p:sp>
    </p:spTree>
    <p:extLst>
      <p:ext uri="{BB962C8B-B14F-4D97-AF65-F5344CB8AC3E}">
        <p14:creationId xmlns:p14="http://schemas.microsoft.com/office/powerpoint/2010/main" val="3187241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a:solidFill>
                  <a:srgbClr val="FFFFCC"/>
                </a:solidFill>
              </a:rPr>
              <a:t>WHAT WE BELIEVE HAS POWER OVER US POWER TO HEAL AND POWER TO DESTROY</a:t>
            </a: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lvl="0" indent="-342900">
              <a:buFont typeface="Arial" panose="020B0604020202020204" pitchFamily="34" charset="0"/>
              <a:buChar char="•"/>
            </a:pPr>
            <a:endParaRPr lang="en-US" sz="2000" dirty="0">
              <a:solidFill>
                <a:schemeClr val="bg1"/>
              </a:solidFill>
            </a:endParaRPr>
          </a:p>
          <a:p>
            <a:pPr marL="2171700" lvl="4" indent="-342900">
              <a:spcAft>
                <a:spcPts val="1200"/>
              </a:spcAft>
              <a:buFont typeface="Arial" panose="020B0604020202020204" pitchFamily="34" charset="0"/>
              <a:buChar char="•"/>
            </a:pPr>
            <a:r>
              <a:rPr lang="en-US" sz="2400" dirty="0">
                <a:solidFill>
                  <a:schemeClr val="accent2">
                    <a:lumMod val="60000"/>
                    <a:lumOff val="40000"/>
                  </a:schemeClr>
                </a:solidFill>
              </a:rPr>
              <a:t>Vance </a:t>
            </a:r>
            <a:r>
              <a:rPr lang="en-US" sz="2400" dirty="0" err="1" smtClean="0">
                <a:solidFill>
                  <a:schemeClr val="accent2">
                    <a:lumMod val="60000"/>
                    <a:lumOff val="40000"/>
                  </a:schemeClr>
                </a:solidFill>
              </a:rPr>
              <a:t>Vanders</a:t>
            </a:r>
            <a:endParaRPr lang="en-US" sz="2400" dirty="0" smtClean="0">
              <a:solidFill>
                <a:schemeClr val="accent2">
                  <a:lumMod val="60000"/>
                  <a:lumOff val="40000"/>
                </a:schemeClr>
              </a:solidFill>
            </a:endParaRPr>
          </a:p>
          <a:p>
            <a:pPr marL="2171700" lvl="4" indent="-342900">
              <a:spcAft>
                <a:spcPts val="1200"/>
              </a:spcAft>
              <a:buFont typeface="Arial" panose="020B0604020202020204" pitchFamily="34" charset="0"/>
              <a:buChar char="•"/>
            </a:pPr>
            <a:r>
              <a:rPr lang="en-US" sz="2400" dirty="0" smtClean="0">
                <a:solidFill>
                  <a:schemeClr val="accent2">
                    <a:lumMod val="60000"/>
                    <a:lumOff val="40000"/>
                  </a:schemeClr>
                </a:solidFill>
              </a:rPr>
              <a:t>Sam </a:t>
            </a:r>
            <a:r>
              <a:rPr lang="en-US" sz="2400" dirty="0" err="1" smtClean="0">
                <a:solidFill>
                  <a:schemeClr val="accent2">
                    <a:lumMod val="60000"/>
                    <a:lumOff val="40000"/>
                  </a:schemeClr>
                </a:solidFill>
              </a:rPr>
              <a:t>Shoeman</a:t>
            </a:r>
            <a:endParaRPr lang="en-US" sz="2400" dirty="0" smtClean="0">
              <a:solidFill>
                <a:schemeClr val="accent2">
                  <a:lumMod val="60000"/>
                  <a:lumOff val="40000"/>
                </a:schemeClr>
              </a:solidFill>
            </a:endParaRPr>
          </a:p>
          <a:p>
            <a:pPr marL="2171700" lvl="4" indent="-342900">
              <a:spcAft>
                <a:spcPts val="1200"/>
              </a:spcAft>
              <a:buFont typeface="Arial" panose="020B0604020202020204" pitchFamily="34" charset="0"/>
              <a:buChar char="•"/>
            </a:pPr>
            <a:r>
              <a:rPr lang="en-US" sz="2400" dirty="0" smtClean="0">
                <a:solidFill>
                  <a:schemeClr val="accent2">
                    <a:lumMod val="60000"/>
                    <a:lumOff val="40000"/>
                  </a:schemeClr>
                </a:solidFill>
              </a:rPr>
              <a:t>Derek Adams</a:t>
            </a:r>
          </a:p>
          <a:p>
            <a:pPr marL="2171700" lvl="4" indent="-342900">
              <a:spcAft>
                <a:spcPts val="1200"/>
              </a:spcAft>
              <a:buFont typeface="Arial" panose="020B0604020202020204" pitchFamily="34" charset="0"/>
              <a:buChar char="•"/>
            </a:pPr>
            <a:r>
              <a:rPr lang="en-US" sz="2400" dirty="0" smtClean="0">
                <a:solidFill>
                  <a:schemeClr val="bg1"/>
                </a:solidFill>
              </a:rPr>
              <a:t>Placebo / </a:t>
            </a:r>
            <a:r>
              <a:rPr lang="en-US" sz="2400" dirty="0" err="1" smtClean="0">
                <a:solidFill>
                  <a:schemeClr val="bg1"/>
                </a:solidFill>
              </a:rPr>
              <a:t>Nocebo</a:t>
            </a:r>
            <a:endParaRPr lang="en-US" sz="2400" dirty="0">
              <a:solidFill>
                <a:schemeClr val="bg1"/>
              </a:solidFill>
            </a:endParaRPr>
          </a:p>
        </p:txBody>
      </p:sp>
    </p:spTree>
    <p:extLst>
      <p:ext uri="{BB962C8B-B14F-4D97-AF65-F5344CB8AC3E}">
        <p14:creationId xmlns:p14="http://schemas.microsoft.com/office/powerpoint/2010/main" val="381836203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OVER ACTIVE AMYGDALA</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400" dirty="0" smtClean="0">
              <a:solidFill>
                <a:schemeClr val="bg1"/>
              </a:solidFill>
            </a:endParaRPr>
          </a:p>
          <a:p>
            <a:pPr marL="800100" lvl="1" indent="-342900">
              <a:spcAft>
                <a:spcPts val="0"/>
              </a:spcAft>
              <a:buFont typeface="Arial" panose="020B0604020202020204" pitchFamily="34" charset="0"/>
              <a:buChar char="•"/>
            </a:pPr>
            <a:r>
              <a:rPr lang="en-US" sz="2400" dirty="0" smtClean="0">
                <a:solidFill>
                  <a:schemeClr val="accent2">
                    <a:lumMod val="60000"/>
                    <a:lumOff val="40000"/>
                  </a:schemeClr>
                </a:solidFill>
              </a:rPr>
              <a:t>Activates </a:t>
            </a:r>
            <a:r>
              <a:rPr lang="en-US" sz="2400" dirty="0">
                <a:solidFill>
                  <a:schemeClr val="accent2">
                    <a:lumMod val="60000"/>
                    <a:lumOff val="40000"/>
                  </a:schemeClr>
                </a:solidFill>
              </a:rPr>
              <a:t>sympathetic nervous system</a:t>
            </a: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Which activates macrophages – </a:t>
            </a:r>
          </a:p>
          <a:p>
            <a:pPr marL="1257300" lvl="2" indent="-342900">
              <a:spcAft>
                <a:spcPts val="0"/>
              </a:spcAft>
              <a:buFont typeface="Courier New" panose="02070309020205020404" pitchFamily="49" charset="0"/>
              <a:buChar char="o"/>
            </a:pPr>
            <a:r>
              <a:rPr lang="en-US" sz="1800" dirty="0">
                <a:solidFill>
                  <a:schemeClr val="accent2">
                    <a:lumMod val="60000"/>
                    <a:lumOff val="40000"/>
                  </a:schemeClr>
                </a:solidFill>
              </a:rPr>
              <a:t>Why?</a:t>
            </a:r>
          </a:p>
          <a:p>
            <a:pPr marL="800100" lvl="1" indent="-342900">
              <a:spcAft>
                <a:spcPts val="0"/>
              </a:spcAft>
              <a:buFont typeface="Arial" panose="020B0604020202020204" pitchFamily="34" charset="0"/>
              <a:buChar char="•"/>
            </a:pPr>
            <a:r>
              <a:rPr lang="en-US" sz="2400" dirty="0">
                <a:solidFill>
                  <a:schemeClr val="bg1"/>
                </a:solidFill>
              </a:rPr>
              <a:t>Which release cytokines – IL1, IL6, TNF </a:t>
            </a:r>
          </a:p>
        </p:txBody>
      </p:sp>
    </p:spTree>
    <p:extLst>
      <p:ext uri="{BB962C8B-B14F-4D97-AF65-F5344CB8AC3E}">
        <p14:creationId xmlns:p14="http://schemas.microsoft.com/office/powerpoint/2010/main" val="61778611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OVER ACTIVE AMYGDALA</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400" dirty="0" smtClean="0">
              <a:solidFill>
                <a:schemeClr val="bg1"/>
              </a:solidFill>
            </a:endParaRPr>
          </a:p>
          <a:p>
            <a:pPr marL="800100" lvl="1" indent="-342900">
              <a:spcAft>
                <a:spcPts val="0"/>
              </a:spcAft>
              <a:buFont typeface="Arial" panose="020B0604020202020204" pitchFamily="34" charset="0"/>
              <a:buChar char="•"/>
            </a:pPr>
            <a:r>
              <a:rPr lang="en-US" sz="2400" dirty="0" smtClean="0">
                <a:solidFill>
                  <a:schemeClr val="accent2">
                    <a:lumMod val="60000"/>
                    <a:lumOff val="40000"/>
                  </a:schemeClr>
                </a:solidFill>
              </a:rPr>
              <a:t>Activates </a:t>
            </a:r>
            <a:r>
              <a:rPr lang="en-US" sz="2400" dirty="0">
                <a:solidFill>
                  <a:schemeClr val="accent2">
                    <a:lumMod val="60000"/>
                    <a:lumOff val="40000"/>
                  </a:schemeClr>
                </a:solidFill>
              </a:rPr>
              <a:t>sympathetic nervous system</a:t>
            </a: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Which activates macrophages – </a:t>
            </a:r>
          </a:p>
          <a:p>
            <a:pPr marL="1257300" lvl="2" indent="-342900">
              <a:spcAft>
                <a:spcPts val="0"/>
              </a:spcAft>
              <a:buFont typeface="Courier New" panose="02070309020205020404" pitchFamily="49" charset="0"/>
              <a:buChar char="o"/>
            </a:pPr>
            <a:r>
              <a:rPr lang="en-US" sz="1800" dirty="0">
                <a:solidFill>
                  <a:schemeClr val="accent2">
                    <a:lumMod val="60000"/>
                    <a:lumOff val="40000"/>
                  </a:schemeClr>
                </a:solidFill>
              </a:rPr>
              <a:t>Why?</a:t>
            </a: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Which release cytokines – IL1, IL6, TNF </a:t>
            </a:r>
          </a:p>
          <a:p>
            <a:pPr marL="800100" lvl="1" indent="-342900">
              <a:spcAft>
                <a:spcPts val="0"/>
              </a:spcAft>
              <a:buFont typeface="Arial" panose="020B0604020202020204" pitchFamily="34" charset="0"/>
              <a:buChar char="•"/>
            </a:pPr>
            <a:r>
              <a:rPr lang="en-US" sz="2400" dirty="0">
                <a:solidFill>
                  <a:schemeClr val="bg1"/>
                </a:solidFill>
              </a:rPr>
              <a:t>Which damage:</a:t>
            </a:r>
          </a:p>
          <a:p>
            <a:pPr marL="1257300" lvl="2" indent="-342900">
              <a:spcAft>
                <a:spcPts val="0"/>
              </a:spcAft>
              <a:buFont typeface="Courier New" panose="02070309020205020404" pitchFamily="49" charset="0"/>
              <a:buChar char="o"/>
            </a:pPr>
            <a:r>
              <a:rPr lang="en-US" sz="1800" dirty="0">
                <a:solidFill>
                  <a:schemeClr val="accent1">
                    <a:lumMod val="60000"/>
                    <a:lumOff val="40000"/>
                  </a:schemeClr>
                </a:solidFill>
              </a:rPr>
              <a:t>Insulin receptors, glucocorticoid receptors, interfere with NE, 5HT, DA </a:t>
            </a:r>
            <a:r>
              <a:rPr lang="en-US" sz="1800" dirty="0" smtClean="0">
                <a:solidFill>
                  <a:schemeClr val="accent1">
                    <a:lumMod val="60000"/>
                    <a:lumOff val="40000"/>
                  </a:schemeClr>
                </a:solidFill>
              </a:rPr>
              <a:t>signaling.</a:t>
            </a:r>
            <a:endParaRPr lang="en-US" sz="1800" dirty="0">
              <a:solidFill>
                <a:schemeClr val="accent1">
                  <a:lumMod val="60000"/>
                  <a:lumOff val="40000"/>
                </a:schemeClr>
              </a:solidFill>
            </a:endParaRPr>
          </a:p>
        </p:txBody>
      </p:sp>
    </p:spTree>
    <p:extLst>
      <p:ext uri="{BB962C8B-B14F-4D97-AF65-F5344CB8AC3E}">
        <p14:creationId xmlns:p14="http://schemas.microsoft.com/office/powerpoint/2010/main" val="57850775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OVER ACTIVE AMYGDALA</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400" dirty="0" smtClean="0">
              <a:solidFill>
                <a:schemeClr val="bg1"/>
              </a:solidFill>
            </a:endParaRPr>
          </a:p>
          <a:p>
            <a:pPr marL="800100" lvl="1" indent="-342900">
              <a:spcAft>
                <a:spcPts val="0"/>
              </a:spcAft>
              <a:buFont typeface="Arial" panose="020B0604020202020204" pitchFamily="34" charset="0"/>
              <a:buChar char="•"/>
            </a:pPr>
            <a:r>
              <a:rPr lang="en-US" sz="2400" dirty="0" smtClean="0">
                <a:solidFill>
                  <a:schemeClr val="accent2">
                    <a:lumMod val="60000"/>
                    <a:lumOff val="40000"/>
                  </a:schemeClr>
                </a:solidFill>
              </a:rPr>
              <a:t>Activates </a:t>
            </a:r>
            <a:r>
              <a:rPr lang="en-US" sz="2400" dirty="0">
                <a:solidFill>
                  <a:schemeClr val="accent2">
                    <a:lumMod val="60000"/>
                    <a:lumOff val="40000"/>
                  </a:schemeClr>
                </a:solidFill>
              </a:rPr>
              <a:t>sympathetic nervous system</a:t>
            </a: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Which activates macrophages – </a:t>
            </a:r>
          </a:p>
          <a:p>
            <a:pPr marL="1257300" lvl="2" indent="-342900">
              <a:spcAft>
                <a:spcPts val="0"/>
              </a:spcAft>
              <a:buFont typeface="Courier New" panose="02070309020205020404" pitchFamily="49" charset="0"/>
              <a:buChar char="o"/>
            </a:pPr>
            <a:r>
              <a:rPr lang="en-US" sz="1800" dirty="0">
                <a:solidFill>
                  <a:schemeClr val="accent2">
                    <a:lumMod val="60000"/>
                    <a:lumOff val="40000"/>
                  </a:schemeClr>
                </a:solidFill>
              </a:rPr>
              <a:t>Why?</a:t>
            </a: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Which release cytokines – IL1, IL6, TNF </a:t>
            </a:r>
          </a:p>
          <a:p>
            <a:pPr marL="800100" lvl="1" indent="-342900">
              <a:spcAft>
                <a:spcPts val="0"/>
              </a:spcAft>
              <a:buFont typeface="Arial" panose="020B0604020202020204" pitchFamily="34" charset="0"/>
              <a:buChar char="•"/>
            </a:pPr>
            <a:r>
              <a:rPr lang="en-US" sz="2400" dirty="0">
                <a:solidFill>
                  <a:schemeClr val="accent2">
                    <a:lumMod val="60000"/>
                    <a:lumOff val="40000"/>
                  </a:schemeClr>
                </a:solidFill>
              </a:rPr>
              <a:t>Which damage:</a:t>
            </a:r>
          </a:p>
          <a:p>
            <a:pPr marL="1257300" lvl="2" indent="-342900">
              <a:spcAft>
                <a:spcPts val="0"/>
              </a:spcAft>
              <a:buFont typeface="Courier New" panose="02070309020205020404" pitchFamily="49" charset="0"/>
              <a:buChar char="o"/>
            </a:pPr>
            <a:r>
              <a:rPr lang="en-US" sz="1800" dirty="0">
                <a:solidFill>
                  <a:schemeClr val="accent2">
                    <a:lumMod val="60000"/>
                    <a:lumOff val="40000"/>
                  </a:schemeClr>
                </a:solidFill>
              </a:rPr>
              <a:t>Insulin receptors, glucocorticoid receptors, interfere with NE, 5HT, DA </a:t>
            </a:r>
            <a:r>
              <a:rPr lang="en-US" sz="1800" dirty="0" smtClean="0">
                <a:solidFill>
                  <a:schemeClr val="accent2">
                    <a:lumMod val="60000"/>
                    <a:lumOff val="40000"/>
                  </a:schemeClr>
                </a:solidFill>
              </a:rPr>
              <a:t>signaling.</a:t>
            </a:r>
            <a:endParaRPr lang="en-US" sz="1800" dirty="0">
              <a:solidFill>
                <a:schemeClr val="accent2">
                  <a:lumMod val="60000"/>
                  <a:lumOff val="40000"/>
                </a:schemeClr>
              </a:solidFill>
            </a:endParaRPr>
          </a:p>
          <a:p>
            <a:pPr marL="800100" lvl="1" indent="-342900">
              <a:spcAft>
                <a:spcPts val="0"/>
              </a:spcAft>
              <a:buFont typeface="Arial" panose="020B0604020202020204" pitchFamily="34" charset="0"/>
              <a:buChar char="•"/>
            </a:pPr>
            <a:r>
              <a:rPr lang="en-US" sz="2400" dirty="0">
                <a:solidFill>
                  <a:schemeClr val="bg1"/>
                </a:solidFill>
              </a:rPr>
              <a:t>Resulting in:</a:t>
            </a:r>
          </a:p>
          <a:p>
            <a:pPr marL="1257300" lvl="2" indent="-342900">
              <a:spcAft>
                <a:spcPts val="0"/>
              </a:spcAft>
              <a:buFont typeface="Courier New" panose="02070309020205020404" pitchFamily="49" charset="0"/>
              <a:buChar char="o"/>
            </a:pPr>
            <a:r>
              <a:rPr lang="en-US" sz="1800" dirty="0">
                <a:solidFill>
                  <a:schemeClr val="accent1">
                    <a:lumMod val="60000"/>
                    <a:lumOff val="40000"/>
                  </a:schemeClr>
                </a:solidFill>
              </a:rPr>
              <a:t>Increased DM, obesity, high cholesterol, MI, Stroke, autoimmune problems and bone density </a:t>
            </a:r>
            <a:r>
              <a:rPr lang="en-US" sz="1800" dirty="0" smtClean="0">
                <a:solidFill>
                  <a:schemeClr val="accent1">
                    <a:lumMod val="60000"/>
                    <a:lumOff val="40000"/>
                  </a:schemeClr>
                </a:solidFill>
              </a:rPr>
              <a:t>loss.</a:t>
            </a:r>
            <a:endParaRPr lang="en-US" sz="1800" dirty="0">
              <a:solidFill>
                <a:schemeClr val="accent1">
                  <a:lumMod val="60000"/>
                  <a:lumOff val="40000"/>
                </a:schemeClr>
              </a:solidFill>
            </a:endParaRPr>
          </a:p>
        </p:txBody>
      </p:sp>
    </p:spTree>
    <p:extLst>
      <p:ext uri="{BB962C8B-B14F-4D97-AF65-F5344CB8AC3E}">
        <p14:creationId xmlns:p14="http://schemas.microsoft.com/office/powerpoint/2010/main" val="393811785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endParaRPr lang="en-US" sz="2000" b="1" dirty="0">
              <a:solidFill>
                <a:srgbClr val="FFFF99"/>
              </a:solidFill>
            </a:endParaRPr>
          </a:p>
          <a:p>
            <a:pPr>
              <a:spcAft>
                <a:spcPts val="0"/>
              </a:spcAft>
            </a:pPr>
            <a:r>
              <a:rPr lang="en-US" sz="2000" b="1" dirty="0" smtClean="0">
                <a:solidFill>
                  <a:schemeClr val="accent2">
                    <a:lumMod val="60000"/>
                    <a:lumOff val="40000"/>
                  </a:schemeClr>
                </a:solidFill>
              </a:rPr>
              <a:t>Scripture</a:t>
            </a:r>
            <a:r>
              <a:rPr lang="en-US" sz="2000" b="1" dirty="0">
                <a:solidFill>
                  <a:schemeClr val="accent2">
                    <a:lumMod val="60000"/>
                    <a:lumOff val="40000"/>
                  </a:schemeClr>
                </a:solidFill>
              </a:rPr>
              <a:t>: </a:t>
            </a:r>
          </a:p>
          <a:p>
            <a:pPr lvl="1">
              <a:lnSpc>
                <a:spcPts val="1800"/>
              </a:lnSpc>
              <a:spcAft>
                <a:spcPts val="0"/>
              </a:spcAft>
            </a:pPr>
            <a:r>
              <a:rPr lang="en-US" sz="1800" dirty="0">
                <a:solidFill>
                  <a:schemeClr val="accent2">
                    <a:lumMod val="60000"/>
                    <a:lumOff val="40000"/>
                  </a:schemeClr>
                </a:solidFill>
              </a:rPr>
              <a:t>When he [</a:t>
            </a:r>
            <a:r>
              <a:rPr lang="en-US" sz="1800" dirty="0" err="1">
                <a:solidFill>
                  <a:schemeClr val="accent2">
                    <a:lumMod val="60000"/>
                    <a:lumOff val="40000"/>
                  </a:schemeClr>
                </a:solidFill>
              </a:rPr>
              <a:t>satan</a:t>
            </a:r>
            <a:r>
              <a:rPr lang="en-US" sz="1800" dirty="0">
                <a:solidFill>
                  <a:schemeClr val="accent2">
                    <a:lumMod val="60000"/>
                    <a:lumOff val="40000"/>
                  </a:schemeClr>
                </a:solidFill>
              </a:rPr>
              <a:t>] lies, he speaks his native language, for he is a liar and the father of </a:t>
            </a:r>
            <a:r>
              <a:rPr lang="en-US" sz="1800" dirty="0" smtClean="0">
                <a:solidFill>
                  <a:schemeClr val="accent2">
                    <a:lumMod val="60000"/>
                    <a:lumOff val="40000"/>
                  </a:schemeClr>
                </a:solidFill>
              </a:rPr>
              <a:t>lies. </a:t>
            </a:r>
            <a:r>
              <a:rPr lang="en-US" sz="1400" dirty="0" smtClean="0">
                <a:solidFill>
                  <a:schemeClr val="accent2">
                    <a:lumMod val="60000"/>
                    <a:lumOff val="40000"/>
                  </a:schemeClr>
                </a:solidFill>
              </a:rPr>
              <a:t>John 8:44</a:t>
            </a:r>
          </a:p>
          <a:p>
            <a:pPr>
              <a:lnSpc>
                <a:spcPts val="1800"/>
              </a:lnSpc>
              <a:spcAft>
                <a:spcPts val="0"/>
              </a:spcAft>
            </a:pPr>
            <a:endParaRPr lang="en-US" sz="2400" dirty="0" smtClean="0">
              <a:solidFill>
                <a:schemeClr val="bg1">
                  <a:lumMod val="95000"/>
                </a:schemeClr>
              </a:solidFill>
            </a:endParaRPr>
          </a:p>
          <a:p>
            <a:pPr>
              <a:lnSpc>
                <a:spcPts val="1800"/>
              </a:lnSpc>
              <a:spcAft>
                <a:spcPts val="0"/>
              </a:spcAft>
            </a:pPr>
            <a:r>
              <a:rPr lang="en-US" sz="2000" b="1" dirty="0" smtClean="0">
                <a:solidFill>
                  <a:srgbClr val="FFFF99"/>
                </a:solidFill>
              </a:rPr>
              <a:t>Science:</a:t>
            </a:r>
          </a:p>
          <a:p>
            <a:pPr lvl="1">
              <a:lnSpc>
                <a:spcPts val="1800"/>
              </a:lnSpc>
              <a:spcAft>
                <a:spcPts val="0"/>
              </a:spcAft>
            </a:pPr>
            <a:r>
              <a:rPr lang="en-US" sz="1800" dirty="0" smtClean="0">
                <a:solidFill>
                  <a:schemeClr val="bg1"/>
                </a:solidFill>
              </a:rPr>
              <a:t>Love </a:t>
            </a:r>
            <a:r>
              <a:rPr lang="en-US" sz="1800" dirty="0">
                <a:solidFill>
                  <a:schemeClr val="bg1"/>
                </a:solidFill>
              </a:rPr>
              <a:t>circuits calm fear circuits, and lies disrupt this circuitry increasing fear, increased inflammation</a:t>
            </a:r>
            <a:r>
              <a:rPr lang="en-US" sz="1800" dirty="0" smtClean="0">
                <a:solidFill>
                  <a:schemeClr val="bg1"/>
                </a:solidFill>
              </a:rPr>
              <a:t>…</a:t>
            </a: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184172311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endParaRPr lang="en-US" sz="2000" b="1" dirty="0">
              <a:solidFill>
                <a:srgbClr val="FFFF99"/>
              </a:solidFill>
            </a:endParaRPr>
          </a:p>
          <a:p>
            <a:pPr>
              <a:spcAft>
                <a:spcPts val="0"/>
              </a:spcAft>
            </a:pPr>
            <a:r>
              <a:rPr lang="en-US" sz="2000" b="1" dirty="0" smtClean="0">
                <a:solidFill>
                  <a:schemeClr val="accent2">
                    <a:lumMod val="60000"/>
                    <a:lumOff val="40000"/>
                  </a:schemeClr>
                </a:solidFill>
              </a:rPr>
              <a:t>Scripture</a:t>
            </a:r>
            <a:r>
              <a:rPr lang="en-US" sz="2000" b="1" dirty="0">
                <a:solidFill>
                  <a:schemeClr val="accent2">
                    <a:lumMod val="60000"/>
                    <a:lumOff val="40000"/>
                  </a:schemeClr>
                </a:solidFill>
              </a:rPr>
              <a:t>: </a:t>
            </a:r>
          </a:p>
          <a:p>
            <a:pPr lvl="1">
              <a:lnSpc>
                <a:spcPts val="1800"/>
              </a:lnSpc>
              <a:spcAft>
                <a:spcPts val="0"/>
              </a:spcAft>
            </a:pPr>
            <a:r>
              <a:rPr lang="en-US" sz="1800" dirty="0">
                <a:solidFill>
                  <a:schemeClr val="accent2">
                    <a:lumMod val="60000"/>
                    <a:lumOff val="40000"/>
                  </a:schemeClr>
                </a:solidFill>
              </a:rPr>
              <a:t>When he [</a:t>
            </a:r>
            <a:r>
              <a:rPr lang="en-US" sz="1800" dirty="0" err="1">
                <a:solidFill>
                  <a:schemeClr val="accent2">
                    <a:lumMod val="60000"/>
                    <a:lumOff val="40000"/>
                  </a:schemeClr>
                </a:solidFill>
              </a:rPr>
              <a:t>satan</a:t>
            </a:r>
            <a:r>
              <a:rPr lang="en-US" sz="1800" dirty="0">
                <a:solidFill>
                  <a:schemeClr val="accent2">
                    <a:lumMod val="60000"/>
                    <a:lumOff val="40000"/>
                  </a:schemeClr>
                </a:solidFill>
              </a:rPr>
              <a:t>] lies, he speaks his native language, for he is a liar and the father of </a:t>
            </a:r>
            <a:r>
              <a:rPr lang="en-US" sz="1800" dirty="0" smtClean="0">
                <a:solidFill>
                  <a:schemeClr val="accent2">
                    <a:lumMod val="60000"/>
                    <a:lumOff val="40000"/>
                  </a:schemeClr>
                </a:solidFill>
              </a:rPr>
              <a:t>lies. </a:t>
            </a:r>
            <a:r>
              <a:rPr lang="en-US" sz="1400" dirty="0" smtClean="0">
                <a:solidFill>
                  <a:schemeClr val="accent2">
                    <a:lumMod val="60000"/>
                    <a:lumOff val="40000"/>
                  </a:schemeClr>
                </a:solidFill>
              </a:rPr>
              <a:t>John 8:44</a:t>
            </a:r>
          </a:p>
          <a:p>
            <a:pPr>
              <a:lnSpc>
                <a:spcPts val="1800"/>
              </a:lnSpc>
              <a:spcAft>
                <a:spcPts val="0"/>
              </a:spcAft>
            </a:pPr>
            <a:endParaRPr lang="en-US" sz="2400" dirty="0" smtClean="0">
              <a:solidFill>
                <a:schemeClr val="bg1">
                  <a:lumMod val="95000"/>
                </a:schemeClr>
              </a:solidFill>
            </a:endParaRPr>
          </a:p>
          <a:p>
            <a:pPr>
              <a:lnSpc>
                <a:spcPts val="1800"/>
              </a:lnSpc>
              <a:spcAft>
                <a:spcPts val="0"/>
              </a:spcAft>
            </a:pPr>
            <a:r>
              <a:rPr lang="en-US" sz="2000" b="1" dirty="0" smtClean="0">
                <a:solidFill>
                  <a:schemeClr val="accent2">
                    <a:lumMod val="60000"/>
                    <a:lumOff val="40000"/>
                  </a:schemeClr>
                </a:solidFill>
              </a:rPr>
              <a:t>Science:</a:t>
            </a:r>
          </a:p>
          <a:p>
            <a:pPr lvl="1">
              <a:lnSpc>
                <a:spcPts val="1800"/>
              </a:lnSpc>
              <a:spcAft>
                <a:spcPts val="0"/>
              </a:spcAft>
            </a:pPr>
            <a:r>
              <a:rPr lang="en-US" sz="1800" dirty="0" smtClean="0">
                <a:solidFill>
                  <a:schemeClr val="accent2">
                    <a:lumMod val="60000"/>
                    <a:lumOff val="40000"/>
                  </a:schemeClr>
                </a:solidFill>
              </a:rPr>
              <a:t>Love </a:t>
            </a:r>
            <a:r>
              <a:rPr lang="en-US" sz="1800" dirty="0">
                <a:solidFill>
                  <a:schemeClr val="accent2">
                    <a:lumMod val="60000"/>
                    <a:lumOff val="40000"/>
                  </a:schemeClr>
                </a:solidFill>
              </a:rPr>
              <a:t>circuits calm fear circuits, and lies disrupt this circuitry increasing fear, increased inflammation</a:t>
            </a:r>
            <a:r>
              <a:rPr lang="en-US" sz="1800" dirty="0" smtClean="0">
                <a:solidFill>
                  <a:schemeClr val="accent2">
                    <a:lumMod val="60000"/>
                    <a:lumOff val="40000"/>
                  </a:schemeClr>
                </a:solidFill>
              </a:rPr>
              <a:t>…</a:t>
            </a:r>
          </a:p>
          <a:p>
            <a:pPr>
              <a:lnSpc>
                <a:spcPts val="1800"/>
              </a:lnSpc>
              <a:spcAft>
                <a:spcPts val="0"/>
              </a:spcAft>
            </a:pPr>
            <a:endParaRPr lang="en-US" sz="1800" dirty="0">
              <a:solidFill>
                <a:schemeClr val="bg1">
                  <a:lumMod val="95000"/>
                </a:schemeClr>
              </a:solidFill>
            </a:endParaRPr>
          </a:p>
          <a:p>
            <a:pPr>
              <a:lnSpc>
                <a:spcPts val="1800"/>
              </a:lnSpc>
              <a:spcAft>
                <a:spcPts val="0"/>
              </a:spcAft>
            </a:pPr>
            <a:r>
              <a:rPr lang="en-US" sz="2000" b="1" dirty="0" smtClean="0">
                <a:solidFill>
                  <a:schemeClr val="tx2">
                    <a:lumMod val="40000"/>
                    <a:lumOff val="60000"/>
                  </a:schemeClr>
                </a:solidFill>
              </a:rPr>
              <a:t>Experience</a:t>
            </a:r>
            <a:r>
              <a:rPr lang="en-US" sz="2000" dirty="0" smtClean="0">
                <a:solidFill>
                  <a:schemeClr val="tx2">
                    <a:lumMod val="40000"/>
                    <a:lumOff val="60000"/>
                  </a:schemeClr>
                </a:solidFill>
              </a:rPr>
              <a:t>: </a:t>
            </a:r>
          </a:p>
          <a:p>
            <a:pPr lvl="1">
              <a:lnSpc>
                <a:spcPts val="1800"/>
              </a:lnSpc>
              <a:spcAft>
                <a:spcPts val="0"/>
              </a:spcAft>
            </a:pPr>
            <a:r>
              <a:rPr lang="en-US" sz="1800" dirty="0">
                <a:solidFill>
                  <a:schemeClr val="bg1">
                    <a:lumMod val="95000"/>
                  </a:schemeClr>
                </a:solidFill>
              </a:rPr>
              <a:t>If God Built the Universe to Operate upon the Law of Love, What Happened </a:t>
            </a:r>
            <a:r>
              <a:rPr lang="en-US" sz="1800" dirty="0" smtClean="0">
                <a:solidFill>
                  <a:schemeClr val="bg1">
                    <a:lumMod val="95000"/>
                  </a:schemeClr>
                </a:solidFill>
              </a:rPr>
              <a:t>to our Experience?</a:t>
            </a:r>
            <a:endParaRPr lang="en-US" sz="1800" dirty="0">
              <a:solidFill>
                <a:schemeClr val="bg1">
                  <a:lumMod val="95000"/>
                </a:schemeClr>
              </a:solidFill>
            </a:endParaRP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33992887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EXPERIENCE CONFIRMS THAT</a:t>
            </a:r>
          </a:p>
          <a:p>
            <a:pPr algn="ctr">
              <a:lnSpc>
                <a:spcPts val="2500"/>
              </a:lnSpc>
              <a:defRPr/>
            </a:pPr>
            <a:r>
              <a:rPr lang="en-US" sz="2400" b="1" spc="50" dirty="0" smtClean="0">
                <a:solidFill>
                  <a:srgbClr val="FFFFCC"/>
                </a:solidFill>
              </a:rPr>
              <a:t>FEAR IS THE BASIS OF DEATH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
        <p:nvSpPr>
          <p:cNvPr id="2" name="TextBox 1"/>
          <p:cNvSpPr txBox="1"/>
          <p:nvPr/>
        </p:nvSpPr>
        <p:spPr>
          <a:xfrm>
            <a:off x="2057400" y="4268483"/>
            <a:ext cx="219932" cy="276999"/>
          </a:xfrm>
          <a:prstGeom prst="rect">
            <a:avLst/>
          </a:prstGeom>
          <a:noFill/>
        </p:spPr>
        <p:txBody>
          <a:bodyPr wrap="none" rtlCol="0">
            <a:spAutoFit/>
          </a:bodyPr>
          <a:lstStyle/>
          <a:p>
            <a:pPr marL="0" lvl="2"/>
            <a:r>
              <a:rPr lang="en-US" sz="1200" dirty="0" smtClean="0">
                <a:solidFill>
                  <a:schemeClr val="bg1">
                    <a:lumMod val="50000"/>
                  </a:schemeClr>
                </a:solidFill>
              </a:rPr>
              <a:t> </a:t>
            </a:r>
            <a:endParaRPr lang="en-US" sz="1200" dirty="0">
              <a:solidFill>
                <a:schemeClr val="bg1">
                  <a:lumMod val="50000"/>
                </a:schemeClr>
              </a:solidFill>
            </a:endParaRPr>
          </a:p>
        </p:txBody>
      </p:sp>
    </p:spTree>
    <p:extLst>
      <p:ext uri="{BB962C8B-B14F-4D97-AF65-F5344CB8AC3E}">
        <p14:creationId xmlns:p14="http://schemas.microsoft.com/office/powerpoint/2010/main" val="413486253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EXPERIENCE CONFIRMS THAT</a:t>
            </a:r>
          </a:p>
          <a:p>
            <a:pPr algn="ctr">
              <a:lnSpc>
                <a:spcPts val="2500"/>
              </a:lnSpc>
              <a:defRPr/>
            </a:pPr>
            <a:r>
              <a:rPr lang="en-US" sz="2400" b="1" spc="50" dirty="0" smtClean="0">
                <a:solidFill>
                  <a:srgbClr val="FFFFCC"/>
                </a:solidFill>
              </a:rPr>
              <a:t>FEAR IS THE BASIS OF DEATH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p>
          <a:p>
            <a:pPr marL="2171700" lvl="4" indent="-342900">
              <a:spcAft>
                <a:spcPts val="600"/>
              </a:spcAft>
              <a:buFont typeface="Arial" panose="020B0604020202020204" pitchFamily="34" charset="0"/>
              <a:buChar char="•"/>
            </a:pPr>
            <a:r>
              <a:rPr lang="en-US" sz="2400" dirty="0">
                <a:solidFill>
                  <a:schemeClr val="bg1"/>
                </a:solidFill>
              </a:rPr>
              <a:t>Physical Growth</a:t>
            </a:r>
          </a:p>
          <a:p>
            <a:pPr marL="2628900" lvl="5" indent="-342900">
              <a:spcAft>
                <a:spcPts val="600"/>
              </a:spcAft>
              <a:buFont typeface="Courier New" panose="02070309020205020404" pitchFamily="49" charset="0"/>
              <a:buChar char="o"/>
            </a:pPr>
            <a:r>
              <a:rPr lang="en-US" sz="2000" dirty="0">
                <a:solidFill>
                  <a:schemeClr val="tx2">
                    <a:lumMod val="40000"/>
                    <a:lumOff val="60000"/>
                  </a:schemeClr>
                </a:solidFill>
              </a:rPr>
              <a:t>Iraqi </a:t>
            </a:r>
            <a:r>
              <a:rPr lang="en-US" sz="2000" dirty="0" smtClean="0">
                <a:solidFill>
                  <a:schemeClr val="tx2">
                    <a:lumMod val="40000"/>
                    <a:lumOff val="60000"/>
                  </a:schemeClr>
                </a:solidFill>
              </a:rPr>
              <a:t>children </a:t>
            </a:r>
            <a:r>
              <a:rPr lang="en-US" sz="2400" b="1" baseline="30000" dirty="0" smtClean="0">
                <a:solidFill>
                  <a:schemeClr val="tx2">
                    <a:lumMod val="40000"/>
                    <a:lumOff val="60000"/>
                  </a:schemeClr>
                </a:solidFill>
              </a:rPr>
              <a:t>1</a:t>
            </a: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
        <p:nvSpPr>
          <p:cNvPr id="2" name="TextBox 1"/>
          <p:cNvSpPr txBox="1"/>
          <p:nvPr/>
        </p:nvSpPr>
        <p:spPr>
          <a:xfrm>
            <a:off x="2057400" y="4268483"/>
            <a:ext cx="4626651" cy="276999"/>
          </a:xfrm>
          <a:prstGeom prst="rect">
            <a:avLst/>
          </a:prstGeom>
          <a:noFill/>
        </p:spPr>
        <p:txBody>
          <a:bodyPr wrap="none" rtlCol="0">
            <a:spAutoFit/>
          </a:bodyPr>
          <a:lstStyle/>
          <a:p>
            <a:pPr marL="0" lvl="2"/>
            <a:r>
              <a:rPr lang="en-US" sz="1200" dirty="0">
                <a:solidFill>
                  <a:schemeClr val="bg1">
                    <a:lumMod val="50000"/>
                  </a:schemeClr>
                </a:solidFill>
              </a:rPr>
              <a:t>1. http://</a:t>
            </a:r>
            <a:r>
              <a:rPr lang="en-US" sz="1200" dirty="0" smtClean="0">
                <a:solidFill>
                  <a:schemeClr val="bg1">
                    <a:lumMod val="50000"/>
                  </a:schemeClr>
                </a:solidFill>
              </a:rPr>
              <a:t>www.sciencedaily.com/releases/2010/03/100329082121.htm</a:t>
            </a:r>
            <a:endParaRPr lang="en-US" sz="1200" dirty="0">
              <a:solidFill>
                <a:schemeClr val="bg1">
                  <a:lumMod val="50000"/>
                </a:schemeClr>
              </a:solidFill>
            </a:endParaRPr>
          </a:p>
        </p:txBody>
      </p:sp>
    </p:spTree>
    <p:extLst>
      <p:ext uri="{BB962C8B-B14F-4D97-AF65-F5344CB8AC3E}">
        <p14:creationId xmlns:p14="http://schemas.microsoft.com/office/powerpoint/2010/main" val="30858431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EXPERIENCE CONFIRMS THAT</a:t>
            </a:r>
          </a:p>
          <a:p>
            <a:pPr algn="ctr">
              <a:lnSpc>
                <a:spcPts val="2500"/>
              </a:lnSpc>
              <a:defRPr/>
            </a:pPr>
            <a:r>
              <a:rPr lang="en-US" sz="2400" b="1" spc="50" dirty="0" smtClean="0">
                <a:solidFill>
                  <a:srgbClr val="FFFFCC"/>
                </a:solidFill>
              </a:rPr>
              <a:t>FEAR IS THE BASIS OF DEATH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marL="2171700" lvl="4" indent="-342900">
              <a:spcAft>
                <a:spcPts val="600"/>
              </a:spcAft>
              <a:buFont typeface="Arial" panose="020B0604020202020204" pitchFamily="34" charset="0"/>
              <a:buChar char="•"/>
            </a:pPr>
            <a:r>
              <a:rPr lang="en-US" sz="2400" dirty="0">
                <a:solidFill>
                  <a:schemeClr val="accent2">
                    <a:lumMod val="60000"/>
                    <a:lumOff val="40000"/>
                  </a:schemeClr>
                </a:solidFill>
              </a:rPr>
              <a:t>Physical Growth</a:t>
            </a:r>
          </a:p>
          <a:p>
            <a:pPr marL="2628900" lvl="5" indent="-342900">
              <a:spcAft>
                <a:spcPts val="600"/>
              </a:spcAft>
              <a:buFont typeface="Courier New" panose="02070309020205020404" pitchFamily="49" charset="0"/>
              <a:buChar char="o"/>
            </a:pPr>
            <a:r>
              <a:rPr lang="en-US" sz="2000" dirty="0">
                <a:solidFill>
                  <a:schemeClr val="accent2">
                    <a:lumMod val="60000"/>
                    <a:lumOff val="40000"/>
                  </a:schemeClr>
                </a:solidFill>
              </a:rPr>
              <a:t>Iraqi </a:t>
            </a:r>
            <a:r>
              <a:rPr lang="en-US" sz="2000" dirty="0" smtClean="0">
                <a:solidFill>
                  <a:schemeClr val="accent2">
                    <a:lumMod val="60000"/>
                    <a:lumOff val="40000"/>
                  </a:schemeClr>
                </a:solidFill>
              </a:rPr>
              <a:t>children </a:t>
            </a:r>
            <a:r>
              <a:rPr lang="en-US" sz="2400" b="1" baseline="30000" dirty="0" smtClean="0">
                <a:solidFill>
                  <a:schemeClr val="accent2">
                    <a:lumMod val="60000"/>
                    <a:lumOff val="40000"/>
                  </a:schemeClr>
                </a:solidFill>
              </a:rPr>
              <a:t>1</a:t>
            </a:r>
          </a:p>
          <a:p>
            <a:pPr marL="2171700" lvl="4" indent="-342900">
              <a:spcAft>
                <a:spcPts val="600"/>
              </a:spcAft>
              <a:buFont typeface="Arial" panose="020B0604020202020204" pitchFamily="34" charset="0"/>
              <a:buChar char="•"/>
            </a:pPr>
            <a:r>
              <a:rPr lang="en-US" sz="2400" dirty="0" smtClean="0">
                <a:solidFill>
                  <a:schemeClr val="bg1"/>
                </a:solidFill>
              </a:rPr>
              <a:t>Intellectual Growth</a:t>
            </a:r>
          </a:p>
          <a:p>
            <a:pPr marL="2628900" lvl="5" indent="-342900">
              <a:spcAft>
                <a:spcPts val="600"/>
              </a:spcAft>
              <a:buFont typeface="Courier New" panose="02070309020205020404" pitchFamily="49" charset="0"/>
              <a:buChar char="o"/>
            </a:pPr>
            <a:r>
              <a:rPr lang="en-US" sz="1800" dirty="0" smtClean="0">
                <a:solidFill>
                  <a:schemeClr val="tx2">
                    <a:lumMod val="40000"/>
                    <a:lumOff val="60000"/>
                  </a:schemeClr>
                </a:solidFill>
              </a:rPr>
              <a:t>Test anxiety</a:t>
            </a: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
        <p:nvSpPr>
          <p:cNvPr id="2" name="TextBox 1"/>
          <p:cNvSpPr txBox="1"/>
          <p:nvPr/>
        </p:nvSpPr>
        <p:spPr>
          <a:xfrm>
            <a:off x="2057400" y="4268483"/>
            <a:ext cx="4626651" cy="276999"/>
          </a:xfrm>
          <a:prstGeom prst="rect">
            <a:avLst/>
          </a:prstGeom>
          <a:noFill/>
        </p:spPr>
        <p:txBody>
          <a:bodyPr wrap="none" rtlCol="0">
            <a:spAutoFit/>
          </a:bodyPr>
          <a:lstStyle/>
          <a:p>
            <a:pPr marL="0" lvl="2"/>
            <a:r>
              <a:rPr lang="en-US" sz="1200" dirty="0">
                <a:solidFill>
                  <a:schemeClr val="bg1">
                    <a:lumMod val="50000"/>
                  </a:schemeClr>
                </a:solidFill>
              </a:rPr>
              <a:t>1. http://</a:t>
            </a:r>
            <a:r>
              <a:rPr lang="en-US" sz="1200" dirty="0" smtClean="0">
                <a:solidFill>
                  <a:schemeClr val="bg1">
                    <a:lumMod val="50000"/>
                  </a:schemeClr>
                </a:solidFill>
              </a:rPr>
              <a:t>www.sciencedaily.com/releases/2010/03/100329082121.htm</a:t>
            </a:r>
            <a:endParaRPr lang="en-US" sz="1200" dirty="0">
              <a:solidFill>
                <a:schemeClr val="bg1">
                  <a:lumMod val="50000"/>
                </a:schemeClr>
              </a:solidFill>
            </a:endParaRPr>
          </a:p>
        </p:txBody>
      </p:sp>
    </p:spTree>
    <p:extLst>
      <p:ext uri="{BB962C8B-B14F-4D97-AF65-F5344CB8AC3E}">
        <p14:creationId xmlns:p14="http://schemas.microsoft.com/office/powerpoint/2010/main" val="34672266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EXPERIENCE CONFIRMS THAT</a:t>
            </a:r>
          </a:p>
          <a:p>
            <a:pPr algn="ctr">
              <a:lnSpc>
                <a:spcPts val="2500"/>
              </a:lnSpc>
              <a:defRPr/>
            </a:pPr>
            <a:r>
              <a:rPr lang="en-US" sz="2400" b="1" spc="50" dirty="0" smtClean="0">
                <a:solidFill>
                  <a:srgbClr val="FFFFCC"/>
                </a:solidFill>
              </a:rPr>
              <a:t>FEAR IS THE BASIS OF DEATH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marL="2171700" lvl="4" indent="-342900">
              <a:spcAft>
                <a:spcPts val="600"/>
              </a:spcAft>
              <a:buFont typeface="Arial" panose="020B0604020202020204" pitchFamily="34" charset="0"/>
              <a:buChar char="•"/>
            </a:pPr>
            <a:r>
              <a:rPr lang="en-US" sz="2400" dirty="0">
                <a:solidFill>
                  <a:schemeClr val="accent2">
                    <a:lumMod val="60000"/>
                    <a:lumOff val="40000"/>
                  </a:schemeClr>
                </a:solidFill>
              </a:rPr>
              <a:t>Physical Growth</a:t>
            </a:r>
          </a:p>
          <a:p>
            <a:pPr marL="2628900" lvl="5" indent="-342900">
              <a:spcAft>
                <a:spcPts val="600"/>
              </a:spcAft>
              <a:buFont typeface="Courier New" panose="02070309020205020404" pitchFamily="49" charset="0"/>
              <a:buChar char="o"/>
            </a:pPr>
            <a:r>
              <a:rPr lang="en-US" sz="2000" dirty="0">
                <a:solidFill>
                  <a:schemeClr val="accent2">
                    <a:lumMod val="60000"/>
                    <a:lumOff val="40000"/>
                  </a:schemeClr>
                </a:solidFill>
              </a:rPr>
              <a:t>Iraqi </a:t>
            </a:r>
            <a:r>
              <a:rPr lang="en-US" sz="2000" dirty="0" smtClean="0">
                <a:solidFill>
                  <a:schemeClr val="accent2">
                    <a:lumMod val="60000"/>
                    <a:lumOff val="40000"/>
                  </a:schemeClr>
                </a:solidFill>
              </a:rPr>
              <a:t>children </a:t>
            </a:r>
            <a:r>
              <a:rPr lang="en-US" sz="2400" b="1" baseline="30000" dirty="0" smtClean="0">
                <a:solidFill>
                  <a:schemeClr val="accent2">
                    <a:lumMod val="60000"/>
                    <a:lumOff val="40000"/>
                  </a:schemeClr>
                </a:solidFill>
              </a:rPr>
              <a:t>1</a:t>
            </a:r>
          </a:p>
          <a:p>
            <a:pPr marL="2171700" lvl="4" indent="-342900">
              <a:spcAft>
                <a:spcPts val="600"/>
              </a:spcAft>
              <a:buFont typeface="Arial" panose="020B0604020202020204" pitchFamily="34" charset="0"/>
              <a:buChar char="•"/>
            </a:pPr>
            <a:r>
              <a:rPr lang="en-US" sz="2400" dirty="0" smtClean="0">
                <a:solidFill>
                  <a:schemeClr val="accent2">
                    <a:lumMod val="60000"/>
                    <a:lumOff val="40000"/>
                  </a:schemeClr>
                </a:solidFill>
              </a:rPr>
              <a:t>Intellectual Growth</a:t>
            </a:r>
          </a:p>
          <a:p>
            <a:pPr marL="2628900" lvl="5" indent="-342900">
              <a:spcAft>
                <a:spcPts val="600"/>
              </a:spcAft>
              <a:buFont typeface="Courier New" panose="02070309020205020404" pitchFamily="49" charset="0"/>
              <a:buChar char="o"/>
            </a:pPr>
            <a:r>
              <a:rPr lang="en-US" sz="1800" dirty="0" smtClean="0">
                <a:solidFill>
                  <a:schemeClr val="accent2">
                    <a:lumMod val="60000"/>
                    <a:lumOff val="40000"/>
                  </a:schemeClr>
                </a:solidFill>
              </a:rPr>
              <a:t>Test anxiety</a:t>
            </a:r>
          </a:p>
          <a:p>
            <a:pPr marL="2171700" lvl="4" indent="-342900">
              <a:spcAft>
                <a:spcPts val="600"/>
              </a:spcAft>
              <a:buFont typeface="Arial" panose="020B0604020202020204" pitchFamily="34" charset="0"/>
              <a:buChar char="•"/>
            </a:pPr>
            <a:r>
              <a:rPr lang="en-US" sz="2400" dirty="0" smtClean="0">
                <a:solidFill>
                  <a:schemeClr val="bg1"/>
                </a:solidFill>
              </a:rPr>
              <a:t>Relational Growth</a:t>
            </a:r>
          </a:p>
          <a:p>
            <a:pPr marL="2628900" lvl="5" indent="-342900">
              <a:spcAft>
                <a:spcPts val="600"/>
              </a:spcAft>
              <a:buFont typeface="Courier New" panose="02070309020205020404" pitchFamily="49" charset="0"/>
              <a:buChar char="o"/>
            </a:pPr>
            <a:r>
              <a:rPr lang="en-US" sz="1800" dirty="0" smtClean="0">
                <a:solidFill>
                  <a:schemeClr val="tx2">
                    <a:lumMod val="40000"/>
                    <a:lumOff val="60000"/>
                  </a:schemeClr>
                </a:solidFill>
              </a:rPr>
              <a:t>Fear of rejection, abandonment</a:t>
            </a: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
        <p:nvSpPr>
          <p:cNvPr id="2" name="TextBox 1"/>
          <p:cNvSpPr txBox="1"/>
          <p:nvPr/>
        </p:nvSpPr>
        <p:spPr>
          <a:xfrm>
            <a:off x="2057400" y="4268483"/>
            <a:ext cx="4626651" cy="276999"/>
          </a:xfrm>
          <a:prstGeom prst="rect">
            <a:avLst/>
          </a:prstGeom>
          <a:noFill/>
        </p:spPr>
        <p:txBody>
          <a:bodyPr wrap="none" rtlCol="0">
            <a:spAutoFit/>
          </a:bodyPr>
          <a:lstStyle/>
          <a:p>
            <a:pPr marL="0" lvl="2"/>
            <a:r>
              <a:rPr lang="en-US" sz="1200" dirty="0">
                <a:solidFill>
                  <a:schemeClr val="bg1">
                    <a:lumMod val="50000"/>
                  </a:schemeClr>
                </a:solidFill>
              </a:rPr>
              <a:t>1. http://</a:t>
            </a:r>
            <a:r>
              <a:rPr lang="en-US" sz="1200" dirty="0" smtClean="0">
                <a:solidFill>
                  <a:schemeClr val="bg1">
                    <a:lumMod val="50000"/>
                  </a:schemeClr>
                </a:solidFill>
              </a:rPr>
              <a:t>www.sciencedaily.com/releases/2010/03/100329082121.htm</a:t>
            </a:r>
            <a:endParaRPr lang="en-US" sz="1200" dirty="0">
              <a:solidFill>
                <a:schemeClr val="bg1">
                  <a:lumMod val="50000"/>
                </a:schemeClr>
              </a:solidFill>
            </a:endParaRPr>
          </a:p>
        </p:txBody>
      </p:sp>
    </p:spTree>
    <p:extLst>
      <p:ext uri="{BB962C8B-B14F-4D97-AF65-F5344CB8AC3E}">
        <p14:creationId xmlns:p14="http://schemas.microsoft.com/office/powerpoint/2010/main" val="85120641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EXPERIENCE CONFIRMS THAT</a:t>
            </a:r>
          </a:p>
          <a:p>
            <a:pPr algn="ctr">
              <a:lnSpc>
                <a:spcPts val="2500"/>
              </a:lnSpc>
              <a:defRPr/>
            </a:pPr>
            <a:r>
              <a:rPr lang="en-US" sz="2400" b="1" spc="50" dirty="0" smtClean="0">
                <a:solidFill>
                  <a:srgbClr val="FFFFCC"/>
                </a:solidFill>
              </a:rPr>
              <a:t>FEAR IS THE BASIS OF DEATH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marL="2171700" lvl="4" indent="-342900">
              <a:spcAft>
                <a:spcPts val="600"/>
              </a:spcAft>
              <a:buFont typeface="Arial" panose="020B0604020202020204" pitchFamily="34" charset="0"/>
              <a:buChar char="•"/>
            </a:pPr>
            <a:r>
              <a:rPr lang="en-US" sz="2400" dirty="0">
                <a:solidFill>
                  <a:schemeClr val="accent2">
                    <a:lumMod val="60000"/>
                    <a:lumOff val="40000"/>
                  </a:schemeClr>
                </a:solidFill>
              </a:rPr>
              <a:t>Physical Growth</a:t>
            </a:r>
          </a:p>
          <a:p>
            <a:pPr marL="2628900" lvl="5" indent="-342900">
              <a:spcAft>
                <a:spcPts val="600"/>
              </a:spcAft>
              <a:buFont typeface="Courier New" panose="02070309020205020404" pitchFamily="49" charset="0"/>
              <a:buChar char="o"/>
            </a:pPr>
            <a:r>
              <a:rPr lang="en-US" sz="2000" dirty="0">
                <a:solidFill>
                  <a:schemeClr val="accent2">
                    <a:lumMod val="60000"/>
                    <a:lumOff val="40000"/>
                  </a:schemeClr>
                </a:solidFill>
              </a:rPr>
              <a:t>Iraqi </a:t>
            </a:r>
            <a:r>
              <a:rPr lang="en-US" sz="2000" dirty="0" smtClean="0">
                <a:solidFill>
                  <a:schemeClr val="accent2">
                    <a:lumMod val="60000"/>
                    <a:lumOff val="40000"/>
                  </a:schemeClr>
                </a:solidFill>
              </a:rPr>
              <a:t>children </a:t>
            </a:r>
            <a:r>
              <a:rPr lang="en-US" sz="2400" b="1" baseline="30000" dirty="0" smtClean="0">
                <a:solidFill>
                  <a:schemeClr val="accent2">
                    <a:lumMod val="60000"/>
                    <a:lumOff val="40000"/>
                  </a:schemeClr>
                </a:solidFill>
              </a:rPr>
              <a:t>1</a:t>
            </a:r>
          </a:p>
          <a:p>
            <a:pPr marL="2171700" lvl="4" indent="-342900">
              <a:spcAft>
                <a:spcPts val="600"/>
              </a:spcAft>
              <a:buFont typeface="Arial" panose="020B0604020202020204" pitchFamily="34" charset="0"/>
              <a:buChar char="•"/>
            </a:pPr>
            <a:r>
              <a:rPr lang="en-US" sz="2400" dirty="0" smtClean="0">
                <a:solidFill>
                  <a:schemeClr val="accent2">
                    <a:lumMod val="60000"/>
                    <a:lumOff val="40000"/>
                  </a:schemeClr>
                </a:solidFill>
              </a:rPr>
              <a:t>Intellectual Growth</a:t>
            </a:r>
          </a:p>
          <a:p>
            <a:pPr marL="2628900" lvl="5" indent="-342900">
              <a:spcAft>
                <a:spcPts val="600"/>
              </a:spcAft>
              <a:buFont typeface="Courier New" panose="02070309020205020404" pitchFamily="49" charset="0"/>
              <a:buChar char="o"/>
            </a:pPr>
            <a:r>
              <a:rPr lang="en-US" sz="1800" dirty="0" smtClean="0">
                <a:solidFill>
                  <a:schemeClr val="accent2">
                    <a:lumMod val="60000"/>
                    <a:lumOff val="40000"/>
                  </a:schemeClr>
                </a:solidFill>
              </a:rPr>
              <a:t>Test anxiety</a:t>
            </a:r>
          </a:p>
          <a:p>
            <a:pPr marL="2171700" lvl="4" indent="-342900">
              <a:spcAft>
                <a:spcPts val="600"/>
              </a:spcAft>
              <a:buFont typeface="Arial" panose="020B0604020202020204" pitchFamily="34" charset="0"/>
              <a:buChar char="•"/>
            </a:pPr>
            <a:r>
              <a:rPr lang="en-US" sz="2400" dirty="0" smtClean="0">
                <a:solidFill>
                  <a:schemeClr val="accent2">
                    <a:lumMod val="60000"/>
                    <a:lumOff val="40000"/>
                  </a:schemeClr>
                </a:solidFill>
              </a:rPr>
              <a:t>Relational Growth</a:t>
            </a:r>
          </a:p>
          <a:p>
            <a:pPr marL="2628900" lvl="5" indent="-342900">
              <a:spcAft>
                <a:spcPts val="600"/>
              </a:spcAft>
              <a:buFont typeface="Courier New" panose="02070309020205020404" pitchFamily="49" charset="0"/>
              <a:buChar char="o"/>
            </a:pPr>
            <a:r>
              <a:rPr lang="en-US" sz="1800" dirty="0" smtClean="0">
                <a:solidFill>
                  <a:schemeClr val="accent2">
                    <a:lumMod val="60000"/>
                    <a:lumOff val="40000"/>
                  </a:schemeClr>
                </a:solidFill>
              </a:rPr>
              <a:t>Fear of rejection, abandonment</a:t>
            </a:r>
          </a:p>
          <a:p>
            <a:pPr marL="2171700" lvl="4" indent="-342900">
              <a:spcAft>
                <a:spcPts val="600"/>
              </a:spcAft>
              <a:buFont typeface="Arial" panose="020B0604020202020204" pitchFamily="34" charset="0"/>
              <a:buChar char="•"/>
            </a:pPr>
            <a:r>
              <a:rPr lang="en-US" sz="2400" dirty="0" smtClean="0">
                <a:solidFill>
                  <a:schemeClr val="bg1"/>
                </a:solidFill>
              </a:rPr>
              <a:t>Spiritual Growth</a:t>
            </a:r>
          </a:p>
          <a:p>
            <a:pPr marL="2628900" lvl="5" indent="-342900">
              <a:spcAft>
                <a:spcPts val="600"/>
              </a:spcAft>
              <a:buFont typeface="Courier New" panose="02070309020205020404" pitchFamily="49" charset="0"/>
              <a:buChar char="o"/>
            </a:pPr>
            <a:r>
              <a:rPr lang="en-US" sz="1800" dirty="0" smtClean="0">
                <a:solidFill>
                  <a:schemeClr val="tx2">
                    <a:lumMod val="40000"/>
                    <a:lumOff val="60000"/>
                  </a:schemeClr>
                </a:solidFill>
              </a:rPr>
              <a:t>Fear of God</a:t>
            </a: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
        <p:nvSpPr>
          <p:cNvPr id="2" name="TextBox 1"/>
          <p:cNvSpPr txBox="1"/>
          <p:nvPr/>
        </p:nvSpPr>
        <p:spPr>
          <a:xfrm>
            <a:off x="2057400" y="4268483"/>
            <a:ext cx="4626651" cy="276999"/>
          </a:xfrm>
          <a:prstGeom prst="rect">
            <a:avLst/>
          </a:prstGeom>
          <a:noFill/>
        </p:spPr>
        <p:txBody>
          <a:bodyPr wrap="none" rtlCol="0">
            <a:spAutoFit/>
          </a:bodyPr>
          <a:lstStyle/>
          <a:p>
            <a:pPr marL="0" lvl="2"/>
            <a:r>
              <a:rPr lang="en-US" sz="1200" dirty="0">
                <a:solidFill>
                  <a:schemeClr val="bg1">
                    <a:lumMod val="50000"/>
                  </a:schemeClr>
                </a:solidFill>
              </a:rPr>
              <a:t>1. http://</a:t>
            </a:r>
            <a:r>
              <a:rPr lang="en-US" sz="1200" dirty="0" smtClean="0">
                <a:solidFill>
                  <a:schemeClr val="bg1">
                    <a:lumMod val="50000"/>
                  </a:schemeClr>
                </a:solidFill>
              </a:rPr>
              <a:t>www.sciencedaily.com/releases/2010/03/100329082121.htm</a:t>
            </a:r>
            <a:endParaRPr lang="en-US" sz="1200" dirty="0">
              <a:solidFill>
                <a:schemeClr val="bg1">
                  <a:lumMod val="50000"/>
                </a:schemeClr>
              </a:solidFill>
            </a:endParaRPr>
          </a:p>
        </p:txBody>
      </p:sp>
    </p:spTree>
    <p:extLst>
      <p:ext uri="{BB962C8B-B14F-4D97-AF65-F5344CB8AC3E}">
        <p14:creationId xmlns:p14="http://schemas.microsoft.com/office/powerpoint/2010/main" val="104152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3200" dirty="0">
                <a:solidFill>
                  <a:schemeClr val="bg1"/>
                </a:solidFill>
              </a:rPr>
              <a:t>We Have Power Over </a:t>
            </a:r>
            <a:endParaRPr lang="en-US" sz="3200" dirty="0" smtClean="0">
              <a:solidFill>
                <a:schemeClr val="bg1"/>
              </a:solidFill>
            </a:endParaRPr>
          </a:p>
          <a:p>
            <a:pPr lvl="0" algn="ctr"/>
            <a:r>
              <a:rPr lang="en-US" sz="3200" dirty="0" smtClean="0">
                <a:solidFill>
                  <a:schemeClr val="bg1"/>
                </a:solidFill>
              </a:rPr>
              <a:t>What </a:t>
            </a:r>
            <a:r>
              <a:rPr lang="en-US" sz="3200" dirty="0">
                <a:solidFill>
                  <a:schemeClr val="bg1"/>
                </a:solidFill>
              </a:rPr>
              <a:t>We Believe </a:t>
            </a:r>
            <a:br>
              <a:rPr lang="en-US" sz="3200" dirty="0">
                <a:solidFill>
                  <a:schemeClr val="bg1"/>
                </a:solidFill>
              </a:rPr>
            </a:br>
            <a:r>
              <a:rPr lang="en-US" sz="3200" dirty="0">
                <a:solidFill>
                  <a:schemeClr val="bg1"/>
                </a:solidFill>
              </a:rPr>
              <a:t/>
            </a:r>
            <a:br>
              <a:rPr lang="en-US" sz="3200" dirty="0">
                <a:solidFill>
                  <a:schemeClr val="bg1"/>
                </a:solidFill>
              </a:rPr>
            </a:br>
            <a:r>
              <a:rPr lang="en-US" sz="3200" i="1" dirty="0">
                <a:solidFill>
                  <a:schemeClr val="accent5">
                    <a:lumMod val="60000"/>
                    <a:lumOff val="40000"/>
                  </a:schemeClr>
                </a:solidFill>
              </a:rPr>
              <a:t>BUT</a:t>
            </a: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b="1" dirty="0">
                <a:solidFill>
                  <a:srgbClr val="FFFF99"/>
                </a:solidFill>
              </a:rPr>
              <a:t>What We Believe Has </a:t>
            </a:r>
            <a:endParaRPr lang="en-US" sz="3200" b="1" dirty="0" smtClean="0">
              <a:solidFill>
                <a:srgbClr val="FFFF99"/>
              </a:solidFill>
            </a:endParaRPr>
          </a:p>
          <a:p>
            <a:pPr lvl="0" algn="ctr"/>
            <a:r>
              <a:rPr lang="en-US" sz="3200" b="1" dirty="0" smtClean="0">
                <a:solidFill>
                  <a:srgbClr val="FFFF99"/>
                </a:solidFill>
              </a:rPr>
              <a:t>Power </a:t>
            </a:r>
            <a:r>
              <a:rPr lang="en-US" sz="3200" b="1" dirty="0">
                <a:solidFill>
                  <a:srgbClr val="FFFF99"/>
                </a:solidFill>
              </a:rPr>
              <a:t>Over Us</a:t>
            </a:r>
            <a:r>
              <a:rPr lang="en-US" sz="3200" b="1" dirty="0" smtClean="0">
                <a:solidFill>
                  <a:srgbClr val="FFFF99"/>
                </a:solidFill>
              </a:rPr>
              <a:t>!</a:t>
            </a:r>
            <a:endParaRPr lang="en-US" sz="3200" b="1" dirty="0">
              <a:solidFill>
                <a:srgbClr val="FFFF99"/>
              </a:solidFill>
            </a:endParaRPr>
          </a:p>
        </p:txBody>
      </p:sp>
    </p:spTree>
    <p:extLst>
      <p:ext uri="{BB962C8B-B14F-4D97-AF65-F5344CB8AC3E}">
        <p14:creationId xmlns:p14="http://schemas.microsoft.com/office/powerpoint/2010/main" val="287813518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1123950"/>
            <a:ext cx="7315200" cy="3276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6000" dirty="0" smtClean="0">
                <a:solidFill>
                  <a:srgbClr val="FFFFCC"/>
                </a:solidFill>
              </a:rPr>
              <a:t>What </a:t>
            </a:r>
            <a:r>
              <a:rPr lang="en-US" sz="6000" dirty="0">
                <a:solidFill>
                  <a:srgbClr val="FFFFCC"/>
                </a:solidFill>
              </a:rPr>
              <a:t>is the </a:t>
            </a:r>
            <a:r>
              <a:rPr lang="en-US" sz="6000" b="1" dirty="0">
                <a:solidFill>
                  <a:srgbClr val="FFFFCC"/>
                </a:solidFill>
              </a:rPr>
              <a:t>Solution?</a:t>
            </a:r>
            <a:endParaRPr lang="en-US" sz="3200" b="1" dirty="0">
              <a:solidFill>
                <a:schemeClr val="bg1"/>
              </a:solidFill>
            </a:endParaRPr>
          </a:p>
        </p:txBody>
      </p:sp>
    </p:spTree>
    <p:extLst>
      <p:ext uri="{BB962C8B-B14F-4D97-AF65-F5344CB8AC3E}">
        <p14:creationId xmlns:p14="http://schemas.microsoft.com/office/powerpoint/2010/main" val="16810631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rgbClr val="FFFF99"/>
                </a:solidFill>
              </a:rPr>
              <a:t>Scripture: </a:t>
            </a:r>
          </a:p>
          <a:p>
            <a:pPr marL="742950" lvl="1" indent="-285750">
              <a:lnSpc>
                <a:spcPts val="1800"/>
              </a:lnSpc>
              <a:spcAft>
                <a:spcPts val="0"/>
              </a:spcAft>
              <a:buFont typeface="Arial" panose="020B0604020202020204" pitchFamily="34" charset="0"/>
              <a:buChar char="•"/>
            </a:pPr>
            <a:r>
              <a:rPr lang="en-US" sz="1800" dirty="0">
                <a:solidFill>
                  <a:schemeClr val="bg1"/>
                </a:solidFill>
              </a:rPr>
              <a:t>“Perfect Love Casts Out All </a:t>
            </a:r>
            <a:r>
              <a:rPr lang="en-US" sz="1800" dirty="0" smtClean="0">
                <a:solidFill>
                  <a:schemeClr val="bg1"/>
                </a:solidFill>
              </a:rPr>
              <a:t>Fear” </a:t>
            </a:r>
            <a:r>
              <a:rPr lang="en-US" sz="1200" dirty="0" smtClean="0">
                <a:solidFill>
                  <a:schemeClr val="tx2">
                    <a:lumMod val="40000"/>
                    <a:lumOff val="60000"/>
                  </a:schemeClr>
                </a:solidFill>
              </a:rPr>
              <a:t>1 John 4:18</a:t>
            </a:r>
            <a:endParaRPr lang="en-US" sz="1200" dirty="0">
              <a:solidFill>
                <a:schemeClr val="tx2">
                  <a:lumMod val="40000"/>
                  <a:lumOff val="60000"/>
                </a:schemeClr>
              </a:solidFill>
            </a:endParaRPr>
          </a:p>
          <a:p>
            <a:pPr marL="742950" lvl="1" indent="-285750">
              <a:lnSpc>
                <a:spcPts val="1800"/>
              </a:lnSpc>
              <a:spcAft>
                <a:spcPts val="0"/>
              </a:spcAft>
              <a:buFont typeface="Arial" panose="020B0604020202020204" pitchFamily="34" charset="0"/>
              <a:buChar char="•"/>
            </a:pPr>
            <a:r>
              <a:rPr lang="en-US" sz="1800" dirty="0">
                <a:solidFill>
                  <a:schemeClr val="bg1"/>
                </a:solidFill>
              </a:rPr>
              <a:t>“The Law of the Lord is perfect reviving the soul” </a:t>
            </a:r>
            <a:r>
              <a:rPr lang="en-US" sz="1400" dirty="0" smtClean="0">
                <a:solidFill>
                  <a:schemeClr val="tx2">
                    <a:lumMod val="40000"/>
                    <a:lumOff val="60000"/>
                  </a:schemeClr>
                </a:solidFill>
              </a:rPr>
              <a:t>Psalms 19:7</a:t>
            </a:r>
            <a:endParaRPr lang="en-US" sz="1400" dirty="0">
              <a:solidFill>
                <a:schemeClr val="tx2">
                  <a:lumMod val="40000"/>
                  <a:lumOff val="60000"/>
                </a:schemeClr>
              </a:solidFill>
            </a:endParaRPr>
          </a:p>
          <a:p>
            <a:pPr marL="742950" lvl="1" indent="-285750">
              <a:lnSpc>
                <a:spcPts val="1800"/>
              </a:lnSpc>
              <a:spcAft>
                <a:spcPts val="0"/>
              </a:spcAft>
              <a:buFont typeface="Arial" panose="020B0604020202020204" pitchFamily="34" charset="0"/>
              <a:buChar char="•"/>
            </a:pPr>
            <a:r>
              <a:rPr lang="en-US" sz="1800" dirty="0" smtClean="0">
                <a:solidFill>
                  <a:schemeClr val="bg1"/>
                </a:solidFill>
              </a:rPr>
              <a:t>“The </a:t>
            </a:r>
            <a:r>
              <a:rPr lang="en-US" sz="1800" dirty="0">
                <a:solidFill>
                  <a:schemeClr val="bg1"/>
                </a:solidFill>
              </a:rPr>
              <a:t>Truth will set you </a:t>
            </a:r>
            <a:r>
              <a:rPr lang="en-US" sz="1800" dirty="0" smtClean="0">
                <a:solidFill>
                  <a:schemeClr val="bg1"/>
                </a:solidFill>
              </a:rPr>
              <a:t>free.” </a:t>
            </a:r>
            <a:r>
              <a:rPr lang="en-US" sz="1400" dirty="0">
                <a:solidFill>
                  <a:schemeClr val="tx2">
                    <a:lumMod val="40000"/>
                    <a:lumOff val="60000"/>
                  </a:schemeClr>
                </a:solidFill>
              </a:rPr>
              <a:t>John </a:t>
            </a:r>
            <a:r>
              <a:rPr lang="en-US" sz="1400" dirty="0" smtClean="0">
                <a:solidFill>
                  <a:schemeClr val="tx2">
                    <a:lumMod val="40000"/>
                    <a:lumOff val="60000"/>
                  </a:schemeClr>
                </a:solidFill>
              </a:rPr>
              <a:t>8:32</a:t>
            </a: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305265826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“Perfect Love Casts Out All </a:t>
            </a:r>
            <a:r>
              <a:rPr lang="en-US" sz="1800" dirty="0" smtClean="0">
                <a:solidFill>
                  <a:schemeClr val="accent2">
                    <a:lumMod val="60000"/>
                    <a:lumOff val="40000"/>
                  </a:schemeClr>
                </a:solidFill>
              </a:rPr>
              <a:t>Fear” </a:t>
            </a:r>
            <a:r>
              <a:rPr lang="en-US" sz="1200" dirty="0" smtClean="0">
                <a:solidFill>
                  <a:schemeClr val="accent2">
                    <a:lumMod val="60000"/>
                    <a:lumOff val="40000"/>
                  </a:schemeClr>
                </a:solidFill>
              </a:rPr>
              <a:t>1 John 4:18</a:t>
            </a:r>
            <a:endParaRPr lang="en-US" sz="12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“The Law of the Lord is perfect reviving the soul” </a:t>
            </a:r>
            <a:r>
              <a:rPr lang="en-US" sz="1400" dirty="0" smtClean="0">
                <a:solidFill>
                  <a:schemeClr val="accent2">
                    <a:lumMod val="60000"/>
                    <a:lumOff val="40000"/>
                  </a:schemeClr>
                </a:solidFill>
              </a:rPr>
              <a:t>Psalms 19:7</a:t>
            </a:r>
            <a:endParaRPr lang="en-US" sz="14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smtClean="0">
                <a:solidFill>
                  <a:schemeClr val="accent2">
                    <a:lumMod val="60000"/>
                    <a:lumOff val="40000"/>
                  </a:schemeClr>
                </a:solidFill>
              </a:rPr>
              <a:t>“The </a:t>
            </a:r>
            <a:r>
              <a:rPr lang="en-US" sz="1800" dirty="0">
                <a:solidFill>
                  <a:schemeClr val="accent2">
                    <a:lumMod val="60000"/>
                    <a:lumOff val="40000"/>
                  </a:schemeClr>
                </a:solidFill>
              </a:rPr>
              <a:t>Truth will set you </a:t>
            </a:r>
            <a:r>
              <a:rPr lang="en-US" sz="1800" dirty="0" smtClean="0">
                <a:solidFill>
                  <a:schemeClr val="accent2">
                    <a:lumMod val="60000"/>
                    <a:lumOff val="40000"/>
                  </a:schemeClr>
                </a:solidFill>
              </a:rPr>
              <a:t>free.” </a:t>
            </a:r>
            <a:r>
              <a:rPr lang="en-US" sz="1400" dirty="0">
                <a:solidFill>
                  <a:schemeClr val="accent2">
                    <a:lumMod val="60000"/>
                    <a:lumOff val="40000"/>
                  </a:schemeClr>
                </a:solidFill>
              </a:rPr>
              <a:t>John </a:t>
            </a:r>
            <a:r>
              <a:rPr lang="en-US" sz="1400" dirty="0" smtClean="0">
                <a:solidFill>
                  <a:schemeClr val="accent2">
                    <a:lumMod val="60000"/>
                    <a:lumOff val="40000"/>
                  </a:schemeClr>
                </a:solidFill>
              </a:rPr>
              <a:t>8:32</a:t>
            </a:r>
          </a:p>
          <a:p>
            <a:pPr>
              <a:spcAft>
                <a:spcPts val="0"/>
              </a:spcAft>
            </a:pPr>
            <a:r>
              <a:rPr lang="en-US" sz="1800" b="1" dirty="0">
                <a:solidFill>
                  <a:srgbClr val="FFFF99"/>
                </a:solidFill>
              </a:rPr>
              <a:t>Science: </a:t>
            </a: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57581064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990600" y="0"/>
            <a:ext cx="7620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GOD CONSTRUCT CHANGES BRAIN</a:t>
            </a:r>
            <a:endParaRPr lang="en-US" sz="2400" b="1" spc="50" dirty="0">
              <a:solidFill>
                <a:srgbClr val="FFFFCC"/>
              </a:solidFill>
            </a:endParaRPr>
          </a:p>
        </p:txBody>
      </p:sp>
      <p:sp>
        <p:nvSpPr>
          <p:cNvPr id="6" name="TextBox 5"/>
          <p:cNvSpPr txBox="1">
            <a:spLocks noChangeArrowheads="1"/>
          </p:cNvSpPr>
          <p:nvPr/>
        </p:nvSpPr>
        <p:spPr>
          <a:xfrm>
            <a:off x="990600" y="819150"/>
            <a:ext cx="76200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lgn="ctr">
              <a:spcAft>
                <a:spcPts val="1200"/>
              </a:spcAft>
            </a:pPr>
            <a:endParaRPr lang="en-US" sz="1100" dirty="0" smtClean="0">
              <a:solidFill>
                <a:schemeClr val="bg1"/>
              </a:solidFill>
            </a:endParaRPr>
          </a:p>
          <a:p>
            <a:pPr algn="ctr">
              <a:spcAft>
                <a:spcPts val="1200"/>
              </a:spcAft>
            </a:pPr>
            <a:endParaRPr lang="en-US" sz="1100" dirty="0" smtClean="0">
              <a:solidFill>
                <a:schemeClr val="bg1"/>
              </a:solidFill>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55" y="895348"/>
            <a:ext cx="5549771" cy="3906079"/>
          </a:xfrm>
          <a:prstGeom prst="rect">
            <a:avLst/>
          </a:prstGeom>
          <a:effectLst/>
        </p:spPr>
      </p:pic>
      <p:sp>
        <p:nvSpPr>
          <p:cNvPr id="10" name="TextBox 3"/>
          <p:cNvSpPr txBox="1">
            <a:spLocks noChangeArrowheads="1"/>
          </p:cNvSpPr>
          <p:nvPr/>
        </p:nvSpPr>
        <p:spPr bwMode="auto">
          <a:xfrm>
            <a:off x="987064" y="1123854"/>
            <a:ext cx="1802675" cy="669414"/>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Dorsal Lateral Pre-Frontal </a:t>
            </a:r>
          </a:p>
          <a:p>
            <a:pPr>
              <a:lnSpc>
                <a:spcPts val="1500"/>
              </a:lnSpc>
            </a:pPr>
            <a:r>
              <a:rPr lang="en-US" b="1" dirty="0" smtClean="0">
                <a:solidFill>
                  <a:schemeClr val="bg1"/>
                </a:solidFill>
              </a:rPr>
              <a:t>Cortex (PFC)</a:t>
            </a:r>
          </a:p>
        </p:txBody>
      </p:sp>
      <p:sp>
        <p:nvSpPr>
          <p:cNvPr id="11" name="TextBox 7"/>
          <p:cNvSpPr txBox="1">
            <a:spLocks noChangeArrowheads="1"/>
          </p:cNvSpPr>
          <p:nvPr/>
        </p:nvSpPr>
        <p:spPr bwMode="auto">
          <a:xfrm>
            <a:off x="7010400" y="3403328"/>
            <a:ext cx="1633330"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Amygdala</a:t>
            </a:r>
          </a:p>
        </p:txBody>
      </p:sp>
      <p:sp>
        <p:nvSpPr>
          <p:cNvPr id="12" name="TextBox 8"/>
          <p:cNvSpPr txBox="1">
            <a:spLocks noChangeArrowheads="1"/>
          </p:cNvSpPr>
          <p:nvPr/>
        </p:nvSpPr>
        <p:spPr bwMode="auto">
          <a:xfrm>
            <a:off x="991010" y="3486150"/>
            <a:ext cx="2126303" cy="489878"/>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Ventral</a:t>
            </a:r>
          </a:p>
          <a:p>
            <a:pPr>
              <a:lnSpc>
                <a:spcPts val="1500"/>
              </a:lnSpc>
            </a:pPr>
            <a:r>
              <a:rPr lang="en-US" b="1" dirty="0" smtClean="0">
                <a:solidFill>
                  <a:schemeClr val="bg1"/>
                </a:solidFill>
              </a:rPr>
              <a:t>Median PFC</a:t>
            </a:r>
          </a:p>
        </p:txBody>
      </p:sp>
      <p:sp>
        <p:nvSpPr>
          <p:cNvPr id="13" name="TextBox 9"/>
          <p:cNvSpPr txBox="1">
            <a:spLocks noChangeArrowheads="1"/>
          </p:cNvSpPr>
          <p:nvPr/>
        </p:nvSpPr>
        <p:spPr bwMode="auto">
          <a:xfrm>
            <a:off x="979394" y="2003812"/>
            <a:ext cx="1068960" cy="682238"/>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pPr>
              <a:lnSpc>
                <a:spcPts val="1500"/>
              </a:lnSpc>
            </a:pPr>
            <a:r>
              <a:rPr lang="en-US" b="1" dirty="0" smtClean="0">
                <a:solidFill>
                  <a:schemeClr val="bg1"/>
                </a:solidFill>
              </a:rPr>
              <a:t>Anterior Cingulate Cortex</a:t>
            </a:r>
          </a:p>
        </p:txBody>
      </p:sp>
      <p:sp>
        <p:nvSpPr>
          <p:cNvPr id="14" name="TextBox 10"/>
          <p:cNvSpPr txBox="1">
            <a:spLocks noChangeArrowheads="1"/>
          </p:cNvSpPr>
          <p:nvPr/>
        </p:nvSpPr>
        <p:spPr bwMode="auto">
          <a:xfrm>
            <a:off x="991010" y="2876550"/>
            <a:ext cx="1294989" cy="369332"/>
          </a:xfrm>
          <a:prstGeom prst="rect">
            <a:avLst/>
          </a:prstGeom>
          <a:noFill/>
          <a:ln w="9525">
            <a:noFill/>
            <a:miter lim="800000"/>
            <a:headEnd/>
            <a:tailEnd/>
          </a:ln>
          <a:effectLst>
            <a:outerShdw blurRad="50800" dist="38100" dir="8100000" algn="tr" rotWithShape="0">
              <a:prstClr val="black">
                <a:alpha val="70000"/>
              </a:prstClr>
            </a:outerShdw>
          </a:effectLst>
        </p:spPr>
        <p:txBody>
          <a:bodyPr wrap="square">
            <a:spAutoFit/>
          </a:bodyPr>
          <a:lstStyle/>
          <a:p>
            <a:r>
              <a:rPr lang="en-US" b="1" dirty="0" smtClean="0">
                <a:solidFill>
                  <a:schemeClr val="bg1"/>
                </a:solidFill>
              </a:rPr>
              <a:t>Orbital PFC</a:t>
            </a:r>
            <a:endParaRPr lang="en-US" dirty="0">
              <a:solidFill>
                <a:schemeClr val="bg1"/>
              </a:solidFill>
            </a:endParaRPr>
          </a:p>
        </p:txBody>
      </p:sp>
      <p:cxnSp>
        <p:nvCxnSpPr>
          <p:cNvPr id="15" name="Straight Connector 12"/>
          <p:cNvCxnSpPr>
            <a:cxnSpLocks noChangeShapeType="1"/>
          </p:cNvCxnSpPr>
          <p:nvPr/>
        </p:nvCxnSpPr>
        <p:spPr bwMode="auto">
          <a:xfrm>
            <a:off x="4495800" y="3245882"/>
            <a:ext cx="2514600" cy="312159"/>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p:spPr>
      </p:cxnSp>
      <p:cxnSp>
        <p:nvCxnSpPr>
          <p:cNvPr id="16" name="Straight Connector 14"/>
          <p:cNvCxnSpPr>
            <a:cxnSpLocks noChangeShapeType="1"/>
          </p:cNvCxnSpPr>
          <p:nvPr/>
        </p:nvCxnSpPr>
        <p:spPr bwMode="auto">
          <a:xfrm flipH="1">
            <a:off x="2209800" y="3105150"/>
            <a:ext cx="838200" cy="605954"/>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7" name="Straight Connector 16"/>
          <p:cNvCxnSpPr>
            <a:cxnSpLocks noChangeShapeType="1"/>
            <a:endCxn id="13" idx="3"/>
          </p:cNvCxnSpPr>
          <p:nvPr/>
        </p:nvCxnSpPr>
        <p:spPr bwMode="auto">
          <a:xfrm flipH="1">
            <a:off x="2048354" y="2344931"/>
            <a:ext cx="1483838" cy="0"/>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8" name="Straight Connector 24"/>
          <p:cNvCxnSpPr>
            <a:cxnSpLocks noChangeShapeType="1"/>
          </p:cNvCxnSpPr>
          <p:nvPr/>
        </p:nvCxnSpPr>
        <p:spPr bwMode="auto">
          <a:xfrm flipH="1">
            <a:off x="2188464" y="2876550"/>
            <a:ext cx="1240536" cy="184666"/>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cxnSp>
        <p:nvCxnSpPr>
          <p:cNvPr id="19" name="Straight Connector 34"/>
          <p:cNvCxnSpPr>
            <a:cxnSpLocks noChangeShapeType="1"/>
          </p:cNvCxnSpPr>
          <p:nvPr/>
        </p:nvCxnSpPr>
        <p:spPr bwMode="auto">
          <a:xfrm flipH="1" flipV="1">
            <a:off x="2285999" y="1657350"/>
            <a:ext cx="831315" cy="135918"/>
          </a:xfrm>
          <a:prstGeom prst="line">
            <a:avLst/>
          </a:prstGeom>
          <a:noFill/>
          <a:ln w="19050" algn="ctr">
            <a:gradFill flip="none" rotWithShape="1">
              <a:gsLst>
                <a:gs pos="100000">
                  <a:schemeClr val="tx1"/>
                </a:gs>
                <a:gs pos="0">
                  <a:schemeClr val="bg1"/>
                </a:gs>
              </a:gsLst>
              <a:path path="circle">
                <a:fillToRect l="100000" t="100000"/>
              </a:path>
              <a:tileRect r="-100000" b="-100000"/>
            </a:gradFill>
            <a:round/>
            <a:headEnd/>
            <a:tailEnd/>
          </a:ln>
          <a:effectLst>
            <a:outerShdw blurRad="50800" dist="38100" dir="8100000" algn="tr" rotWithShape="0">
              <a:prstClr val="black">
                <a:alpha val="70000"/>
              </a:prstClr>
            </a:outerShdw>
          </a:effectLst>
        </p:spPr>
      </p:cxnSp>
      <p:sp>
        <p:nvSpPr>
          <p:cNvPr id="22" name="TextBox 21"/>
          <p:cNvSpPr txBox="1"/>
          <p:nvPr/>
        </p:nvSpPr>
        <p:spPr>
          <a:xfrm>
            <a:off x="3532192" y="3954101"/>
            <a:ext cx="1368334" cy="461665"/>
          </a:xfrm>
          <a:prstGeom prst="rect">
            <a:avLst/>
          </a:prstGeom>
          <a:noFill/>
          <a:effectLst>
            <a:outerShdw blurRad="50800" dist="38100" dir="8100000" algn="tr" rotWithShape="0">
              <a:prstClr val="black">
                <a:alpha val="70000"/>
              </a:prstClr>
            </a:outerShdw>
          </a:effectLst>
        </p:spPr>
        <p:txBody>
          <a:bodyPr wrap="square" rtlCol="0">
            <a:spAutoFit/>
          </a:bodyPr>
          <a:lstStyle/>
          <a:p>
            <a:r>
              <a:rPr lang="en-US" sz="1200" dirty="0" smtClean="0">
                <a:solidFill>
                  <a:schemeClr val="accent2">
                    <a:lumMod val="60000"/>
                    <a:lumOff val="40000"/>
                  </a:schemeClr>
                </a:solidFill>
              </a:rPr>
              <a:t>Illustration by:</a:t>
            </a:r>
          </a:p>
          <a:p>
            <a:r>
              <a:rPr lang="en-US" sz="1200" dirty="0" smtClean="0">
                <a:solidFill>
                  <a:schemeClr val="accent2">
                    <a:lumMod val="60000"/>
                    <a:lumOff val="40000"/>
                  </a:schemeClr>
                </a:solidFill>
              </a:rPr>
              <a:t>Simon Harrison</a:t>
            </a:r>
            <a:endParaRPr lang="en-US" sz="1200" dirty="0">
              <a:solidFill>
                <a:schemeClr val="accent2">
                  <a:lumMod val="60000"/>
                  <a:lumOff val="40000"/>
                </a:schemeClr>
              </a:solidFill>
            </a:endParaRPr>
          </a:p>
        </p:txBody>
      </p:sp>
      <p:sp>
        <p:nvSpPr>
          <p:cNvPr id="20" name="TextBox 5"/>
          <p:cNvSpPr txBox="1"/>
          <p:nvPr/>
        </p:nvSpPr>
        <p:spPr>
          <a:xfrm>
            <a:off x="1143001" y="4400550"/>
            <a:ext cx="7315200" cy="553998"/>
          </a:xfrm>
          <a:prstGeom prst="rect">
            <a:avLst/>
          </a:prstGeom>
          <a:noFill/>
        </p:spPr>
        <p:txBody>
          <a:bodyPr wrap="square" rtlCol="0">
            <a:sp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ts val="1200"/>
              </a:lnSpc>
            </a:pPr>
            <a:endParaRPr lang="en-US" sz="1200" dirty="0" smtClean="0">
              <a:solidFill>
                <a:schemeClr val="tx2">
                  <a:lumMod val="40000"/>
                  <a:lumOff val="60000"/>
                </a:schemeClr>
              </a:solidFill>
            </a:endParaRPr>
          </a:p>
          <a:p>
            <a:pPr algn="r">
              <a:lnSpc>
                <a:spcPts val="1200"/>
              </a:lnSpc>
            </a:pPr>
            <a:endParaRPr lang="en-US" sz="1200" dirty="0">
              <a:solidFill>
                <a:schemeClr val="tx2">
                  <a:lumMod val="40000"/>
                  <a:lumOff val="60000"/>
                </a:schemeClr>
              </a:solidFill>
            </a:endParaRPr>
          </a:p>
          <a:p>
            <a:pPr algn="r">
              <a:lnSpc>
                <a:spcPts val="1200"/>
              </a:lnSpc>
            </a:pPr>
            <a:r>
              <a:rPr lang="en-US" sz="1200" dirty="0" smtClean="0">
                <a:solidFill>
                  <a:schemeClr val="tx2">
                    <a:lumMod val="40000"/>
                    <a:lumOff val="60000"/>
                  </a:schemeClr>
                </a:solidFill>
              </a:rPr>
              <a:t>Newberg</a:t>
            </a:r>
            <a:r>
              <a:rPr lang="en-US" sz="1200" dirty="0">
                <a:solidFill>
                  <a:schemeClr val="tx2">
                    <a:lumMod val="40000"/>
                    <a:lumOff val="60000"/>
                  </a:schemeClr>
                </a:solidFill>
              </a:rPr>
              <a:t>, A</a:t>
            </a:r>
            <a:r>
              <a:rPr lang="en-US" sz="1200" dirty="0" smtClean="0">
                <a:solidFill>
                  <a:schemeClr val="tx2">
                    <a:lumMod val="40000"/>
                    <a:lumOff val="60000"/>
                  </a:schemeClr>
                </a:solidFill>
              </a:rPr>
              <a:t>., </a:t>
            </a:r>
            <a:r>
              <a:rPr lang="en-US" sz="1200" i="1" dirty="0" smtClean="0">
                <a:solidFill>
                  <a:schemeClr val="tx2">
                    <a:lumMod val="40000"/>
                    <a:lumOff val="60000"/>
                  </a:schemeClr>
                </a:solidFill>
              </a:rPr>
              <a:t>How </a:t>
            </a:r>
            <a:r>
              <a:rPr lang="en-US" sz="1200" i="1" dirty="0">
                <a:solidFill>
                  <a:schemeClr val="tx2">
                    <a:lumMod val="40000"/>
                    <a:lumOff val="60000"/>
                  </a:schemeClr>
                </a:solidFill>
              </a:rPr>
              <a:t>God Changes Your </a:t>
            </a:r>
            <a:r>
              <a:rPr lang="en-US" sz="1200" i="1" dirty="0" smtClean="0">
                <a:solidFill>
                  <a:schemeClr val="tx2">
                    <a:lumMod val="40000"/>
                    <a:lumOff val="60000"/>
                  </a:schemeClr>
                </a:solidFill>
              </a:rPr>
              <a:t>Brain</a:t>
            </a:r>
            <a:r>
              <a:rPr lang="en-US" sz="1200" dirty="0" smtClean="0">
                <a:solidFill>
                  <a:schemeClr val="tx2">
                    <a:lumMod val="40000"/>
                    <a:lumOff val="60000"/>
                  </a:schemeClr>
                </a:solidFill>
              </a:rPr>
              <a:t>, </a:t>
            </a:r>
            <a:r>
              <a:rPr lang="en-US" sz="1200" dirty="0">
                <a:solidFill>
                  <a:schemeClr val="tx2">
                    <a:lumMod val="40000"/>
                    <a:lumOff val="60000"/>
                  </a:schemeClr>
                </a:solidFill>
              </a:rPr>
              <a:t>Random House, 2009 p. 34. </a:t>
            </a:r>
          </a:p>
        </p:txBody>
      </p:sp>
    </p:spTree>
    <p:extLst>
      <p:ext uri="{BB962C8B-B14F-4D97-AF65-F5344CB8AC3E}">
        <p14:creationId xmlns:p14="http://schemas.microsoft.com/office/powerpoint/2010/main" val="26011254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“Perfect Love Casts Out All </a:t>
            </a:r>
            <a:r>
              <a:rPr lang="en-US" sz="1800" dirty="0" smtClean="0">
                <a:solidFill>
                  <a:schemeClr val="accent2">
                    <a:lumMod val="60000"/>
                    <a:lumOff val="40000"/>
                  </a:schemeClr>
                </a:solidFill>
              </a:rPr>
              <a:t>Fear” </a:t>
            </a:r>
            <a:r>
              <a:rPr lang="en-US" sz="1200" dirty="0" smtClean="0">
                <a:solidFill>
                  <a:schemeClr val="accent2">
                    <a:lumMod val="60000"/>
                    <a:lumOff val="40000"/>
                  </a:schemeClr>
                </a:solidFill>
              </a:rPr>
              <a:t>1 John 4:18</a:t>
            </a:r>
            <a:endParaRPr lang="en-US" sz="12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“The Law of the Lord is perfect reviving the soul” </a:t>
            </a:r>
            <a:r>
              <a:rPr lang="en-US" sz="1400" dirty="0" smtClean="0">
                <a:solidFill>
                  <a:schemeClr val="accent2">
                    <a:lumMod val="60000"/>
                    <a:lumOff val="40000"/>
                  </a:schemeClr>
                </a:solidFill>
              </a:rPr>
              <a:t>Psalms 19:7</a:t>
            </a:r>
            <a:endParaRPr lang="en-US" sz="14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smtClean="0">
                <a:solidFill>
                  <a:schemeClr val="accent2">
                    <a:lumMod val="60000"/>
                    <a:lumOff val="40000"/>
                  </a:schemeClr>
                </a:solidFill>
              </a:rPr>
              <a:t>“The </a:t>
            </a:r>
            <a:r>
              <a:rPr lang="en-US" sz="1800" dirty="0">
                <a:solidFill>
                  <a:schemeClr val="accent2">
                    <a:lumMod val="60000"/>
                    <a:lumOff val="40000"/>
                  </a:schemeClr>
                </a:solidFill>
              </a:rPr>
              <a:t>Truth will set you </a:t>
            </a:r>
            <a:r>
              <a:rPr lang="en-US" sz="1800" dirty="0" smtClean="0">
                <a:solidFill>
                  <a:schemeClr val="accent2">
                    <a:lumMod val="60000"/>
                    <a:lumOff val="40000"/>
                  </a:schemeClr>
                </a:solidFill>
              </a:rPr>
              <a:t>free.” </a:t>
            </a:r>
            <a:r>
              <a:rPr lang="en-US" sz="1400" dirty="0">
                <a:solidFill>
                  <a:schemeClr val="accent2">
                    <a:lumMod val="60000"/>
                    <a:lumOff val="40000"/>
                  </a:schemeClr>
                </a:solidFill>
              </a:rPr>
              <a:t>John </a:t>
            </a:r>
            <a:r>
              <a:rPr lang="en-US" sz="1400" dirty="0" smtClean="0">
                <a:solidFill>
                  <a:schemeClr val="accent2">
                    <a:lumMod val="60000"/>
                    <a:lumOff val="40000"/>
                  </a:schemeClr>
                </a:solidFill>
              </a:rPr>
              <a:t>8:32</a:t>
            </a:r>
          </a:p>
          <a:p>
            <a:pPr>
              <a:spcAft>
                <a:spcPts val="0"/>
              </a:spcAft>
            </a:pPr>
            <a:r>
              <a:rPr lang="en-US" sz="1800" b="1" dirty="0">
                <a:solidFill>
                  <a:srgbClr val="FFFF99"/>
                </a:solidFill>
              </a:rPr>
              <a:t>Science: </a:t>
            </a:r>
          </a:p>
          <a:p>
            <a:pPr marL="742950" lvl="1" indent="-285750">
              <a:lnSpc>
                <a:spcPts val="1800"/>
              </a:lnSpc>
              <a:spcAft>
                <a:spcPts val="0"/>
              </a:spcAft>
              <a:buFont typeface="Arial" panose="020B0604020202020204" pitchFamily="34" charset="0"/>
              <a:buChar char="•"/>
            </a:pPr>
            <a:r>
              <a:rPr lang="en-US" sz="1800" dirty="0">
                <a:solidFill>
                  <a:schemeClr val="bg1"/>
                </a:solidFill>
              </a:rPr>
              <a:t>Meditating on a God of love calms the fear circuits of the brain and grows the love circuits</a:t>
            </a: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385909770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799" y="2509436"/>
            <a:ext cx="7086601" cy="1768110"/>
          </a:xfrm>
          <a:prstGeom prst="rect">
            <a:avLst/>
          </a:prstGeom>
          <a:solidFill>
            <a:schemeClr val="accent6">
              <a:lumMod val="60000"/>
              <a:lumOff val="40000"/>
              <a:alpha val="31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400"/>
              </a:lnSpc>
              <a:defRPr/>
            </a:pPr>
            <a:r>
              <a:rPr lang="en-US" sz="2400" b="1" spc="-50" dirty="0" smtClean="0">
                <a:solidFill>
                  <a:srgbClr val="FFFFCC"/>
                </a:solidFill>
              </a:rPr>
              <a:t>IMPACT OF COGNITIVE THERAPY ON AMYGDALA AND PREFRONTAL </a:t>
            </a:r>
            <a:r>
              <a:rPr lang="en-US" sz="2000" spc="-50" dirty="0" smtClean="0">
                <a:solidFill>
                  <a:srgbClr val="FFFFCC"/>
                </a:solidFill>
              </a:rPr>
              <a:t>(DORSOLATERAL PFC)</a:t>
            </a:r>
            <a:r>
              <a:rPr lang="en-US" sz="3200" b="1" spc="-50" dirty="0" smtClean="0">
                <a:solidFill>
                  <a:srgbClr val="FFFFCC"/>
                </a:solidFill>
              </a:rPr>
              <a:t> </a:t>
            </a:r>
            <a:r>
              <a:rPr lang="en-US" sz="2400" b="1" spc="-50" dirty="0" smtClean="0">
                <a:solidFill>
                  <a:srgbClr val="FFFFCC"/>
                </a:solidFill>
              </a:rPr>
              <a:t>ACTIVITY IN MDD</a:t>
            </a:r>
            <a:endParaRPr lang="en-US" b="1" spc="-50" dirty="0" smtClean="0">
              <a:solidFill>
                <a:srgbClr val="FFFFCC"/>
              </a:solidFill>
            </a:endParaRPr>
          </a:p>
        </p:txBody>
      </p:sp>
      <p:pic>
        <p:nvPicPr>
          <p:cNvPr id="7" name="Picture 2" descr="DeRubies et al,2008, graph 2.tiff"/>
          <p:cNvPicPr>
            <a:picLocks noChangeAspect="1"/>
          </p:cNvPicPr>
          <p:nvPr/>
        </p:nvPicPr>
        <p:blipFill>
          <a:blip r:embed="rId3" cstate="print"/>
          <a:srcRect l="21728" t="3585" r="51448" b="61532"/>
          <a:stretch>
            <a:fillRect/>
          </a:stretch>
        </p:blipFill>
        <p:spPr bwMode="auto">
          <a:xfrm>
            <a:off x="2366944" y="1047750"/>
            <a:ext cx="1715289" cy="140321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p:spPr>
      </p:pic>
      <p:sp>
        <p:nvSpPr>
          <p:cNvPr id="10" name="TextBox 3"/>
          <p:cNvSpPr txBox="1">
            <a:spLocks noChangeArrowheads="1"/>
          </p:cNvSpPr>
          <p:nvPr>
            <p:custDataLst>
              <p:tags r:id="rId1"/>
            </p:custDataLst>
          </p:nvPr>
        </p:nvSpPr>
        <p:spPr bwMode="auto">
          <a:xfrm>
            <a:off x="4267200" y="4316889"/>
            <a:ext cx="3990268" cy="246217"/>
          </a:xfrm>
          <a:prstGeom prst="rect">
            <a:avLst/>
          </a:prstGeom>
          <a:solidFill>
            <a:srgbClr val="000000">
              <a:alpha val="0"/>
            </a:srgbClr>
          </a:solidFill>
          <a:ln w="9525">
            <a:noFill/>
            <a:miter lim="800000"/>
            <a:headEnd/>
            <a:tailEnd/>
          </a:ln>
        </p:spPr>
        <p:txBody>
          <a:bodyPr vert="horz" wrap="square" lIns="91437" tIns="45718" rIns="91437" bIns="45718" anchor="t" anchorCtr="0">
            <a:spAutoFit/>
          </a:bodyPr>
          <a:lstStyle/>
          <a:p>
            <a:r>
              <a:rPr lang="en-US" sz="1000" dirty="0" smtClean="0">
                <a:solidFill>
                  <a:schemeClr val="accent1">
                    <a:lumMod val="60000"/>
                    <a:lumOff val="40000"/>
                  </a:schemeClr>
                </a:solidFill>
                <a:latin typeface="Arial"/>
              </a:rPr>
              <a:t>Adapted from </a:t>
            </a:r>
            <a:r>
              <a:rPr lang="en-US" sz="1000" dirty="0" err="1" smtClean="0">
                <a:solidFill>
                  <a:schemeClr val="accent1">
                    <a:lumMod val="60000"/>
                    <a:lumOff val="40000"/>
                  </a:schemeClr>
                </a:solidFill>
              </a:rPr>
              <a:t>DeRubeis</a:t>
            </a:r>
            <a:r>
              <a:rPr lang="en-US" sz="1000" dirty="0" smtClean="0">
                <a:solidFill>
                  <a:schemeClr val="accent1">
                    <a:lumMod val="60000"/>
                    <a:lumOff val="40000"/>
                  </a:schemeClr>
                </a:solidFill>
              </a:rPr>
              <a:t> RJ, et al. </a:t>
            </a:r>
            <a:r>
              <a:rPr lang="en-US" sz="1000" i="1" dirty="0" smtClean="0">
                <a:solidFill>
                  <a:schemeClr val="accent1">
                    <a:lumMod val="60000"/>
                    <a:lumOff val="40000"/>
                  </a:schemeClr>
                </a:solidFill>
              </a:rPr>
              <a:t>Nat Rev </a:t>
            </a:r>
            <a:r>
              <a:rPr lang="en-US" sz="1000" i="1" dirty="0" err="1" smtClean="0">
                <a:solidFill>
                  <a:schemeClr val="accent1">
                    <a:lumMod val="60000"/>
                    <a:lumOff val="40000"/>
                  </a:schemeClr>
                </a:solidFill>
              </a:rPr>
              <a:t>Neurosci</a:t>
            </a:r>
            <a:r>
              <a:rPr lang="en-US" sz="1000" i="1" dirty="0" smtClean="0">
                <a:solidFill>
                  <a:schemeClr val="accent1">
                    <a:lumMod val="60000"/>
                    <a:lumOff val="40000"/>
                  </a:schemeClr>
                </a:solidFill>
              </a:rPr>
              <a:t>.</a:t>
            </a:r>
            <a:r>
              <a:rPr lang="en-US" sz="1000" dirty="0" smtClean="0">
                <a:solidFill>
                  <a:schemeClr val="accent1">
                    <a:lumMod val="60000"/>
                    <a:lumOff val="40000"/>
                  </a:schemeClr>
                </a:solidFill>
              </a:rPr>
              <a:t> 2008;9(10):788-796.</a:t>
            </a:r>
          </a:p>
        </p:txBody>
      </p:sp>
      <p:sp>
        <p:nvSpPr>
          <p:cNvPr id="11" name="TextBox 4"/>
          <p:cNvSpPr txBox="1">
            <a:spLocks noChangeArrowheads="1"/>
          </p:cNvSpPr>
          <p:nvPr/>
        </p:nvSpPr>
        <p:spPr bwMode="auto">
          <a:xfrm>
            <a:off x="1825777" y="4264341"/>
            <a:ext cx="2525407" cy="307777"/>
          </a:xfrm>
          <a:prstGeom prst="rect">
            <a:avLst/>
          </a:prstGeom>
          <a:noFill/>
          <a:ln w="9525">
            <a:noFill/>
            <a:miter lim="800000"/>
            <a:headEnd/>
            <a:tailEnd/>
          </a:ln>
        </p:spPr>
        <p:txBody>
          <a:bodyPr wrap="square">
            <a:spAutoFit/>
          </a:bodyPr>
          <a:lstStyle/>
          <a:p>
            <a:pPr eaLnBrk="0" hangingPunct="0">
              <a:defRPr/>
            </a:pPr>
            <a:r>
              <a:rPr lang="en-US" sz="1400" b="1" dirty="0">
                <a:solidFill>
                  <a:schemeClr val="accent1">
                    <a:lumMod val="60000"/>
                    <a:lumOff val="40000"/>
                  </a:schemeClr>
                </a:solidFill>
                <a:ea typeface="ＭＳ Ｐゴシック" pitchFamily="-108" charset="-128"/>
              </a:rPr>
              <a:t>12 </a:t>
            </a:r>
            <a:r>
              <a:rPr lang="en-US" sz="1400" b="1" dirty="0" smtClean="0">
                <a:solidFill>
                  <a:schemeClr val="accent1">
                    <a:lumMod val="60000"/>
                    <a:lumOff val="40000"/>
                  </a:schemeClr>
                </a:solidFill>
                <a:ea typeface="ＭＳ Ｐゴシック" pitchFamily="-108" charset="-128"/>
              </a:rPr>
              <a:t>Weeks of Cognitive Therapy</a:t>
            </a:r>
            <a:endParaRPr lang="en-US" sz="1400" b="1" dirty="0">
              <a:solidFill>
                <a:schemeClr val="accent1">
                  <a:lumMod val="60000"/>
                  <a:lumOff val="40000"/>
                </a:schemeClr>
              </a:solidFill>
              <a:ea typeface="ＭＳ Ｐゴシック" pitchFamily="-108" charset="-128"/>
            </a:endParaRPr>
          </a:p>
        </p:txBody>
      </p:sp>
      <p:grpSp>
        <p:nvGrpSpPr>
          <p:cNvPr id="12" name="Group 101"/>
          <p:cNvGrpSpPr/>
          <p:nvPr/>
        </p:nvGrpSpPr>
        <p:grpSpPr>
          <a:xfrm>
            <a:off x="1131533" y="2495551"/>
            <a:ext cx="2490748" cy="1781995"/>
            <a:chOff x="98445" y="3666753"/>
            <a:chExt cx="3496970" cy="2501891"/>
          </a:xfrm>
          <a:noFill/>
        </p:grpSpPr>
        <p:cxnSp>
          <p:nvCxnSpPr>
            <p:cNvPr id="13" name="Straight Connector 12"/>
            <p:cNvCxnSpPr/>
            <p:nvPr/>
          </p:nvCxnSpPr>
          <p:spPr>
            <a:xfrm rot="5400000">
              <a:off x="99695" y="4726305"/>
              <a:ext cx="1737360"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960756" y="5590222"/>
              <a:ext cx="2487295"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7415" y="4005898"/>
              <a:ext cx="60960"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7415" y="4388484"/>
              <a:ext cx="60960"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7415" y="4788534"/>
              <a:ext cx="60960"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7415" y="5194935"/>
              <a:ext cx="60960"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7415" y="5590222"/>
              <a:ext cx="60960"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039812" y="5624519"/>
              <a:ext cx="66679"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517967" y="5624519"/>
              <a:ext cx="66679"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992947" y="5624519"/>
              <a:ext cx="66679"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453638" y="5624519"/>
              <a:ext cx="66679"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935764" y="5624519"/>
              <a:ext cx="66679"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411538" y="5624519"/>
              <a:ext cx="66679" cy="0"/>
            </a:xfrm>
            <a:prstGeom prst="line">
              <a:avLst/>
            </a:prstGeom>
            <a:grpFill/>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4506" y="3828183"/>
              <a:ext cx="462632"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0.15</a:t>
              </a:r>
            </a:p>
          </p:txBody>
        </p:sp>
        <p:sp>
          <p:nvSpPr>
            <p:cNvPr id="27" name="TextBox 26"/>
            <p:cNvSpPr txBox="1"/>
            <p:nvPr/>
          </p:nvSpPr>
          <p:spPr>
            <a:xfrm>
              <a:off x="424506" y="4216331"/>
              <a:ext cx="462632"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0.10</a:t>
              </a:r>
            </a:p>
          </p:txBody>
        </p:sp>
        <p:sp>
          <p:nvSpPr>
            <p:cNvPr id="28" name="TextBox 27"/>
            <p:cNvSpPr txBox="1"/>
            <p:nvPr/>
          </p:nvSpPr>
          <p:spPr>
            <a:xfrm>
              <a:off x="424506" y="4618765"/>
              <a:ext cx="462632"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0.05</a:t>
              </a:r>
            </a:p>
          </p:txBody>
        </p:sp>
        <p:sp>
          <p:nvSpPr>
            <p:cNvPr id="29" name="TextBox 28"/>
            <p:cNvSpPr txBox="1"/>
            <p:nvPr/>
          </p:nvSpPr>
          <p:spPr>
            <a:xfrm>
              <a:off x="424506" y="5025961"/>
              <a:ext cx="462632"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0.00</a:t>
              </a:r>
            </a:p>
          </p:txBody>
        </p:sp>
        <p:sp>
          <p:nvSpPr>
            <p:cNvPr id="30" name="TextBox 29"/>
            <p:cNvSpPr txBox="1"/>
            <p:nvPr/>
          </p:nvSpPr>
          <p:spPr>
            <a:xfrm>
              <a:off x="359240" y="5426015"/>
              <a:ext cx="527898"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-0.05</a:t>
              </a:r>
            </a:p>
          </p:txBody>
        </p:sp>
        <p:sp>
          <p:nvSpPr>
            <p:cNvPr id="31" name="TextBox 30"/>
            <p:cNvSpPr txBox="1"/>
            <p:nvPr/>
          </p:nvSpPr>
          <p:spPr>
            <a:xfrm>
              <a:off x="978516" y="5629983"/>
              <a:ext cx="188059"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2</a:t>
              </a:r>
            </a:p>
          </p:txBody>
        </p:sp>
        <p:sp>
          <p:nvSpPr>
            <p:cNvPr id="32" name="TextBox 31"/>
            <p:cNvSpPr txBox="1"/>
            <p:nvPr/>
          </p:nvSpPr>
          <p:spPr>
            <a:xfrm>
              <a:off x="1457942" y="5629983"/>
              <a:ext cx="188059"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4</a:t>
              </a:r>
            </a:p>
          </p:txBody>
        </p:sp>
        <p:sp>
          <p:nvSpPr>
            <p:cNvPr id="33" name="TextBox 32"/>
            <p:cNvSpPr txBox="1"/>
            <p:nvPr/>
          </p:nvSpPr>
          <p:spPr>
            <a:xfrm>
              <a:off x="1932605" y="5629983"/>
              <a:ext cx="188059"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6</a:t>
              </a:r>
            </a:p>
          </p:txBody>
        </p:sp>
        <p:sp>
          <p:nvSpPr>
            <p:cNvPr id="34" name="TextBox 33"/>
            <p:cNvSpPr txBox="1"/>
            <p:nvPr/>
          </p:nvSpPr>
          <p:spPr>
            <a:xfrm>
              <a:off x="2392979" y="5629983"/>
              <a:ext cx="188059"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8</a:t>
              </a:r>
            </a:p>
          </p:txBody>
        </p:sp>
        <p:sp>
          <p:nvSpPr>
            <p:cNvPr id="35" name="TextBox 34"/>
            <p:cNvSpPr txBox="1"/>
            <p:nvPr/>
          </p:nvSpPr>
          <p:spPr>
            <a:xfrm>
              <a:off x="2828379" y="5629983"/>
              <a:ext cx="298338"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10</a:t>
              </a:r>
            </a:p>
          </p:txBody>
        </p:sp>
        <p:sp>
          <p:nvSpPr>
            <p:cNvPr id="36" name="TextBox 35"/>
            <p:cNvSpPr txBox="1"/>
            <p:nvPr/>
          </p:nvSpPr>
          <p:spPr>
            <a:xfrm>
              <a:off x="3297077" y="5629983"/>
              <a:ext cx="298338" cy="337049"/>
            </a:xfrm>
            <a:prstGeom prst="rect">
              <a:avLst/>
            </a:prstGeom>
            <a:grp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12</a:t>
              </a:r>
            </a:p>
          </p:txBody>
        </p:sp>
        <p:sp>
          <p:nvSpPr>
            <p:cNvPr id="37" name="Freeform 36"/>
            <p:cNvSpPr/>
            <p:nvPr/>
          </p:nvSpPr>
          <p:spPr>
            <a:xfrm>
              <a:off x="987425" y="4995858"/>
              <a:ext cx="2471738" cy="593730"/>
            </a:xfrm>
            <a:custGeom>
              <a:avLst/>
              <a:gdLst>
                <a:gd name="connsiteX0" fmla="*/ 0 w 2471738"/>
                <a:gd name="connsiteY0" fmla="*/ 204788 h 604838"/>
                <a:gd name="connsiteX1" fmla="*/ 142875 w 2471738"/>
                <a:gd name="connsiteY1" fmla="*/ 290513 h 604838"/>
                <a:gd name="connsiteX2" fmla="*/ 309563 w 2471738"/>
                <a:gd name="connsiteY2" fmla="*/ 404813 h 604838"/>
                <a:gd name="connsiteX3" fmla="*/ 471488 w 2471738"/>
                <a:gd name="connsiteY3" fmla="*/ 485775 h 604838"/>
                <a:gd name="connsiteX4" fmla="*/ 700088 w 2471738"/>
                <a:gd name="connsiteY4" fmla="*/ 590550 h 604838"/>
                <a:gd name="connsiteX5" fmla="*/ 733425 w 2471738"/>
                <a:gd name="connsiteY5" fmla="*/ 600075 h 604838"/>
                <a:gd name="connsiteX6" fmla="*/ 1276350 w 2471738"/>
                <a:gd name="connsiteY6" fmla="*/ 604838 h 604838"/>
                <a:gd name="connsiteX7" fmla="*/ 1447800 w 2471738"/>
                <a:gd name="connsiteY7" fmla="*/ 495300 h 604838"/>
                <a:gd name="connsiteX8" fmla="*/ 1552575 w 2471738"/>
                <a:gd name="connsiteY8" fmla="*/ 385763 h 604838"/>
                <a:gd name="connsiteX9" fmla="*/ 1671638 w 2471738"/>
                <a:gd name="connsiteY9" fmla="*/ 285750 h 604838"/>
                <a:gd name="connsiteX10" fmla="*/ 1747838 w 2471738"/>
                <a:gd name="connsiteY10" fmla="*/ 214313 h 604838"/>
                <a:gd name="connsiteX11" fmla="*/ 1871663 w 2471738"/>
                <a:gd name="connsiteY11" fmla="*/ 138113 h 604838"/>
                <a:gd name="connsiteX12" fmla="*/ 2119313 w 2471738"/>
                <a:gd name="connsiteY12" fmla="*/ 0 h 604838"/>
                <a:gd name="connsiteX13" fmla="*/ 2471738 w 2471738"/>
                <a:gd name="connsiteY13" fmla="*/ 4763 h 604838"/>
                <a:gd name="connsiteX0" fmla="*/ 0 w 2471738"/>
                <a:gd name="connsiteY0" fmla="*/ 204788 h 600075"/>
                <a:gd name="connsiteX1" fmla="*/ 142875 w 2471738"/>
                <a:gd name="connsiteY1" fmla="*/ 290513 h 600075"/>
                <a:gd name="connsiteX2" fmla="*/ 309563 w 2471738"/>
                <a:gd name="connsiteY2" fmla="*/ 404813 h 600075"/>
                <a:gd name="connsiteX3" fmla="*/ 471488 w 2471738"/>
                <a:gd name="connsiteY3" fmla="*/ 485775 h 600075"/>
                <a:gd name="connsiteX4" fmla="*/ 700088 w 2471738"/>
                <a:gd name="connsiteY4" fmla="*/ 590550 h 600075"/>
                <a:gd name="connsiteX5" fmla="*/ 733425 w 2471738"/>
                <a:gd name="connsiteY5" fmla="*/ 600075 h 600075"/>
                <a:gd name="connsiteX6" fmla="*/ 1276350 w 2471738"/>
                <a:gd name="connsiteY6" fmla="*/ 593729 h 600075"/>
                <a:gd name="connsiteX7" fmla="*/ 1447800 w 2471738"/>
                <a:gd name="connsiteY7" fmla="*/ 495300 h 600075"/>
                <a:gd name="connsiteX8" fmla="*/ 1552575 w 2471738"/>
                <a:gd name="connsiteY8" fmla="*/ 385763 h 600075"/>
                <a:gd name="connsiteX9" fmla="*/ 1671638 w 2471738"/>
                <a:gd name="connsiteY9" fmla="*/ 285750 h 600075"/>
                <a:gd name="connsiteX10" fmla="*/ 1747838 w 2471738"/>
                <a:gd name="connsiteY10" fmla="*/ 214313 h 600075"/>
                <a:gd name="connsiteX11" fmla="*/ 1871663 w 2471738"/>
                <a:gd name="connsiteY11" fmla="*/ 138113 h 600075"/>
                <a:gd name="connsiteX12" fmla="*/ 2119313 w 2471738"/>
                <a:gd name="connsiteY12" fmla="*/ 0 h 600075"/>
                <a:gd name="connsiteX13" fmla="*/ 2471738 w 2471738"/>
                <a:gd name="connsiteY13" fmla="*/ 4763 h 600075"/>
                <a:gd name="connsiteX0" fmla="*/ 0 w 2471738"/>
                <a:gd name="connsiteY0" fmla="*/ 204788 h 593730"/>
                <a:gd name="connsiteX1" fmla="*/ 142875 w 2471738"/>
                <a:gd name="connsiteY1" fmla="*/ 290513 h 593730"/>
                <a:gd name="connsiteX2" fmla="*/ 309563 w 2471738"/>
                <a:gd name="connsiteY2" fmla="*/ 404813 h 593730"/>
                <a:gd name="connsiteX3" fmla="*/ 471488 w 2471738"/>
                <a:gd name="connsiteY3" fmla="*/ 485775 h 593730"/>
                <a:gd name="connsiteX4" fmla="*/ 700088 w 2471738"/>
                <a:gd name="connsiteY4" fmla="*/ 590550 h 593730"/>
                <a:gd name="connsiteX5" fmla="*/ 733425 w 2471738"/>
                <a:gd name="connsiteY5" fmla="*/ 593730 h 593730"/>
                <a:gd name="connsiteX6" fmla="*/ 1276350 w 2471738"/>
                <a:gd name="connsiteY6" fmla="*/ 593729 h 593730"/>
                <a:gd name="connsiteX7" fmla="*/ 1447800 w 2471738"/>
                <a:gd name="connsiteY7" fmla="*/ 495300 h 593730"/>
                <a:gd name="connsiteX8" fmla="*/ 1552575 w 2471738"/>
                <a:gd name="connsiteY8" fmla="*/ 385763 h 593730"/>
                <a:gd name="connsiteX9" fmla="*/ 1671638 w 2471738"/>
                <a:gd name="connsiteY9" fmla="*/ 285750 h 593730"/>
                <a:gd name="connsiteX10" fmla="*/ 1747838 w 2471738"/>
                <a:gd name="connsiteY10" fmla="*/ 214313 h 593730"/>
                <a:gd name="connsiteX11" fmla="*/ 1871663 w 2471738"/>
                <a:gd name="connsiteY11" fmla="*/ 138113 h 593730"/>
                <a:gd name="connsiteX12" fmla="*/ 2119313 w 2471738"/>
                <a:gd name="connsiteY12" fmla="*/ 0 h 593730"/>
                <a:gd name="connsiteX13" fmla="*/ 2471738 w 2471738"/>
                <a:gd name="connsiteY13" fmla="*/ 4763 h 5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1738" h="593730">
                  <a:moveTo>
                    <a:pt x="0" y="204788"/>
                  </a:moveTo>
                  <a:lnTo>
                    <a:pt x="142875" y="290513"/>
                  </a:lnTo>
                  <a:lnTo>
                    <a:pt x="309563" y="404813"/>
                  </a:lnTo>
                  <a:lnTo>
                    <a:pt x="471488" y="485775"/>
                  </a:lnTo>
                  <a:lnTo>
                    <a:pt x="700088" y="590550"/>
                  </a:lnTo>
                  <a:lnTo>
                    <a:pt x="733425" y="593730"/>
                  </a:lnTo>
                  <a:lnTo>
                    <a:pt x="1276350" y="593729"/>
                  </a:lnTo>
                  <a:lnTo>
                    <a:pt x="1447800" y="495300"/>
                  </a:lnTo>
                  <a:lnTo>
                    <a:pt x="1552575" y="385763"/>
                  </a:lnTo>
                  <a:lnTo>
                    <a:pt x="1671638" y="285750"/>
                  </a:lnTo>
                  <a:lnTo>
                    <a:pt x="1747838" y="214313"/>
                  </a:lnTo>
                  <a:lnTo>
                    <a:pt x="1871663" y="138113"/>
                  </a:lnTo>
                  <a:lnTo>
                    <a:pt x="2119313" y="0"/>
                  </a:lnTo>
                  <a:lnTo>
                    <a:pt x="2471738" y="4763"/>
                  </a:lnTo>
                </a:path>
              </a:pathLst>
            </a:custGeom>
            <a:grpFill/>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endParaRPr lang="en-US">
                <a:solidFill>
                  <a:schemeClr val="bg1"/>
                </a:solidFill>
              </a:endParaRPr>
            </a:p>
          </p:txBody>
        </p:sp>
        <p:sp>
          <p:nvSpPr>
            <p:cNvPr id="38" name="Freeform 37"/>
            <p:cNvSpPr/>
            <p:nvPr/>
          </p:nvSpPr>
          <p:spPr>
            <a:xfrm>
              <a:off x="977900" y="5112543"/>
              <a:ext cx="2481263" cy="114300"/>
            </a:xfrm>
            <a:custGeom>
              <a:avLst/>
              <a:gdLst>
                <a:gd name="connsiteX0" fmla="*/ 0 w 2481263"/>
                <a:gd name="connsiteY0" fmla="*/ 66675 h 114300"/>
                <a:gd name="connsiteX1" fmla="*/ 328613 w 2481263"/>
                <a:gd name="connsiteY1" fmla="*/ 95250 h 114300"/>
                <a:gd name="connsiteX2" fmla="*/ 685800 w 2481263"/>
                <a:gd name="connsiteY2" fmla="*/ 85725 h 114300"/>
                <a:gd name="connsiteX3" fmla="*/ 1076325 w 2481263"/>
                <a:gd name="connsiteY3" fmla="*/ 71437 h 114300"/>
                <a:gd name="connsiteX4" fmla="*/ 1404938 w 2481263"/>
                <a:gd name="connsiteY4" fmla="*/ 114300 h 114300"/>
                <a:gd name="connsiteX5" fmla="*/ 1757363 w 2481263"/>
                <a:gd name="connsiteY5" fmla="*/ 0 h 114300"/>
                <a:gd name="connsiteX6" fmla="*/ 2128838 w 2481263"/>
                <a:gd name="connsiteY6" fmla="*/ 9525 h 114300"/>
                <a:gd name="connsiteX7" fmla="*/ 2319338 w 2481263"/>
                <a:gd name="connsiteY7" fmla="*/ 61912 h 114300"/>
                <a:gd name="connsiteX8" fmla="*/ 2481263 w 2481263"/>
                <a:gd name="connsiteY8" fmla="*/ 952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263" h="114300">
                  <a:moveTo>
                    <a:pt x="0" y="66675"/>
                  </a:moveTo>
                  <a:lnTo>
                    <a:pt x="328613" y="95250"/>
                  </a:lnTo>
                  <a:lnTo>
                    <a:pt x="685800" y="85725"/>
                  </a:lnTo>
                  <a:lnTo>
                    <a:pt x="1076325" y="71437"/>
                  </a:lnTo>
                  <a:lnTo>
                    <a:pt x="1404938" y="114300"/>
                  </a:lnTo>
                  <a:lnTo>
                    <a:pt x="1757363" y="0"/>
                  </a:lnTo>
                  <a:lnTo>
                    <a:pt x="2128838" y="9525"/>
                  </a:lnTo>
                  <a:lnTo>
                    <a:pt x="2319338" y="61912"/>
                  </a:lnTo>
                  <a:lnTo>
                    <a:pt x="2481263" y="95250"/>
                  </a:lnTo>
                </a:path>
              </a:pathLst>
            </a:custGeom>
            <a:grpFill/>
            <a:ln w="38100">
              <a:solidFill>
                <a:schemeClr val="accent1"/>
              </a:solidFill>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endParaRPr lang="en-US">
                <a:solidFill>
                  <a:schemeClr val="bg1"/>
                </a:solidFill>
              </a:endParaRPr>
            </a:p>
          </p:txBody>
        </p:sp>
        <p:sp>
          <p:nvSpPr>
            <p:cNvPr id="39" name="Freeform 38"/>
            <p:cNvSpPr/>
            <p:nvPr/>
          </p:nvSpPr>
          <p:spPr>
            <a:xfrm>
              <a:off x="963613" y="3874295"/>
              <a:ext cx="2468562" cy="1288256"/>
            </a:xfrm>
            <a:custGeom>
              <a:avLst/>
              <a:gdLst>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42875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71650 w 2500312"/>
                <a:gd name="connsiteY11" fmla="*/ 19050 h 1290637"/>
                <a:gd name="connsiteX12" fmla="*/ 1890712 w 2500312"/>
                <a:gd name="connsiteY12" fmla="*/ 147637 h 1290637"/>
                <a:gd name="connsiteX13" fmla="*/ 1981200 w 2500312"/>
                <a:gd name="connsiteY13" fmla="*/ 257175 h 1290637"/>
                <a:gd name="connsiteX14" fmla="*/ 2066925 w 2500312"/>
                <a:gd name="connsiteY14" fmla="*/ 366712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42875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90712 w 2500312"/>
                <a:gd name="connsiteY12" fmla="*/ 147637 h 1290637"/>
                <a:gd name="connsiteX13" fmla="*/ 1981200 w 2500312"/>
                <a:gd name="connsiteY13" fmla="*/ 257175 h 1290637"/>
                <a:gd name="connsiteX14" fmla="*/ 2066925 w 2500312"/>
                <a:gd name="connsiteY14" fmla="*/ 366712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42875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71662 w 2500312"/>
                <a:gd name="connsiteY12" fmla="*/ 160337 h 1290637"/>
                <a:gd name="connsiteX13" fmla="*/ 1981200 w 2500312"/>
                <a:gd name="connsiteY13" fmla="*/ 257175 h 1290637"/>
                <a:gd name="connsiteX14" fmla="*/ 2066925 w 2500312"/>
                <a:gd name="connsiteY14" fmla="*/ 366712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42875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71662 w 2500312"/>
                <a:gd name="connsiteY12" fmla="*/ 160337 h 1290637"/>
                <a:gd name="connsiteX13" fmla="*/ 1981200 w 2500312"/>
                <a:gd name="connsiteY13" fmla="*/ 269875 h 1290637"/>
                <a:gd name="connsiteX14" fmla="*/ 2066925 w 2500312"/>
                <a:gd name="connsiteY14" fmla="*/ 366712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42875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71662 w 2500312"/>
                <a:gd name="connsiteY12" fmla="*/ 160337 h 1290637"/>
                <a:gd name="connsiteX13" fmla="*/ 1994063 w 2500312"/>
                <a:gd name="connsiteY13" fmla="*/ 263525 h 1290637"/>
                <a:gd name="connsiteX14" fmla="*/ 2066925 w 2500312"/>
                <a:gd name="connsiteY14" fmla="*/ 366712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42875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71662 w 2500312"/>
                <a:gd name="connsiteY12" fmla="*/ 160337 h 1290637"/>
                <a:gd name="connsiteX13" fmla="*/ 1994063 w 2500312"/>
                <a:gd name="connsiteY13" fmla="*/ 263525 h 1290637"/>
                <a:gd name="connsiteX14" fmla="*/ 2086221 w 2500312"/>
                <a:gd name="connsiteY14" fmla="*/ 363537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42875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81310 w 2500312"/>
                <a:gd name="connsiteY12" fmla="*/ 141287 h 1290637"/>
                <a:gd name="connsiteX13" fmla="*/ 1994063 w 2500312"/>
                <a:gd name="connsiteY13" fmla="*/ 263525 h 1290637"/>
                <a:gd name="connsiteX14" fmla="*/ 2086221 w 2500312"/>
                <a:gd name="connsiteY14" fmla="*/ 363537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52400 h 1290637"/>
                <a:gd name="connsiteX8" fmla="*/ 1195387 w 2500312"/>
                <a:gd name="connsiteY8" fmla="*/ 6191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81310 w 2500312"/>
                <a:gd name="connsiteY12" fmla="*/ 141287 h 1290637"/>
                <a:gd name="connsiteX13" fmla="*/ 1994063 w 2500312"/>
                <a:gd name="connsiteY13" fmla="*/ 263525 h 1290637"/>
                <a:gd name="connsiteX14" fmla="*/ 2086221 w 2500312"/>
                <a:gd name="connsiteY14" fmla="*/ 363537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52400 h 1290637"/>
                <a:gd name="connsiteX8" fmla="*/ 1205035 w 2500312"/>
                <a:gd name="connsiteY8" fmla="*/ 68262 h 1290637"/>
                <a:gd name="connsiteX9" fmla="*/ 1395412 w 2500312"/>
                <a:gd name="connsiteY9" fmla="*/ 14287 h 1290637"/>
                <a:gd name="connsiteX10" fmla="*/ 1633537 w 2500312"/>
                <a:gd name="connsiteY10" fmla="*/ 0 h 1290637"/>
                <a:gd name="connsiteX11" fmla="*/ 1765300 w 2500312"/>
                <a:gd name="connsiteY11" fmla="*/ 28575 h 1290637"/>
                <a:gd name="connsiteX12" fmla="*/ 1881310 w 2500312"/>
                <a:gd name="connsiteY12" fmla="*/ 141287 h 1290637"/>
                <a:gd name="connsiteX13" fmla="*/ 1994063 w 2500312"/>
                <a:gd name="connsiteY13" fmla="*/ 263525 h 1290637"/>
                <a:gd name="connsiteX14" fmla="*/ 2086221 w 2500312"/>
                <a:gd name="connsiteY14" fmla="*/ 363537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42987 w 2500312"/>
                <a:gd name="connsiteY7" fmla="*/ 152400 h 1290637"/>
                <a:gd name="connsiteX8" fmla="*/ 1205035 w 2500312"/>
                <a:gd name="connsiteY8" fmla="*/ 68262 h 1290637"/>
                <a:gd name="connsiteX9" fmla="*/ 1395413 w 2500312"/>
                <a:gd name="connsiteY9" fmla="*/ 20637 h 1290637"/>
                <a:gd name="connsiteX10" fmla="*/ 1633537 w 2500312"/>
                <a:gd name="connsiteY10" fmla="*/ 0 h 1290637"/>
                <a:gd name="connsiteX11" fmla="*/ 1765300 w 2500312"/>
                <a:gd name="connsiteY11" fmla="*/ 28575 h 1290637"/>
                <a:gd name="connsiteX12" fmla="*/ 1881310 w 2500312"/>
                <a:gd name="connsiteY12" fmla="*/ 141287 h 1290637"/>
                <a:gd name="connsiteX13" fmla="*/ 1994063 w 2500312"/>
                <a:gd name="connsiteY13" fmla="*/ 263525 h 1290637"/>
                <a:gd name="connsiteX14" fmla="*/ 2086221 w 2500312"/>
                <a:gd name="connsiteY14" fmla="*/ 363537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59871 w 2500312"/>
                <a:gd name="connsiteY7" fmla="*/ 159543 h 1290637"/>
                <a:gd name="connsiteX8" fmla="*/ 1205035 w 2500312"/>
                <a:gd name="connsiteY8" fmla="*/ 68262 h 1290637"/>
                <a:gd name="connsiteX9" fmla="*/ 1395413 w 2500312"/>
                <a:gd name="connsiteY9" fmla="*/ 20637 h 1290637"/>
                <a:gd name="connsiteX10" fmla="*/ 1633537 w 2500312"/>
                <a:gd name="connsiteY10" fmla="*/ 0 h 1290637"/>
                <a:gd name="connsiteX11" fmla="*/ 1765300 w 2500312"/>
                <a:gd name="connsiteY11" fmla="*/ 28575 h 1290637"/>
                <a:gd name="connsiteX12" fmla="*/ 1881310 w 2500312"/>
                <a:gd name="connsiteY12" fmla="*/ 141287 h 1290637"/>
                <a:gd name="connsiteX13" fmla="*/ 1994063 w 2500312"/>
                <a:gd name="connsiteY13" fmla="*/ 263525 h 1290637"/>
                <a:gd name="connsiteX14" fmla="*/ 2086221 w 2500312"/>
                <a:gd name="connsiteY14" fmla="*/ 363537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90637 h 1290637"/>
                <a:gd name="connsiteX1" fmla="*/ 204787 w 2500312"/>
                <a:gd name="connsiteY1" fmla="*/ 1152525 h 1290637"/>
                <a:gd name="connsiteX2" fmla="*/ 414337 w 2500312"/>
                <a:gd name="connsiteY2" fmla="*/ 981075 h 1290637"/>
                <a:gd name="connsiteX3" fmla="*/ 538162 w 2500312"/>
                <a:gd name="connsiteY3" fmla="*/ 823912 h 1290637"/>
                <a:gd name="connsiteX4" fmla="*/ 666750 w 2500312"/>
                <a:gd name="connsiteY4" fmla="*/ 719137 h 1290637"/>
                <a:gd name="connsiteX5" fmla="*/ 776287 w 2500312"/>
                <a:gd name="connsiteY5" fmla="*/ 571500 h 1290637"/>
                <a:gd name="connsiteX6" fmla="*/ 933450 w 2500312"/>
                <a:gd name="connsiteY6" fmla="*/ 338137 h 1290637"/>
                <a:gd name="connsiteX7" fmla="*/ 1059871 w 2500312"/>
                <a:gd name="connsiteY7" fmla="*/ 159543 h 1290637"/>
                <a:gd name="connsiteX8" fmla="*/ 1205035 w 2500312"/>
                <a:gd name="connsiteY8" fmla="*/ 68262 h 1290637"/>
                <a:gd name="connsiteX9" fmla="*/ 1390590 w 2500312"/>
                <a:gd name="connsiteY9" fmla="*/ 42069 h 1290637"/>
                <a:gd name="connsiteX10" fmla="*/ 1633537 w 2500312"/>
                <a:gd name="connsiteY10" fmla="*/ 0 h 1290637"/>
                <a:gd name="connsiteX11" fmla="*/ 1765300 w 2500312"/>
                <a:gd name="connsiteY11" fmla="*/ 28575 h 1290637"/>
                <a:gd name="connsiteX12" fmla="*/ 1881310 w 2500312"/>
                <a:gd name="connsiteY12" fmla="*/ 141287 h 1290637"/>
                <a:gd name="connsiteX13" fmla="*/ 1994063 w 2500312"/>
                <a:gd name="connsiteY13" fmla="*/ 263525 h 1290637"/>
                <a:gd name="connsiteX14" fmla="*/ 2086221 w 2500312"/>
                <a:gd name="connsiteY14" fmla="*/ 363537 h 1290637"/>
                <a:gd name="connsiteX15" fmla="*/ 2209800 w 2500312"/>
                <a:gd name="connsiteY15" fmla="*/ 471487 h 1290637"/>
                <a:gd name="connsiteX16" fmla="*/ 2343150 w 2500312"/>
                <a:gd name="connsiteY16" fmla="*/ 566737 h 1290637"/>
                <a:gd name="connsiteX17" fmla="*/ 2400300 w 2500312"/>
                <a:gd name="connsiteY17" fmla="*/ 600075 h 1290637"/>
                <a:gd name="connsiteX18" fmla="*/ 2500312 w 2500312"/>
                <a:gd name="connsiteY18" fmla="*/ 657225 h 1290637"/>
                <a:gd name="connsiteX0" fmla="*/ 0 w 2500312"/>
                <a:gd name="connsiteY0" fmla="*/ 1288256 h 1288256"/>
                <a:gd name="connsiteX1" fmla="*/ 204787 w 2500312"/>
                <a:gd name="connsiteY1" fmla="*/ 1150144 h 1288256"/>
                <a:gd name="connsiteX2" fmla="*/ 414337 w 2500312"/>
                <a:gd name="connsiteY2" fmla="*/ 978694 h 1288256"/>
                <a:gd name="connsiteX3" fmla="*/ 538162 w 2500312"/>
                <a:gd name="connsiteY3" fmla="*/ 821531 h 1288256"/>
                <a:gd name="connsiteX4" fmla="*/ 666750 w 2500312"/>
                <a:gd name="connsiteY4" fmla="*/ 716756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90590 w 2500312"/>
                <a:gd name="connsiteY9" fmla="*/ 39688 h 1288256"/>
                <a:gd name="connsiteX10" fmla="*/ 1621478 w 2500312"/>
                <a:gd name="connsiteY10" fmla="*/ 0 h 1288256"/>
                <a:gd name="connsiteX11" fmla="*/ 1765300 w 2500312"/>
                <a:gd name="connsiteY11" fmla="*/ 26194 h 1288256"/>
                <a:gd name="connsiteX12" fmla="*/ 1881310 w 2500312"/>
                <a:gd name="connsiteY12" fmla="*/ 138906 h 1288256"/>
                <a:gd name="connsiteX13" fmla="*/ 1994063 w 2500312"/>
                <a:gd name="connsiteY13" fmla="*/ 261144 h 1288256"/>
                <a:gd name="connsiteX14" fmla="*/ 2086221 w 2500312"/>
                <a:gd name="connsiteY14" fmla="*/ 361156 h 1288256"/>
                <a:gd name="connsiteX15" fmla="*/ 2209800 w 2500312"/>
                <a:gd name="connsiteY15" fmla="*/ 469106 h 1288256"/>
                <a:gd name="connsiteX16" fmla="*/ 2343150 w 2500312"/>
                <a:gd name="connsiteY16" fmla="*/ 564356 h 1288256"/>
                <a:gd name="connsiteX17" fmla="*/ 2400300 w 2500312"/>
                <a:gd name="connsiteY17" fmla="*/ 597694 h 1288256"/>
                <a:gd name="connsiteX18" fmla="*/ 2500312 w 2500312"/>
                <a:gd name="connsiteY18" fmla="*/ 654844 h 1288256"/>
                <a:gd name="connsiteX0" fmla="*/ 0 w 2500312"/>
                <a:gd name="connsiteY0" fmla="*/ 1288256 h 1288256"/>
                <a:gd name="connsiteX1" fmla="*/ 204787 w 2500312"/>
                <a:gd name="connsiteY1" fmla="*/ 1150144 h 1288256"/>
                <a:gd name="connsiteX2" fmla="*/ 414337 w 2500312"/>
                <a:gd name="connsiteY2" fmla="*/ 978694 h 1288256"/>
                <a:gd name="connsiteX3" fmla="*/ 538162 w 2500312"/>
                <a:gd name="connsiteY3" fmla="*/ 821531 h 1288256"/>
                <a:gd name="connsiteX4" fmla="*/ 666750 w 2500312"/>
                <a:gd name="connsiteY4" fmla="*/ 716756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90590 w 2500312"/>
                <a:gd name="connsiteY9" fmla="*/ 39688 h 1288256"/>
                <a:gd name="connsiteX10" fmla="*/ 1621478 w 2500312"/>
                <a:gd name="connsiteY10" fmla="*/ 0 h 1288256"/>
                <a:gd name="connsiteX11" fmla="*/ 1767712 w 2500312"/>
                <a:gd name="connsiteY11" fmla="*/ 7144 h 1288256"/>
                <a:gd name="connsiteX12" fmla="*/ 1881310 w 2500312"/>
                <a:gd name="connsiteY12" fmla="*/ 138906 h 1288256"/>
                <a:gd name="connsiteX13" fmla="*/ 1994063 w 2500312"/>
                <a:gd name="connsiteY13" fmla="*/ 261144 h 1288256"/>
                <a:gd name="connsiteX14" fmla="*/ 2086221 w 2500312"/>
                <a:gd name="connsiteY14" fmla="*/ 361156 h 1288256"/>
                <a:gd name="connsiteX15" fmla="*/ 2209800 w 2500312"/>
                <a:gd name="connsiteY15" fmla="*/ 469106 h 1288256"/>
                <a:gd name="connsiteX16" fmla="*/ 2343150 w 2500312"/>
                <a:gd name="connsiteY16" fmla="*/ 564356 h 1288256"/>
                <a:gd name="connsiteX17" fmla="*/ 2400300 w 2500312"/>
                <a:gd name="connsiteY17" fmla="*/ 597694 h 1288256"/>
                <a:gd name="connsiteX18" fmla="*/ 2500312 w 2500312"/>
                <a:gd name="connsiteY18" fmla="*/ 654844 h 1288256"/>
                <a:gd name="connsiteX0" fmla="*/ 0 w 2500312"/>
                <a:gd name="connsiteY0" fmla="*/ 1288256 h 1288256"/>
                <a:gd name="connsiteX1" fmla="*/ 204787 w 2500312"/>
                <a:gd name="connsiteY1" fmla="*/ 1150144 h 1288256"/>
                <a:gd name="connsiteX2" fmla="*/ 414337 w 2500312"/>
                <a:gd name="connsiteY2" fmla="*/ 978694 h 1288256"/>
                <a:gd name="connsiteX3" fmla="*/ 538162 w 2500312"/>
                <a:gd name="connsiteY3" fmla="*/ 821531 h 1288256"/>
                <a:gd name="connsiteX4" fmla="*/ 666750 w 2500312"/>
                <a:gd name="connsiteY4" fmla="*/ 716756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90590 w 2500312"/>
                <a:gd name="connsiteY9" fmla="*/ 39688 h 1288256"/>
                <a:gd name="connsiteX10" fmla="*/ 1484108 w 2500312"/>
                <a:gd name="connsiteY10" fmla="*/ 2381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 name="connsiteX0" fmla="*/ 0 w 2500312"/>
                <a:gd name="connsiteY0" fmla="*/ 1288256 h 1288256"/>
                <a:gd name="connsiteX1" fmla="*/ 204787 w 2500312"/>
                <a:gd name="connsiteY1" fmla="*/ 1150144 h 1288256"/>
                <a:gd name="connsiteX2" fmla="*/ 414337 w 2500312"/>
                <a:gd name="connsiteY2" fmla="*/ 978694 h 1288256"/>
                <a:gd name="connsiteX3" fmla="*/ 538162 w 2500312"/>
                <a:gd name="connsiteY3" fmla="*/ 821531 h 1288256"/>
                <a:gd name="connsiteX4" fmla="*/ 666750 w 2500312"/>
                <a:gd name="connsiteY4" fmla="*/ 716756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90590 w 2500312"/>
                <a:gd name="connsiteY9" fmla="*/ 39688 h 1288256"/>
                <a:gd name="connsiteX10" fmla="*/ 1481696 w 2500312"/>
                <a:gd name="connsiteY10" fmla="*/ 476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 name="connsiteX0" fmla="*/ 0 w 2500312"/>
                <a:gd name="connsiteY0" fmla="*/ 1288256 h 1288256"/>
                <a:gd name="connsiteX1" fmla="*/ 204787 w 2500312"/>
                <a:gd name="connsiteY1" fmla="*/ 1150144 h 1288256"/>
                <a:gd name="connsiteX2" fmla="*/ 414337 w 2500312"/>
                <a:gd name="connsiteY2" fmla="*/ 978694 h 1288256"/>
                <a:gd name="connsiteX3" fmla="*/ 538162 w 2500312"/>
                <a:gd name="connsiteY3" fmla="*/ 821531 h 1288256"/>
                <a:gd name="connsiteX4" fmla="*/ 666750 w 2500312"/>
                <a:gd name="connsiteY4" fmla="*/ 716756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47177 w 2500312"/>
                <a:gd name="connsiteY9" fmla="*/ 53976 h 1288256"/>
                <a:gd name="connsiteX10" fmla="*/ 1481696 w 2500312"/>
                <a:gd name="connsiteY10" fmla="*/ 476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 name="connsiteX0" fmla="*/ 0 w 2500312"/>
                <a:gd name="connsiteY0" fmla="*/ 1288256 h 1288256"/>
                <a:gd name="connsiteX1" fmla="*/ 204787 w 2500312"/>
                <a:gd name="connsiteY1" fmla="*/ 1150144 h 1288256"/>
                <a:gd name="connsiteX2" fmla="*/ 414337 w 2500312"/>
                <a:gd name="connsiteY2" fmla="*/ 978694 h 1288256"/>
                <a:gd name="connsiteX3" fmla="*/ 538162 w 2500312"/>
                <a:gd name="connsiteY3" fmla="*/ 821531 h 1288256"/>
                <a:gd name="connsiteX4" fmla="*/ 681221 w 2500312"/>
                <a:gd name="connsiteY4" fmla="*/ 728663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47177 w 2500312"/>
                <a:gd name="connsiteY9" fmla="*/ 53976 h 1288256"/>
                <a:gd name="connsiteX10" fmla="*/ 1481696 w 2500312"/>
                <a:gd name="connsiteY10" fmla="*/ 476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 name="connsiteX0" fmla="*/ 0 w 2500312"/>
                <a:gd name="connsiteY0" fmla="*/ 1288256 h 1288256"/>
                <a:gd name="connsiteX1" fmla="*/ 204787 w 2500312"/>
                <a:gd name="connsiteY1" fmla="*/ 1150144 h 1288256"/>
                <a:gd name="connsiteX2" fmla="*/ 414337 w 2500312"/>
                <a:gd name="connsiteY2" fmla="*/ 978694 h 1288256"/>
                <a:gd name="connsiteX3" fmla="*/ 545398 w 2500312"/>
                <a:gd name="connsiteY3" fmla="*/ 842962 h 1288256"/>
                <a:gd name="connsiteX4" fmla="*/ 681221 w 2500312"/>
                <a:gd name="connsiteY4" fmla="*/ 728663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47177 w 2500312"/>
                <a:gd name="connsiteY9" fmla="*/ 53976 h 1288256"/>
                <a:gd name="connsiteX10" fmla="*/ 1481696 w 2500312"/>
                <a:gd name="connsiteY10" fmla="*/ 476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 name="connsiteX0" fmla="*/ 0 w 2500312"/>
                <a:gd name="connsiteY0" fmla="*/ 1288256 h 1288256"/>
                <a:gd name="connsiteX1" fmla="*/ 204787 w 2500312"/>
                <a:gd name="connsiteY1" fmla="*/ 1150144 h 1288256"/>
                <a:gd name="connsiteX2" fmla="*/ 423985 w 2500312"/>
                <a:gd name="connsiteY2" fmla="*/ 1012032 h 1288256"/>
                <a:gd name="connsiteX3" fmla="*/ 545398 w 2500312"/>
                <a:gd name="connsiteY3" fmla="*/ 842962 h 1288256"/>
                <a:gd name="connsiteX4" fmla="*/ 681221 w 2500312"/>
                <a:gd name="connsiteY4" fmla="*/ 728663 h 1288256"/>
                <a:gd name="connsiteX5" fmla="*/ 776287 w 2500312"/>
                <a:gd name="connsiteY5" fmla="*/ 569119 h 1288256"/>
                <a:gd name="connsiteX6" fmla="*/ 933450 w 2500312"/>
                <a:gd name="connsiteY6" fmla="*/ 335756 h 1288256"/>
                <a:gd name="connsiteX7" fmla="*/ 1059871 w 2500312"/>
                <a:gd name="connsiteY7" fmla="*/ 157162 h 1288256"/>
                <a:gd name="connsiteX8" fmla="*/ 1205035 w 2500312"/>
                <a:gd name="connsiteY8" fmla="*/ 65881 h 1288256"/>
                <a:gd name="connsiteX9" fmla="*/ 1347177 w 2500312"/>
                <a:gd name="connsiteY9" fmla="*/ 53976 h 1288256"/>
                <a:gd name="connsiteX10" fmla="*/ 1481696 w 2500312"/>
                <a:gd name="connsiteY10" fmla="*/ 476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 name="connsiteX0" fmla="*/ 0 w 2500312"/>
                <a:gd name="connsiteY0" fmla="*/ 1288256 h 1288256"/>
                <a:gd name="connsiteX1" fmla="*/ 204787 w 2500312"/>
                <a:gd name="connsiteY1" fmla="*/ 1150144 h 1288256"/>
                <a:gd name="connsiteX2" fmla="*/ 423985 w 2500312"/>
                <a:gd name="connsiteY2" fmla="*/ 1012032 h 1288256"/>
                <a:gd name="connsiteX3" fmla="*/ 545398 w 2500312"/>
                <a:gd name="connsiteY3" fmla="*/ 842962 h 1288256"/>
                <a:gd name="connsiteX4" fmla="*/ 681221 w 2500312"/>
                <a:gd name="connsiteY4" fmla="*/ 728663 h 1288256"/>
                <a:gd name="connsiteX5" fmla="*/ 776287 w 2500312"/>
                <a:gd name="connsiteY5" fmla="*/ 569119 h 1288256"/>
                <a:gd name="connsiteX6" fmla="*/ 945509 w 2500312"/>
                <a:gd name="connsiteY6" fmla="*/ 340519 h 1288256"/>
                <a:gd name="connsiteX7" fmla="*/ 1059871 w 2500312"/>
                <a:gd name="connsiteY7" fmla="*/ 157162 h 1288256"/>
                <a:gd name="connsiteX8" fmla="*/ 1205035 w 2500312"/>
                <a:gd name="connsiteY8" fmla="*/ 65881 h 1288256"/>
                <a:gd name="connsiteX9" fmla="*/ 1347177 w 2500312"/>
                <a:gd name="connsiteY9" fmla="*/ 53976 h 1288256"/>
                <a:gd name="connsiteX10" fmla="*/ 1481696 w 2500312"/>
                <a:gd name="connsiteY10" fmla="*/ 476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 name="connsiteX0" fmla="*/ 0 w 2500312"/>
                <a:gd name="connsiteY0" fmla="*/ 1288256 h 1288256"/>
                <a:gd name="connsiteX1" fmla="*/ 204787 w 2500312"/>
                <a:gd name="connsiteY1" fmla="*/ 1150144 h 1288256"/>
                <a:gd name="connsiteX2" fmla="*/ 423985 w 2500312"/>
                <a:gd name="connsiteY2" fmla="*/ 1012032 h 1288256"/>
                <a:gd name="connsiteX3" fmla="*/ 545398 w 2500312"/>
                <a:gd name="connsiteY3" fmla="*/ 842962 h 1288256"/>
                <a:gd name="connsiteX4" fmla="*/ 681221 w 2500312"/>
                <a:gd name="connsiteY4" fmla="*/ 728663 h 1288256"/>
                <a:gd name="connsiteX5" fmla="*/ 797993 w 2500312"/>
                <a:gd name="connsiteY5" fmla="*/ 569119 h 1288256"/>
                <a:gd name="connsiteX6" fmla="*/ 945509 w 2500312"/>
                <a:gd name="connsiteY6" fmla="*/ 340519 h 1288256"/>
                <a:gd name="connsiteX7" fmla="*/ 1059871 w 2500312"/>
                <a:gd name="connsiteY7" fmla="*/ 157162 h 1288256"/>
                <a:gd name="connsiteX8" fmla="*/ 1205035 w 2500312"/>
                <a:gd name="connsiteY8" fmla="*/ 65881 h 1288256"/>
                <a:gd name="connsiteX9" fmla="*/ 1347177 w 2500312"/>
                <a:gd name="connsiteY9" fmla="*/ 53976 h 1288256"/>
                <a:gd name="connsiteX10" fmla="*/ 1481696 w 2500312"/>
                <a:gd name="connsiteY10" fmla="*/ 4761 h 1288256"/>
                <a:gd name="connsiteX11" fmla="*/ 1621478 w 2500312"/>
                <a:gd name="connsiteY11" fmla="*/ 0 h 1288256"/>
                <a:gd name="connsiteX12" fmla="*/ 1767712 w 2500312"/>
                <a:gd name="connsiteY12" fmla="*/ 7144 h 1288256"/>
                <a:gd name="connsiteX13" fmla="*/ 1881310 w 2500312"/>
                <a:gd name="connsiteY13" fmla="*/ 138906 h 1288256"/>
                <a:gd name="connsiteX14" fmla="*/ 1994063 w 2500312"/>
                <a:gd name="connsiteY14" fmla="*/ 261144 h 1288256"/>
                <a:gd name="connsiteX15" fmla="*/ 2086221 w 2500312"/>
                <a:gd name="connsiteY15" fmla="*/ 361156 h 1288256"/>
                <a:gd name="connsiteX16" fmla="*/ 2209800 w 2500312"/>
                <a:gd name="connsiteY16" fmla="*/ 469106 h 1288256"/>
                <a:gd name="connsiteX17" fmla="*/ 2343150 w 2500312"/>
                <a:gd name="connsiteY17" fmla="*/ 564356 h 1288256"/>
                <a:gd name="connsiteX18" fmla="*/ 2400300 w 2500312"/>
                <a:gd name="connsiteY18" fmla="*/ 597694 h 1288256"/>
                <a:gd name="connsiteX19" fmla="*/ 2500312 w 2500312"/>
                <a:gd name="connsiteY19" fmla="*/ 654844 h 128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0312" h="1288256">
                  <a:moveTo>
                    <a:pt x="0" y="1288256"/>
                  </a:moveTo>
                  <a:lnTo>
                    <a:pt x="204787" y="1150144"/>
                  </a:lnTo>
                  <a:lnTo>
                    <a:pt x="423985" y="1012032"/>
                  </a:lnTo>
                  <a:lnTo>
                    <a:pt x="545398" y="842962"/>
                  </a:lnTo>
                  <a:lnTo>
                    <a:pt x="681221" y="728663"/>
                  </a:lnTo>
                  <a:lnTo>
                    <a:pt x="797993" y="569119"/>
                  </a:lnTo>
                  <a:lnTo>
                    <a:pt x="945509" y="340519"/>
                  </a:lnTo>
                  <a:lnTo>
                    <a:pt x="1059871" y="157162"/>
                  </a:lnTo>
                  <a:lnTo>
                    <a:pt x="1205035" y="65881"/>
                  </a:lnTo>
                  <a:lnTo>
                    <a:pt x="1347177" y="53976"/>
                  </a:lnTo>
                  <a:lnTo>
                    <a:pt x="1481696" y="4761"/>
                  </a:lnTo>
                  <a:lnTo>
                    <a:pt x="1621478" y="0"/>
                  </a:lnTo>
                  <a:lnTo>
                    <a:pt x="1767712" y="7144"/>
                  </a:lnTo>
                  <a:lnTo>
                    <a:pt x="1881310" y="138906"/>
                  </a:lnTo>
                  <a:lnTo>
                    <a:pt x="1994063" y="261144"/>
                  </a:lnTo>
                  <a:lnTo>
                    <a:pt x="2086221" y="361156"/>
                  </a:lnTo>
                  <a:lnTo>
                    <a:pt x="2209800" y="469106"/>
                  </a:lnTo>
                  <a:lnTo>
                    <a:pt x="2343150" y="564356"/>
                  </a:lnTo>
                  <a:lnTo>
                    <a:pt x="2400300" y="597694"/>
                  </a:lnTo>
                  <a:lnTo>
                    <a:pt x="2500312" y="654844"/>
                  </a:lnTo>
                </a:path>
              </a:pathLst>
            </a:custGeom>
            <a:grpFill/>
            <a:ln w="38100" cap="flat">
              <a:solidFill>
                <a:schemeClr val="accent3"/>
              </a:solidFill>
              <a:prstDash val="solid"/>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endParaRPr lang="en-US">
                <a:solidFill>
                  <a:schemeClr val="bg1"/>
                </a:solidFill>
              </a:endParaRPr>
            </a:p>
          </p:txBody>
        </p:sp>
        <p:sp>
          <p:nvSpPr>
            <p:cNvPr id="40" name="TextBox 39"/>
            <p:cNvSpPr txBox="1"/>
            <p:nvPr/>
          </p:nvSpPr>
          <p:spPr>
            <a:xfrm>
              <a:off x="1459969" y="5831595"/>
              <a:ext cx="1570832" cy="337049"/>
            </a:xfrm>
            <a:prstGeom prst="rect">
              <a:avLst/>
            </a:prstGeom>
            <a:grpFill/>
          </p:spPr>
          <p:txBody>
            <a:bodyPr wrap="square" lIns="27432" tIns="27432" rIns="27432" bIns="27432" rtlCol="0" anchor="ctr" anchorCtr="0">
              <a:spAutoFit/>
            </a:bodyPr>
            <a:lstStyle/>
            <a:p>
              <a:r>
                <a:rPr lang="en-US" sz="1200" dirty="0" smtClean="0">
                  <a:solidFill>
                    <a:srgbClr val="FFFF99"/>
                  </a:solidFill>
                </a:rPr>
                <a:t>Time (Seconds)</a:t>
              </a:r>
            </a:p>
          </p:txBody>
        </p:sp>
        <p:sp>
          <p:nvSpPr>
            <p:cNvPr id="41" name="TextBox 40"/>
            <p:cNvSpPr txBox="1"/>
            <p:nvPr/>
          </p:nvSpPr>
          <p:spPr>
            <a:xfrm rot="16200000">
              <a:off x="-831587" y="4596785"/>
              <a:ext cx="2197114" cy="337049"/>
            </a:xfrm>
            <a:prstGeom prst="rect">
              <a:avLst/>
            </a:prstGeom>
            <a:grpFill/>
          </p:spPr>
          <p:txBody>
            <a:bodyPr wrap="square" lIns="27432" tIns="27432" rIns="27432" bIns="27432" rtlCol="0" anchor="ctr" anchorCtr="0">
              <a:spAutoFit/>
            </a:bodyPr>
            <a:lstStyle/>
            <a:p>
              <a:r>
                <a:rPr lang="en-US" sz="1200" dirty="0" smtClean="0">
                  <a:solidFill>
                    <a:srgbClr val="FFFF99"/>
                  </a:solidFill>
                </a:rPr>
                <a:t>BOLD Signal (% Change)</a:t>
              </a:r>
            </a:p>
          </p:txBody>
        </p:sp>
      </p:grpSp>
      <p:grpSp>
        <p:nvGrpSpPr>
          <p:cNvPr id="4" name="Group 3"/>
          <p:cNvGrpSpPr/>
          <p:nvPr/>
        </p:nvGrpSpPr>
        <p:grpSpPr>
          <a:xfrm>
            <a:off x="4953000" y="2495552"/>
            <a:ext cx="3048000" cy="1777950"/>
            <a:chOff x="5220535" y="2710266"/>
            <a:chExt cx="3048000" cy="1777950"/>
          </a:xfrm>
        </p:grpSpPr>
        <p:sp>
          <p:nvSpPr>
            <p:cNvPr id="42" name="TextBox 41"/>
            <p:cNvSpPr txBox="1"/>
            <p:nvPr/>
          </p:nvSpPr>
          <p:spPr>
            <a:xfrm>
              <a:off x="6386582" y="4248150"/>
              <a:ext cx="1233418" cy="240066"/>
            </a:xfrm>
            <a:prstGeom prst="rect">
              <a:avLst/>
            </a:prstGeom>
            <a:noFill/>
            <a:scene3d>
              <a:camera prst="orthographicFront"/>
              <a:lightRig rig="threePt" dir="t"/>
            </a:scene3d>
            <a:sp3d>
              <a:bevelT/>
            </a:sp3d>
          </p:spPr>
          <p:txBody>
            <a:bodyPr wrap="square" lIns="27432" tIns="27432" rIns="27432" bIns="27432" rtlCol="0" anchor="ctr" anchorCtr="0">
              <a:spAutoFit/>
            </a:bodyPr>
            <a:lstStyle/>
            <a:p>
              <a:r>
                <a:rPr lang="en-US" sz="1200" dirty="0" smtClean="0">
                  <a:solidFill>
                    <a:srgbClr val="FFFF99"/>
                  </a:solidFill>
                </a:rPr>
                <a:t>Time (Seconds)</a:t>
              </a:r>
            </a:p>
          </p:txBody>
        </p:sp>
        <p:grpSp>
          <p:nvGrpSpPr>
            <p:cNvPr id="43" name="Group 100"/>
            <p:cNvGrpSpPr/>
            <p:nvPr/>
          </p:nvGrpSpPr>
          <p:grpSpPr>
            <a:xfrm>
              <a:off x="5220535" y="2710266"/>
              <a:ext cx="3048000" cy="1639806"/>
              <a:chOff x="4729533" y="3676650"/>
              <a:chExt cx="4279342" cy="2302261"/>
            </a:xfrm>
          </p:grpSpPr>
          <p:sp>
            <p:nvSpPr>
              <p:cNvPr id="44" name="TextBox 43"/>
              <p:cNvSpPr txBox="1"/>
              <p:nvPr/>
            </p:nvSpPr>
            <p:spPr>
              <a:xfrm rot="16200000">
                <a:off x="3794133" y="4612050"/>
                <a:ext cx="2207849" cy="337049"/>
              </a:xfrm>
              <a:prstGeom prst="rect">
                <a:avLst/>
              </a:prstGeom>
              <a:noFill/>
              <a:scene3d>
                <a:camera prst="orthographicFront"/>
                <a:lightRig rig="threePt" dir="t"/>
              </a:scene3d>
              <a:sp3d>
                <a:bevelT/>
              </a:sp3d>
            </p:spPr>
            <p:txBody>
              <a:bodyPr wrap="square" lIns="27432" tIns="27432" rIns="27432" bIns="27432" rtlCol="0" anchor="ctr" anchorCtr="0">
                <a:spAutoFit/>
              </a:bodyPr>
              <a:lstStyle/>
              <a:p>
                <a:r>
                  <a:rPr lang="en-US" sz="1200" dirty="0" smtClean="0">
                    <a:solidFill>
                      <a:srgbClr val="FFFF99"/>
                    </a:solidFill>
                  </a:rPr>
                  <a:t>BOLD Signal (% Change)</a:t>
                </a:r>
              </a:p>
            </p:txBody>
          </p:sp>
          <p:cxnSp>
            <p:nvCxnSpPr>
              <p:cNvPr id="45" name="Straight Connector 44"/>
              <p:cNvCxnSpPr/>
              <p:nvPr/>
            </p:nvCxnSpPr>
            <p:spPr>
              <a:xfrm>
                <a:off x="5643561" y="3867524"/>
                <a:ext cx="9905" cy="1738527"/>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5588000" y="5601268"/>
                <a:ext cx="2692108"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92541" y="3932414"/>
                <a:ext cx="60924"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92540" y="4769275"/>
                <a:ext cx="60924"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92540" y="5037048"/>
                <a:ext cx="60924"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92541" y="5319148"/>
                <a:ext cx="60924"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92540" y="5601268"/>
                <a:ext cx="60924"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615160" y="5635703"/>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939134" y="5635703"/>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6274208" y="5635703"/>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603717" y="5635703"/>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6933227" y="5635703"/>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7251625" y="5635703"/>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109644" y="3758676"/>
                <a:ext cx="462632"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0.30</a:t>
                </a:r>
              </a:p>
            </p:txBody>
          </p:sp>
          <p:sp>
            <p:nvSpPr>
              <p:cNvPr id="59" name="TextBox 58"/>
              <p:cNvSpPr txBox="1"/>
              <p:nvPr/>
            </p:nvSpPr>
            <p:spPr>
              <a:xfrm>
                <a:off x="5109641" y="4597921"/>
                <a:ext cx="462632"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0.15</a:t>
                </a:r>
              </a:p>
            </p:txBody>
          </p:sp>
          <p:sp>
            <p:nvSpPr>
              <p:cNvPr id="60" name="TextBox 59"/>
              <p:cNvSpPr txBox="1"/>
              <p:nvPr/>
            </p:nvSpPr>
            <p:spPr>
              <a:xfrm>
                <a:off x="5109644" y="4868100"/>
                <a:ext cx="462632"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0.10</a:t>
                </a:r>
              </a:p>
            </p:txBody>
          </p:sp>
          <p:sp>
            <p:nvSpPr>
              <p:cNvPr id="61" name="TextBox 60"/>
              <p:cNvSpPr txBox="1"/>
              <p:nvPr/>
            </p:nvSpPr>
            <p:spPr>
              <a:xfrm>
                <a:off x="5109643" y="5147801"/>
                <a:ext cx="462632"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0.05</a:t>
                </a:r>
              </a:p>
            </p:txBody>
          </p:sp>
          <p:sp>
            <p:nvSpPr>
              <p:cNvPr id="62" name="TextBox 61"/>
              <p:cNvSpPr txBox="1"/>
              <p:nvPr/>
            </p:nvSpPr>
            <p:spPr>
              <a:xfrm>
                <a:off x="5554798" y="5641862"/>
                <a:ext cx="188059"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2</a:t>
                </a:r>
              </a:p>
            </p:txBody>
          </p:sp>
          <p:sp>
            <p:nvSpPr>
              <p:cNvPr id="63" name="TextBox 62"/>
              <p:cNvSpPr txBox="1"/>
              <p:nvPr/>
            </p:nvSpPr>
            <p:spPr>
              <a:xfrm>
                <a:off x="5876075" y="5641862"/>
                <a:ext cx="188059"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4</a:t>
                </a:r>
              </a:p>
            </p:txBody>
          </p:sp>
          <p:sp>
            <p:nvSpPr>
              <p:cNvPr id="64" name="TextBox 63"/>
              <p:cNvSpPr txBox="1"/>
              <p:nvPr/>
            </p:nvSpPr>
            <p:spPr>
              <a:xfrm>
                <a:off x="6209243" y="5641862"/>
                <a:ext cx="188059"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6</a:t>
                </a:r>
              </a:p>
            </p:txBody>
          </p:sp>
          <p:sp>
            <p:nvSpPr>
              <p:cNvPr id="65" name="TextBox 64"/>
              <p:cNvSpPr txBox="1"/>
              <p:nvPr/>
            </p:nvSpPr>
            <p:spPr>
              <a:xfrm>
                <a:off x="6541608" y="5641862"/>
                <a:ext cx="188059"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8</a:t>
                </a:r>
              </a:p>
            </p:txBody>
          </p:sp>
          <p:sp>
            <p:nvSpPr>
              <p:cNvPr id="66" name="TextBox 65"/>
              <p:cNvSpPr txBox="1"/>
              <p:nvPr/>
            </p:nvSpPr>
            <p:spPr>
              <a:xfrm>
                <a:off x="6816456" y="5641862"/>
                <a:ext cx="298338"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10</a:t>
                </a:r>
              </a:p>
            </p:txBody>
          </p:sp>
          <p:sp>
            <p:nvSpPr>
              <p:cNvPr id="67" name="TextBox 66"/>
              <p:cNvSpPr txBox="1"/>
              <p:nvPr/>
            </p:nvSpPr>
            <p:spPr>
              <a:xfrm>
                <a:off x="7133338" y="5641862"/>
                <a:ext cx="298338"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12</a:t>
                </a:r>
              </a:p>
            </p:txBody>
          </p:sp>
          <p:cxnSp>
            <p:nvCxnSpPr>
              <p:cNvPr id="68" name="Straight Connector 67"/>
              <p:cNvCxnSpPr/>
              <p:nvPr/>
            </p:nvCxnSpPr>
            <p:spPr>
              <a:xfrm rot="5400000">
                <a:off x="7586415" y="5635687"/>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68127" y="5641847"/>
                <a:ext cx="298338"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14</a:t>
                </a:r>
              </a:p>
            </p:txBody>
          </p:sp>
          <p:cxnSp>
            <p:nvCxnSpPr>
              <p:cNvPr id="70" name="Straight Connector 69"/>
              <p:cNvCxnSpPr/>
              <p:nvPr/>
            </p:nvCxnSpPr>
            <p:spPr>
              <a:xfrm rot="5400000">
                <a:off x="7905322" y="5630889"/>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790210" y="5637048"/>
                <a:ext cx="298338"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16</a:t>
                </a:r>
              </a:p>
            </p:txBody>
          </p:sp>
          <p:cxnSp>
            <p:nvCxnSpPr>
              <p:cNvPr id="72" name="Straight Connector 71"/>
              <p:cNvCxnSpPr/>
              <p:nvPr/>
            </p:nvCxnSpPr>
            <p:spPr>
              <a:xfrm rot="5400000">
                <a:off x="8248279" y="5635655"/>
                <a:ext cx="66946"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169159" y="5640114"/>
                <a:ext cx="538668" cy="337049"/>
              </a:xfrm>
              <a:prstGeom prst="rect">
                <a:avLst/>
              </a:prstGeom>
              <a:noFill/>
              <a:scene3d>
                <a:camera prst="orthographicFront"/>
                <a:lightRig rig="threePt" dir="t"/>
              </a:scene3d>
              <a:sp3d>
                <a:bevelT/>
              </a:sp3d>
            </p:spPr>
            <p:txBody>
              <a:bodyPr wrap="square" lIns="27432" tIns="27432" rIns="27432" bIns="27432" rtlCol="0" anchor="ctr" anchorCtr="0">
                <a:spAutoFit/>
              </a:bodyPr>
              <a:lstStyle/>
              <a:p>
                <a:r>
                  <a:rPr lang="en-US" sz="1200" dirty="0" smtClean="0">
                    <a:solidFill>
                      <a:schemeClr val="bg1"/>
                    </a:solidFill>
                  </a:rPr>
                  <a:t>18</a:t>
                </a:r>
              </a:p>
            </p:txBody>
          </p:sp>
          <p:sp>
            <p:nvSpPr>
              <p:cNvPr id="74" name="TextBox 73"/>
              <p:cNvSpPr txBox="1"/>
              <p:nvPr/>
            </p:nvSpPr>
            <p:spPr>
              <a:xfrm>
                <a:off x="5109644" y="5437095"/>
                <a:ext cx="462632"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0.00</a:t>
                </a:r>
              </a:p>
            </p:txBody>
          </p:sp>
          <p:cxnSp>
            <p:nvCxnSpPr>
              <p:cNvPr id="75" name="Straight Connector 74"/>
              <p:cNvCxnSpPr/>
              <p:nvPr/>
            </p:nvCxnSpPr>
            <p:spPr>
              <a:xfrm>
                <a:off x="5587778" y="4484647"/>
                <a:ext cx="60924"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104882" y="4318055"/>
                <a:ext cx="462632"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0.20</a:t>
                </a:r>
              </a:p>
            </p:txBody>
          </p:sp>
          <p:cxnSp>
            <p:nvCxnSpPr>
              <p:cNvPr id="77" name="Straight Connector 76"/>
              <p:cNvCxnSpPr/>
              <p:nvPr/>
            </p:nvCxnSpPr>
            <p:spPr>
              <a:xfrm>
                <a:off x="5597297" y="4208812"/>
                <a:ext cx="60924" cy="0"/>
              </a:xfrm>
              <a:prstGeom prst="line">
                <a:avLst/>
              </a:prstGeom>
              <a:ln w="158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114400" y="4037459"/>
                <a:ext cx="462632"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0.25</a:t>
                </a:r>
              </a:p>
            </p:txBody>
          </p:sp>
          <p:sp>
            <p:nvSpPr>
              <p:cNvPr id="79" name="Freeform 78"/>
              <p:cNvSpPr/>
              <p:nvPr/>
            </p:nvSpPr>
            <p:spPr>
              <a:xfrm>
                <a:off x="5649657" y="3887186"/>
                <a:ext cx="2620943" cy="1702289"/>
              </a:xfrm>
              <a:custGeom>
                <a:avLst/>
                <a:gdLst>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92250 w 2743200"/>
                  <a:gd name="connsiteY15" fmla="*/ 0 h 1695450"/>
                  <a:gd name="connsiteX16" fmla="*/ 1619250 w 2743200"/>
                  <a:gd name="connsiteY16" fmla="*/ 82550 h 1695450"/>
                  <a:gd name="connsiteX17" fmla="*/ 1714500 w 2743200"/>
                  <a:gd name="connsiteY17" fmla="*/ 139700 h 1695450"/>
                  <a:gd name="connsiteX18" fmla="*/ 1752600 w 2743200"/>
                  <a:gd name="connsiteY18" fmla="*/ 158750 h 1695450"/>
                  <a:gd name="connsiteX19" fmla="*/ 1816100 w 2743200"/>
                  <a:gd name="connsiteY19" fmla="*/ 234950 h 1695450"/>
                  <a:gd name="connsiteX20" fmla="*/ 1885950 w 2743200"/>
                  <a:gd name="connsiteY20" fmla="*/ 285750 h 1695450"/>
                  <a:gd name="connsiteX21" fmla="*/ 1930400 w 2743200"/>
                  <a:gd name="connsiteY21" fmla="*/ 349250 h 1695450"/>
                  <a:gd name="connsiteX22" fmla="*/ 2006600 w 2743200"/>
                  <a:gd name="connsiteY22" fmla="*/ 419100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89073 w 2743200"/>
                  <a:gd name="connsiteY15" fmla="*/ 9416 h 1695450"/>
                  <a:gd name="connsiteX16" fmla="*/ 1619250 w 2743200"/>
                  <a:gd name="connsiteY16" fmla="*/ 82550 h 1695450"/>
                  <a:gd name="connsiteX17" fmla="*/ 1714500 w 2743200"/>
                  <a:gd name="connsiteY17" fmla="*/ 139700 h 1695450"/>
                  <a:gd name="connsiteX18" fmla="*/ 1752600 w 2743200"/>
                  <a:gd name="connsiteY18" fmla="*/ 158750 h 1695450"/>
                  <a:gd name="connsiteX19" fmla="*/ 1816100 w 2743200"/>
                  <a:gd name="connsiteY19" fmla="*/ 234950 h 1695450"/>
                  <a:gd name="connsiteX20" fmla="*/ 1885950 w 2743200"/>
                  <a:gd name="connsiteY20" fmla="*/ 285750 h 1695450"/>
                  <a:gd name="connsiteX21" fmla="*/ 1930400 w 2743200"/>
                  <a:gd name="connsiteY21" fmla="*/ 349250 h 1695450"/>
                  <a:gd name="connsiteX22" fmla="*/ 2006600 w 2743200"/>
                  <a:gd name="connsiteY22" fmla="*/ 419100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89073 w 2743200"/>
                  <a:gd name="connsiteY15" fmla="*/ 9416 h 1695450"/>
                  <a:gd name="connsiteX16" fmla="*/ 1616074 w 2743200"/>
                  <a:gd name="connsiteY16" fmla="*/ 91966 h 1695450"/>
                  <a:gd name="connsiteX17" fmla="*/ 1714500 w 2743200"/>
                  <a:gd name="connsiteY17" fmla="*/ 139700 h 1695450"/>
                  <a:gd name="connsiteX18" fmla="*/ 1752600 w 2743200"/>
                  <a:gd name="connsiteY18" fmla="*/ 158750 h 1695450"/>
                  <a:gd name="connsiteX19" fmla="*/ 1816100 w 2743200"/>
                  <a:gd name="connsiteY19" fmla="*/ 234950 h 1695450"/>
                  <a:gd name="connsiteX20" fmla="*/ 1885950 w 2743200"/>
                  <a:gd name="connsiteY20" fmla="*/ 285750 h 1695450"/>
                  <a:gd name="connsiteX21" fmla="*/ 1930400 w 2743200"/>
                  <a:gd name="connsiteY21" fmla="*/ 349250 h 1695450"/>
                  <a:gd name="connsiteX22" fmla="*/ 2006600 w 2743200"/>
                  <a:gd name="connsiteY22" fmla="*/ 419100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89073 w 2743200"/>
                  <a:gd name="connsiteY15" fmla="*/ 9416 h 1695450"/>
                  <a:gd name="connsiteX16" fmla="*/ 1616074 w 2743200"/>
                  <a:gd name="connsiteY16" fmla="*/ 91966 h 1695450"/>
                  <a:gd name="connsiteX17" fmla="*/ 1714500 w 2743200"/>
                  <a:gd name="connsiteY17" fmla="*/ 139700 h 1695450"/>
                  <a:gd name="connsiteX18" fmla="*/ 1749424 w 2743200"/>
                  <a:gd name="connsiteY18" fmla="*/ 174445 h 1695450"/>
                  <a:gd name="connsiteX19" fmla="*/ 1816100 w 2743200"/>
                  <a:gd name="connsiteY19" fmla="*/ 234950 h 1695450"/>
                  <a:gd name="connsiteX20" fmla="*/ 1885950 w 2743200"/>
                  <a:gd name="connsiteY20" fmla="*/ 285750 h 1695450"/>
                  <a:gd name="connsiteX21" fmla="*/ 1930400 w 2743200"/>
                  <a:gd name="connsiteY21" fmla="*/ 349250 h 1695450"/>
                  <a:gd name="connsiteX22" fmla="*/ 2006600 w 2743200"/>
                  <a:gd name="connsiteY22" fmla="*/ 419100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89073 w 2743200"/>
                  <a:gd name="connsiteY15" fmla="*/ 9416 h 1695450"/>
                  <a:gd name="connsiteX16" fmla="*/ 1616074 w 2743200"/>
                  <a:gd name="connsiteY16" fmla="*/ 91966 h 1695450"/>
                  <a:gd name="connsiteX17" fmla="*/ 1714500 w 2743200"/>
                  <a:gd name="connsiteY17" fmla="*/ 139700 h 1695450"/>
                  <a:gd name="connsiteX18" fmla="*/ 1749424 w 2743200"/>
                  <a:gd name="connsiteY18" fmla="*/ 174445 h 1695450"/>
                  <a:gd name="connsiteX19" fmla="*/ 1809746 w 2743200"/>
                  <a:gd name="connsiteY19" fmla="*/ 244367 h 1695450"/>
                  <a:gd name="connsiteX20" fmla="*/ 1885950 w 2743200"/>
                  <a:gd name="connsiteY20" fmla="*/ 285750 h 1695450"/>
                  <a:gd name="connsiteX21" fmla="*/ 1930400 w 2743200"/>
                  <a:gd name="connsiteY21" fmla="*/ 349250 h 1695450"/>
                  <a:gd name="connsiteX22" fmla="*/ 2006600 w 2743200"/>
                  <a:gd name="connsiteY22" fmla="*/ 419100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89073 w 2743200"/>
                  <a:gd name="connsiteY15" fmla="*/ 9416 h 1695450"/>
                  <a:gd name="connsiteX16" fmla="*/ 1616074 w 2743200"/>
                  <a:gd name="connsiteY16" fmla="*/ 91966 h 1695450"/>
                  <a:gd name="connsiteX17" fmla="*/ 1714500 w 2743200"/>
                  <a:gd name="connsiteY17" fmla="*/ 139700 h 1695450"/>
                  <a:gd name="connsiteX18" fmla="*/ 1749424 w 2743200"/>
                  <a:gd name="connsiteY18" fmla="*/ 174445 h 1695450"/>
                  <a:gd name="connsiteX19" fmla="*/ 1809746 w 2743200"/>
                  <a:gd name="connsiteY19" fmla="*/ 244367 h 1695450"/>
                  <a:gd name="connsiteX20" fmla="*/ 1876419 w 2743200"/>
                  <a:gd name="connsiteY20" fmla="*/ 301444 h 1695450"/>
                  <a:gd name="connsiteX21" fmla="*/ 1930400 w 2743200"/>
                  <a:gd name="connsiteY21" fmla="*/ 349250 h 1695450"/>
                  <a:gd name="connsiteX22" fmla="*/ 2006600 w 2743200"/>
                  <a:gd name="connsiteY22" fmla="*/ 419100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89073 w 2743200"/>
                  <a:gd name="connsiteY15" fmla="*/ 9416 h 1695450"/>
                  <a:gd name="connsiteX16" fmla="*/ 1616074 w 2743200"/>
                  <a:gd name="connsiteY16" fmla="*/ 91966 h 1695450"/>
                  <a:gd name="connsiteX17" fmla="*/ 1714500 w 2743200"/>
                  <a:gd name="connsiteY17" fmla="*/ 139700 h 1695450"/>
                  <a:gd name="connsiteX18" fmla="*/ 1749424 w 2743200"/>
                  <a:gd name="connsiteY18" fmla="*/ 174445 h 1695450"/>
                  <a:gd name="connsiteX19" fmla="*/ 1809746 w 2743200"/>
                  <a:gd name="connsiteY19" fmla="*/ 244367 h 1695450"/>
                  <a:gd name="connsiteX20" fmla="*/ 1876419 w 2743200"/>
                  <a:gd name="connsiteY20" fmla="*/ 301444 h 1695450"/>
                  <a:gd name="connsiteX21" fmla="*/ 1927223 w 2743200"/>
                  <a:gd name="connsiteY21" fmla="*/ 361805 h 1695450"/>
                  <a:gd name="connsiteX22" fmla="*/ 2006600 w 2743200"/>
                  <a:gd name="connsiteY22" fmla="*/ 419100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95450 h 1695450"/>
                  <a:gd name="connsiteX1" fmla="*/ 152400 w 2743200"/>
                  <a:gd name="connsiteY1" fmla="*/ 1606550 h 1695450"/>
                  <a:gd name="connsiteX2" fmla="*/ 234950 w 2743200"/>
                  <a:gd name="connsiteY2" fmla="*/ 1562100 h 1695450"/>
                  <a:gd name="connsiteX3" fmla="*/ 298450 w 2743200"/>
                  <a:gd name="connsiteY3" fmla="*/ 1479550 h 1695450"/>
                  <a:gd name="connsiteX4" fmla="*/ 374650 w 2743200"/>
                  <a:gd name="connsiteY4" fmla="*/ 1358900 h 1695450"/>
                  <a:gd name="connsiteX5" fmla="*/ 469900 w 2743200"/>
                  <a:gd name="connsiteY5" fmla="*/ 1219200 h 1695450"/>
                  <a:gd name="connsiteX6" fmla="*/ 527050 w 2743200"/>
                  <a:gd name="connsiteY6" fmla="*/ 1136650 h 1695450"/>
                  <a:gd name="connsiteX7" fmla="*/ 584200 w 2743200"/>
                  <a:gd name="connsiteY7" fmla="*/ 977900 h 1695450"/>
                  <a:gd name="connsiteX8" fmla="*/ 666750 w 2743200"/>
                  <a:gd name="connsiteY8" fmla="*/ 806450 h 1695450"/>
                  <a:gd name="connsiteX9" fmla="*/ 730250 w 2743200"/>
                  <a:gd name="connsiteY9" fmla="*/ 660400 h 1695450"/>
                  <a:gd name="connsiteX10" fmla="*/ 825500 w 2743200"/>
                  <a:gd name="connsiteY10" fmla="*/ 501650 h 1695450"/>
                  <a:gd name="connsiteX11" fmla="*/ 927100 w 2743200"/>
                  <a:gd name="connsiteY11" fmla="*/ 317500 h 1695450"/>
                  <a:gd name="connsiteX12" fmla="*/ 990600 w 2743200"/>
                  <a:gd name="connsiteY12" fmla="*/ 203200 h 1695450"/>
                  <a:gd name="connsiteX13" fmla="*/ 1123950 w 2743200"/>
                  <a:gd name="connsiteY13" fmla="*/ 88900 h 1695450"/>
                  <a:gd name="connsiteX14" fmla="*/ 1231900 w 2743200"/>
                  <a:gd name="connsiteY14" fmla="*/ 0 h 1695450"/>
                  <a:gd name="connsiteX15" fmla="*/ 1489073 w 2743200"/>
                  <a:gd name="connsiteY15" fmla="*/ 9416 h 1695450"/>
                  <a:gd name="connsiteX16" fmla="*/ 1616074 w 2743200"/>
                  <a:gd name="connsiteY16" fmla="*/ 91966 h 1695450"/>
                  <a:gd name="connsiteX17" fmla="*/ 1714500 w 2743200"/>
                  <a:gd name="connsiteY17" fmla="*/ 139700 h 1695450"/>
                  <a:gd name="connsiteX18" fmla="*/ 1749424 w 2743200"/>
                  <a:gd name="connsiteY18" fmla="*/ 174445 h 1695450"/>
                  <a:gd name="connsiteX19" fmla="*/ 1809746 w 2743200"/>
                  <a:gd name="connsiteY19" fmla="*/ 244367 h 1695450"/>
                  <a:gd name="connsiteX20" fmla="*/ 1876419 w 2743200"/>
                  <a:gd name="connsiteY20" fmla="*/ 301444 h 1695450"/>
                  <a:gd name="connsiteX21" fmla="*/ 1927223 w 2743200"/>
                  <a:gd name="connsiteY21" fmla="*/ 361805 h 1695450"/>
                  <a:gd name="connsiteX22" fmla="*/ 2000247 w 2743200"/>
                  <a:gd name="connsiteY22" fmla="*/ 431655 h 1695450"/>
                  <a:gd name="connsiteX23" fmla="*/ 2063750 w 2743200"/>
                  <a:gd name="connsiteY23" fmla="*/ 527050 h 1695450"/>
                  <a:gd name="connsiteX24" fmla="*/ 2127250 w 2743200"/>
                  <a:gd name="connsiteY24" fmla="*/ 609600 h 1695450"/>
                  <a:gd name="connsiteX25" fmla="*/ 2203450 w 2743200"/>
                  <a:gd name="connsiteY25" fmla="*/ 717550 h 1695450"/>
                  <a:gd name="connsiteX26" fmla="*/ 2279650 w 2743200"/>
                  <a:gd name="connsiteY26" fmla="*/ 825500 h 1695450"/>
                  <a:gd name="connsiteX27" fmla="*/ 2336800 w 2743200"/>
                  <a:gd name="connsiteY27" fmla="*/ 946150 h 1695450"/>
                  <a:gd name="connsiteX28" fmla="*/ 2419350 w 2743200"/>
                  <a:gd name="connsiteY28" fmla="*/ 1060450 h 1695450"/>
                  <a:gd name="connsiteX29" fmla="*/ 2489200 w 2743200"/>
                  <a:gd name="connsiteY29" fmla="*/ 1206500 h 1695450"/>
                  <a:gd name="connsiteX30" fmla="*/ 2597150 w 2743200"/>
                  <a:gd name="connsiteY30" fmla="*/ 1352550 h 1695450"/>
                  <a:gd name="connsiteX31" fmla="*/ 2667000 w 2743200"/>
                  <a:gd name="connsiteY31" fmla="*/ 1466850 h 1695450"/>
                  <a:gd name="connsiteX32" fmla="*/ 2743200 w 2743200"/>
                  <a:gd name="connsiteY32" fmla="*/ 1568450 h 1695450"/>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27100 w 2743200"/>
                  <a:gd name="connsiteY11" fmla="*/ 308084 h 1686034"/>
                  <a:gd name="connsiteX12" fmla="*/ 990600 w 2743200"/>
                  <a:gd name="connsiteY12" fmla="*/ 193784 h 1686034"/>
                  <a:gd name="connsiteX13" fmla="*/ 1123950 w 2743200"/>
                  <a:gd name="connsiteY13" fmla="*/ 79484 h 1686034"/>
                  <a:gd name="connsiteX14" fmla="*/ 1235078 w 2743200"/>
                  <a:gd name="connsiteY14" fmla="*/ 6278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203450 w 2743200"/>
                  <a:gd name="connsiteY25" fmla="*/ 708134 h 1686034"/>
                  <a:gd name="connsiteX26" fmla="*/ 2279650 w 2743200"/>
                  <a:gd name="connsiteY26" fmla="*/ 816084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27100 w 2743200"/>
                  <a:gd name="connsiteY11" fmla="*/ 308084 h 1686034"/>
                  <a:gd name="connsiteX12" fmla="*/ 990600 w 2743200"/>
                  <a:gd name="connsiteY12" fmla="*/ 193784 h 1686034"/>
                  <a:gd name="connsiteX13" fmla="*/ 1133481 w 2743200"/>
                  <a:gd name="connsiteY13" fmla="*/ 95178 h 1686034"/>
                  <a:gd name="connsiteX14" fmla="*/ 1235078 w 2743200"/>
                  <a:gd name="connsiteY14" fmla="*/ 6278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203450 w 2743200"/>
                  <a:gd name="connsiteY25" fmla="*/ 708134 h 1686034"/>
                  <a:gd name="connsiteX26" fmla="*/ 2279650 w 2743200"/>
                  <a:gd name="connsiteY26" fmla="*/ 816084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27100 w 2743200"/>
                  <a:gd name="connsiteY11" fmla="*/ 308084 h 1686034"/>
                  <a:gd name="connsiteX12" fmla="*/ 1006485 w 2743200"/>
                  <a:gd name="connsiteY12" fmla="*/ 203200 h 1686034"/>
                  <a:gd name="connsiteX13" fmla="*/ 1133481 w 2743200"/>
                  <a:gd name="connsiteY13" fmla="*/ 95178 h 1686034"/>
                  <a:gd name="connsiteX14" fmla="*/ 1235078 w 2743200"/>
                  <a:gd name="connsiteY14" fmla="*/ 6278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203450 w 2743200"/>
                  <a:gd name="connsiteY25" fmla="*/ 708134 h 1686034"/>
                  <a:gd name="connsiteX26" fmla="*/ 2279650 w 2743200"/>
                  <a:gd name="connsiteY26" fmla="*/ 816084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30277 w 2743200"/>
                  <a:gd name="connsiteY11" fmla="*/ 320640 h 1686034"/>
                  <a:gd name="connsiteX12" fmla="*/ 1006485 w 2743200"/>
                  <a:gd name="connsiteY12" fmla="*/ 203200 h 1686034"/>
                  <a:gd name="connsiteX13" fmla="*/ 1133481 w 2743200"/>
                  <a:gd name="connsiteY13" fmla="*/ 95178 h 1686034"/>
                  <a:gd name="connsiteX14" fmla="*/ 1235078 w 2743200"/>
                  <a:gd name="connsiteY14" fmla="*/ 6278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203450 w 2743200"/>
                  <a:gd name="connsiteY25" fmla="*/ 708134 h 1686034"/>
                  <a:gd name="connsiteX26" fmla="*/ 2279650 w 2743200"/>
                  <a:gd name="connsiteY26" fmla="*/ 816084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30277 w 2743200"/>
                  <a:gd name="connsiteY11" fmla="*/ 320640 h 1686034"/>
                  <a:gd name="connsiteX12" fmla="*/ 1006485 w 2743200"/>
                  <a:gd name="connsiteY12" fmla="*/ 203200 h 1686034"/>
                  <a:gd name="connsiteX13" fmla="*/ 1133481 w 2743200"/>
                  <a:gd name="connsiteY13" fmla="*/ 95178 h 1686034"/>
                  <a:gd name="connsiteX14" fmla="*/ 1235078 w 2743200"/>
                  <a:gd name="connsiteY14" fmla="*/ 6278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9650 w 2743200"/>
                  <a:gd name="connsiteY26" fmla="*/ 816084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30277 w 2743200"/>
                  <a:gd name="connsiteY11" fmla="*/ 320640 h 1686034"/>
                  <a:gd name="connsiteX12" fmla="*/ 1006485 w 2743200"/>
                  <a:gd name="connsiteY12" fmla="*/ 203200 h 1686034"/>
                  <a:gd name="connsiteX13" fmla="*/ 1133481 w 2743200"/>
                  <a:gd name="connsiteY13" fmla="*/ 95178 h 1686034"/>
                  <a:gd name="connsiteX14" fmla="*/ 1235078 w 2743200"/>
                  <a:gd name="connsiteY14" fmla="*/ 6278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30277 w 2743200"/>
                  <a:gd name="connsiteY11" fmla="*/ 320640 h 1686034"/>
                  <a:gd name="connsiteX12" fmla="*/ 1006485 w 2743200"/>
                  <a:gd name="connsiteY12" fmla="*/ 203200 h 1686034"/>
                  <a:gd name="connsiteX13" fmla="*/ 1133481 w 2743200"/>
                  <a:gd name="connsiteY13" fmla="*/ 95178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30277 w 2743200"/>
                  <a:gd name="connsiteY11" fmla="*/ 320640 h 1686034"/>
                  <a:gd name="connsiteX12" fmla="*/ 1006485 w 2743200"/>
                  <a:gd name="connsiteY12" fmla="*/ 203200 h 1686034"/>
                  <a:gd name="connsiteX13" fmla="*/ 1104889 w 2743200"/>
                  <a:gd name="connsiteY13" fmla="*/ 76345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930277 w 2743200"/>
                  <a:gd name="connsiteY11" fmla="*/ 320640 h 1686034"/>
                  <a:gd name="connsiteX12" fmla="*/ 968363 w 2743200"/>
                  <a:gd name="connsiteY12" fmla="*/ 187506 h 1686034"/>
                  <a:gd name="connsiteX13" fmla="*/ 1104889 w 2743200"/>
                  <a:gd name="connsiteY13" fmla="*/ 76345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825500 w 2743200"/>
                  <a:gd name="connsiteY10" fmla="*/ 492234 h 1686034"/>
                  <a:gd name="connsiteX11" fmla="*/ 892155 w 2743200"/>
                  <a:gd name="connsiteY11" fmla="*/ 317501 h 1686034"/>
                  <a:gd name="connsiteX12" fmla="*/ 968363 w 2743200"/>
                  <a:gd name="connsiteY12" fmla="*/ 187506 h 1686034"/>
                  <a:gd name="connsiteX13" fmla="*/ 1104889 w 2743200"/>
                  <a:gd name="connsiteY13" fmla="*/ 76345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30250 w 2743200"/>
                  <a:gd name="connsiteY9" fmla="*/ 650984 h 1686034"/>
                  <a:gd name="connsiteX10" fmla="*/ 796909 w 2743200"/>
                  <a:gd name="connsiteY10" fmla="*/ 492234 h 1686034"/>
                  <a:gd name="connsiteX11" fmla="*/ 892155 w 2743200"/>
                  <a:gd name="connsiteY11" fmla="*/ 317501 h 1686034"/>
                  <a:gd name="connsiteX12" fmla="*/ 968363 w 2743200"/>
                  <a:gd name="connsiteY12" fmla="*/ 187506 h 1686034"/>
                  <a:gd name="connsiteX13" fmla="*/ 1104889 w 2743200"/>
                  <a:gd name="connsiteY13" fmla="*/ 76345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84200 w 2743200"/>
                  <a:gd name="connsiteY7" fmla="*/ 968484 h 1686034"/>
                  <a:gd name="connsiteX8" fmla="*/ 666750 w 2743200"/>
                  <a:gd name="connsiteY8" fmla="*/ 797034 h 1686034"/>
                  <a:gd name="connsiteX9" fmla="*/ 717542 w 2743200"/>
                  <a:gd name="connsiteY9" fmla="*/ 650984 h 1686034"/>
                  <a:gd name="connsiteX10" fmla="*/ 796909 w 2743200"/>
                  <a:gd name="connsiteY10" fmla="*/ 492234 h 1686034"/>
                  <a:gd name="connsiteX11" fmla="*/ 892155 w 2743200"/>
                  <a:gd name="connsiteY11" fmla="*/ 317501 h 1686034"/>
                  <a:gd name="connsiteX12" fmla="*/ 968363 w 2743200"/>
                  <a:gd name="connsiteY12" fmla="*/ 187506 h 1686034"/>
                  <a:gd name="connsiteX13" fmla="*/ 1104889 w 2743200"/>
                  <a:gd name="connsiteY13" fmla="*/ 76345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77847 w 2743200"/>
                  <a:gd name="connsiteY7" fmla="*/ 959068 h 1686034"/>
                  <a:gd name="connsiteX8" fmla="*/ 666750 w 2743200"/>
                  <a:gd name="connsiteY8" fmla="*/ 797034 h 1686034"/>
                  <a:gd name="connsiteX9" fmla="*/ 717542 w 2743200"/>
                  <a:gd name="connsiteY9" fmla="*/ 650984 h 1686034"/>
                  <a:gd name="connsiteX10" fmla="*/ 796909 w 2743200"/>
                  <a:gd name="connsiteY10" fmla="*/ 492234 h 1686034"/>
                  <a:gd name="connsiteX11" fmla="*/ 892155 w 2743200"/>
                  <a:gd name="connsiteY11" fmla="*/ 317501 h 1686034"/>
                  <a:gd name="connsiteX12" fmla="*/ 968363 w 2743200"/>
                  <a:gd name="connsiteY12" fmla="*/ 187506 h 1686034"/>
                  <a:gd name="connsiteX13" fmla="*/ 1104889 w 2743200"/>
                  <a:gd name="connsiteY13" fmla="*/ 76345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6034 h 1686034"/>
                  <a:gd name="connsiteX1" fmla="*/ 152400 w 2743200"/>
                  <a:gd name="connsiteY1" fmla="*/ 1597134 h 1686034"/>
                  <a:gd name="connsiteX2" fmla="*/ 234950 w 2743200"/>
                  <a:gd name="connsiteY2" fmla="*/ 1552684 h 1686034"/>
                  <a:gd name="connsiteX3" fmla="*/ 298450 w 2743200"/>
                  <a:gd name="connsiteY3" fmla="*/ 1470134 h 1686034"/>
                  <a:gd name="connsiteX4" fmla="*/ 374650 w 2743200"/>
                  <a:gd name="connsiteY4" fmla="*/ 1349484 h 1686034"/>
                  <a:gd name="connsiteX5" fmla="*/ 469900 w 2743200"/>
                  <a:gd name="connsiteY5" fmla="*/ 1209784 h 1686034"/>
                  <a:gd name="connsiteX6" fmla="*/ 527050 w 2743200"/>
                  <a:gd name="connsiteY6" fmla="*/ 1127234 h 1686034"/>
                  <a:gd name="connsiteX7" fmla="*/ 577847 w 2743200"/>
                  <a:gd name="connsiteY7" fmla="*/ 959068 h 1686034"/>
                  <a:gd name="connsiteX8" fmla="*/ 650866 w 2743200"/>
                  <a:gd name="connsiteY8" fmla="*/ 787617 h 1686034"/>
                  <a:gd name="connsiteX9" fmla="*/ 717542 w 2743200"/>
                  <a:gd name="connsiteY9" fmla="*/ 650984 h 1686034"/>
                  <a:gd name="connsiteX10" fmla="*/ 796909 w 2743200"/>
                  <a:gd name="connsiteY10" fmla="*/ 492234 h 1686034"/>
                  <a:gd name="connsiteX11" fmla="*/ 892155 w 2743200"/>
                  <a:gd name="connsiteY11" fmla="*/ 317501 h 1686034"/>
                  <a:gd name="connsiteX12" fmla="*/ 968363 w 2743200"/>
                  <a:gd name="connsiteY12" fmla="*/ 187506 h 1686034"/>
                  <a:gd name="connsiteX13" fmla="*/ 1104889 w 2743200"/>
                  <a:gd name="connsiteY13" fmla="*/ 76345 h 1686034"/>
                  <a:gd name="connsiteX14" fmla="*/ 1212840 w 2743200"/>
                  <a:gd name="connsiteY14" fmla="*/ 3139 h 1686034"/>
                  <a:gd name="connsiteX15" fmla="*/ 1489073 w 2743200"/>
                  <a:gd name="connsiteY15" fmla="*/ 0 h 1686034"/>
                  <a:gd name="connsiteX16" fmla="*/ 1616074 w 2743200"/>
                  <a:gd name="connsiteY16" fmla="*/ 82550 h 1686034"/>
                  <a:gd name="connsiteX17" fmla="*/ 1714500 w 2743200"/>
                  <a:gd name="connsiteY17" fmla="*/ 130284 h 1686034"/>
                  <a:gd name="connsiteX18" fmla="*/ 1749424 w 2743200"/>
                  <a:gd name="connsiteY18" fmla="*/ 165029 h 1686034"/>
                  <a:gd name="connsiteX19" fmla="*/ 1809746 w 2743200"/>
                  <a:gd name="connsiteY19" fmla="*/ 234951 h 1686034"/>
                  <a:gd name="connsiteX20" fmla="*/ 1876419 w 2743200"/>
                  <a:gd name="connsiteY20" fmla="*/ 292028 h 1686034"/>
                  <a:gd name="connsiteX21" fmla="*/ 1927223 w 2743200"/>
                  <a:gd name="connsiteY21" fmla="*/ 352389 h 1686034"/>
                  <a:gd name="connsiteX22" fmla="*/ 2000247 w 2743200"/>
                  <a:gd name="connsiteY22" fmla="*/ 422239 h 1686034"/>
                  <a:gd name="connsiteX23" fmla="*/ 2063750 w 2743200"/>
                  <a:gd name="connsiteY23" fmla="*/ 517634 h 1686034"/>
                  <a:gd name="connsiteX24" fmla="*/ 2127250 w 2743200"/>
                  <a:gd name="connsiteY24" fmla="*/ 600184 h 1686034"/>
                  <a:gd name="connsiteX25" fmla="*/ 2193919 w 2743200"/>
                  <a:gd name="connsiteY25" fmla="*/ 717551 h 1686034"/>
                  <a:gd name="connsiteX26" fmla="*/ 2270120 w 2743200"/>
                  <a:gd name="connsiteY26" fmla="*/ 825501 h 1686034"/>
                  <a:gd name="connsiteX27" fmla="*/ 2336800 w 2743200"/>
                  <a:gd name="connsiteY27" fmla="*/ 936734 h 1686034"/>
                  <a:gd name="connsiteX28" fmla="*/ 2419350 w 2743200"/>
                  <a:gd name="connsiteY28" fmla="*/ 1051034 h 1686034"/>
                  <a:gd name="connsiteX29" fmla="*/ 2489200 w 2743200"/>
                  <a:gd name="connsiteY29" fmla="*/ 1197084 h 1686034"/>
                  <a:gd name="connsiteX30" fmla="*/ 2597150 w 2743200"/>
                  <a:gd name="connsiteY30" fmla="*/ 1343134 h 1686034"/>
                  <a:gd name="connsiteX31" fmla="*/ 2667000 w 2743200"/>
                  <a:gd name="connsiteY31" fmla="*/ 1457434 h 1686034"/>
                  <a:gd name="connsiteX32" fmla="*/ 2743200 w 2743200"/>
                  <a:gd name="connsiteY32" fmla="*/ 1559034 h 1686034"/>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616074 w 2743200"/>
                  <a:gd name="connsiteY16" fmla="*/ 79411 h 1682895"/>
                  <a:gd name="connsiteX17" fmla="*/ 1714500 w 2743200"/>
                  <a:gd name="connsiteY17" fmla="*/ 127145 h 1682895"/>
                  <a:gd name="connsiteX18" fmla="*/ 1749424 w 2743200"/>
                  <a:gd name="connsiteY18" fmla="*/ 161890 h 1682895"/>
                  <a:gd name="connsiteX19" fmla="*/ 1809746 w 2743200"/>
                  <a:gd name="connsiteY19" fmla="*/ 231812 h 1682895"/>
                  <a:gd name="connsiteX20" fmla="*/ 1876419 w 2743200"/>
                  <a:gd name="connsiteY20" fmla="*/ 288889 h 1682895"/>
                  <a:gd name="connsiteX21" fmla="*/ 1927223 w 2743200"/>
                  <a:gd name="connsiteY21" fmla="*/ 349250 h 1682895"/>
                  <a:gd name="connsiteX22" fmla="*/ 2000247 w 2743200"/>
                  <a:gd name="connsiteY22" fmla="*/ 419100 h 1682895"/>
                  <a:gd name="connsiteX23" fmla="*/ 2063750 w 2743200"/>
                  <a:gd name="connsiteY23" fmla="*/ 514495 h 1682895"/>
                  <a:gd name="connsiteX24" fmla="*/ 2127250 w 2743200"/>
                  <a:gd name="connsiteY24" fmla="*/ 597045 h 1682895"/>
                  <a:gd name="connsiteX25" fmla="*/ 2193919 w 2743200"/>
                  <a:gd name="connsiteY25" fmla="*/ 714412 h 1682895"/>
                  <a:gd name="connsiteX26" fmla="*/ 2270120 w 2743200"/>
                  <a:gd name="connsiteY26" fmla="*/ 822362 h 1682895"/>
                  <a:gd name="connsiteX27" fmla="*/ 2336800 w 2743200"/>
                  <a:gd name="connsiteY27" fmla="*/ 933595 h 1682895"/>
                  <a:gd name="connsiteX28" fmla="*/ 2419350 w 2743200"/>
                  <a:gd name="connsiteY28" fmla="*/ 1047895 h 1682895"/>
                  <a:gd name="connsiteX29" fmla="*/ 2489200 w 2743200"/>
                  <a:gd name="connsiteY29" fmla="*/ 1193945 h 1682895"/>
                  <a:gd name="connsiteX30" fmla="*/ 2597150 w 2743200"/>
                  <a:gd name="connsiteY30" fmla="*/ 1339995 h 1682895"/>
                  <a:gd name="connsiteX31" fmla="*/ 2667000 w 2743200"/>
                  <a:gd name="connsiteY31" fmla="*/ 1454295 h 1682895"/>
                  <a:gd name="connsiteX32" fmla="*/ 2743200 w 2743200"/>
                  <a:gd name="connsiteY32"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714500 w 2743200"/>
                  <a:gd name="connsiteY17" fmla="*/ 127145 h 1682895"/>
                  <a:gd name="connsiteX18" fmla="*/ 1749424 w 2743200"/>
                  <a:gd name="connsiteY18" fmla="*/ 161890 h 1682895"/>
                  <a:gd name="connsiteX19" fmla="*/ 1809746 w 2743200"/>
                  <a:gd name="connsiteY19" fmla="*/ 231812 h 1682895"/>
                  <a:gd name="connsiteX20" fmla="*/ 1876419 w 2743200"/>
                  <a:gd name="connsiteY20" fmla="*/ 288889 h 1682895"/>
                  <a:gd name="connsiteX21" fmla="*/ 1927223 w 2743200"/>
                  <a:gd name="connsiteY21" fmla="*/ 349250 h 1682895"/>
                  <a:gd name="connsiteX22" fmla="*/ 2000247 w 2743200"/>
                  <a:gd name="connsiteY22" fmla="*/ 419100 h 1682895"/>
                  <a:gd name="connsiteX23" fmla="*/ 2063750 w 2743200"/>
                  <a:gd name="connsiteY23" fmla="*/ 514495 h 1682895"/>
                  <a:gd name="connsiteX24" fmla="*/ 2127250 w 2743200"/>
                  <a:gd name="connsiteY24" fmla="*/ 597045 h 1682895"/>
                  <a:gd name="connsiteX25" fmla="*/ 2193919 w 2743200"/>
                  <a:gd name="connsiteY25" fmla="*/ 714412 h 1682895"/>
                  <a:gd name="connsiteX26" fmla="*/ 2270120 w 2743200"/>
                  <a:gd name="connsiteY26" fmla="*/ 822362 h 1682895"/>
                  <a:gd name="connsiteX27" fmla="*/ 2336800 w 2743200"/>
                  <a:gd name="connsiteY27" fmla="*/ 933595 h 1682895"/>
                  <a:gd name="connsiteX28" fmla="*/ 2419350 w 2743200"/>
                  <a:gd name="connsiteY28" fmla="*/ 1047895 h 1682895"/>
                  <a:gd name="connsiteX29" fmla="*/ 2489200 w 2743200"/>
                  <a:gd name="connsiteY29" fmla="*/ 1193945 h 1682895"/>
                  <a:gd name="connsiteX30" fmla="*/ 2597150 w 2743200"/>
                  <a:gd name="connsiteY30" fmla="*/ 1339995 h 1682895"/>
                  <a:gd name="connsiteX31" fmla="*/ 2667000 w 2743200"/>
                  <a:gd name="connsiteY31" fmla="*/ 1454295 h 1682895"/>
                  <a:gd name="connsiteX32" fmla="*/ 2743200 w 2743200"/>
                  <a:gd name="connsiteY32"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49424 w 2743200"/>
                  <a:gd name="connsiteY18" fmla="*/ 161890 h 1682895"/>
                  <a:gd name="connsiteX19" fmla="*/ 1809746 w 2743200"/>
                  <a:gd name="connsiteY19" fmla="*/ 231812 h 1682895"/>
                  <a:gd name="connsiteX20" fmla="*/ 1876419 w 2743200"/>
                  <a:gd name="connsiteY20" fmla="*/ 288889 h 1682895"/>
                  <a:gd name="connsiteX21" fmla="*/ 1927223 w 2743200"/>
                  <a:gd name="connsiteY21" fmla="*/ 349250 h 1682895"/>
                  <a:gd name="connsiteX22" fmla="*/ 2000247 w 2743200"/>
                  <a:gd name="connsiteY22" fmla="*/ 419100 h 1682895"/>
                  <a:gd name="connsiteX23" fmla="*/ 2063750 w 2743200"/>
                  <a:gd name="connsiteY23" fmla="*/ 514495 h 1682895"/>
                  <a:gd name="connsiteX24" fmla="*/ 2127250 w 2743200"/>
                  <a:gd name="connsiteY24" fmla="*/ 597045 h 1682895"/>
                  <a:gd name="connsiteX25" fmla="*/ 2193919 w 2743200"/>
                  <a:gd name="connsiteY25" fmla="*/ 714412 h 1682895"/>
                  <a:gd name="connsiteX26" fmla="*/ 2270120 w 2743200"/>
                  <a:gd name="connsiteY26" fmla="*/ 822362 h 1682895"/>
                  <a:gd name="connsiteX27" fmla="*/ 2336800 w 2743200"/>
                  <a:gd name="connsiteY27" fmla="*/ 933595 h 1682895"/>
                  <a:gd name="connsiteX28" fmla="*/ 2419350 w 2743200"/>
                  <a:gd name="connsiteY28" fmla="*/ 1047895 h 1682895"/>
                  <a:gd name="connsiteX29" fmla="*/ 2489200 w 2743200"/>
                  <a:gd name="connsiteY29" fmla="*/ 1193945 h 1682895"/>
                  <a:gd name="connsiteX30" fmla="*/ 2597150 w 2743200"/>
                  <a:gd name="connsiteY30" fmla="*/ 1339995 h 1682895"/>
                  <a:gd name="connsiteX31" fmla="*/ 2667000 w 2743200"/>
                  <a:gd name="connsiteY31" fmla="*/ 1454295 h 1682895"/>
                  <a:gd name="connsiteX32" fmla="*/ 2743200 w 2743200"/>
                  <a:gd name="connsiteY32"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809746 w 2743200"/>
                  <a:gd name="connsiteY19" fmla="*/ 231812 h 1682895"/>
                  <a:gd name="connsiteX20" fmla="*/ 1876419 w 2743200"/>
                  <a:gd name="connsiteY20" fmla="*/ 288889 h 1682895"/>
                  <a:gd name="connsiteX21" fmla="*/ 1927223 w 2743200"/>
                  <a:gd name="connsiteY21" fmla="*/ 349250 h 1682895"/>
                  <a:gd name="connsiteX22" fmla="*/ 2000247 w 2743200"/>
                  <a:gd name="connsiteY22" fmla="*/ 419100 h 1682895"/>
                  <a:gd name="connsiteX23" fmla="*/ 2063750 w 2743200"/>
                  <a:gd name="connsiteY23" fmla="*/ 514495 h 1682895"/>
                  <a:gd name="connsiteX24" fmla="*/ 2127250 w 2743200"/>
                  <a:gd name="connsiteY24" fmla="*/ 597045 h 1682895"/>
                  <a:gd name="connsiteX25" fmla="*/ 2193919 w 2743200"/>
                  <a:gd name="connsiteY25" fmla="*/ 714412 h 1682895"/>
                  <a:gd name="connsiteX26" fmla="*/ 2270120 w 2743200"/>
                  <a:gd name="connsiteY26" fmla="*/ 822362 h 1682895"/>
                  <a:gd name="connsiteX27" fmla="*/ 2336800 w 2743200"/>
                  <a:gd name="connsiteY27" fmla="*/ 933595 h 1682895"/>
                  <a:gd name="connsiteX28" fmla="*/ 2419350 w 2743200"/>
                  <a:gd name="connsiteY28" fmla="*/ 1047895 h 1682895"/>
                  <a:gd name="connsiteX29" fmla="*/ 2489200 w 2743200"/>
                  <a:gd name="connsiteY29" fmla="*/ 1193945 h 1682895"/>
                  <a:gd name="connsiteX30" fmla="*/ 2597150 w 2743200"/>
                  <a:gd name="connsiteY30" fmla="*/ 1339995 h 1682895"/>
                  <a:gd name="connsiteX31" fmla="*/ 2667000 w 2743200"/>
                  <a:gd name="connsiteY31" fmla="*/ 1454295 h 1682895"/>
                  <a:gd name="connsiteX32" fmla="*/ 2743200 w 2743200"/>
                  <a:gd name="connsiteY32"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809746 w 2743200"/>
                  <a:gd name="connsiteY19" fmla="*/ 231812 h 1682895"/>
                  <a:gd name="connsiteX20" fmla="*/ 1927223 w 2743200"/>
                  <a:gd name="connsiteY20" fmla="*/ 349250 h 1682895"/>
                  <a:gd name="connsiteX21" fmla="*/ 2000247 w 2743200"/>
                  <a:gd name="connsiteY21" fmla="*/ 419100 h 1682895"/>
                  <a:gd name="connsiteX22" fmla="*/ 2063750 w 2743200"/>
                  <a:gd name="connsiteY22" fmla="*/ 514495 h 1682895"/>
                  <a:gd name="connsiteX23" fmla="*/ 2127250 w 2743200"/>
                  <a:gd name="connsiteY23" fmla="*/ 597045 h 1682895"/>
                  <a:gd name="connsiteX24" fmla="*/ 2193919 w 2743200"/>
                  <a:gd name="connsiteY24" fmla="*/ 714412 h 1682895"/>
                  <a:gd name="connsiteX25" fmla="*/ 2270120 w 2743200"/>
                  <a:gd name="connsiteY25" fmla="*/ 822362 h 1682895"/>
                  <a:gd name="connsiteX26" fmla="*/ 2336800 w 2743200"/>
                  <a:gd name="connsiteY26" fmla="*/ 933595 h 1682895"/>
                  <a:gd name="connsiteX27" fmla="*/ 2419350 w 2743200"/>
                  <a:gd name="connsiteY27" fmla="*/ 1047895 h 1682895"/>
                  <a:gd name="connsiteX28" fmla="*/ 2489200 w 2743200"/>
                  <a:gd name="connsiteY28" fmla="*/ 1193945 h 1682895"/>
                  <a:gd name="connsiteX29" fmla="*/ 2597150 w 2743200"/>
                  <a:gd name="connsiteY29" fmla="*/ 1339995 h 1682895"/>
                  <a:gd name="connsiteX30" fmla="*/ 2667000 w 2743200"/>
                  <a:gd name="connsiteY30" fmla="*/ 1454295 h 1682895"/>
                  <a:gd name="connsiteX31" fmla="*/ 2743200 w 2743200"/>
                  <a:gd name="connsiteY31"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809746 w 2743200"/>
                  <a:gd name="connsiteY19" fmla="*/ 231812 h 1682895"/>
                  <a:gd name="connsiteX20" fmla="*/ 1911339 w 2743200"/>
                  <a:gd name="connsiteY20" fmla="*/ 427721 h 1682895"/>
                  <a:gd name="connsiteX21" fmla="*/ 2000247 w 2743200"/>
                  <a:gd name="connsiteY21" fmla="*/ 419100 h 1682895"/>
                  <a:gd name="connsiteX22" fmla="*/ 2063750 w 2743200"/>
                  <a:gd name="connsiteY22" fmla="*/ 514495 h 1682895"/>
                  <a:gd name="connsiteX23" fmla="*/ 2127250 w 2743200"/>
                  <a:gd name="connsiteY23" fmla="*/ 597045 h 1682895"/>
                  <a:gd name="connsiteX24" fmla="*/ 2193919 w 2743200"/>
                  <a:gd name="connsiteY24" fmla="*/ 714412 h 1682895"/>
                  <a:gd name="connsiteX25" fmla="*/ 2270120 w 2743200"/>
                  <a:gd name="connsiteY25" fmla="*/ 822362 h 1682895"/>
                  <a:gd name="connsiteX26" fmla="*/ 2336800 w 2743200"/>
                  <a:gd name="connsiteY26" fmla="*/ 933595 h 1682895"/>
                  <a:gd name="connsiteX27" fmla="*/ 2419350 w 2743200"/>
                  <a:gd name="connsiteY27" fmla="*/ 1047895 h 1682895"/>
                  <a:gd name="connsiteX28" fmla="*/ 2489200 w 2743200"/>
                  <a:gd name="connsiteY28" fmla="*/ 1193945 h 1682895"/>
                  <a:gd name="connsiteX29" fmla="*/ 2597150 w 2743200"/>
                  <a:gd name="connsiteY29" fmla="*/ 1339995 h 1682895"/>
                  <a:gd name="connsiteX30" fmla="*/ 2667000 w 2743200"/>
                  <a:gd name="connsiteY30" fmla="*/ 1454295 h 1682895"/>
                  <a:gd name="connsiteX31" fmla="*/ 2743200 w 2743200"/>
                  <a:gd name="connsiteY31"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000247 w 2743200"/>
                  <a:gd name="connsiteY21" fmla="*/ 419100 h 1682895"/>
                  <a:gd name="connsiteX22" fmla="*/ 2063750 w 2743200"/>
                  <a:gd name="connsiteY22" fmla="*/ 514495 h 1682895"/>
                  <a:gd name="connsiteX23" fmla="*/ 2127250 w 2743200"/>
                  <a:gd name="connsiteY23" fmla="*/ 597045 h 1682895"/>
                  <a:gd name="connsiteX24" fmla="*/ 2193919 w 2743200"/>
                  <a:gd name="connsiteY24" fmla="*/ 714412 h 1682895"/>
                  <a:gd name="connsiteX25" fmla="*/ 2270120 w 2743200"/>
                  <a:gd name="connsiteY25" fmla="*/ 822362 h 1682895"/>
                  <a:gd name="connsiteX26" fmla="*/ 2336800 w 2743200"/>
                  <a:gd name="connsiteY26" fmla="*/ 933595 h 1682895"/>
                  <a:gd name="connsiteX27" fmla="*/ 2419350 w 2743200"/>
                  <a:gd name="connsiteY27" fmla="*/ 1047895 h 1682895"/>
                  <a:gd name="connsiteX28" fmla="*/ 2489200 w 2743200"/>
                  <a:gd name="connsiteY28" fmla="*/ 1193945 h 1682895"/>
                  <a:gd name="connsiteX29" fmla="*/ 2597150 w 2743200"/>
                  <a:gd name="connsiteY29" fmla="*/ 1339995 h 1682895"/>
                  <a:gd name="connsiteX30" fmla="*/ 2667000 w 2743200"/>
                  <a:gd name="connsiteY30" fmla="*/ 1454295 h 1682895"/>
                  <a:gd name="connsiteX31" fmla="*/ 2743200 w 2743200"/>
                  <a:gd name="connsiteY31"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063750 w 2743200"/>
                  <a:gd name="connsiteY21" fmla="*/ 514495 h 1682895"/>
                  <a:gd name="connsiteX22" fmla="*/ 2127250 w 2743200"/>
                  <a:gd name="connsiteY22" fmla="*/ 597045 h 1682895"/>
                  <a:gd name="connsiteX23" fmla="*/ 2193919 w 2743200"/>
                  <a:gd name="connsiteY23" fmla="*/ 714412 h 1682895"/>
                  <a:gd name="connsiteX24" fmla="*/ 2270120 w 2743200"/>
                  <a:gd name="connsiteY24" fmla="*/ 822362 h 1682895"/>
                  <a:gd name="connsiteX25" fmla="*/ 2336800 w 2743200"/>
                  <a:gd name="connsiteY25" fmla="*/ 933595 h 1682895"/>
                  <a:gd name="connsiteX26" fmla="*/ 2419350 w 2743200"/>
                  <a:gd name="connsiteY26" fmla="*/ 1047895 h 1682895"/>
                  <a:gd name="connsiteX27" fmla="*/ 2489200 w 2743200"/>
                  <a:gd name="connsiteY27" fmla="*/ 1193945 h 1682895"/>
                  <a:gd name="connsiteX28" fmla="*/ 2597150 w 2743200"/>
                  <a:gd name="connsiteY28" fmla="*/ 1339995 h 1682895"/>
                  <a:gd name="connsiteX29" fmla="*/ 2667000 w 2743200"/>
                  <a:gd name="connsiteY29" fmla="*/ 1454295 h 1682895"/>
                  <a:gd name="connsiteX30" fmla="*/ 2743200 w 2743200"/>
                  <a:gd name="connsiteY30"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063750 w 2743200"/>
                  <a:gd name="connsiteY21" fmla="*/ 514495 h 1682895"/>
                  <a:gd name="connsiteX22" fmla="*/ 2127250 w 2743200"/>
                  <a:gd name="connsiteY22" fmla="*/ 597046 h 1682895"/>
                  <a:gd name="connsiteX23" fmla="*/ 2193919 w 2743200"/>
                  <a:gd name="connsiteY23" fmla="*/ 714412 h 1682895"/>
                  <a:gd name="connsiteX24" fmla="*/ 2270120 w 2743200"/>
                  <a:gd name="connsiteY24" fmla="*/ 822362 h 1682895"/>
                  <a:gd name="connsiteX25" fmla="*/ 2336800 w 2743200"/>
                  <a:gd name="connsiteY25" fmla="*/ 933595 h 1682895"/>
                  <a:gd name="connsiteX26" fmla="*/ 2419350 w 2743200"/>
                  <a:gd name="connsiteY26" fmla="*/ 1047895 h 1682895"/>
                  <a:gd name="connsiteX27" fmla="*/ 2489200 w 2743200"/>
                  <a:gd name="connsiteY27" fmla="*/ 1193945 h 1682895"/>
                  <a:gd name="connsiteX28" fmla="*/ 2597150 w 2743200"/>
                  <a:gd name="connsiteY28" fmla="*/ 1339995 h 1682895"/>
                  <a:gd name="connsiteX29" fmla="*/ 2667000 w 2743200"/>
                  <a:gd name="connsiteY29" fmla="*/ 1454295 h 1682895"/>
                  <a:gd name="connsiteX30" fmla="*/ 2743200 w 2743200"/>
                  <a:gd name="connsiteY30"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063750 w 2743200"/>
                  <a:gd name="connsiteY21" fmla="*/ 514495 h 1682895"/>
                  <a:gd name="connsiteX22" fmla="*/ 2127250 w 2743200"/>
                  <a:gd name="connsiteY22" fmla="*/ 597047 h 1682895"/>
                  <a:gd name="connsiteX23" fmla="*/ 2193919 w 2743200"/>
                  <a:gd name="connsiteY23" fmla="*/ 714412 h 1682895"/>
                  <a:gd name="connsiteX24" fmla="*/ 2270120 w 2743200"/>
                  <a:gd name="connsiteY24" fmla="*/ 822362 h 1682895"/>
                  <a:gd name="connsiteX25" fmla="*/ 2336800 w 2743200"/>
                  <a:gd name="connsiteY25" fmla="*/ 933595 h 1682895"/>
                  <a:gd name="connsiteX26" fmla="*/ 2419350 w 2743200"/>
                  <a:gd name="connsiteY26" fmla="*/ 1047895 h 1682895"/>
                  <a:gd name="connsiteX27" fmla="*/ 2489200 w 2743200"/>
                  <a:gd name="connsiteY27" fmla="*/ 1193945 h 1682895"/>
                  <a:gd name="connsiteX28" fmla="*/ 2597150 w 2743200"/>
                  <a:gd name="connsiteY28" fmla="*/ 1339995 h 1682895"/>
                  <a:gd name="connsiteX29" fmla="*/ 2667000 w 2743200"/>
                  <a:gd name="connsiteY29" fmla="*/ 1454295 h 1682895"/>
                  <a:gd name="connsiteX30" fmla="*/ 2743200 w 2743200"/>
                  <a:gd name="connsiteY30"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063750 w 2743200"/>
                  <a:gd name="connsiteY21" fmla="*/ 514495 h 1682895"/>
                  <a:gd name="connsiteX22" fmla="*/ 2193919 w 2743200"/>
                  <a:gd name="connsiteY22" fmla="*/ 714412 h 1682895"/>
                  <a:gd name="connsiteX23" fmla="*/ 2270120 w 2743200"/>
                  <a:gd name="connsiteY23" fmla="*/ 822362 h 1682895"/>
                  <a:gd name="connsiteX24" fmla="*/ 2336800 w 2743200"/>
                  <a:gd name="connsiteY24" fmla="*/ 933595 h 1682895"/>
                  <a:gd name="connsiteX25" fmla="*/ 2419350 w 2743200"/>
                  <a:gd name="connsiteY25" fmla="*/ 1047895 h 1682895"/>
                  <a:gd name="connsiteX26" fmla="*/ 2489200 w 2743200"/>
                  <a:gd name="connsiteY26" fmla="*/ 1193945 h 1682895"/>
                  <a:gd name="connsiteX27" fmla="*/ 2597150 w 2743200"/>
                  <a:gd name="connsiteY27" fmla="*/ 1339995 h 1682895"/>
                  <a:gd name="connsiteX28" fmla="*/ 2667000 w 2743200"/>
                  <a:gd name="connsiteY28" fmla="*/ 1454295 h 1682895"/>
                  <a:gd name="connsiteX29" fmla="*/ 2743200 w 2743200"/>
                  <a:gd name="connsiteY29"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193919 w 2743200"/>
                  <a:gd name="connsiteY21" fmla="*/ 714412 h 1682895"/>
                  <a:gd name="connsiteX22" fmla="*/ 2270120 w 2743200"/>
                  <a:gd name="connsiteY22" fmla="*/ 822362 h 1682895"/>
                  <a:gd name="connsiteX23" fmla="*/ 2336800 w 2743200"/>
                  <a:gd name="connsiteY23" fmla="*/ 933595 h 1682895"/>
                  <a:gd name="connsiteX24" fmla="*/ 2419350 w 2743200"/>
                  <a:gd name="connsiteY24" fmla="*/ 1047895 h 1682895"/>
                  <a:gd name="connsiteX25" fmla="*/ 2489200 w 2743200"/>
                  <a:gd name="connsiteY25" fmla="*/ 1193945 h 1682895"/>
                  <a:gd name="connsiteX26" fmla="*/ 2597150 w 2743200"/>
                  <a:gd name="connsiteY26" fmla="*/ 1339995 h 1682895"/>
                  <a:gd name="connsiteX27" fmla="*/ 2667000 w 2743200"/>
                  <a:gd name="connsiteY27" fmla="*/ 1454295 h 1682895"/>
                  <a:gd name="connsiteX28" fmla="*/ 2743200 w 2743200"/>
                  <a:gd name="connsiteY28"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127205 w 2743200"/>
                  <a:gd name="connsiteY21" fmla="*/ 752078 h 1682895"/>
                  <a:gd name="connsiteX22" fmla="*/ 2270120 w 2743200"/>
                  <a:gd name="connsiteY22" fmla="*/ 822362 h 1682895"/>
                  <a:gd name="connsiteX23" fmla="*/ 2336800 w 2743200"/>
                  <a:gd name="connsiteY23" fmla="*/ 933595 h 1682895"/>
                  <a:gd name="connsiteX24" fmla="*/ 2419350 w 2743200"/>
                  <a:gd name="connsiteY24" fmla="*/ 1047895 h 1682895"/>
                  <a:gd name="connsiteX25" fmla="*/ 2489200 w 2743200"/>
                  <a:gd name="connsiteY25" fmla="*/ 1193945 h 1682895"/>
                  <a:gd name="connsiteX26" fmla="*/ 2597150 w 2743200"/>
                  <a:gd name="connsiteY26" fmla="*/ 1339995 h 1682895"/>
                  <a:gd name="connsiteX27" fmla="*/ 2667000 w 2743200"/>
                  <a:gd name="connsiteY27" fmla="*/ 1454295 h 1682895"/>
                  <a:gd name="connsiteX28" fmla="*/ 2743200 w 2743200"/>
                  <a:gd name="connsiteY28"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127205 w 2743200"/>
                  <a:gd name="connsiteY21" fmla="*/ 752078 h 1682895"/>
                  <a:gd name="connsiteX22" fmla="*/ 2231998 w 2743200"/>
                  <a:gd name="connsiteY22" fmla="*/ 925943 h 1682895"/>
                  <a:gd name="connsiteX23" fmla="*/ 2336800 w 2743200"/>
                  <a:gd name="connsiteY23" fmla="*/ 933595 h 1682895"/>
                  <a:gd name="connsiteX24" fmla="*/ 2419350 w 2743200"/>
                  <a:gd name="connsiteY24" fmla="*/ 1047895 h 1682895"/>
                  <a:gd name="connsiteX25" fmla="*/ 2489200 w 2743200"/>
                  <a:gd name="connsiteY25" fmla="*/ 1193945 h 1682895"/>
                  <a:gd name="connsiteX26" fmla="*/ 2597150 w 2743200"/>
                  <a:gd name="connsiteY26" fmla="*/ 1339995 h 1682895"/>
                  <a:gd name="connsiteX27" fmla="*/ 2667000 w 2743200"/>
                  <a:gd name="connsiteY27" fmla="*/ 1454295 h 1682895"/>
                  <a:gd name="connsiteX28" fmla="*/ 2743200 w 2743200"/>
                  <a:gd name="connsiteY28"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127205 w 2743200"/>
                  <a:gd name="connsiteY21" fmla="*/ 752078 h 1682895"/>
                  <a:gd name="connsiteX22" fmla="*/ 2231998 w 2743200"/>
                  <a:gd name="connsiteY22" fmla="*/ 925943 h 1682895"/>
                  <a:gd name="connsiteX23" fmla="*/ 2308208 w 2743200"/>
                  <a:gd name="connsiteY23" fmla="*/ 1056009 h 1682895"/>
                  <a:gd name="connsiteX24" fmla="*/ 2419350 w 2743200"/>
                  <a:gd name="connsiteY24" fmla="*/ 1047895 h 1682895"/>
                  <a:gd name="connsiteX25" fmla="*/ 2489200 w 2743200"/>
                  <a:gd name="connsiteY25" fmla="*/ 1193945 h 1682895"/>
                  <a:gd name="connsiteX26" fmla="*/ 2597150 w 2743200"/>
                  <a:gd name="connsiteY26" fmla="*/ 1339995 h 1682895"/>
                  <a:gd name="connsiteX27" fmla="*/ 2667000 w 2743200"/>
                  <a:gd name="connsiteY27" fmla="*/ 1454295 h 1682895"/>
                  <a:gd name="connsiteX28" fmla="*/ 2743200 w 2743200"/>
                  <a:gd name="connsiteY28"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127205 w 2743200"/>
                  <a:gd name="connsiteY21" fmla="*/ 752078 h 1682895"/>
                  <a:gd name="connsiteX22" fmla="*/ 2231998 w 2743200"/>
                  <a:gd name="connsiteY22" fmla="*/ 925943 h 1682895"/>
                  <a:gd name="connsiteX23" fmla="*/ 2308208 w 2743200"/>
                  <a:gd name="connsiteY23" fmla="*/ 1056009 h 1682895"/>
                  <a:gd name="connsiteX24" fmla="*/ 2387582 w 2743200"/>
                  <a:gd name="connsiteY24" fmla="*/ 1201697 h 1682895"/>
                  <a:gd name="connsiteX25" fmla="*/ 2489200 w 2743200"/>
                  <a:gd name="connsiteY25" fmla="*/ 1193945 h 1682895"/>
                  <a:gd name="connsiteX26" fmla="*/ 2597150 w 2743200"/>
                  <a:gd name="connsiteY26" fmla="*/ 1339995 h 1682895"/>
                  <a:gd name="connsiteX27" fmla="*/ 2667000 w 2743200"/>
                  <a:gd name="connsiteY27" fmla="*/ 1454295 h 1682895"/>
                  <a:gd name="connsiteX28" fmla="*/ 2743200 w 2743200"/>
                  <a:gd name="connsiteY28"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127205 w 2743200"/>
                  <a:gd name="connsiteY21" fmla="*/ 752078 h 1682895"/>
                  <a:gd name="connsiteX22" fmla="*/ 2231998 w 2743200"/>
                  <a:gd name="connsiteY22" fmla="*/ 925943 h 1682895"/>
                  <a:gd name="connsiteX23" fmla="*/ 2308208 w 2743200"/>
                  <a:gd name="connsiteY23" fmla="*/ 1056009 h 1682895"/>
                  <a:gd name="connsiteX24" fmla="*/ 2387582 w 2743200"/>
                  <a:gd name="connsiteY24" fmla="*/ 1201697 h 1682895"/>
                  <a:gd name="connsiteX25" fmla="*/ 2597150 w 2743200"/>
                  <a:gd name="connsiteY25" fmla="*/ 1339995 h 1682895"/>
                  <a:gd name="connsiteX26" fmla="*/ 2667000 w 2743200"/>
                  <a:gd name="connsiteY26" fmla="*/ 1454295 h 1682895"/>
                  <a:gd name="connsiteX27" fmla="*/ 2743200 w 2743200"/>
                  <a:gd name="connsiteY27" fmla="*/ 1555895 h 1682895"/>
                  <a:gd name="connsiteX0" fmla="*/ 0 w 2743200"/>
                  <a:gd name="connsiteY0" fmla="*/ 1682895 h 1682895"/>
                  <a:gd name="connsiteX1" fmla="*/ 152400 w 2743200"/>
                  <a:gd name="connsiteY1" fmla="*/ 1593995 h 1682895"/>
                  <a:gd name="connsiteX2" fmla="*/ 234950 w 2743200"/>
                  <a:gd name="connsiteY2" fmla="*/ 1549545 h 1682895"/>
                  <a:gd name="connsiteX3" fmla="*/ 298450 w 2743200"/>
                  <a:gd name="connsiteY3" fmla="*/ 1466995 h 1682895"/>
                  <a:gd name="connsiteX4" fmla="*/ 374650 w 2743200"/>
                  <a:gd name="connsiteY4" fmla="*/ 1346345 h 1682895"/>
                  <a:gd name="connsiteX5" fmla="*/ 469900 w 2743200"/>
                  <a:gd name="connsiteY5" fmla="*/ 1206645 h 1682895"/>
                  <a:gd name="connsiteX6" fmla="*/ 527050 w 2743200"/>
                  <a:gd name="connsiteY6" fmla="*/ 1124095 h 1682895"/>
                  <a:gd name="connsiteX7" fmla="*/ 577847 w 2743200"/>
                  <a:gd name="connsiteY7" fmla="*/ 955929 h 1682895"/>
                  <a:gd name="connsiteX8" fmla="*/ 650866 w 2743200"/>
                  <a:gd name="connsiteY8" fmla="*/ 784478 h 1682895"/>
                  <a:gd name="connsiteX9" fmla="*/ 717542 w 2743200"/>
                  <a:gd name="connsiteY9" fmla="*/ 647845 h 1682895"/>
                  <a:gd name="connsiteX10" fmla="*/ 796909 w 2743200"/>
                  <a:gd name="connsiteY10" fmla="*/ 489095 h 1682895"/>
                  <a:gd name="connsiteX11" fmla="*/ 892155 w 2743200"/>
                  <a:gd name="connsiteY11" fmla="*/ 314362 h 1682895"/>
                  <a:gd name="connsiteX12" fmla="*/ 968363 w 2743200"/>
                  <a:gd name="connsiteY12" fmla="*/ 184367 h 1682895"/>
                  <a:gd name="connsiteX13" fmla="*/ 1104889 w 2743200"/>
                  <a:gd name="connsiteY13" fmla="*/ 73206 h 1682895"/>
                  <a:gd name="connsiteX14" fmla="*/ 1212840 w 2743200"/>
                  <a:gd name="connsiteY14" fmla="*/ 0 h 1682895"/>
                  <a:gd name="connsiteX15" fmla="*/ 1428713 w 2743200"/>
                  <a:gd name="connsiteY15" fmla="*/ 6277 h 1682895"/>
                  <a:gd name="connsiteX16" fmla="*/ 1587483 w 2743200"/>
                  <a:gd name="connsiteY16" fmla="*/ 104521 h 1682895"/>
                  <a:gd name="connsiteX17" fmla="*/ 1679555 w 2743200"/>
                  <a:gd name="connsiteY17" fmla="*/ 158533 h 1682895"/>
                  <a:gd name="connsiteX18" fmla="*/ 1730363 w 2743200"/>
                  <a:gd name="connsiteY18" fmla="*/ 230945 h 1682895"/>
                  <a:gd name="connsiteX19" fmla="*/ 1793862 w 2743200"/>
                  <a:gd name="connsiteY19" fmla="*/ 278895 h 1682895"/>
                  <a:gd name="connsiteX20" fmla="*/ 1911339 w 2743200"/>
                  <a:gd name="connsiteY20" fmla="*/ 427721 h 1682895"/>
                  <a:gd name="connsiteX21" fmla="*/ 2127205 w 2743200"/>
                  <a:gd name="connsiteY21" fmla="*/ 752078 h 1682895"/>
                  <a:gd name="connsiteX22" fmla="*/ 2231998 w 2743200"/>
                  <a:gd name="connsiteY22" fmla="*/ 925943 h 1682895"/>
                  <a:gd name="connsiteX23" fmla="*/ 2308208 w 2743200"/>
                  <a:gd name="connsiteY23" fmla="*/ 1056009 h 1682895"/>
                  <a:gd name="connsiteX24" fmla="*/ 2387582 w 2743200"/>
                  <a:gd name="connsiteY24" fmla="*/ 1201697 h 1682895"/>
                  <a:gd name="connsiteX25" fmla="*/ 2667000 w 2743200"/>
                  <a:gd name="connsiteY25" fmla="*/ 1454295 h 1682895"/>
                  <a:gd name="connsiteX26" fmla="*/ 2743200 w 2743200"/>
                  <a:gd name="connsiteY26" fmla="*/ 1555895 h 1682895"/>
                  <a:gd name="connsiteX0" fmla="*/ 0 w 2667000"/>
                  <a:gd name="connsiteY0" fmla="*/ 1682895 h 1682895"/>
                  <a:gd name="connsiteX1" fmla="*/ 152400 w 2667000"/>
                  <a:gd name="connsiteY1" fmla="*/ 1593995 h 1682895"/>
                  <a:gd name="connsiteX2" fmla="*/ 234950 w 2667000"/>
                  <a:gd name="connsiteY2" fmla="*/ 1549545 h 1682895"/>
                  <a:gd name="connsiteX3" fmla="*/ 298450 w 2667000"/>
                  <a:gd name="connsiteY3" fmla="*/ 1466995 h 1682895"/>
                  <a:gd name="connsiteX4" fmla="*/ 374650 w 2667000"/>
                  <a:gd name="connsiteY4" fmla="*/ 1346345 h 1682895"/>
                  <a:gd name="connsiteX5" fmla="*/ 469900 w 2667000"/>
                  <a:gd name="connsiteY5" fmla="*/ 1206645 h 1682895"/>
                  <a:gd name="connsiteX6" fmla="*/ 527050 w 2667000"/>
                  <a:gd name="connsiteY6" fmla="*/ 1124095 h 1682895"/>
                  <a:gd name="connsiteX7" fmla="*/ 577847 w 2667000"/>
                  <a:gd name="connsiteY7" fmla="*/ 955929 h 1682895"/>
                  <a:gd name="connsiteX8" fmla="*/ 650866 w 2667000"/>
                  <a:gd name="connsiteY8" fmla="*/ 784478 h 1682895"/>
                  <a:gd name="connsiteX9" fmla="*/ 717542 w 2667000"/>
                  <a:gd name="connsiteY9" fmla="*/ 647845 h 1682895"/>
                  <a:gd name="connsiteX10" fmla="*/ 796909 w 2667000"/>
                  <a:gd name="connsiteY10" fmla="*/ 489095 h 1682895"/>
                  <a:gd name="connsiteX11" fmla="*/ 892155 w 2667000"/>
                  <a:gd name="connsiteY11" fmla="*/ 314362 h 1682895"/>
                  <a:gd name="connsiteX12" fmla="*/ 968363 w 2667000"/>
                  <a:gd name="connsiteY12" fmla="*/ 184367 h 1682895"/>
                  <a:gd name="connsiteX13" fmla="*/ 1104889 w 2667000"/>
                  <a:gd name="connsiteY13" fmla="*/ 73206 h 1682895"/>
                  <a:gd name="connsiteX14" fmla="*/ 1212840 w 2667000"/>
                  <a:gd name="connsiteY14" fmla="*/ 0 h 1682895"/>
                  <a:gd name="connsiteX15" fmla="*/ 1428713 w 2667000"/>
                  <a:gd name="connsiteY15" fmla="*/ 6277 h 1682895"/>
                  <a:gd name="connsiteX16" fmla="*/ 1587483 w 2667000"/>
                  <a:gd name="connsiteY16" fmla="*/ 104521 h 1682895"/>
                  <a:gd name="connsiteX17" fmla="*/ 1679555 w 2667000"/>
                  <a:gd name="connsiteY17" fmla="*/ 158533 h 1682895"/>
                  <a:gd name="connsiteX18" fmla="*/ 1730363 w 2667000"/>
                  <a:gd name="connsiteY18" fmla="*/ 230945 h 1682895"/>
                  <a:gd name="connsiteX19" fmla="*/ 1793862 w 2667000"/>
                  <a:gd name="connsiteY19" fmla="*/ 278895 h 1682895"/>
                  <a:gd name="connsiteX20" fmla="*/ 1911339 w 2667000"/>
                  <a:gd name="connsiteY20" fmla="*/ 427721 h 1682895"/>
                  <a:gd name="connsiteX21" fmla="*/ 2127205 w 2667000"/>
                  <a:gd name="connsiteY21" fmla="*/ 752078 h 1682895"/>
                  <a:gd name="connsiteX22" fmla="*/ 2231998 w 2667000"/>
                  <a:gd name="connsiteY22" fmla="*/ 925943 h 1682895"/>
                  <a:gd name="connsiteX23" fmla="*/ 2308208 w 2667000"/>
                  <a:gd name="connsiteY23" fmla="*/ 1056009 h 1682895"/>
                  <a:gd name="connsiteX24" fmla="*/ 2387582 w 2667000"/>
                  <a:gd name="connsiteY24" fmla="*/ 1201697 h 1682895"/>
                  <a:gd name="connsiteX25" fmla="*/ 2667000 w 2667000"/>
                  <a:gd name="connsiteY25" fmla="*/ 1454295 h 1682895"/>
                  <a:gd name="connsiteX26" fmla="*/ 2622479 w 2667000"/>
                  <a:gd name="connsiteY26" fmla="*/ 1571590 h 1682895"/>
                  <a:gd name="connsiteX0" fmla="*/ 0 w 2622479"/>
                  <a:gd name="connsiteY0" fmla="*/ 1682895 h 1682895"/>
                  <a:gd name="connsiteX1" fmla="*/ 152400 w 2622479"/>
                  <a:gd name="connsiteY1" fmla="*/ 1593995 h 1682895"/>
                  <a:gd name="connsiteX2" fmla="*/ 234950 w 2622479"/>
                  <a:gd name="connsiteY2" fmla="*/ 1549545 h 1682895"/>
                  <a:gd name="connsiteX3" fmla="*/ 298450 w 2622479"/>
                  <a:gd name="connsiteY3" fmla="*/ 1466995 h 1682895"/>
                  <a:gd name="connsiteX4" fmla="*/ 374650 w 2622479"/>
                  <a:gd name="connsiteY4" fmla="*/ 1346345 h 1682895"/>
                  <a:gd name="connsiteX5" fmla="*/ 469900 w 2622479"/>
                  <a:gd name="connsiteY5" fmla="*/ 1206645 h 1682895"/>
                  <a:gd name="connsiteX6" fmla="*/ 527050 w 2622479"/>
                  <a:gd name="connsiteY6" fmla="*/ 1124095 h 1682895"/>
                  <a:gd name="connsiteX7" fmla="*/ 577847 w 2622479"/>
                  <a:gd name="connsiteY7" fmla="*/ 955929 h 1682895"/>
                  <a:gd name="connsiteX8" fmla="*/ 650866 w 2622479"/>
                  <a:gd name="connsiteY8" fmla="*/ 784478 h 1682895"/>
                  <a:gd name="connsiteX9" fmla="*/ 717542 w 2622479"/>
                  <a:gd name="connsiteY9" fmla="*/ 647845 h 1682895"/>
                  <a:gd name="connsiteX10" fmla="*/ 796909 w 2622479"/>
                  <a:gd name="connsiteY10" fmla="*/ 489095 h 1682895"/>
                  <a:gd name="connsiteX11" fmla="*/ 892155 w 2622479"/>
                  <a:gd name="connsiteY11" fmla="*/ 314362 h 1682895"/>
                  <a:gd name="connsiteX12" fmla="*/ 968363 w 2622479"/>
                  <a:gd name="connsiteY12" fmla="*/ 184367 h 1682895"/>
                  <a:gd name="connsiteX13" fmla="*/ 1104889 w 2622479"/>
                  <a:gd name="connsiteY13" fmla="*/ 73206 h 1682895"/>
                  <a:gd name="connsiteX14" fmla="*/ 1212840 w 2622479"/>
                  <a:gd name="connsiteY14" fmla="*/ 0 h 1682895"/>
                  <a:gd name="connsiteX15" fmla="*/ 1428713 w 2622479"/>
                  <a:gd name="connsiteY15" fmla="*/ 6277 h 1682895"/>
                  <a:gd name="connsiteX16" fmla="*/ 1587483 w 2622479"/>
                  <a:gd name="connsiteY16" fmla="*/ 104521 h 1682895"/>
                  <a:gd name="connsiteX17" fmla="*/ 1679555 w 2622479"/>
                  <a:gd name="connsiteY17" fmla="*/ 158533 h 1682895"/>
                  <a:gd name="connsiteX18" fmla="*/ 1730363 w 2622479"/>
                  <a:gd name="connsiteY18" fmla="*/ 230945 h 1682895"/>
                  <a:gd name="connsiteX19" fmla="*/ 1793862 w 2622479"/>
                  <a:gd name="connsiteY19" fmla="*/ 278895 h 1682895"/>
                  <a:gd name="connsiteX20" fmla="*/ 1911339 w 2622479"/>
                  <a:gd name="connsiteY20" fmla="*/ 427721 h 1682895"/>
                  <a:gd name="connsiteX21" fmla="*/ 2127205 w 2622479"/>
                  <a:gd name="connsiteY21" fmla="*/ 752078 h 1682895"/>
                  <a:gd name="connsiteX22" fmla="*/ 2231998 w 2622479"/>
                  <a:gd name="connsiteY22" fmla="*/ 925943 h 1682895"/>
                  <a:gd name="connsiteX23" fmla="*/ 2308208 w 2622479"/>
                  <a:gd name="connsiteY23" fmla="*/ 1056009 h 1682895"/>
                  <a:gd name="connsiteX24" fmla="*/ 2387582 w 2622479"/>
                  <a:gd name="connsiteY24" fmla="*/ 1201697 h 1682895"/>
                  <a:gd name="connsiteX25" fmla="*/ 2558987 w 2622479"/>
                  <a:gd name="connsiteY25" fmla="*/ 1460573 h 1682895"/>
                  <a:gd name="connsiteX26" fmla="*/ 2622479 w 2622479"/>
                  <a:gd name="connsiteY26" fmla="*/ 1571590 h 168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22479" h="1682895">
                    <a:moveTo>
                      <a:pt x="0" y="1682895"/>
                    </a:moveTo>
                    <a:lnTo>
                      <a:pt x="152400" y="1593995"/>
                    </a:lnTo>
                    <a:lnTo>
                      <a:pt x="234950" y="1549545"/>
                    </a:lnTo>
                    <a:lnTo>
                      <a:pt x="298450" y="1466995"/>
                    </a:lnTo>
                    <a:lnTo>
                      <a:pt x="374650" y="1346345"/>
                    </a:lnTo>
                    <a:lnTo>
                      <a:pt x="469900" y="1206645"/>
                    </a:lnTo>
                    <a:lnTo>
                      <a:pt x="527050" y="1124095"/>
                    </a:lnTo>
                    <a:lnTo>
                      <a:pt x="577847" y="955929"/>
                    </a:lnTo>
                    <a:lnTo>
                      <a:pt x="650866" y="784478"/>
                    </a:lnTo>
                    <a:lnTo>
                      <a:pt x="717542" y="647845"/>
                    </a:lnTo>
                    <a:lnTo>
                      <a:pt x="796909" y="489095"/>
                    </a:lnTo>
                    <a:lnTo>
                      <a:pt x="892155" y="314362"/>
                    </a:lnTo>
                    <a:lnTo>
                      <a:pt x="968363" y="184367"/>
                    </a:lnTo>
                    <a:lnTo>
                      <a:pt x="1104889" y="73206"/>
                    </a:lnTo>
                    <a:lnTo>
                      <a:pt x="1212840" y="0"/>
                    </a:lnTo>
                    <a:lnTo>
                      <a:pt x="1428713" y="6277"/>
                    </a:lnTo>
                    <a:lnTo>
                      <a:pt x="1587483" y="104521"/>
                    </a:lnTo>
                    <a:lnTo>
                      <a:pt x="1679555" y="158533"/>
                    </a:lnTo>
                    <a:lnTo>
                      <a:pt x="1730363" y="230945"/>
                    </a:lnTo>
                    <a:lnTo>
                      <a:pt x="1793862" y="278895"/>
                    </a:lnTo>
                    <a:lnTo>
                      <a:pt x="1911339" y="427721"/>
                    </a:lnTo>
                    <a:lnTo>
                      <a:pt x="2127205" y="752078"/>
                    </a:lnTo>
                    <a:lnTo>
                      <a:pt x="2231998" y="925943"/>
                    </a:lnTo>
                    <a:lnTo>
                      <a:pt x="2308208" y="1056009"/>
                    </a:lnTo>
                    <a:lnTo>
                      <a:pt x="2387582" y="1201697"/>
                    </a:lnTo>
                    <a:lnTo>
                      <a:pt x="2558987" y="1460573"/>
                    </a:lnTo>
                    <a:lnTo>
                      <a:pt x="2622479" y="1571590"/>
                    </a:lnTo>
                  </a:path>
                </a:pathLst>
              </a:cu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endParaRPr lang="en-US">
                  <a:solidFill>
                    <a:schemeClr val="bg1"/>
                  </a:solidFill>
                </a:endParaRPr>
              </a:p>
            </p:txBody>
          </p:sp>
          <p:sp>
            <p:nvSpPr>
              <p:cNvPr id="80" name="Freeform 79"/>
              <p:cNvSpPr/>
              <p:nvPr/>
            </p:nvSpPr>
            <p:spPr>
              <a:xfrm>
                <a:off x="5662350" y="4113500"/>
                <a:ext cx="2611415" cy="1469599"/>
              </a:xfrm>
              <a:custGeom>
                <a:avLst/>
                <a:gdLst>
                  <a:gd name="connsiteX0" fmla="*/ 0 w 2749550"/>
                  <a:gd name="connsiteY0" fmla="*/ 1479550 h 1479550"/>
                  <a:gd name="connsiteX1" fmla="*/ 222250 w 2749550"/>
                  <a:gd name="connsiteY1" fmla="*/ 1371600 h 1479550"/>
                  <a:gd name="connsiteX2" fmla="*/ 374650 w 2749550"/>
                  <a:gd name="connsiteY2" fmla="*/ 1143000 h 1479550"/>
                  <a:gd name="connsiteX3" fmla="*/ 508000 w 2749550"/>
                  <a:gd name="connsiteY3" fmla="*/ 939800 h 1479550"/>
                  <a:gd name="connsiteX4" fmla="*/ 609600 w 2749550"/>
                  <a:gd name="connsiteY4" fmla="*/ 692150 h 1479550"/>
                  <a:gd name="connsiteX5" fmla="*/ 742950 w 2749550"/>
                  <a:gd name="connsiteY5" fmla="*/ 431800 h 1479550"/>
                  <a:gd name="connsiteX6" fmla="*/ 889000 w 2749550"/>
                  <a:gd name="connsiteY6" fmla="*/ 234950 h 1479550"/>
                  <a:gd name="connsiteX7" fmla="*/ 977900 w 2749550"/>
                  <a:gd name="connsiteY7" fmla="*/ 114300 h 1479550"/>
                  <a:gd name="connsiteX8" fmla="*/ 1219200 w 2749550"/>
                  <a:gd name="connsiteY8" fmla="*/ 0 h 1479550"/>
                  <a:gd name="connsiteX9" fmla="*/ 1397000 w 2749550"/>
                  <a:gd name="connsiteY9" fmla="*/ 88900 h 1479550"/>
                  <a:gd name="connsiteX10" fmla="*/ 1492250 w 2749550"/>
                  <a:gd name="connsiteY10" fmla="*/ 133350 h 1479550"/>
                  <a:gd name="connsiteX11" fmla="*/ 1670050 w 2749550"/>
                  <a:gd name="connsiteY11" fmla="*/ 152400 h 1479550"/>
                  <a:gd name="connsiteX12" fmla="*/ 1752600 w 2749550"/>
                  <a:gd name="connsiteY12" fmla="*/ 165100 h 1479550"/>
                  <a:gd name="connsiteX13" fmla="*/ 1879600 w 2749550"/>
                  <a:gd name="connsiteY13" fmla="*/ 228600 h 1479550"/>
                  <a:gd name="connsiteX14" fmla="*/ 2012950 w 2749550"/>
                  <a:gd name="connsiteY14" fmla="*/ 298450 h 1479550"/>
                  <a:gd name="connsiteX15" fmla="*/ 2133600 w 2749550"/>
                  <a:gd name="connsiteY15" fmla="*/ 400050 h 1479550"/>
                  <a:gd name="connsiteX16" fmla="*/ 2241550 w 2749550"/>
                  <a:gd name="connsiteY16" fmla="*/ 469900 h 1479550"/>
                  <a:gd name="connsiteX17" fmla="*/ 2317750 w 2749550"/>
                  <a:gd name="connsiteY17" fmla="*/ 615950 h 1479550"/>
                  <a:gd name="connsiteX18" fmla="*/ 2425700 w 2749550"/>
                  <a:gd name="connsiteY18" fmla="*/ 800100 h 1479550"/>
                  <a:gd name="connsiteX19" fmla="*/ 2540000 w 2749550"/>
                  <a:gd name="connsiteY19" fmla="*/ 990600 h 1479550"/>
                  <a:gd name="connsiteX20" fmla="*/ 2667000 w 2749550"/>
                  <a:gd name="connsiteY20" fmla="*/ 1193800 h 1479550"/>
                  <a:gd name="connsiteX21" fmla="*/ 2749550 w 2749550"/>
                  <a:gd name="connsiteY21" fmla="*/ 1308100 h 1479550"/>
                  <a:gd name="connsiteX0" fmla="*/ 0 w 2749550"/>
                  <a:gd name="connsiteY0" fmla="*/ 1479550 h 1479550"/>
                  <a:gd name="connsiteX1" fmla="*/ 222250 w 2749550"/>
                  <a:gd name="connsiteY1" fmla="*/ 1371600 h 1479550"/>
                  <a:gd name="connsiteX2" fmla="*/ 374650 w 2749550"/>
                  <a:gd name="connsiteY2" fmla="*/ 1143000 h 1479550"/>
                  <a:gd name="connsiteX3" fmla="*/ 508000 w 2749550"/>
                  <a:gd name="connsiteY3" fmla="*/ 939800 h 1479550"/>
                  <a:gd name="connsiteX4" fmla="*/ 609600 w 2749550"/>
                  <a:gd name="connsiteY4" fmla="*/ 692150 h 1479550"/>
                  <a:gd name="connsiteX5" fmla="*/ 742950 w 2749550"/>
                  <a:gd name="connsiteY5" fmla="*/ 431800 h 1479550"/>
                  <a:gd name="connsiteX6" fmla="*/ 889000 w 2749550"/>
                  <a:gd name="connsiteY6" fmla="*/ 234950 h 1479550"/>
                  <a:gd name="connsiteX7" fmla="*/ 977900 w 2749550"/>
                  <a:gd name="connsiteY7" fmla="*/ 114300 h 1479550"/>
                  <a:gd name="connsiteX8" fmla="*/ 1219200 w 2749550"/>
                  <a:gd name="connsiteY8" fmla="*/ 0 h 1479550"/>
                  <a:gd name="connsiteX9" fmla="*/ 1397000 w 2749550"/>
                  <a:gd name="connsiteY9" fmla="*/ 88900 h 1479550"/>
                  <a:gd name="connsiteX10" fmla="*/ 1495427 w 2749550"/>
                  <a:gd name="connsiteY10" fmla="*/ 149162 h 1479550"/>
                  <a:gd name="connsiteX11" fmla="*/ 1670050 w 2749550"/>
                  <a:gd name="connsiteY11" fmla="*/ 152400 h 1479550"/>
                  <a:gd name="connsiteX12" fmla="*/ 1752600 w 2749550"/>
                  <a:gd name="connsiteY12" fmla="*/ 165100 h 1479550"/>
                  <a:gd name="connsiteX13" fmla="*/ 1879600 w 2749550"/>
                  <a:gd name="connsiteY13" fmla="*/ 228600 h 1479550"/>
                  <a:gd name="connsiteX14" fmla="*/ 2012950 w 2749550"/>
                  <a:gd name="connsiteY14" fmla="*/ 298450 h 1479550"/>
                  <a:gd name="connsiteX15" fmla="*/ 2133600 w 2749550"/>
                  <a:gd name="connsiteY15" fmla="*/ 400050 h 1479550"/>
                  <a:gd name="connsiteX16" fmla="*/ 2241550 w 2749550"/>
                  <a:gd name="connsiteY16" fmla="*/ 469900 h 1479550"/>
                  <a:gd name="connsiteX17" fmla="*/ 2317750 w 2749550"/>
                  <a:gd name="connsiteY17" fmla="*/ 615950 h 1479550"/>
                  <a:gd name="connsiteX18" fmla="*/ 2425700 w 2749550"/>
                  <a:gd name="connsiteY18" fmla="*/ 800100 h 1479550"/>
                  <a:gd name="connsiteX19" fmla="*/ 2540000 w 2749550"/>
                  <a:gd name="connsiteY19" fmla="*/ 990600 h 1479550"/>
                  <a:gd name="connsiteX20" fmla="*/ 2667000 w 2749550"/>
                  <a:gd name="connsiteY20" fmla="*/ 1193800 h 1479550"/>
                  <a:gd name="connsiteX21" fmla="*/ 2749550 w 2749550"/>
                  <a:gd name="connsiteY21" fmla="*/ 1308100 h 1479550"/>
                  <a:gd name="connsiteX0" fmla="*/ 0 w 2749550"/>
                  <a:gd name="connsiteY0" fmla="*/ 1479550 h 1479550"/>
                  <a:gd name="connsiteX1" fmla="*/ 222250 w 2749550"/>
                  <a:gd name="connsiteY1" fmla="*/ 1371600 h 1479550"/>
                  <a:gd name="connsiteX2" fmla="*/ 374650 w 2749550"/>
                  <a:gd name="connsiteY2" fmla="*/ 1143000 h 1479550"/>
                  <a:gd name="connsiteX3" fmla="*/ 508000 w 2749550"/>
                  <a:gd name="connsiteY3" fmla="*/ 939800 h 1479550"/>
                  <a:gd name="connsiteX4" fmla="*/ 609600 w 2749550"/>
                  <a:gd name="connsiteY4" fmla="*/ 692150 h 1479550"/>
                  <a:gd name="connsiteX5" fmla="*/ 742950 w 2749550"/>
                  <a:gd name="connsiteY5" fmla="*/ 431800 h 1479550"/>
                  <a:gd name="connsiteX6" fmla="*/ 889000 w 2749550"/>
                  <a:gd name="connsiteY6" fmla="*/ 234950 h 1479550"/>
                  <a:gd name="connsiteX7" fmla="*/ 977900 w 2749550"/>
                  <a:gd name="connsiteY7" fmla="*/ 114300 h 1479550"/>
                  <a:gd name="connsiteX8" fmla="*/ 1219200 w 2749550"/>
                  <a:gd name="connsiteY8" fmla="*/ 0 h 1479550"/>
                  <a:gd name="connsiteX9" fmla="*/ 1397000 w 2749550"/>
                  <a:gd name="connsiteY9" fmla="*/ 88900 h 1479550"/>
                  <a:gd name="connsiteX10" fmla="*/ 1495427 w 2749550"/>
                  <a:gd name="connsiteY10" fmla="*/ 149162 h 1479550"/>
                  <a:gd name="connsiteX11" fmla="*/ 1666873 w 2749550"/>
                  <a:gd name="connsiteY11" fmla="*/ 158724 h 1479550"/>
                  <a:gd name="connsiteX12" fmla="*/ 1752600 w 2749550"/>
                  <a:gd name="connsiteY12" fmla="*/ 165100 h 1479550"/>
                  <a:gd name="connsiteX13" fmla="*/ 1879600 w 2749550"/>
                  <a:gd name="connsiteY13" fmla="*/ 228600 h 1479550"/>
                  <a:gd name="connsiteX14" fmla="*/ 2012950 w 2749550"/>
                  <a:gd name="connsiteY14" fmla="*/ 298450 h 1479550"/>
                  <a:gd name="connsiteX15" fmla="*/ 2133600 w 2749550"/>
                  <a:gd name="connsiteY15" fmla="*/ 400050 h 1479550"/>
                  <a:gd name="connsiteX16" fmla="*/ 2241550 w 2749550"/>
                  <a:gd name="connsiteY16" fmla="*/ 469900 h 1479550"/>
                  <a:gd name="connsiteX17" fmla="*/ 2317750 w 2749550"/>
                  <a:gd name="connsiteY17" fmla="*/ 615950 h 1479550"/>
                  <a:gd name="connsiteX18" fmla="*/ 2425700 w 2749550"/>
                  <a:gd name="connsiteY18" fmla="*/ 800100 h 1479550"/>
                  <a:gd name="connsiteX19" fmla="*/ 2540000 w 2749550"/>
                  <a:gd name="connsiteY19" fmla="*/ 990600 h 1479550"/>
                  <a:gd name="connsiteX20" fmla="*/ 2667000 w 2749550"/>
                  <a:gd name="connsiteY20" fmla="*/ 1193800 h 1479550"/>
                  <a:gd name="connsiteX21" fmla="*/ 2749550 w 2749550"/>
                  <a:gd name="connsiteY21" fmla="*/ 1308100 h 1479550"/>
                  <a:gd name="connsiteX0" fmla="*/ 0 w 2749550"/>
                  <a:gd name="connsiteY0" fmla="*/ 1479550 h 1479550"/>
                  <a:gd name="connsiteX1" fmla="*/ 222250 w 2749550"/>
                  <a:gd name="connsiteY1" fmla="*/ 1371600 h 1479550"/>
                  <a:gd name="connsiteX2" fmla="*/ 374650 w 2749550"/>
                  <a:gd name="connsiteY2" fmla="*/ 1143000 h 1479550"/>
                  <a:gd name="connsiteX3" fmla="*/ 508000 w 2749550"/>
                  <a:gd name="connsiteY3" fmla="*/ 939800 h 1479550"/>
                  <a:gd name="connsiteX4" fmla="*/ 609600 w 2749550"/>
                  <a:gd name="connsiteY4" fmla="*/ 692150 h 1479550"/>
                  <a:gd name="connsiteX5" fmla="*/ 742950 w 2749550"/>
                  <a:gd name="connsiteY5" fmla="*/ 431800 h 1479550"/>
                  <a:gd name="connsiteX6" fmla="*/ 889000 w 2749550"/>
                  <a:gd name="connsiteY6" fmla="*/ 234950 h 1479550"/>
                  <a:gd name="connsiteX7" fmla="*/ 977900 w 2749550"/>
                  <a:gd name="connsiteY7" fmla="*/ 114300 h 1479550"/>
                  <a:gd name="connsiteX8" fmla="*/ 1219200 w 2749550"/>
                  <a:gd name="connsiteY8" fmla="*/ 0 h 1479550"/>
                  <a:gd name="connsiteX9" fmla="*/ 1397000 w 2749550"/>
                  <a:gd name="connsiteY9" fmla="*/ 88900 h 1479550"/>
                  <a:gd name="connsiteX10" fmla="*/ 1495427 w 2749550"/>
                  <a:gd name="connsiteY10" fmla="*/ 149162 h 1479550"/>
                  <a:gd name="connsiteX11" fmla="*/ 1666873 w 2749550"/>
                  <a:gd name="connsiteY11" fmla="*/ 158724 h 1479550"/>
                  <a:gd name="connsiteX12" fmla="*/ 1752600 w 2749550"/>
                  <a:gd name="connsiteY12" fmla="*/ 165100 h 1479550"/>
                  <a:gd name="connsiteX13" fmla="*/ 1873247 w 2749550"/>
                  <a:gd name="connsiteY13" fmla="*/ 238087 h 1479550"/>
                  <a:gd name="connsiteX14" fmla="*/ 2012950 w 2749550"/>
                  <a:gd name="connsiteY14" fmla="*/ 298450 h 1479550"/>
                  <a:gd name="connsiteX15" fmla="*/ 2133600 w 2749550"/>
                  <a:gd name="connsiteY15" fmla="*/ 400050 h 1479550"/>
                  <a:gd name="connsiteX16" fmla="*/ 2241550 w 2749550"/>
                  <a:gd name="connsiteY16" fmla="*/ 469900 h 1479550"/>
                  <a:gd name="connsiteX17" fmla="*/ 2317750 w 2749550"/>
                  <a:gd name="connsiteY17" fmla="*/ 615950 h 1479550"/>
                  <a:gd name="connsiteX18" fmla="*/ 2425700 w 2749550"/>
                  <a:gd name="connsiteY18" fmla="*/ 800100 h 1479550"/>
                  <a:gd name="connsiteX19" fmla="*/ 2540000 w 2749550"/>
                  <a:gd name="connsiteY19" fmla="*/ 990600 h 1479550"/>
                  <a:gd name="connsiteX20" fmla="*/ 2667000 w 2749550"/>
                  <a:gd name="connsiteY20" fmla="*/ 1193800 h 1479550"/>
                  <a:gd name="connsiteX21" fmla="*/ 2749550 w 2749550"/>
                  <a:gd name="connsiteY21" fmla="*/ 1308100 h 1479550"/>
                  <a:gd name="connsiteX0" fmla="*/ 0 w 2749550"/>
                  <a:gd name="connsiteY0" fmla="*/ 1479550 h 1479550"/>
                  <a:gd name="connsiteX1" fmla="*/ 222250 w 2749550"/>
                  <a:gd name="connsiteY1" fmla="*/ 1371600 h 1479550"/>
                  <a:gd name="connsiteX2" fmla="*/ 374650 w 2749550"/>
                  <a:gd name="connsiteY2" fmla="*/ 1143000 h 1479550"/>
                  <a:gd name="connsiteX3" fmla="*/ 508000 w 2749550"/>
                  <a:gd name="connsiteY3" fmla="*/ 939800 h 1479550"/>
                  <a:gd name="connsiteX4" fmla="*/ 609600 w 2749550"/>
                  <a:gd name="connsiteY4" fmla="*/ 692150 h 1479550"/>
                  <a:gd name="connsiteX5" fmla="*/ 742950 w 2749550"/>
                  <a:gd name="connsiteY5" fmla="*/ 431800 h 1479550"/>
                  <a:gd name="connsiteX6" fmla="*/ 889000 w 2749550"/>
                  <a:gd name="connsiteY6" fmla="*/ 234950 h 1479550"/>
                  <a:gd name="connsiteX7" fmla="*/ 977900 w 2749550"/>
                  <a:gd name="connsiteY7" fmla="*/ 114300 h 1479550"/>
                  <a:gd name="connsiteX8" fmla="*/ 1219200 w 2749550"/>
                  <a:gd name="connsiteY8" fmla="*/ 0 h 1479550"/>
                  <a:gd name="connsiteX9" fmla="*/ 1397000 w 2749550"/>
                  <a:gd name="connsiteY9" fmla="*/ 88900 h 1479550"/>
                  <a:gd name="connsiteX10" fmla="*/ 1495427 w 2749550"/>
                  <a:gd name="connsiteY10" fmla="*/ 149162 h 1479550"/>
                  <a:gd name="connsiteX11" fmla="*/ 1666873 w 2749550"/>
                  <a:gd name="connsiteY11" fmla="*/ 158724 h 1479550"/>
                  <a:gd name="connsiteX12" fmla="*/ 1752600 w 2749550"/>
                  <a:gd name="connsiteY12" fmla="*/ 165100 h 1479550"/>
                  <a:gd name="connsiteX13" fmla="*/ 1873247 w 2749550"/>
                  <a:gd name="connsiteY13" fmla="*/ 238087 h 1479550"/>
                  <a:gd name="connsiteX14" fmla="*/ 2006596 w 2749550"/>
                  <a:gd name="connsiteY14" fmla="*/ 307937 h 1479550"/>
                  <a:gd name="connsiteX15" fmla="*/ 2133600 w 2749550"/>
                  <a:gd name="connsiteY15" fmla="*/ 400050 h 1479550"/>
                  <a:gd name="connsiteX16" fmla="*/ 2241550 w 2749550"/>
                  <a:gd name="connsiteY16" fmla="*/ 469900 h 1479550"/>
                  <a:gd name="connsiteX17" fmla="*/ 2317750 w 2749550"/>
                  <a:gd name="connsiteY17" fmla="*/ 615950 h 1479550"/>
                  <a:gd name="connsiteX18" fmla="*/ 2425700 w 2749550"/>
                  <a:gd name="connsiteY18" fmla="*/ 800100 h 1479550"/>
                  <a:gd name="connsiteX19" fmla="*/ 2540000 w 2749550"/>
                  <a:gd name="connsiteY19" fmla="*/ 990600 h 1479550"/>
                  <a:gd name="connsiteX20" fmla="*/ 2667000 w 2749550"/>
                  <a:gd name="connsiteY20" fmla="*/ 1193800 h 1479550"/>
                  <a:gd name="connsiteX21" fmla="*/ 2749550 w 2749550"/>
                  <a:gd name="connsiteY21" fmla="*/ 1308100 h 1479550"/>
                  <a:gd name="connsiteX0" fmla="*/ 0 w 2749550"/>
                  <a:gd name="connsiteY0" fmla="*/ 1479550 h 1479550"/>
                  <a:gd name="connsiteX1" fmla="*/ 222250 w 2749550"/>
                  <a:gd name="connsiteY1" fmla="*/ 1371600 h 1479550"/>
                  <a:gd name="connsiteX2" fmla="*/ 374650 w 2749550"/>
                  <a:gd name="connsiteY2" fmla="*/ 1143000 h 1479550"/>
                  <a:gd name="connsiteX3" fmla="*/ 508000 w 2749550"/>
                  <a:gd name="connsiteY3" fmla="*/ 939800 h 1479550"/>
                  <a:gd name="connsiteX4" fmla="*/ 609600 w 2749550"/>
                  <a:gd name="connsiteY4" fmla="*/ 692150 h 1479550"/>
                  <a:gd name="connsiteX5" fmla="*/ 742950 w 2749550"/>
                  <a:gd name="connsiteY5" fmla="*/ 431800 h 1479550"/>
                  <a:gd name="connsiteX6" fmla="*/ 889000 w 2749550"/>
                  <a:gd name="connsiteY6" fmla="*/ 234950 h 1479550"/>
                  <a:gd name="connsiteX7" fmla="*/ 977900 w 2749550"/>
                  <a:gd name="connsiteY7" fmla="*/ 114300 h 1479550"/>
                  <a:gd name="connsiteX8" fmla="*/ 1219200 w 2749550"/>
                  <a:gd name="connsiteY8" fmla="*/ 0 h 1479550"/>
                  <a:gd name="connsiteX9" fmla="*/ 1397000 w 2749550"/>
                  <a:gd name="connsiteY9" fmla="*/ 88900 h 1479550"/>
                  <a:gd name="connsiteX10" fmla="*/ 1495427 w 2749550"/>
                  <a:gd name="connsiteY10" fmla="*/ 149162 h 1479550"/>
                  <a:gd name="connsiteX11" fmla="*/ 1666873 w 2749550"/>
                  <a:gd name="connsiteY11" fmla="*/ 158724 h 1479550"/>
                  <a:gd name="connsiteX12" fmla="*/ 1752600 w 2749550"/>
                  <a:gd name="connsiteY12" fmla="*/ 165100 h 1479550"/>
                  <a:gd name="connsiteX13" fmla="*/ 1873247 w 2749550"/>
                  <a:gd name="connsiteY13" fmla="*/ 238087 h 1479550"/>
                  <a:gd name="connsiteX14" fmla="*/ 2006596 w 2749550"/>
                  <a:gd name="connsiteY14" fmla="*/ 307937 h 1479550"/>
                  <a:gd name="connsiteX15" fmla="*/ 2133600 w 2749550"/>
                  <a:gd name="connsiteY15" fmla="*/ 400050 h 1479550"/>
                  <a:gd name="connsiteX16" fmla="*/ 2235197 w 2749550"/>
                  <a:gd name="connsiteY16" fmla="*/ 473063 h 1479550"/>
                  <a:gd name="connsiteX17" fmla="*/ 2317750 w 2749550"/>
                  <a:gd name="connsiteY17" fmla="*/ 615950 h 1479550"/>
                  <a:gd name="connsiteX18" fmla="*/ 2425700 w 2749550"/>
                  <a:gd name="connsiteY18" fmla="*/ 800100 h 1479550"/>
                  <a:gd name="connsiteX19" fmla="*/ 2540000 w 2749550"/>
                  <a:gd name="connsiteY19" fmla="*/ 990600 h 1479550"/>
                  <a:gd name="connsiteX20" fmla="*/ 2667000 w 2749550"/>
                  <a:gd name="connsiteY20" fmla="*/ 1193800 h 1479550"/>
                  <a:gd name="connsiteX21" fmla="*/ 2749550 w 2749550"/>
                  <a:gd name="connsiteY21" fmla="*/ 1308100 h 1479550"/>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09600 w 2749550"/>
                  <a:gd name="connsiteY4" fmla="*/ 679501 h 1466901"/>
                  <a:gd name="connsiteX5" fmla="*/ 742950 w 2749550"/>
                  <a:gd name="connsiteY5" fmla="*/ 419151 h 1466901"/>
                  <a:gd name="connsiteX6" fmla="*/ 889000 w 2749550"/>
                  <a:gd name="connsiteY6" fmla="*/ 222301 h 1466901"/>
                  <a:gd name="connsiteX7" fmla="*/ 977900 w 2749550"/>
                  <a:gd name="connsiteY7" fmla="*/ 101651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03301 h 1466901"/>
                  <a:gd name="connsiteX18" fmla="*/ 2425700 w 2749550"/>
                  <a:gd name="connsiteY18" fmla="*/ 787451 h 1466901"/>
                  <a:gd name="connsiteX19" fmla="*/ 2540000 w 2749550"/>
                  <a:gd name="connsiteY19" fmla="*/ 977951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09600 w 2749550"/>
                  <a:gd name="connsiteY4" fmla="*/ 679501 h 1466901"/>
                  <a:gd name="connsiteX5" fmla="*/ 742950 w 2749550"/>
                  <a:gd name="connsiteY5" fmla="*/ 419151 h 1466901"/>
                  <a:gd name="connsiteX6" fmla="*/ 889000 w 2749550"/>
                  <a:gd name="connsiteY6" fmla="*/ 222301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03301 h 1466901"/>
                  <a:gd name="connsiteX18" fmla="*/ 2425700 w 2749550"/>
                  <a:gd name="connsiteY18" fmla="*/ 787451 h 1466901"/>
                  <a:gd name="connsiteX19" fmla="*/ 2540000 w 2749550"/>
                  <a:gd name="connsiteY19" fmla="*/ 977951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09600 w 2749550"/>
                  <a:gd name="connsiteY4" fmla="*/ 679501 h 1466901"/>
                  <a:gd name="connsiteX5" fmla="*/ 742950 w 2749550"/>
                  <a:gd name="connsiteY5" fmla="*/ 419151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03301 h 1466901"/>
                  <a:gd name="connsiteX18" fmla="*/ 2425700 w 2749550"/>
                  <a:gd name="connsiteY18" fmla="*/ 787451 h 1466901"/>
                  <a:gd name="connsiteX19" fmla="*/ 2540000 w 2749550"/>
                  <a:gd name="connsiteY19" fmla="*/ 977951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09600 w 2749550"/>
                  <a:gd name="connsiteY4" fmla="*/ 679501 h 1466901"/>
                  <a:gd name="connsiteX5" fmla="*/ 765188 w 2749550"/>
                  <a:gd name="connsiteY5" fmla="*/ 409664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03301 h 1466901"/>
                  <a:gd name="connsiteX18" fmla="*/ 2425700 w 2749550"/>
                  <a:gd name="connsiteY18" fmla="*/ 787451 h 1466901"/>
                  <a:gd name="connsiteX19" fmla="*/ 2540000 w 2749550"/>
                  <a:gd name="connsiteY19" fmla="*/ 977951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22307 w 2749550"/>
                  <a:gd name="connsiteY4" fmla="*/ 688989 h 1466901"/>
                  <a:gd name="connsiteX5" fmla="*/ 765188 w 2749550"/>
                  <a:gd name="connsiteY5" fmla="*/ 409664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03301 h 1466901"/>
                  <a:gd name="connsiteX18" fmla="*/ 2425700 w 2749550"/>
                  <a:gd name="connsiteY18" fmla="*/ 787451 h 1466901"/>
                  <a:gd name="connsiteX19" fmla="*/ 2540000 w 2749550"/>
                  <a:gd name="connsiteY19" fmla="*/ 977951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22307 w 2749550"/>
                  <a:gd name="connsiteY4" fmla="*/ 688989 h 1466901"/>
                  <a:gd name="connsiteX5" fmla="*/ 765188 w 2749550"/>
                  <a:gd name="connsiteY5" fmla="*/ 409664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03301 h 1466901"/>
                  <a:gd name="connsiteX18" fmla="*/ 2425700 w 2749550"/>
                  <a:gd name="connsiteY18" fmla="*/ 787451 h 1466901"/>
                  <a:gd name="connsiteX19" fmla="*/ 2530470 w 2749550"/>
                  <a:gd name="connsiteY19" fmla="*/ 984276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22307 w 2749550"/>
                  <a:gd name="connsiteY4" fmla="*/ 688989 h 1466901"/>
                  <a:gd name="connsiteX5" fmla="*/ 765188 w 2749550"/>
                  <a:gd name="connsiteY5" fmla="*/ 409664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03301 h 1466901"/>
                  <a:gd name="connsiteX18" fmla="*/ 2416170 w 2749550"/>
                  <a:gd name="connsiteY18" fmla="*/ 793776 h 1466901"/>
                  <a:gd name="connsiteX19" fmla="*/ 2530470 w 2749550"/>
                  <a:gd name="connsiteY19" fmla="*/ 984276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22307 w 2749550"/>
                  <a:gd name="connsiteY4" fmla="*/ 688989 h 1466901"/>
                  <a:gd name="connsiteX5" fmla="*/ 765188 w 2749550"/>
                  <a:gd name="connsiteY5" fmla="*/ 409664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05043 w 2749550"/>
                  <a:gd name="connsiteY17" fmla="*/ 615951 h 1466901"/>
                  <a:gd name="connsiteX18" fmla="*/ 2416170 w 2749550"/>
                  <a:gd name="connsiteY18" fmla="*/ 793776 h 1466901"/>
                  <a:gd name="connsiteX19" fmla="*/ 2530470 w 2749550"/>
                  <a:gd name="connsiteY19" fmla="*/ 984276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22307 w 2749550"/>
                  <a:gd name="connsiteY4" fmla="*/ 688989 h 1466901"/>
                  <a:gd name="connsiteX5" fmla="*/ 765188 w 2749550"/>
                  <a:gd name="connsiteY5" fmla="*/ 409664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35197 w 2749550"/>
                  <a:gd name="connsiteY16" fmla="*/ 460414 h 1466901"/>
                  <a:gd name="connsiteX17" fmla="*/ 2317750 w 2749550"/>
                  <a:gd name="connsiteY17" fmla="*/ 615951 h 1466901"/>
                  <a:gd name="connsiteX18" fmla="*/ 2416170 w 2749550"/>
                  <a:gd name="connsiteY18" fmla="*/ 793776 h 1466901"/>
                  <a:gd name="connsiteX19" fmla="*/ 2530470 w 2749550"/>
                  <a:gd name="connsiteY19" fmla="*/ 984276 h 1466901"/>
                  <a:gd name="connsiteX20" fmla="*/ 2667000 w 2749550"/>
                  <a:gd name="connsiteY20" fmla="*/ 1181151 h 1466901"/>
                  <a:gd name="connsiteX21" fmla="*/ 2749550 w 2749550"/>
                  <a:gd name="connsiteY21" fmla="*/ 1295451 h 1466901"/>
                  <a:gd name="connsiteX0" fmla="*/ 0 w 2749550"/>
                  <a:gd name="connsiteY0" fmla="*/ 1466901 h 1466901"/>
                  <a:gd name="connsiteX1" fmla="*/ 222250 w 2749550"/>
                  <a:gd name="connsiteY1" fmla="*/ 1358951 h 1466901"/>
                  <a:gd name="connsiteX2" fmla="*/ 374650 w 2749550"/>
                  <a:gd name="connsiteY2" fmla="*/ 1130351 h 1466901"/>
                  <a:gd name="connsiteX3" fmla="*/ 508000 w 2749550"/>
                  <a:gd name="connsiteY3" fmla="*/ 927151 h 1466901"/>
                  <a:gd name="connsiteX4" fmla="*/ 622307 w 2749550"/>
                  <a:gd name="connsiteY4" fmla="*/ 688989 h 1466901"/>
                  <a:gd name="connsiteX5" fmla="*/ 765188 w 2749550"/>
                  <a:gd name="connsiteY5" fmla="*/ 409664 h 1466901"/>
                  <a:gd name="connsiteX6" fmla="*/ 898531 w 2749550"/>
                  <a:gd name="connsiteY6" fmla="*/ 231788 h 1466901"/>
                  <a:gd name="connsiteX7" fmla="*/ 981077 w 2749550"/>
                  <a:gd name="connsiteY7" fmla="*/ 111138 h 1466901"/>
                  <a:gd name="connsiteX8" fmla="*/ 1222377 w 2749550"/>
                  <a:gd name="connsiteY8" fmla="*/ 0 h 1466901"/>
                  <a:gd name="connsiteX9" fmla="*/ 1397000 w 2749550"/>
                  <a:gd name="connsiteY9" fmla="*/ 76251 h 1466901"/>
                  <a:gd name="connsiteX10" fmla="*/ 1495427 w 2749550"/>
                  <a:gd name="connsiteY10" fmla="*/ 136513 h 1466901"/>
                  <a:gd name="connsiteX11" fmla="*/ 1666873 w 2749550"/>
                  <a:gd name="connsiteY11" fmla="*/ 146075 h 1466901"/>
                  <a:gd name="connsiteX12" fmla="*/ 1752600 w 2749550"/>
                  <a:gd name="connsiteY12" fmla="*/ 152451 h 1466901"/>
                  <a:gd name="connsiteX13" fmla="*/ 1873247 w 2749550"/>
                  <a:gd name="connsiteY13" fmla="*/ 225438 h 1466901"/>
                  <a:gd name="connsiteX14" fmla="*/ 2006596 w 2749550"/>
                  <a:gd name="connsiteY14" fmla="*/ 295288 h 1466901"/>
                  <a:gd name="connsiteX15" fmla="*/ 2133600 w 2749550"/>
                  <a:gd name="connsiteY15" fmla="*/ 387401 h 1466901"/>
                  <a:gd name="connsiteX16" fmla="*/ 2225666 w 2749550"/>
                  <a:gd name="connsiteY16" fmla="*/ 462787 h 1466901"/>
                  <a:gd name="connsiteX17" fmla="*/ 2317750 w 2749550"/>
                  <a:gd name="connsiteY17" fmla="*/ 615951 h 1466901"/>
                  <a:gd name="connsiteX18" fmla="*/ 2416170 w 2749550"/>
                  <a:gd name="connsiteY18" fmla="*/ 793776 h 1466901"/>
                  <a:gd name="connsiteX19" fmla="*/ 2530470 w 2749550"/>
                  <a:gd name="connsiteY19" fmla="*/ 984276 h 1466901"/>
                  <a:gd name="connsiteX20" fmla="*/ 2667000 w 2749550"/>
                  <a:gd name="connsiteY20" fmla="*/ 1181151 h 1466901"/>
                  <a:gd name="connsiteX21" fmla="*/ 2749550 w 2749550"/>
                  <a:gd name="connsiteY21" fmla="*/ 1295451 h 1466901"/>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98531 w 2749550"/>
                  <a:gd name="connsiteY6" fmla="*/ 228626 h 1463739"/>
                  <a:gd name="connsiteX7" fmla="*/ 981077 w 2749550"/>
                  <a:gd name="connsiteY7" fmla="*/ 107976 h 1463739"/>
                  <a:gd name="connsiteX8" fmla="*/ 1187431 w 2749550"/>
                  <a:gd name="connsiteY8" fmla="*/ 0 h 1463739"/>
                  <a:gd name="connsiteX9" fmla="*/ 1397000 w 2749550"/>
                  <a:gd name="connsiteY9" fmla="*/ 73089 h 1463739"/>
                  <a:gd name="connsiteX10" fmla="*/ 1495427 w 2749550"/>
                  <a:gd name="connsiteY10" fmla="*/ 133351 h 1463739"/>
                  <a:gd name="connsiteX11" fmla="*/ 1666873 w 2749550"/>
                  <a:gd name="connsiteY11" fmla="*/ 142913 h 1463739"/>
                  <a:gd name="connsiteX12" fmla="*/ 1752600 w 2749550"/>
                  <a:gd name="connsiteY12" fmla="*/ 149289 h 1463739"/>
                  <a:gd name="connsiteX13" fmla="*/ 1873247 w 2749550"/>
                  <a:gd name="connsiteY13" fmla="*/ 222276 h 1463739"/>
                  <a:gd name="connsiteX14" fmla="*/ 2006596 w 2749550"/>
                  <a:gd name="connsiteY14" fmla="*/ 292126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98531 w 2749550"/>
                  <a:gd name="connsiteY6" fmla="*/ 228626 h 1463739"/>
                  <a:gd name="connsiteX7" fmla="*/ 958839 w 2749550"/>
                  <a:gd name="connsiteY7" fmla="*/ 107977 h 1463739"/>
                  <a:gd name="connsiteX8" fmla="*/ 1187431 w 2749550"/>
                  <a:gd name="connsiteY8" fmla="*/ 0 h 1463739"/>
                  <a:gd name="connsiteX9" fmla="*/ 1397000 w 2749550"/>
                  <a:gd name="connsiteY9" fmla="*/ 73089 h 1463739"/>
                  <a:gd name="connsiteX10" fmla="*/ 1495427 w 2749550"/>
                  <a:gd name="connsiteY10" fmla="*/ 133351 h 1463739"/>
                  <a:gd name="connsiteX11" fmla="*/ 1666873 w 2749550"/>
                  <a:gd name="connsiteY11" fmla="*/ 142913 h 1463739"/>
                  <a:gd name="connsiteX12" fmla="*/ 1752600 w 2749550"/>
                  <a:gd name="connsiteY12" fmla="*/ 149289 h 1463739"/>
                  <a:gd name="connsiteX13" fmla="*/ 1873247 w 2749550"/>
                  <a:gd name="connsiteY13" fmla="*/ 222276 h 1463739"/>
                  <a:gd name="connsiteX14" fmla="*/ 2006596 w 2749550"/>
                  <a:gd name="connsiteY14" fmla="*/ 292126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97000 w 2749550"/>
                  <a:gd name="connsiteY9" fmla="*/ 73089 h 1463739"/>
                  <a:gd name="connsiteX10" fmla="*/ 1495427 w 2749550"/>
                  <a:gd name="connsiteY10" fmla="*/ 133351 h 1463739"/>
                  <a:gd name="connsiteX11" fmla="*/ 1666873 w 2749550"/>
                  <a:gd name="connsiteY11" fmla="*/ 142913 h 1463739"/>
                  <a:gd name="connsiteX12" fmla="*/ 1752600 w 2749550"/>
                  <a:gd name="connsiteY12" fmla="*/ 149289 h 1463739"/>
                  <a:gd name="connsiteX13" fmla="*/ 1873247 w 2749550"/>
                  <a:gd name="connsiteY13" fmla="*/ 222276 h 1463739"/>
                  <a:gd name="connsiteX14" fmla="*/ 2006596 w 2749550"/>
                  <a:gd name="connsiteY14" fmla="*/ 292126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95427 w 2749550"/>
                  <a:gd name="connsiteY10" fmla="*/ 133351 h 1463739"/>
                  <a:gd name="connsiteX11" fmla="*/ 1666873 w 2749550"/>
                  <a:gd name="connsiteY11" fmla="*/ 142913 h 1463739"/>
                  <a:gd name="connsiteX12" fmla="*/ 1752600 w 2749550"/>
                  <a:gd name="connsiteY12" fmla="*/ 149289 h 1463739"/>
                  <a:gd name="connsiteX13" fmla="*/ 1873247 w 2749550"/>
                  <a:gd name="connsiteY13" fmla="*/ 222276 h 1463739"/>
                  <a:gd name="connsiteX14" fmla="*/ 2006596 w 2749550"/>
                  <a:gd name="connsiteY14" fmla="*/ 292126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52600 w 2749550"/>
                  <a:gd name="connsiteY12" fmla="*/ 149289 h 1463739"/>
                  <a:gd name="connsiteX13" fmla="*/ 1873247 w 2749550"/>
                  <a:gd name="connsiteY13" fmla="*/ 222276 h 1463739"/>
                  <a:gd name="connsiteX14" fmla="*/ 2006596 w 2749550"/>
                  <a:gd name="connsiteY14" fmla="*/ 292126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73247 w 2749550"/>
                  <a:gd name="connsiteY13" fmla="*/ 222276 h 1463739"/>
                  <a:gd name="connsiteX14" fmla="*/ 2006596 w 2749550"/>
                  <a:gd name="connsiteY14" fmla="*/ 292126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2006596 w 2749550"/>
                  <a:gd name="connsiteY14" fmla="*/ 292126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1984358 w 2749550"/>
                  <a:gd name="connsiteY14" fmla="*/ 333237 h 1463739"/>
                  <a:gd name="connsiteX15" fmla="*/ 2133600 w 2749550"/>
                  <a:gd name="connsiteY15" fmla="*/ 384239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1984358 w 2749550"/>
                  <a:gd name="connsiteY14" fmla="*/ 333237 h 1463739"/>
                  <a:gd name="connsiteX15" fmla="*/ 2127247 w 2749550"/>
                  <a:gd name="connsiteY15" fmla="*/ 453810 h 1463739"/>
                  <a:gd name="connsiteX16" fmla="*/ 2225666 w 2749550"/>
                  <a:gd name="connsiteY16" fmla="*/ 459625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1984358 w 2749550"/>
                  <a:gd name="connsiteY14" fmla="*/ 333237 h 1463739"/>
                  <a:gd name="connsiteX15" fmla="*/ 2127247 w 2749550"/>
                  <a:gd name="connsiteY15" fmla="*/ 453810 h 1463739"/>
                  <a:gd name="connsiteX16" fmla="*/ 2187544 w 2749550"/>
                  <a:gd name="connsiteY16" fmla="*/ 567144 h 1463739"/>
                  <a:gd name="connsiteX17" fmla="*/ 2317750 w 2749550"/>
                  <a:gd name="connsiteY17" fmla="*/ 612789 h 1463739"/>
                  <a:gd name="connsiteX18" fmla="*/ 2416170 w 2749550"/>
                  <a:gd name="connsiteY18" fmla="*/ 790614 h 1463739"/>
                  <a:gd name="connsiteX19" fmla="*/ 2530470 w 2749550"/>
                  <a:gd name="connsiteY19" fmla="*/ 981114 h 1463739"/>
                  <a:gd name="connsiteX20" fmla="*/ 2667000 w 2749550"/>
                  <a:gd name="connsiteY20" fmla="*/ 1177989 h 1463739"/>
                  <a:gd name="connsiteX21" fmla="*/ 2749550 w 2749550"/>
                  <a:gd name="connsiteY21"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1984358 w 2749550"/>
                  <a:gd name="connsiteY14" fmla="*/ 333237 h 1463739"/>
                  <a:gd name="connsiteX15" fmla="*/ 2127247 w 2749550"/>
                  <a:gd name="connsiteY15" fmla="*/ 453810 h 1463739"/>
                  <a:gd name="connsiteX16" fmla="*/ 2187544 w 2749550"/>
                  <a:gd name="connsiteY16" fmla="*/ 567144 h 1463739"/>
                  <a:gd name="connsiteX17" fmla="*/ 2416170 w 2749550"/>
                  <a:gd name="connsiteY17" fmla="*/ 790614 h 1463739"/>
                  <a:gd name="connsiteX18" fmla="*/ 2530470 w 2749550"/>
                  <a:gd name="connsiteY18" fmla="*/ 981114 h 1463739"/>
                  <a:gd name="connsiteX19" fmla="*/ 2667000 w 2749550"/>
                  <a:gd name="connsiteY19" fmla="*/ 1177989 h 1463739"/>
                  <a:gd name="connsiteX20" fmla="*/ 2749550 w 2749550"/>
                  <a:gd name="connsiteY20"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1984358 w 2749550"/>
                  <a:gd name="connsiteY14" fmla="*/ 333237 h 1463739"/>
                  <a:gd name="connsiteX15" fmla="*/ 2127247 w 2749550"/>
                  <a:gd name="connsiteY15" fmla="*/ 453810 h 1463739"/>
                  <a:gd name="connsiteX16" fmla="*/ 2187544 w 2749550"/>
                  <a:gd name="connsiteY16" fmla="*/ 567144 h 1463739"/>
                  <a:gd name="connsiteX17" fmla="*/ 2336748 w 2749550"/>
                  <a:gd name="connsiteY17" fmla="*/ 828562 h 1463739"/>
                  <a:gd name="connsiteX18" fmla="*/ 2530470 w 2749550"/>
                  <a:gd name="connsiteY18" fmla="*/ 981114 h 1463739"/>
                  <a:gd name="connsiteX19" fmla="*/ 2667000 w 2749550"/>
                  <a:gd name="connsiteY19" fmla="*/ 1177989 h 1463739"/>
                  <a:gd name="connsiteX20" fmla="*/ 2749550 w 2749550"/>
                  <a:gd name="connsiteY20"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1984358 w 2749550"/>
                  <a:gd name="connsiteY14" fmla="*/ 333237 h 1463739"/>
                  <a:gd name="connsiteX15" fmla="*/ 2127247 w 2749550"/>
                  <a:gd name="connsiteY15" fmla="*/ 453810 h 1463739"/>
                  <a:gd name="connsiteX16" fmla="*/ 2187544 w 2749550"/>
                  <a:gd name="connsiteY16" fmla="*/ 567144 h 1463739"/>
                  <a:gd name="connsiteX17" fmla="*/ 2336748 w 2749550"/>
                  <a:gd name="connsiteY17" fmla="*/ 828562 h 1463739"/>
                  <a:gd name="connsiteX18" fmla="*/ 2667000 w 2749550"/>
                  <a:gd name="connsiteY18" fmla="*/ 1177989 h 1463739"/>
                  <a:gd name="connsiteX19" fmla="*/ 2749550 w 2749550"/>
                  <a:gd name="connsiteY19" fmla="*/ 1292289 h 1463739"/>
                  <a:gd name="connsiteX0" fmla="*/ 0 w 2749550"/>
                  <a:gd name="connsiteY0" fmla="*/ 1463739 h 1463739"/>
                  <a:gd name="connsiteX1" fmla="*/ 222250 w 2749550"/>
                  <a:gd name="connsiteY1" fmla="*/ 1355789 h 1463739"/>
                  <a:gd name="connsiteX2" fmla="*/ 374650 w 2749550"/>
                  <a:gd name="connsiteY2" fmla="*/ 1127189 h 1463739"/>
                  <a:gd name="connsiteX3" fmla="*/ 508000 w 2749550"/>
                  <a:gd name="connsiteY3" fmla="*/ 923989 h 1463739"/>
                  <a:gd name="connsiteX4" fmla="*/ 622307 w 2749550"/>
                  <a:gd name="connsiteY4" fmla="*/ 685827 h 1463739"/>
                  <a:gd name="connsiteX5" fmla="*/ 765188 w 2749550"/>
                  <a:gd name="connsiteY5" fmla="*/ 406502 h 1463739"/>
                  <a:gd name="connsiteX6" fmla="*/ 876293 w 2749550"/>
                  <a:gd name="connsiteY6" fmla="*/ 225464 h 1463739"/>
                  <a:gd name="connsiteX7" fmla="*/ 958839 w 2749550"/>
                  <a:gd name="connsiteY7" fmla="*/ 107977 h 1463739"/>
                  <a:gd name="connsiteX8" fmla="*/ 1187431 w 2749550"/>
                  <a:gd name="connsiteY8" fmla="*/ 0 h 1463739"/>
                  <a:gd name="connsiteX9" fmla="*/ 1355701 w 2749550"/>
                  <a:gd name="connsiteY9" fmla="*/ 92063 h 1463739"/>
                  <a:gd name="connsiteX10" fmla="*/ 1438244 w 2749550"/>
                  <a:gd name="connsiteY10" fmla="*/ 133351 h 1463739"/>
                  <a:gd name="connsiteX11" fmla="*/ 1666873 w 2749550"/>
                  <a:gd name="connsiteY11" fmla="*/ 142913 h 1463739"/>
                  <a:gd name="connsiteX12" fmla="*/ 1714478 w 2749550"/>
                  <a:gd name="connsiteY12" fmla="*/ 187237 h 1463739"/>
                  <a:gd name="connsiteX13" fmla="*/ 1857363 w 2749550"/>
                  <a:gd name="connsiteY13" fmla="*/ 250737 h 1463739"/>
                  <a:gd name="connsiteX14" fmla="*/ 1984358 w 2749550"/>
                  <a:gd name="connsiteY14" fmla="*/ 333237 h 1463739"/>
                  <a:gd name="connsiteX15" fmla="*/ 2127247 w 2749550"/>
                  <a:gd name="connsiteY15" fmla="*/ 453810 h 1463739"/>
                  <a:gd name="connsiteX16" fmla="*/ 2187544 w 2749550"/>
                  <a:gd name="connsiteY16" fmla="*/ 567144 h 1463739"/>
                  <a:gd name="connsiteX17" fmla="*/ 2336748 w 2749550"/>
                  <a:gd name="connsiteY17" fmla="*/ 828562 h 1463739"/>
                  <a:gd name="connsiteX18" fmla="*/ 2555810 w 2749550"/>
                  <a:gd name="connsiteY18" fmla="*/ 1193801 h 1463739"/>
                  <a:gd name="connsiteX19" fmla="*/ 2749550 w 2749550"/>
                  <a:gd name="connsiteY19" fmla="*/ 1292289 h 1463739"/>
                  <a:gd name="connsiteX0" fmla="*/ 0 w 2612945"/>
                  <a:gd name="connsiteY0" fmla="*/ 1463739 h 1463739"/>
                  <a:gd name="connsiteX1" fmla="*/ 222250 w 2612945"/>
                  <a:gd name="connsiteY1" fmla="*/ 1355789 h 1463739"/>
                  <a:gd name="connsiteX2" fmla="*/ 374650 w 2612945"/>
                  <a:gd name="connsiteY2" fmla="*/ 1127189 h 1463739"/>
                  <a:gd name="connsiteX3" fmla="*/ 508000 w 2612945"/>
                  <a:gd name="connsiteY3" fmla="*/ 923989 h 1463739"/>
                  <a:gd name="connsiteX4" fmla="*/ 622307 w 2612945"/>
                  <a:gd name="connsiteY4" fmla="*/ 685827 h 1463739"/>
                  <a:gd name="connsiteX5" fmla="*/ 765188 w 2612945"/>
                  <a:gd name="connsiteY5" fmla="*/ 406502 h 1463739"/>
                  <a:gd name="connsiteX6" fmla="*/ 876293 w 2612945"/>
                  <a:gd name="connsiteY6" fmla="*/ 225464 h 1463739"/>
                  <a:gd name="connsiteX7" fmla="*/ 958839 w 2612945"/>
                  <a:gd name="connsiteY7" fmla="*/ 107977 h 1463739"/>
                  <a:gd name="connsiteX8" fmla="*/ 1187431 w 2612945"/>
                  <a:gd name="connsiteY8" fmla="*/ 0 h 1463739"/>
                  <a:gd name="connsiteX9" fmla="*/ 1355701 w 2612945"/>
                  <a:gd name="connsiteY9" fmla="*/ 92063 h 1463739"/>
                  <a:gd name="connsiteX10" fmla="*/ 1438244 w 2612945"/>
                  <a:gd name="connsiteY10" fmla="*/ 133351 h 1463739"/>
                  <a:gd name="connsiteX11" fmla="*/ 1666873 w 2612945"/>
                  <a:gd name="connsiteY11" fmla="*/ 142913 h 1463739"/>
                  <a:gd name="connsiteX12" fmla="*/ 1714478 w 2612945"/>
                  <a:gd name="connsiteY12" fmla="*/ 187237 h 1463739"/>
                  <a:gd name="connsiteX13" fmla="*/ 1857363 w 2612945"/>
                  <a:gd name="connsiteY13" fmla="*/ 250737 h 1463739"/>
                  <a:gd name="connsiteX14" fmla="*/ 1984358 w 2612945"/>
                  <a:gd name="connsiteY14" fmla="*/ 333237 h 1463739"/>
                  <a:gd name="connsiteX15" fmla="*/ 2127247 w 2612945"/>
                  <a:gd name="connsiteY15" fmla="*/ 453810 h 1463739"/>
                  <a:gd name="connsiteX16" fmla="*/ 2187544 w 2612945"/>
                  <a:gd name="connsiteY16" fmla="*/ 567144 h 1463739"/>
                  <a:gd name="connsiteX17" fmla="*/ 2336748 w 2612945"/>
                  <a:gd name="connsiteY17" fmla="*/ 828562 h 1463739"/>
                  <a:gd name="connsiteX18" fmla="*/ 2555810 w 2612945"/>
                  <a:gd name="connsiteY18" fmla="*/ 1193801 h 1463739"/>
                  <a:gd name="connsiteX19" fmla="*/ 2612945 w 2612945"/>
                  <a:gd name="connsiteY19" fmla="*/ 1289127 h 1463739"/>
                  <a:gd name="connsiteX0" fmla="*/ 0 w 2612945"/>
                  <a:gd name="connsiteY0" fmla="*/ 1463739 h 1463739"/>
                  <a:gd name="connsiteX1" fmla="*/ 222250 w 2612945"/>
                  <a:gd name="connsiteY1" fmla="*/ 1355789 h 1463739"/>
                  <a:gd name="connsiteX2" fmla="*/ 374650 w 2612945"/>
                  <a:gd name="connsiteY2" fmla="*/ 1127189 h 1463739"/>
                  <a:gd name="connsiteX3" fmla="*/ 508000 w 2612945"/>
                  <a:gd name="connsiteY3" fmla="*/ 923989 h 1463739"/>
                  <a:gd name="connsiteX4" fmla="*/ 622307 w 2612945"/>
                  <a:gd name="connsiteY4" fmla="*/ 685827 h 1463739"/>
                  <a:gd name="connsiteX5" fmla="*/ 765188 w 2612945"/>
                  <a:gd name="connsiteY5" fmla="*/ 406502 h 1463739"/>
                  <a:gd name="connsiteX6" fmla="*/ 876293 w 2612945"/>
                  <a:gd name="connsiteY6" fmla="*/ 225464 h 1463739"/>
                  <a:gd name="connsiteX7" fmla="*/ 958839 w 2612945"/>
                  <a:gd name="connsiteY7" fmla="*/ 107977 h 1463739"/>
                  <a:gd name="connsiteX8" fmla="*/ 1187431 w 2612945"/>
                  <a:gd name="connsiteY8" fmla="*/ 0 h 1463739"/>
                  <a:gd name="connsiteX9" fmla="*/ 1355701 w 2612945"/>
                  <a:gd name="connsiteY9" fmla="*/ 92063 h 1463739"/>
                  <a:gd name="connsiteX10" fmla="*/ 1438244 w 2612945"/>
                  <a:gd name="connsiteY10" fmla="*/ 133351 h 1463739"/>
                  <a:gd name="connsiteX11" fmla="*/ 1644635 w 2612945"/>
                  <a:gd name="connsiteY11" fmla="*/ 155562 h 1463739"/>
                  <a:gd name="connsiteX12" fmla="*/ 1714478 w 2612945"/>
                  <a:gd name="connsiteY12" fmla="*/ 187237 h 1463739"/>
                  <a:gd name="connsiteX13" fmla="*/ 1857363 w 2612945"/>
                  <a:gd name="connsiteY13" fmla="*/ 250737 h 1463739"/>
                  <a:gd name="connsiteX14" fmla="*/ 1984358 w 2612945"/>
                  <a:gd name="connsiteY14" fmla="*/ 333237 h 1463739"/>
                  <a:gd name="connsiteX15" fmla="*/ 2127247 w 2612945"/>
                  <a:gd name="connsiteY15" fmla="*/ 453810 h 1463739"/>
                  <a:gd name="connsiteX16" fmla="*/ 2187544 w 2612945"/>
                  <a:gd name="connsiteY16" fmla="*/ 567144 h 1463739"/>
                  <a:gd name="connsiteX17" fmla="*/ 2336748 w 2612945"/>
                  <a:gd name="connsiteY17" fmla="*/ 828562 h 1463739"/>
                  <a:gd name="connsiteX18" fmla="*/ 2555810 w 2612945"/>
                  <a:gd name="connsiteY18" fmla="*/ 1193801 h 1463739"/>
                  <a:gd name="connsiteX19" fmla="*/ 2612945 w 2612945"/>
                  <a:gd name="connsiteY19" fmla="*/ 1289127 h 146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2945" h="1463739">
                    <a:moveTo>
                      <a:pt x="0" y="1463739"/>
                    </a:moveTo>
                    <a:lnTo>
                      <a:pt x="222250" y="1355789"/>
                    </a:lnTo>
                    <a:lnTo>
                      <a:pt x="374650" y="1127189"/>
                    </a:lnTo>
                    <a:lnTo>
                      <a:pt x="508000" y="923989"/>
                    </a:lnTo>
                    <a:lnTo>
                      <a:pt x="622307" y="685827"/>
                    </a:lnTo>
                    <a:lnTo>
                      <a:pt x="765188" y="406502"/>
                    </a:lnTo>
                    <a:lnTo>
                      <a:pt x="876293" y="225464"/>
                    </a:lnTo>
                    <a:lnTo>
                      <a:pt x="958839" y="107977"/>
                    </a:lnTo>
                    <a:lnTo>
                      <a:pt x="1187431" y="0"/>
                    </a:lnTo>
                    <a:lnTo>
                      <a:pt x="1355701" y="92063"/>
                    </a:lnTo>
                    <a:lnTo>
                      <a:pt x="1438244" y="133351"/>
                    </a:lnTo>
                    <a:lnTo>
                      <a:pt x="1644635" y="155562"/>
                    </a:lnTo>
                    <a:lnTo>
                      <a:pt x="1714478" y="187237"/>
                    </a:lnTo>
                    <a:lnTo>
                      <a:pt x="1857363" y="250737"/>
                    </a:lnTo>
                    <a:lnTo>
                      <a:pt x="1984358" y="333237"/>
                    </a:lnTo>
                    <a:lnTo>
                      <a:pt x="2127247" y="453810"/>
                    </a:lnTo>
                    <a:lnTo>
                      <a:pt x="2187544" y="567144"/>
                    </a:lnTo>
                    <a:lnTo>
                      <a:pt x="2336748" y="828562"/>
                    </a:lnTo>
                    <a:lnTo>
                      <a:pt x="2555810" y="1193801"/>
                    </a:lnTo>
                    <a:lnTo>
                      <a:pt x="2612945" y="1289127"/>
                    </a:lnTo>
                  </a:path>
                </a:pathLst>
              </a:custGeom>
              <a:ln w="38100">
                <a:solidFill>
                  <a:schemeClr val="accent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endParaRPr lang="en-US">
                  <a:solidFill>
                    <a:schemeClr val="bg1"/>
                  </a:solidFill>
                </a:endParaRPr>
              </a:p>
            </p:txBody>
          </p:sp>
          <p:sp>
            <p:nvSpPr>
              <p:cNvPr id="81" name="Freeform 80"/>
              <p:cNvSpPr/>
              <p:nvPr/>
            </p:nvSpPr>
            <p:spPr>
              <a:xfrm>
                <a:off x="5643561" y="4595813"/>
                <a:ext cx="2727325" cy="993775"/>
              </a:xfrm>
              <a:custGeom>
                <a:avLst/>
                <a:gdLst>
                  <a:gd name="connsiteX0" fmla="*/ 0 w 2762250"/>
                  <a:gd name="connsiteY0" fmla="*/ 1003300 h 1003300"/>
                  <a:gd name="connsiteX1" fmla="*/ 241300 w 2762250"/>
                  <a:gd name="connsiteY1" fmla="*/ 882650 h 1003300"/>
                  <a:gd name="connsiteX2" fmla="*/ 406400 w 2762250"/>
                  <a:gd name="connsiteY2" fmla="*/ 679450 h 1003300"/>
                  <a:gd name="connsiteX3" fmla="*/ 508000 w 2762250"/>
                  <a:gd name="connsiteY3" fmla="*/ 590550 h 1003300"/>
                  <a:gd name="connsiteX4" fmla="*/ 596900 w 2762250"/>
                  <a:gd name="connsiteY4" fmla="*/ 419100 h 1003300"/>
                  <a:gd name="connsiteX5" fmla="*/ 704850 w 2762250"/>
                  <a:gd name="connsiteY5" fmla="*/ 260350 h 1003300"/>
                  <a:gd name="connsiteX6" fmla="*/ 819150 w 2762250"/>
                  <a:gd name="connsiteY6" fmla="*/ 139700 h 1003300"/>
                  <a:gd name="connsiteX7" fmla="*/ 908050 w 2762250"/>
                  <a:gd name="connsiteY7" fmla="*/ 82550 h 1003300"/>
                  <a:gd name="connsiteX8" fmla="*/ 977900 w 2762250"/>
                  <a:gd name="connsiteY8" fmla="*/ 6350 h 1003300"/>
                  <a:gd name="connsiteX9" fmla="*/ 1111250 w 2762250"/>
                  <a:gd name="connsiteY9" fmla="*/ 0 h 1003300"/>
                  <a:gd name="connsiteX10" fmla="*/ 1193800 w 2762250"/>
                  <a:gd name="connsiteY10" fmla="*/ 6350 h 1003300"/>
                  <a:gd name="connsiteX11" fmla="*/ 1250950 w 2762250"/>
                  <a:gd name="connsiteY11" fmla="*/ 25400 h 1003300"/>
                  <a:gd name="connsiteX12" fmla="*/ 1320800 w 2762250"/>
                  <a:gd name="connsiteY12" fmla="*/ 63500 h 1003300"/>
                  <a:gd name="connsiteX13" fmla="*/ 1403350 w 2762250"/>
                  <a:gd name="connsiteY13" fmla="*/ 120650 h 1003300"/>
                  <a:gd name="connsiteX14" fmla="*/ 1473200 w 2762250"/>
                  <a:gd name="connsiteY14" fmla="*/ 146050 h 1003300"/>
                  <a:gd name="connsiteX15" fmla="*/ 1555750 w 2762250"/>
                  <a:gd name="connsiteY15" fmla="*/ 234950 h 1003300"/>
                  <a:gd name="connsiteX16" fmla="*/ 1682750 w 2762250"/>
                  <a:gd name="connsiteY16" fmla="*/ 317500 h 1003300"/>
                  <a:gd name="connsiteX17" fmla="*/ 1784350 w 2762250"/>
                  <a:gd name="connsiteY17" fmla="*/ 400050 h 1003300"/>
                  <a:gd name="connsiteX18" fmla="*/ 1943100 w 2762250"/>
                  <a:gd name="connsiteY18" fmla="*/ 488950 h 1003300"/>
                  <a:gd name="connsiteX19" fmla="*/ 2076450 w 2762250"/>
                  <a:gd name="connsiteY19" fmla="*/ 552450 h 1003300"/>
                  <a:gd name="connsiteX20" fmla="*/ 2241550 w 2762250"/>
                  <a:gd name="connsiteY20" fmla="*/ 628650 h 1003300"/>
                  <a:gd name="connsiteX21" fmla="*/ 2368550 w 2762250"/>
                  <a:gd name="connsiteY21" fmla="*/ 679450 h 1003300"/>
                  <a:gd name="connsiteX22" fmla="*/ 2476500 w 2762250"/>
                  <a:gd name="connsiteY22" fmla="*/ 723900 h 1003300"/>
                  <a:gd name="connsiteX23" fmla="*/ 2590800 w 2762250"/>
                  <a:gd name="connsiteY23" fmla="*/ 749300 h 1003300"/>
                  <a:gd name="connsiteX24" fmla="*/ 2762250 w 2762250"/>
                  <a:gd name="connsiteY24" fmla="*/ 762000 h 1003300"/>
                  <a:gd name="connsiteX0" fmla="*/ 0 w 2762250"/>
                  <a:gd name="connsiteY0" fmla="*/ 1003300 h 1003300"/>
                  <a:gd name="connsiteX1" fmla="*/ 241300 w 2762250"/>
                  <a:gd name="connsiteY1" fmla="*/ 882650 h 1003300"/>
                  <a:gd name="connsiteX2" fmla="*/ 406400 w 2762250"/>
                  <a:gd name="connsiteY2" fmla="*/ 679450 h 1003300"/>
                  <a:gd name="connsiteX3" fmla="*/ 508000 w 2762250"/>
                  <a:gd name="connsiteY3" fmla="*/ 590550 h 1003300"/>
                  <a:gd name="connsiteX4" fmla="*/ 596900 w 2762250"/>
                  <a:gd name="connsiteY4" fmla="*/ 419100 h 1003300"/>
                  <a:gd name="connsiteX5" fmla="*/ 704850 w 2762250"/>
                  <a:gd name="connsiteY5" fmla="*/ 260350 h 1003300"/>
                  <a:gd name="connsiteX6" fmla="*/ 819150 w 2762250"/>
                  <a:gd name="connsiteY6" fmla="*/ 139700 h 1003300"/>
                  <a:gd name="connsiteX7" fmla="*/ 908050 w 2762250"/>
                  <a:gd name="connsiteY7" fmla="*/ 82550 h 1003300"/>
                  <a:gd name="connsiteX8" fmla="*/ 977900 w 2762250"/>
                  <a:gd name="connsiteY8" fmla="*/ 6350 h 1003300"/>
                  <a:gd name="connsiteX9" fmla="*/ 1111250 w 2762250"/>
                  <a:gd name="connsiteY9" fmla="*/ 0 h 1003300"/>
                  <a:gd name="connsiteX10" fmla="*/ 1193800 w 2762250"/>
                  <a:gd name="connsiteY10" fmla="*/ 6350 h 1003300"/>
                  <a:gd name="connsiteX11" fmla="*/ 1250950 w 2762250"/>
                  <a:gd name="connsiteY11" fmla="*/ 25400 h 1003300"/>
                  <a:gd name="connsiteX12" fmla="*/ 1320800 w 2762250"/>
                  <a:gd name="connsiteY12" fmla="*/ 63500 h 1003300"/>
                  <a:gd name="connsiteX13" fmla="*/ 1403350 w 2762250"/>
                  <a:gd name="connsiteY13" fmla="*/ 120650 h 1003300"/>
                  <a:gd name="connsiteX14" fmla="*/ 1470025 w 2762250"/>
                  <a:gd name="connsiteY14" fmla="*/ 152400 h 1003300"/>
                  <a:gd name="connsiteX15" fmla="*/ 1555750 w 2762250"/>
                  <a:gd name="connsiteY15" fmla="*/ 234950 h 1003300"/>
                  <a:gd name="connsiteX16" fmla="*/ 1682750 w 2762250"/>
                  <a:gd name="connsiteY16" fmla="*/ 317500 h 1003300"/>
                  <a:gd name="connsiteX17" fmla="*/ 1784350 w 2762250"/>
                  <a:gd name="connsiteY17" fmla="*/ 400050 h 1003300"/>
                  <a:gd name="connsiteX18" fmla="*/ 1943100 w 2762250"/>
                  <a:gd name="connsiteY18" fmla="*/ 488950 h 1003300"/>
                  <a:gd name="connsiteX19" fmla="*/ 2076450 w 2762250"/>
                  <a:gd name="connsiteY19" fmla="*/ 552450 h 1003300"/>
                  <a:gd name="connsiteX20" fmla="*/ 2241550 w 2762250"/>
                  <a:gd name="connsiteY20" fmla="*/ 628650 h 1003300"/>
                  <a:gd name="connsiteX21" fmla="*/ 2368550 w 2762250"/>
                  <a:gd name="connsiteY21" fmla="*/ 679450 h 1003300"/>
                  <a:gd name="connsiteX22" fmla="*/ 2476500 w 2762250"/>
                  <a:gd name="connsiteY22" fmla="*/ 723900 h 1003300"/>
                  <a:gd name="connsiteX23" fmla="*/ 2590800 w 2762250"/>
                  <a:gd name="connsiteY23" fmla="*/ 749300 h 1003300"/>
                  <a:gd name="connsiteX24" fmla="*/ 2762250 w 2762250"/>
                  <a:gd name="connsiteY24" fmla="*/ 762000 h 1003300"/>
                  <a:gd name="connsiteX0" fmla="*/ 0 w 2762250"/>
                  <a:gd name="connsiteY0" fmla="*/ 1003300 h 1003300"/>
                  <a:gd name="connsiteX1" fmla="*/ 241300 w 2762250"/>
                  <a:gd name="connsiteY1" fmla="*/ 882650 h 1003300"/>
                  <a:gd name="connsiteX2" fmla="*/ 406400 w 2762250"/>
                  <a:gd name="connsiteY2" fmla="*/ 679450 h 1003300"/>
                  <a:gd name="connsiteX3" fmla="*/ 508000 w 2762250"/>
                  <a:gd name="connsiteY3" fmla="*/ 590550 h 1003300"/>
                  <a:gd name="connsiteX4" fmla="*/ 596900 w 2762250"/>
                  <a:gd name="connsiteY4" fmla="*/ 419100 h 1003300"/>
                  <a:gd name="connsiteX5" fmla="*/ 704850 w 2762250"/>
                  <a:gd name="connsiteY5" fmla="*/ 260350 h 1003300"/>
                  <a:gd name="connsiteX6" fmla="*/ 819150 w 2762250"/>
                  <a:gd name="connsiteY6" fmla="*/ 139700 h 1003300"/>
                  <a:gd name="connsiteX7" fmla="*/ 908050 w 2762250"/>
                  <a:gd name="connsiteY7" fmla="*/ 82550 h 1003300"/>
                  <a:gd name="connsiteX8" fmla="*/ 977900 w 2762250"/>
                  <a:gd name="connsiteY8" fmla="*/ 6350 h 1003300"/>
                  <a:gd name="connsiteX9" fmla="*/ 1111250 w 2762250"/>
                  <a:gd name="connsiteY9" fmla="*/ 0 h 1003300"/>
                  <a:gd name="connsiteX10" fmla="*/ 1193800 w 2762250"/>
                  <a:gd name="connsiteY10" fmla="*/ 6350 h 1003300"/>
                  <a:gd name="connsiteX11" fmla="*/ 1250950 w 2762250"/>
                  <a:gd name="connsiteY11" fmla="*/ 25400 h 1003300"/>
                  <a:gd name="connsiteX12" fmla="*/ 1320800 w 2762250"/>
                  <a:gd name="connsiteY12" fmla="*/ 63500 h 1003300"/>
                  <a:gd name="connsiteX13" fmla="*/ 1397000 w 2762250"/>
                  <a:gd name="connsiteY13" fmla="*/ 130175 h 1003300"/>
                  <a:gd name="connsiteX14" fmla="*/ 1470025 w 2762250"/>
                  <a:gd name="connsiteY14" fmla="*/ 152400 h 1003300"/>
                  <a:gd name="connsiteX15" fmla="*/ 1555750 w 2762250"/>
                  <a:gd name="connsiteY15" fmla="*/ 234950 h 1003300"/>
                  <a:gd name="connsiteX16" fmla="*/ 1682750 w 2762250"/>
                  <a:gd name="connsiteY16" fmla="*/ 317500 h 1003300"/>
                  <a:gd name="connsiteX17" fmla="*/ 1784350 w 2762250"/>
                  <a:gd name="connsiteY17" fmla="*/ 400050 h 1003300"/>
                  <a:gd name="connsiteX18" fmla="*/ 1943100 w 2762250"/>
                  <a:gd name="connsiteY18" fmla="*/ 488950 h 1003300"/>
                  <a:gd name="connsiteX19" fmla="*/ 2076450 w 2762250"/>
                  <a:gd name="connsiteY19" fmla="*/ 552450 h 1003300"/>
                  <a:gd name="connsiteX20" fmla="*/ 2241550 w 2762250"/>
                  <a:gd name="connsiteY20" fmla="*/ 628650 h 1003300"/>
                  <a:gd name="connsiteX21" fmla="*/ 2368550 w 2762250"/>
                  <a:gd name="connsiteY21" fmla="*/ 679450 h 1003300"/>
                  <a:gd name="connsiteX22" fmla="*/ 2476500 w 2762250"/>
                  <a:gd name="connsiteY22" fmla="*/ 723900 h 1003300"/>
                  <a:gd name="connsiteX23" fmla="*/ 2590800 w 2762250"/>
                  <a:gd name="connsiteY23" fmla="*/ 749300 h 1003300"/>
                  <a:gd name="connsiteX24" fmla="*/ 2762250 w 2762250"/>
                  <a:gd name="connsiteY24" fmla="*/ 762000 h 1003300"/>
                  <a:gd name="connsiteX0" fmla="*/ 0 w 2762250"/>
                  <a:gd name="connsiteY0" fmla="*/ 1003300 h 1003300"/>
                  <a:gd name="connsiteX1" fmla="*/ 241300 w 2762250"/>
                  <a:gd name="connsiteY1" fmla="*/ 882650 h 1003300"/>
                  <a:gd name="connsiteX2" fmla="*/ 406400 w 2762250"/>
                  <a:gd name="connsiteY2" fmla="*/ 679450 h 1003300"/>
                  <a:gd name="connsiteX3" fmla="*/ 508000 w 2762250"/>
                  <a:gd name="connsiteY3" fmla="*/ 590550 h 1003300"/>
                  <a:gd name="connsiteX4" fmla="*/ 596900 w 2762250"/>
                  <a:gd name="connsiteY4" fmla="*/ 419100 h 1003300"/>
                  <a:gd name="connsiteX5" fmla="*/ 704850 w 2762250"/>
                  <a:gd name="connsiteY5" fmla="*/ 260350 h 1003300"/>
                  <a:gd name="connsiteX6" fmla="*/ 819150 w 2762250"/>
                  <a:gd name="connsiteY6" fmla="*/ 139700 h 1003300"/>
                  <a:gd name="connsiteX7" fmla="*/ 908050 w 2762250"/>
                  <a:gd name="connsiteY7" fmla="*/ 82550 h 1003300"/>
                  <a:gd name="connsiteX8" fmla="*/ 977900 w 2762250"/>
                  <a:gd name="connsiteY8" fmla="*/ 6350 h 1003300"/>
                  <a:gd name="connsiteX9" fmla="*/ 1111250 w 2762250"/>
                  <a:gd name="connsiteY9" fmla="*/ 0 h 1003300"/>
                  <a:gd name="connsiteX10" fmla="*/ 1193800 w 2762250"/>
                  <a:gd name="connsiteY10" fmla="*/ 6350 h 1003300"/>
                  <a:gd name="connsiteX11" fmla="*/ 1250950 w 2762250"/>
                  <a:gd name="connsiteY11" fmla="*/ 25400 h 1003300"/>
                  <a:gd name="connsiteX12" fmla="*/ 1317625 w 2762250"/>
                  <a:gd name="connsiteY12" fmla="*/ 73025 h 1003300"/>
                  <a:gd name="connsiteX13" fmla="*/ 1397000 w 2762250"/>
                  <a:gd name="connsiteY13" fmla="*/ 130175 h 1003300"/>
                  <a:gd name="connsiteX14" fmla="*/ 1470025 w 2762250"/>
                  <a:gd name="connsiteY14" fmla="*/ 152400 h 1003300"/>
                  <a:gd name="connsiteX15" fmla="*/ 1555750 w 2762250"/>
                  <a:gd name="connsiteY15" fmla="*/ 234950 h 1003300"/>
                  <a:gd name="connsiteX16" fmla="*/ 1682750 w 2762250"/>
                  <a:gd name="connsiteY16" fmla="*/ 317500 h 1003300"/>
                  <a:gd name="connsiteX17" fmla="*/ 1784350 w 2762250"/>
                  <a:gd name="connsiteY17" fmla="*/ 400050 h 1003300"/>
                  <a:gd name="connsiteX18" fmla="*/ 1943100 w 2762250"/>
                  <a:gd name="connsiteY18" fmla="*/ 488950 h 1003300"/>
                  <a:gd name="connsiteX19" fmla="*/ 2076450 w 2762250"/>
                  <a:gd name="connsiteY19" fmla="*/ 552450 h 1003300"/>
                  <a:gd name="connsiteX20" fmla="*/ 2241550 w 2762250"/>
                  <a:gd name="connsiteY20" fmla="*/ 628650 h 1003300"/>
                  <a:gd name="connsiteX21" fmla="*/ 2368550 w 2762250"/>
                  <a:gd name="connsiteY21" fmla="*/ 679450 h 1003300"/>
                  <a:gd name="connsiteX22" fmla="*/ 2476500 w 2762250"/>
                  <a:gd name="connsiteY22" fmla="*/ 723900 h 1003300"/>
                  <a:gd name="connsiteX23" fmla="*/ 2590800 w 2762250"/>
                  <a:gd name="connsiteY23" fmla="*/ 749300 h 1003300"/>
                  <a:gd name="connsiteX24" fmla="*/ 2762250 w 2762250"/>
                  <a:gd name="connsiteY24" fmla="*/ 762000 h 1003300"/>
                  <a:gd name="connsiteX0" fmla="*/ 0 w 2762250"/>
                  <a:gd name="connsiteY0" fmla="*/ 1003300 h 1003300"/>
                  <a:gd name="connsiteX1" fmla="*/ 241300 w 2762250"/>
                  <a:gd name="connsiteY1" fmla="*/ 882650 h 1003300"/>
                  <a:gd name="connsiteX2" fmla="*/ 406400 w 2762250"/>
                  <a:gd name="connsiteY2" fmla="*/ 679450 h 1003300"/>
                  <a:gd name="connsiteX3" fmla="*/ 508000 w 2762250"/>
                  <a:gd name="connsiteY3" fmla="*/ 590550 h 1003300"/>
                  <a:gd name="connsiteX4" fmla="*/ 596900 w 2762250"/>
                  <a:gd name="connsiteY4" fmla="*/ 419100 h 1003300"/>
                  <a:gd name="connsiteX5" fmla="*/ 704850 w 2762250"/>
                  <a:gd name="connsiteY5" fmla="*/ 260350 h 1003300"/>
                  <a:gd name="connsiteX6" fmla="*/ 819150 w 2762250"/>
                  <a:gd name="connsiteY6" fmla="*/ 139700 h 1003300"/>
                  <a:gd name="connsiteX7" fmla="*/ 908050 w 2762250"/>
                  <a:gd name="connsiteY7" fmla="*/ 82550 h 1003300"/>
                  <a:gd name="connsiteX8" fmla="*/ 977900 w 2762250"/>
                  <a:gd name="connsiteY8" fmla="*/ 6350 h 1003300"/>
                  <a:gd name="connsiteX9" fmla="*/ 1111250 w 2762250"/>
                  <a:gd name="connsiteY9" fmla="*/ 0 h 1003300"/>
                  <a:gd name="connsiteX10" fmla="*/ 1193800 w 2762250"/>
                  <a:gd name="connsiteY10" fmla="*/ 6350 h 1003300"/>
                  <a:gd name="connsiteX11" fmla="*/ 1250950 w 2762250"/>
                  <a:gd name="connsiteY11" fmla="*/ 34925 h 1003300"/>
                  <a:gd name="connsiteX12" fmla="*/ 1317625 w 2762250"/>
                  <a:gd name="connsiteY12" fmla="*/ 73025 h 1003300"/>
                  <a:gd name="connsiteX13" fmla="*/ 1397000 w 2762250"/>
                  <a:gd name="connsiteY13" fmla="*/ 130175 h 1003300"/>
                  <a:gd name="connsiteX14" fmla="*/ 1470025 w 2762250"/>
                  <a:gd name="connsiteY14" fmla="*/ 152400 h 1003300"/>
                  <a:gd name="connsiteX15" fmla="*/ 1555750 w 2762250"/>
                  <a:gd name="connsiteY15" fmla="*/ 234950 h 1003300"/>
                  <a:gd name="connsiteX16" fmla="*/ 1682750 w 2762250"/>
                  <a:gd name="connsiteY16" fmla="*/ 317500 h 1003300"/>
                  <a:gd name="connsiteX17" fmla="*/ 1784350 w 2762250"/>
                  <a:gd name="connsiteY17" fmla="*/ 400050 h 1003300"/>
                  <a:gd name="connsiteX18" fmla="*/ 1943100 w 2762250"/>
                  <a:gd name="connsiteY18" fmla="*/ 488950 h 1003300"/>
                  <a:gd name="connsiteX19" fmla="*/ 2076450 w 2762250"/>
                  <a:gd name="connsiteY19" fmla="*/ 552450 h 1003300"/>
                  <a:gd name="connsiteX20" fmla="*/ 2241550 w 2762250"/>
                  <a:gd name="connsiteY20" fmla="*/ 628650 h 1003300"/>
                  <a:gd name="connsiteX21" fmla="*/ 2368550 w 2762250"/>
                  <a:gd name="connsiteY21" fmla="*/ 679450 h 1003300"/>
                  <a:gd name="connsiteX22" fmla="*/ 2476500 w 2762250"/>
                  <a:gd name="connsiteY22" fmla="*/ 723900 h 1003300"/>
                  <a:gd name="connsiteX23" fmla="*/ 2590800 w 2762250"/>
                  <a:gd name="connsiteY23" fmla="*/ 749300 h 1003300"/>
                  <a:gd name="connsiteX24" fmla="*/ 2762250 w 2762250"/>
                  <a:gd name="connsiteY24" fmla="*/ 762000 h 1003300"/>
                  <a:gd name="connsiteX0" fmla="*/ 0 w 2762250"/>
                  <a:gd name="connsiteY0" fmla="*/ 1003300 h 1003300"/>
                  <a:gd name="connsiteX1" fmla="*/ 241300 w 2762250"/>
                  <a:gd name="connsiteY1" fmla="*/ 882650 h 1003300"/>
                  <a:gd name="connsiteX2" fmla="*/ 406400 w 2762250"/>
                  <a:gd name="connsiteY2" fmla="*/ 679450 h 1003300"/>
                  <a:gd name="connsiteX3" fmla="*/ 508000 w 2762250"/>
                  <a:gd name="connsiteY3" fmla="*/ 590550 h 1003300"/>
                  <a:gd name="connsiteX4" fmla="*/ 596900 w 2762250"/>
                  <a:gd name="connsiteY4" fmla="*/ 419100 h 1003300"/>
                  <a:gd name="connsiteX5" fmla="*/ 704850 w 2762250"/>
                  <a:gd name="connsiteY5" fmla="*/ 260350 h 1003300"/>
                  <a:gd name="connsiteX6" fmla="*/ 819150 w 2762250"/>
                  <a:gd name="connsiteY6" fmla="*/ 139700 h 1003300"/>
                  <a:gd name="connsiteX7" fmla="*/ 908050 w 2762250"/>
                  <a:gd name="connsiteY7" fmla="*/ 82550 h 1003300"/>
                  <a:gd name="connsiteX8" fmla="*/ 977900 w 2762250"/>
                  <a:gd name="connsiteY8" fmla="*/ 6350 h 1003300"/>
                  <a:gd name="connsiteX9" fmla="*/ 1111250 w 2762250"/>
                  <a:gd name="connsiteY9" fmla="*/ 0 h 1003300"/>
                  <a:gd name="connsiteX10" fmla="*/ 1190625 w 2762250"/>
                  <a:gd name="connsiteY10" fmla="*/ 15875 h 1003300"/>
                  <a:gd name="connsiteX11" fmla="*/ 1250950 w 2762250"/>
                  <a:gd name="connsiteY11" fmla="*/ 34925 h 1003300"/>
                  <a:gd name="connsiteX12" fmla="*/ 1317625 w 2762250"/>
                  <a:gd name="connsiteY12" fmla="*/ 73025 h 1003300"/>
                  <a:gd name="connsiteX13" fmla="*/ 1397000 w 2762250"/>
                  <a:gd name="connsiteY13" fmla="*/ 130175 h 1003300"/>
                  <a:gd name="connsiteX14" fmla="*/ 1470025 w 2762250"/>
                  <a:gd name="connsiteY14" fmla="*/ 152400 h 1003300"/>
                  <a:gd name="connsiteX15" fmla="*/ 1555750 w 2762250"/>
                  <a:gd name="connsiteY15" fmla="*/ 234950 h 1003300"/>
                  <a:gd name="connsiteX16" fmla="*/ 1682750 w 2762250"/>
                  <a:gd name="connsiteY16" fmla="*/ 317500 h 1003300"/>
                  <a:gd name="connsiteX17" fmla="*/ 1784350 w 2762250"/>
                  <a:gd name="connsiteY17" fmla="*/ 400050 h 1003300"/>
                  <a:gd name="connsiteX18" fmla="*/ 1943100 w 2762250"/>
                  <a:gd name="connsiteY18" fmla="*/ 488950 h 1003300"/>
                  <a:gd name="connsiteX19" fmla="*/ 2076450 w 2762250"/>
                  <a:gd name="connsiteY19" fmla="*/ 552450 h 1003300"/>
                  <a:gd name="connsiteX20" fmla="*/ 2241550 w 2762250"/>
                  <a:gd name="connsiteY20" fmla="*/ 628650 h 1003300"/>
                  <a:gd name="connsiteX21" fmla="*/ 2368550 w 2762250"/>
                  <a:gd name="connsiteY21" fmla="*/ 679450 h 1003300"/>
                  <a:gd name="connsiteX22" fmla="*/ 2476500 w 2762250"/>
                  <a:gd name="connsiteY22" fmla="*/ 723900 h 1003300"/>
                  <a:gd name="connsiteX23" fmla="*/ 2590800 w 2762250"/>
                  <a:gd name="connsiteY23" fmla="*/ 749300 h 1003300"/>
                  <a:gd name="connsiteX24" fmla="*/ 2762250 w 2762250"/>
                  <a:gd name="connsiteY24" fmla="*/ 762000 h 1003300"/>
                  <a:gd name="connsiteX0" fmla="*/ 0 w 2762250"/>
                  <a:gd name="connsiteY0" fmla="*/ 996950 h 996950"/>
                  <a:gd name="connsiteX1" fmla="*/ 241300 w 2762250"/>
                  <a:gd name="connsiteY1" fmla="*/ 876300 h 996950"/>
                  <a:gd name="connsiteX2" fmla="*/ 406400 w 2762250"/>
                  <a:gd name="connsiteY2" fmla="*/ 673100 h 996950"/>
                  <a:gd name="connsiteX3" fmla="*/ 508000 w 2762250"/>
                  <a:gd name="connsiteY3" fmla="*/ 584200 h 996950"/>
                  <a:gd name="connsiteX4" fmla="*/ 596900 w 2762250"/>
                  <a:gd name="connsiteY4" fmla="*/ 412750 h 996950"/>
                  <a:gd name="connsiteX5" fmla="*/ 704850 w 2762250"/>
                  <a:gd name="connsiteY5" fmla="*/ 254000 h 996950"/>
                  <a:gd name="connsiteX6" fmla="*/ 819150 w 2762250"/>
                  <a:gd name="connsiteY6" fmla="*/ 133350 h 996950"/>
                  <a:gd name="connsiteX7" fmla="*/ 908050 w 2762250"/>
                  <a:gd name="connsiteY7" fmla="*/ 76200 h 996950"/>
                  <a:gd name="connsiteX8" fmla="*/ 977900 w 2762250"/>
                  <a:gd name="connsiteY8" fmla="*/ 0 h 996950"/>
                  <a:gd name="connsiteX9" fmla="*/ 1108075 w 2762250"/>
                  <a:gd name="connsiteY9" fmla="*/ 9525 h 996950"/>
                  <a:gd name="connsiteX10" fmla="*/ 1190625 w 2762250"/>
                  <a:gd name="connsiteY10" fmla="*/ 9525 h 996950"/>
                  <a:gd name="connsiteX11" fmla="*/ 1250950 w 2762250"/>
                  <a:gd name="connsiteY11" fmla="*/ 28575 h 996950"/>
                  <a:gd name="connsiteX12" fmla="*/ 1317625 w 2762250"/>
                  <a:gd name="connsiteY12" fmla="*/ 66675 h 996950"/>
                  <a:gd name="connsiteX13" fmla="*/ 1397000 w 2762250"/>
                  <a:gd name="connsiteY13" fmla="*/ 123825 h 996950"/>
                  <a:gd name="connsiteX14" fmla="*/ 1470025 w 2762250"/>
                  <a:gd name="connsiteY14" fmla="*/ 146050 h 996950"/>
                  <a:gd name="connsiteX15" fmla="*/ 1555750 w 2762250"/>
                  <a:gd name="connsiteY15" fmla="*/ 228600 h 996950"/>
                  <a:gd name="connsiteX16" fmla="*/ 1682750 w 2762250"/>
                  <a:gd name="connsiteY16" fmla="*/ 311150 h 996950"/>
                  <a:gd name="connsiteX17" fmla="*/ 1784350 w 2762250"/>
                  <a:gd name="connsiteY17" fmla="*/ 393700 h 996950"/>
                  <a:gd name="connsiteX18" fmla="*/ 1943100 w 2762250"/>
                  <a:gd name="connsiteY18" fmla="*/ 482600 h 996950"/>
                  <a:gd name="connsiteX19" fmla="*/ 2076450 w 2762250"/>
                  <a:gd name="connsiteY19" fmla="*/ 546100 h 996950"/>
                  <a:gd name="connsiteX20" fmla="*/ 2241550 w 2762250"/>
                  <a:gd name="connsiteY20" fmla="*/ 622300 h 996950"/>
                  <a:gd name="connsiteX21" fmla="*/ 2368550 w 2762250"/>
                  <a:gd name="connsiteY21" fmla="*/ 673100 h 996950"/>
                  <a:gd name="connsiteX22" fmla="*/ 2476500 w 2762250"/>
                  <a:gd name="connsiteY22" fmla="*/ 717550 h 996950"/>
                  <a:gd name="connsiteX23" fmla="*/ 2590800 w 2762250"/>
                  <a:gd name="connsiteY23" fmla="*/ 742950 h 996950"/>
                  <a:gd name="connsiteX24" fmla="*/ 2762250 w 2762250"/>
                  <a:gd name="connsiteY24" fmla="*/ 755650 h 996950"/>
                  <a:gd name="connsiteX0" fmla="*/ 0 w 2762250"/>
                  <a:gd name="connsiteY0" fmla="*/ 996950 h 996950"/>
                  <a:gd name="connsiteX1" fmla="*/ 241300 w 2762250"/>
                  <a:gd name="connsiteY1" fmla="*/ 876300 h 996950"/>
                  <a:gd name="connsiteX2" fmla="*/ 406400 w 2762250"/>
                  <a:gd name="connsiteY2" fmla="*/ 673100 h 996950"/>
                  <a:gd name="connsiteX3" fmla="*/ 508000 w 2762250"/>
                  <a:gd name="connsiteY3" fmla="*/ 584200 h 996950"/>
                  <a:gd name="connsiteX4" fmla="*/ 596900 w 2762250"/>
                  <a:gd name="connsiteY4" fmla="*/ 412750 h 996950"/>
                  <a:gd name="connsiteX5" fmla="*/ 704850 w 2762250"/>
                  <a:gd name="connsiteY5" fmla="*/ 254000 h 996950"/>
                  <a:gd name="connsiteX6" fmla="*/ 819150 w 2762250"/>
                  <a:gd name="connsiteY6" fmla="*/ 133350 h 996950"/>
                  <a:gd name="connsiteX7" fmla="*/ 908050 w 2762250"/>
                  <a:gd name="connsiteY7" fmla="*/ 76200 h 996950"/>
                  <a:gd name="connsiteX8" fmla="*/ 977900 w 2762250"/>
                  <a:gd name="connsiteY8" fmla="*/ 0 h 996950"/>
                  <a:gd name="connsiteX9" fmla="*/ 1098550 w 2762250"/>
                  <a:gd name="connsiteY9" fmla="*/ 3175 h 996950"/>
                  <a:gd name="connsiteX10" fmla="*/ 1190625 w 2762250"/>
                  <a:gd name="connsiteY10" fmla="*/ 9525 h 996950"/>
                  <a:gd name="connsiteX11" fmla="*/ 1250950 w 2762250"/>
                  <a:gd name="connsiteY11" fmla="*/ 28575 h 996950"/>
                  <a:gd name="connsiteX12" fmla="*/ 1317625 w 2762250"/>
                  <a:gd name="connsiteY12" fmla="*/ 66675 h 996950"/>
                  <a:gd name="connsiteX13" fmla="*/ 1397000 w 2762250"/>
                  <a:gd name="connsiteY13" fmla="*/ 123825 h 996950"/>
                  <a:gd name="connsiteX14" fmla="*/ 1470025 w 2762250"/>
                  <a:gd name="connsiteY14" fmla="*/ 146050 h 996950"/>
                  <a:gd name="connsiteX15" fmla="*/ 1555750 w 2762250"/>
                  <a:gd name="connsiteY15" fmla="*/ 228600 h 996950"/>
                  <a:gd name="connsiteX16" fmla="*/ 1682750 w 2762250"/>
                  <a:gd name="connsiteY16" fmla="*/ 311150 h 996950"/>
                  <a:gd name="connsiteX17" fmla="*/ 1784350 w 2762250"/>
                  <a:gd name="connsiteY17" fmla="*/ 393700 h 996950"/>
                  <a:gd name="connsiteX18" fmla="*/ 1943100 w 2762250"/>
                  <a:gd name="connsiteY18" fmla="*/ 482600 h 996950"/>
                  <a:gd name="connsiteX19" fmla="*/ 2076450 w 2762250"/>
                  <a:gd name="connsiteY19" fmla="*/ 546100 h 996950"/>
                  <a:gd name="connsiteX20" fmla="*/ 2241550 w 2762250"/>
                  <a:gd name="connsiteY20" fmla="*/ 622300 h 996950"/>
                  <a:gd name="connsiteX21" fmla="*/ 2368550 w 2762250"/>
                  <a:gd name="connsiteY21" fmla="*/ 673100 h 996950"/>
                  <a:gd name="connsiteX22" fmla="*/ 2476500 w 2762250"/>
                  <a:gd name="connsiteY22" fmla="*/ 717550 h 996950"/>
                  <a:gd name="connsiteX23" fmla="*/ 2590800 w 2762250"/>
                  <a:gd name="connsiteY23" fmla="*/ 742950 h 996950"/>
                  <a:gd name="connsiteX24" fmla="*/ 2762250 w 2762250"/>
                  <a:gd name="connsiteY24" fmla="*/ 755650 h 996950"/>
                  <a:gd name="connsiteX0" fmla="*/ 0 w 2762250"/>
                  <a:gd name="connsiteY0" fmla="*/ 996950 h 996950"/>
                  <a:gd name="connsiteX1" fmla="*/ 241300 w 2762250"/>
                  <a:gd name="connsiteY1" fmla="*/ 876300 h 996950"/>
                  <a:gd name="connsiteX2" fmla="*/ 406400 w 2762250"/>
                  <a:gd name="connsiteY2" fmla="*/ 673100 h 996950"/>
                  <a:gd name="connsiteX3" fmla="*/ 508000 w 2762250"/>
                  <a:gd name="connsiteY3" fmla="*/ 584200 h 996950"/>
                  <a:gd name="connsiteX4" fmla="*/ 596900 w 2762250"/>
                  <a:gd name="connsiteY4" fmla="*/ 412750 h 996950"/>
                  <a:gd name="connsiteX5" fmla="*/ 704850 w 2762250"/>
                  <a:gd name="connsiteY5" fmla="*/ 254000 h 996950"/>
                  <a:gd name="connsiteX6" fmla="*/ 819150 w 2762250"/>
                  <a:gd name="connsiteY6" fmla="*/ 133350 h 996950"/>
                  <a:gd name="connsiteX7" fmla="*/ 917575 w 2762250"/>
                  <a:gd name="connsiteY7" fmla="*/ 82550 h 996950"/>
                  <a:gd name="connsiteX8" fmla="*/ 977900 w 2762250"/>
                  <a:gd name="connsiteY8" fmla="*/ 0 h 996950"/>
                  <a:gd name="connsiteX9" fmla="*/ 1098550 w 2762250"/>
                  <a:gd name="connsiteY9" fmla="*/ 3175 h 996950"/>
                  <a:gd name="connsiteX10" fmla="*/ 1190625 w 2762250"/>
                  <a:gd name="connsiteY10" fmla="*/ 9525 h 996950"/>
                  <a:gd name="connsiteX11" fmla="*/ 1250950 w 2762250"/>
                  <a:gd name="connsiteY11" fmla="*/ 28575 h 996950"/>
                  <a:gd name="connsiteX12" fmla="*/ 1317625 w 2762250"/>
                  <a:gd name="connsiteY12" fmla="*/ 66675 h 996950"/>
                  <a:gd name="connsiteX13" fmla="*/ 1397000 w 2762250"/>
                  <a:gd name="connsiteY13" fmla="*/ 123825 h 996950"/>
                  <a:gd name="connsiteX14" fmla="*/ 1470025 w 2762250"/>
                  <a:gd name="connsiteY14" fmla="*/ 146050 h 996950"/>
                  <a:gd name="connsiteX15" fmla="*/ 1555750 w 2762250"/>
                  <a:gd name="connsiteY15" fmla="*/ 228600 h 996950"/>
                  <a:gd name="connsiteX16" fmla="*/ 1682750 w 2762250"/>
                  <a:gd name="connsiteY16" fmla="*/ 311150 h 996950"/>
                  <a:gd name="connsiteX17" fmla="*/ 1784350 w 2762250"/>
                  <a:gd name="connsiteY17" fmla="*/ 393700 h 996950"/>
                  <a:gd name="connsiteX18" fmla="*/ 1943100 w 2762250"/>
                  <a:gd name="connsiteY18" fmla="*/ 482600 h 996950"/>
                  <a:gd name="connsiteX19" fmla="*/ 2076450 w 2762250"/>
                  <a:gd name="connsiteY19" fmla="*/ 546100 h 996950"/>
                  <a:gd name="connsiteX20" fmla="*/ 2241550 w 2762250"/>
                  <a:gd name="connsiteY20" fmla="*/ 622300 h 996950"/>
                  <a:gd name="connsiteX21" fmla="*/ 2368550 w 2762250"/>
                  <a:gd name="connsiteY21" fmla="*/ 673100 h 996950"/>
                  <a:gd name="connsiteX22" fmla="*/ 2476500 w 2762250"/>
                  <a:gd name="connsiteY22" fmla="*/ 717550 h 996950"/>
                  <a:gd name="connsiteX23" fmla="*/ 2590800 w 2762250"/>
                  <a:gd name="connsiteY23" fmla="*/ 742950 h 996950"/>
                  <a:gd name="connsiteX24" fmla="*/ 2762250 w 2762250"/>
                  <a:gd name="connsiteY24" fmla="*/ 755650 h 996950"/>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596900 w 2762250"/>
                  <a:gd name="connsiteY4" fmla="*/ 409575 h 993775"/>
                  <a:gd name="connsiteX5" fmla="*/ 704850 w 2762250"/>
                  <a:gd name="connsiteY5" fmla="*/ 250825 h 993775"/>
                  <a:gd name="connsiteX6" fmla="*/ 819150 w 2762250"/>
                  <a:gd name="connsiteY6" fmla="*/ 130175 h 993775"/>
                  <a:gd name="connsiteX7" fmla="*/ 917575 w 2762250"/>
                  <a:gd name="connsiteY7" fmla="*/ 79375 h 993775"/>
                  <a:gd name="connsiteX8" fmla="*/ 984250 w 2762250"/>
                  <a:gd name="connsiteY8" fmla="*/ 9525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596900 w 2762250"/>
                  <a:gd name="connsiteY4" fmla="*/ 409575 h 993775"/>
                  <a:gd name="connsiteX5" fmla="*/ 704850 w 2762250"/>
                  <a:gd name="connsiteY5" fmla="*/ 250825 h 993775"/>
                  <a:gd name="connsiteX6" fmla="*/ 819150 w 2762250"/>
                  <a:gd name="connsiteY6" fmla="*/ 130175 h 993775"/>
                  <a:gd name="connsiteX7" fmla="*/ 917575 w 2762250"/>
                  <a:gd name="connsiteY7" fmla="*/ 79375 h 993775"/>
                  <a:gd name="connsiteX8" fmla="*/ 984250 w 2762250"/>
                  <a:gd name="connsiteY8" fmla="*/ 9525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596900 w 2762250"/>
                  <a:gd name="connsiteY4" fmla="*/ 409575 h 993775"/>
                  <a:gd name="connsiteX5" fmla="*/ 704850 w 2762250"/>
                  <a:gd name="connsiteY5" fmla="*/ 250825 h 993775"/>
                  <a:gd name="connsiteX6" fmla="*/ 819150 w 2762250"/>
                  <a:gd name="connsiteY6" fmla="*/ 130175 h 993775"/>
                  <a:gd name="connsiteX7" fmla="*/ 917575 w 2762250"/>
                  <a:gd name="connsiteY7" fmla="*/ 793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596900 w 2762250"/>
                  <a:gd name="connsiteY4" fmla="*/ 409575 h 993775"/>
                  <a:gd name="connsiteX5" fmla="*/ 704850 w 2762250"/>
                  <a:gd name="connsiteY5" fmla="*/ 250825 h 993775"/>
                  <a:gd name="connsiteX6" fmla="*/ 819150 w 2762250"/>
                  <a:gd name="connsiteY6" fmla="*/ 130175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596900 w 2762250"/>
                  <a:gd name="connsiteY4" fmla="*/ 409575 h 993775"/>
                  <a:gd name="connsiteX5" fmla="*/ 704850 w 2762250"/>
                  <a:gd name="connsiteY5" fmla="*/ 2508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596900 w 2762250"/>
                  <a:gd name="connsiteY4" fmla="*/ 409575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191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6450 w 2762250"/>
                  <a:gd name="connsiteY19" fmla="*/ 542925 h 993775"/>
                  <a:gd name="connsiteX20" fmla="*/ 2241550 w 2762250"/>
                  <a:gd name="connsiteY20" fmla="*/ 6318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8550 w 2762250"/>
                  <a:gd name="connsiteY21" fmla="*/ 6699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76500 w 2762250"/>
                  <a:gd name="connsiteY22" fmla="*/ 7143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82750 w 2762250"/>
                  <a:gd name="connsiteY16" fmla="*/ 307975 h 993775"/>
                  <a:gd name="connsiteX17" fmla="*/ 1784350 w 2762250"/>
                  <a:gd name="connsiteY17" fmla="*/ 39052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73225 w 2762250"/>
                  <a:gd name="connsiteY16" fmla="*/ 311150 h 993775"/>
                  <a:gd name="connsiteX17" fmla="*/ 1784350 w 2762250"/>
                  <a:gd name="connsiteY17" fmla="*/ 39052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73225 w 2762250"/>
                  <a:gd name="connsiteY16" fmla="*/ 31115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55750 w 2762250"/>
                  <a:gd name="connsiteY15" fmla="*/ 225425 h 993775"/>
                  <a:gd name="connsiteX16" fmla="*/ 1625600 w 2762250"/>
                  <a:gd name="connsiteY16" fmla="*/ 33020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0025 w 2762250"/>
                  <a:gd name="connsiteY14" fmla="*/ 142875 h 993775"/>
                  <a:gd name="connsiteX15" fmla="*/ 1517650 w 2762250"/>
                  <a:gd name="connsiteY15" fmla="*/ 250825 h 993775"/>
                  <a:gd name="connsiteX16" fmla="*/ 1625600 w 2762250"/>
                  <a:gd name="connsiteY16" fmla="*/ 33020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19225 w 2762250"/>
                  <a:gd name="connsiteY14" fmla="*/ 168275 h 993775"/>
                  <a:gd name="connsiteX15" fmla="*/ 1517650 w 2762250"/>
                  <a:gd name="connsiteY15" fmla="*/ 250825 h 993775"/>
                  <a:gd name="connsiteX16" fmla="*/ 1625600 w 2762250"/>
                  <a:gd name="connsiteY16" fmla="*/ 33020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19225 w 2762250"/>
                  <a:gd name="connsiteY14" fmla="*/ 168275 h 993775"/>
                  <a:gd name="connsiteX15" fmla="*/ 1517650 w 2762250"/>
                  <a:gd name="connsiteY15" fmla="*/ 250825 h 993775"/>
                  <a:gd name="connsiteX16" fmla="*/ 1625600 w 2762250"/>
                  <a:gd name="connsiteY16" fmla="*/ 33020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19225 w 2762250"/>
                  <a:gd name="connsiteY14" fmla="*/ 168275 h 993775"/>
                  <a:gd name="connsiteX15" fmla="*/ 1471614 w 2762250"/>
                  <a:gd name="connsiteY15" fmla="*/ 214312 h 993775"/>
                  <a:gd name="connsiteX16" fmla="*/ 1517650 w 2762250"/>
                  <a:gd name="connsiteY16" fmla="*/ 250825 h 993775"/>
                  <a:gd name="connsiteX17" fmla="*/ 1625600 w 2762250"/>
                  <a:gd name="connsiteY17" fmla="*/ 330200 h 993775"/>
                  <a:gd name="connsiteX18" fmla="*/ 1758950 w 2762250"/>
                  <a:gd name="connsiteY18" fmla="*/ 422275 h 993775"/>
                  <a:gd name="connsiteX19" fmla="*/ 1943100 w 2762250"/>
                  <a:gd name="connsiteY19" fmla="*/ 479425 h 993775"/>
                  <a:gd name="connsiteX20" fmla="*/ 2073275 w 2762250"/>
                  <a:gd name="connsiteY20" fmla="*/ 552450 h 993775"/>
                  <a:gd name="connsiteX21" fmla="*/ 2241550 w 2762250"/>
                  <a:gd name="connsiteY21" fmla="*/ 631825 h 993775"/>
                  <a:gd name="connsiteX22" fmla="*/ 2365375 w 2762250"/>
                  <a:gd name="connsiteY22" fmla="*/ 682625 h 993775"/>
                  <a:gd name="connsiteX23" fmla="*/ 2482850 w 2762250"/>
                  <a:gd name="connsiteY23" fmla="*/ 727075 h 993775"/>
                  <a:gd name="connsiteX24" fmla="*/ 2590800 w 2762250"/>
                  <a:gd name="connsiteY24" fmla="*/ 739775 h 993775"/>
                  <a:gd name="connsiteX25" fmla="*/ 2762250 w 2762250"/>
                  <a:gd name="connsiteY25"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471614 w 2762250"/>
                  <a:gd name="connsiteY14" fmla="*/ 214312 h 993775"/>
                  <a:gd name="connsiteX15" fmla="*/ 1517650 w 2762250"/>
                  <a:gd name="connsiteY15" fmla="*/ 250825 h 993775"/>
                  <a:gd name="connsiteX16" fmla="*/ 1625600 w 2762250"/>
                  <a:gd name="connsiteY16" fmla="*/ 33020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500189 w 2762250"/>
                  <a:gd name="connsiteY14" fmla="*/ 182562 h 993775"/>
                  <a:gd name="connsiteX15" fmla="*/ 1517650 w 2762250"/>
                  <a:gd name="connsiteY15" fmla="*/ 250825 h 993775"/>
                  <a:gd name="connsiteX16" fmla="*/ 1625600 w 2762250"/>
                  <a:gd name="connsiteY16" fmla="*/ 33020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500189 w 2762250"/>
                  <a:gd name="connsiteY14" fmla="*/ 182562 h 993775"/>
                  <a:gd name="connsiteX15" fmla="*/ 1568450 w 2762250"/>
                  <a:gd name="connsiteY15" fmla="*/ 238125 h 993775"/>
                  <a:gd name="connsiteX16" fmla="*/ 1625600 w 2762250"/>
                  <a:gd name="connsiteY16" fmla="*/ 33020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58950 w 2762250"/>
                  <a:gd name="connsiteY17" fmla="*/ 42227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73275 w 2762250"/>
                  <a:gd name="connsiteY19" fmla="*/ 552450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60575 w 2762250"/>
                  <a:gd name="connsiteY19" fmla="*/ 555625 h 993775"/>
                  <a:gd name="connsiteX20" fmla="*/ 2241550 w 2762250"/>
                  <a:gd name="connsiteY20" fmla="*/ 631825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206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60575 w 2762250"/>
                  <a:gd name="connsiteY19" fmla="*/ 555625 h 993775"/>
                  <a:gd name="connsiteX20" fmla="*/ 2200275 w 2762250"/>
                  <a:gd name="connsiteY20" fmla="*/ 615950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63500 h 993775"/>
                  <a:gd name="connsiteX13" fmla="*/ 1397000 w 2762250"/>
                  <a:gd name="connsiteY13" fmla="*/ 1079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60575 w 2762250"/>
                  <a:gd name="connsiteY19" fmla="*/ 555625 h 993775"/>
                  <a:gd name="connsiteX20" fmla="*/ 2200275 w 2762250"/>
                  <a:gd name="connsiteY20" fmla="*/ 615950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06400 w 2762250"/>
                  <a:gd name="connsiteY2" fmla="*/ 669925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47625 h 993775"/>
                  <a:gd name="connsiteX13" fmla="*/ 1397000 w 2762250"/>
                  <a:gd name="connsiteY13" fmla="*/ 1079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60575 w 2762250"/>
                  <a:gd name="connsiteY19" fmla="*/ 555625 h 993775"/>
                  <a:gd name="connsiteX20" fmla="*/ 2200275 w 2762250"/>
                  <a:gd name="connsiteY20" fmla="*/ 615950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41300 w 2762250"/>
                  <a:gd name="connsiteY1" fmla="*/ 873125 h 993775"/>
                  <a:gd name="connsiteX2" fmla="*/ 415925 w 2762250"/>
                  <a:gd name="connsiteY2" fmla="*/ 679450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47625 h 993775"/>
                  <a:gd name="connsiteX13" fmla="*/ 1397000 w 2762250"/>
                  <a:gd name="connsiteY13" fmla="*/ 1079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60575 w 2762250"/>
                  <a:gd name="connsiteY19" fmla="*/ 555625 h 993775"/>
                  <a:gd name="connsiteX20" fmla="*/ 2200275 w 2762250"/>
                  <a:gd name="connsiteY20" fmla="*/ 615950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50825 w 2762250"/>
                  <a:gd name="connsiteY1" fmla="*/ 885825 h 993775"/>
                  <a:gd name="connsiteX2" fmla="*/ 415925 w 2762250"/>
                  <a:gd name="connsiteY2" fmla="*/ 679450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47625 h 993775"/>
                  <a:gd name="connsiteX13" fmla="*/ 1397000 w 2762250"/>
                  <a:gd name="connsiteY13" fmla="*/ 1079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60575 w 2762250"/>
                  <a:gd name="connsiteY19" fmla="*/ 555625 h 993775"/>
                  <a:gd name="connsiteX20" fmla="*/ 2200275 w 2762250"/>
                  <a:gd name="connsiteY20" fmla="*/ 615950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62250"/>
                  <a:gd name="connsiteY0" fmla="*/ 993775 h 993775"/>
                  <a:gd name="connsiteX1" fmla="*/ 250825 w 2762250"/>
                  <a:gd name="connsiteY1" fmla="*/ 885825 h 993775"/>
                  <a:gd name="connsiteX2" fmla="*/ 415925 w 2762250"/>
                  <a:gd name="connsiteY2" fmla="*/ 679450 h 993775"/>
                  <a:gd name="connsiteX3" fmla="*/ 508000 w 2762250"/>
                  <a:gd name="connsiteY3" fmla="*/ 581025 h 993775"/>
                  <a:gd name="connsiteX4" fmla="*/ 609600 w 2762250"/>
                  <a:gd name="connsiteY4" fmla="*/ 412750 h 993775"/>
                  <a:gd name="connsiteX5" fmla="*/ 714375 w 2762250"/>
                  <a:gd name="connsiteY5" fmla="*/ 263525 h 993775"/>
                  <a:gd name="connsiteX6" fmla="*/ 825500 w 2762250"/>
                  <a:gd name="connsiteY6" fmla="*/ 146050 h 993775"/>
                  <a:gd name="connsiteX7" fmla="*/ 920750 w 2762250"/>
                  <a:gd name="connsiteY7" fmla="*/ 66675 h 993775"/>
                  <a:gd name="connsiteX8" fmla="*/ 984250 w 2762250"/>
                  <a:gd name="connsiteY8" fmla="*/ 6350 h 993775"/>
                  <a:gd name="connsiteX9" fmla="*/ 1098550 w 2762250"/>
                  <a:gd name="connsiteY9" fmla="*/ 0 h 993775"/>
                  <a:gd name="connsiteX10" fmla="*/ 1190625 w 2762250"/>
                  <a:gd name="connsiteY10" fmla="*/ 6350 h 993775"/>
                  <a:gd name="connsiteX11" fmla="*/ 1250950 w 2762250"/>
                  <a:gd name="connsiteY11" fmla="*/ 25400 h 993775"/>
                  <a:gd name="connsiteX12" fmla="*/ 1317625 w 2762250"/>
                  <a:gd name="connsiteY12" fmla="*/ 47625 h 993775"/>
                  <a:gd name="connsiteX13" fmla="*/ 1397000 w 2762250"/>
                  <a:gd name="connsiteY13" fmla="*/ 107950 h 993775"/>
                  <a:gd name="connsiteX14" fmla="*/ 1500189 w 2762250"/>
                  <a:gd name="connsiteY14" fmla="*/ 182562 h 993775"/>
                  <a:gd name="connsiteX15" fmla="*/ 1568450 w 2762250"/>
                  <a:gd name="connsiteY15" fmla="*/ 238125 h 993775"/>
                  <a:gd name="connsiteX16" fmla="*/ 1676400 w 2762250"/>
                  <a:gd name="connsiteY16" fmla="*/ 323850 h 993775"/>
                  <a:gd name="connsiteX17" fmla="*/ 1774825 w 2762250"/>
                  <a:gd name="connsiteY17" fmla="*/ 390525 h 993775"/>
                  <a:gd name="connsiteX18" fmla="*/ 1943100 w 2762250"/>
                  <a:gd name="connsiteY18" fmla="*/ 479425 h 993775"/>
                  <a:gd name="connsiteX19" fmla="*/ 2060575 w 2762250"/>
                  <a:gd name="connsiteY19" fmla="*/ 555625 h 993775"/>
                  <a:gd name="connsiteX20" fmla="*/ 2200275 w 2762250"/>
                  <a:gd name="connsiteY20" fmla="*/ 615950 h 993775"/>
                  <a:gd name="connsiteX21" fmla="*/ 2365375 w 2762250"/>
                  <a:gd name="connsiteY21" fmla="*/ 682625 h 993775"/>
                  <a:gd name="connsiteX22" fmla="*/ 2482850 w 2762250"/>
                  <a:gd name="connsiteY22" fmla="*/ 727075 h 993775"/>
                  <a:gd name="connsiteX23" fmla="*/ 2590800 w 2762250"/>
                  <a:gd name="connsiteY23" fmla="*/ 739775 h 993775"/>
                  <a:gd name="connsiteX24" fmla="*/ 2762250 w 2762250"/>
                  <a:gd name="connsiteY24" fmla="*/ 752475 h 993775"/>
                  <a:gd name="connsiteX0" fmla="*/ 0 w 2727325"/>
                  <a:gd name="connsiteY0" fmla="*/ 993775 h 993775"/>
                  <a:gd name="connsiteX1" fmla="*/ 215900 w 2727325"/>
                  <a:gd name="connsiteY1" fmla="*/ 885825 h 993775"/>
                  <a:gd name="connsiteX2" fmla="*/ 381000 w 2727325"/>
                  <a:gd name="connsiteY2" fmla="*/ 679450 h 993775"/>
                  <a:gd name="connsiteX3" fmla="*/ 473075 w 2727325"/>
                  <a:gd name="connsiteY3" fmla="*/ 581025 h 993775"/>
                  <a:gd name="connsiteX4" fmla="*/ 574675 w 2727325"/>
                  <a:gd name="connsiteY4" fmla="*/ 412750 h 993775"/>
                  <a:gd name="connsiteX5" fmla="*/ 679450 w 2727325"/>
                  <a:gd name="connsiteY5" fmla="*/ 263525 h 993775"/>
                  <a:gd name="connsiteX6" fmla="*/ 790575 w 2727325"/>
                  <a:gd name="connsiteY6" fmla="*/ 146050 h 993775"/>
                  <a:gd name="connsiteX7" fmla="*/ 885825 w 2727325"/>
                  <a:gd name="connsiteY7" fmla="*/ 66675 h 993775"/>
                  <a:gd name="connsiteX8" fmla="*/ 949325 w 2727325"/>
                  <a:gd name="connsiteY8" fmla="*/ 6350 h 993775"/>
                  <a:gd name="connsiteX9" fmla="*/ 1063625 w 2727325"/>
                  <a:gd name="connsiteY9" fmla="*/ 0 h 993775"/>
                  <a:gd name="connsiteX10" fmla="*/ 1155700 w 2727325"/>
                  <a:gd name="connsiteY10" fmla="*/ 6350 h 993775"/>
                  <a:gd name="connsiteX11" fmla="*/ 1216025 w 2727325"/>
                  <a:gd name="connsiteY11" fmla="*/ 25400 h 993775"/>
                  <a:gd name="connsiteX12" fmla="*/ 1282700 w 2727325"/>
                  <a:gd name="connsiteY12" fmla="*/ 47625 h 993775"/>
                  <a:gd name="connsiteX13" fmla="*/ 1362075 w 2727325"/>
                  <a:gd name="connsiteY13" fmla="*/ 107950 h 993775"/>
                  <a:gd name="connsiteX14" fmla="*/ 1465264 w 2727325"/>
                  <a:gd name="connsiteY14" fmla="*/ 182562 h 993775"/>
                  <a:gd name="connsiteX15" fmla="*/ 1533525 w 2727325"/>
                  <a:gd name="connsiteY15" fmla="*/ 238125 h 993775"/>
                  <a:gd name="connsiteX16" fmla="*/ 1641475 w 2727325"/>
                  <a:gd name="connsiteY16" fmla="*/ 323850 h 993775"/>
                  <a:gd name="connsiteX17" fmla="*/ 1739900 w 2727325"/>
                  <a:gd name="connsiteY17" fmla="*/ 390525 h 993775"/>
                  <a:gd name="connsiteX18" fmla="*/ 1908175 w 2727325"/>
                  <a:gd name="connsiteY18" fmla="*/ 479425 h 993775"/>
                  <a:gd name="connsiteX19" fmla="*/ 2025650 w 2727325"/>
                  <a:gd name="connsiteY19" fmla="*/ 555625 h 993775"/>
                  <a:gd name="connsiteX20" fmla="*/ 2165350 w 2727325"/>
                  <a:gd name="connsiteY20" fmla="*/ 615950 h 993775"/>
                  <a:gd name="connsiteX21" fmla="*/ 2330450 w 2727325"/>
                  <a:gd name="connsiteY21" fmla="*/ 682625 h 993775"/>
                  <a:gd name="connsiteX22" fmla="*/ 2447925 w 2727325"/>
                  <a:gd name="connsiteY22" fmla="*/ 727075 h 993775"/>
                  <a:gd name="connsiteX23" fmla="*/ 2555875 w 2727325"/>
                  <a:gd name="connsiteY23" fmla="*/ 739775 h 993775"/>
                  <a:gd name="connsiteX24" fmla="*/ 2727325 w 2727325"/>
                  <a:gd name="connsiteY24" fmla="*/ 752475 h 993775"/>
                  <a:gd name="connsiteX0" fmla="*/ 0 w 2727325"/>
                  <a:gd name="connsiteY0" fmla="*/ 993775 h 993775"/>
                  <a:gd name="connsiteX1" fmla="*/ 215900 w 2727325"/>
                  <a:gd name="connsiteY1" fmla="*/ 885825 h 993775"/>
                  <a:gd name="connsiteX2" fmla="*/ 381000 w 2727325"/>
                  <a:gd name="connsiteY2" fmla="*/ 679450 h 993775"/>
                  <a:gd name="connsiteX3" fmla="*/ 473075 w 2727325"/>
                  <a:gd name="connsiteY3" fmla="*/ 581025 h 993775"/>
                  <a:gd name="connsiteX4" fmla="*/ 574675 w 2727325"/>
                  <a:gd name="connsiteY4" fmla="*/ 412750 h 993775"/>
                  <a:gd name="connsiteX5" fmla="*/ 679450 w 2727325"/>
                  <a:gd name="connsiteY5" fmla="*/ 263525 h 993775"/>
                  <a:gd name="connsiteX6" fmla="*/ 790575 w 2727325"/>
                  <a:gd name="connsiteY6" fmla="*/ 146050 h 993775"/>
                  <a:gd name="connsiteX7" fmla="*/ 876300 w 2727325"/>
                  <a:gd name="connsiteY7" fmla="*/ 57150 h 993775"/>
                  <a:gd name="connsiteX8" fmla="*/ 949325 w 2727325"/>
                  <a:gd name="connsiteY8" fmla="*/ 6350 h 993775"/>
                  <a:gd name="connsiteX9" fmla="*/ 1063625 w 2727325"/>
                  <a:gd name="connsiteY9" fmla="*/ 0 h 993775"/>
                  <a:gd name="connsiteX10" fmla="*/ 1155700 w 2727325"/>
                  <a:gd name="connsiteY10" fmla="*/ 6350 h 993775"/>
                  <a:gd name="connsiteX11" fmla="*/ 1216025 w 2727325"/>
                  <a:gd name="connsiteY11" fmla="*/ 25400 h 993775"/>
                  <a:gd name="connsiteX12" fmla="*/ 1282700 w 2727325"/>
                  <a:gd name="connsiteY12" fmla="*/ 47625 h 993775"/>
                  <a:gd name="connsiteX13" fmla="*/ 1362075 w 2727325"/>
                  <a:gd name="connsiteY13" fmla="*/ 107950 h 993775"/>
                  <a:gd name="connsiteX14" fmla="*/ 1465264 w 2727325"/>
                  <a:gd name="connsiteY14" fmla="*/ 182562 h 993775"/>
                  <a:gd name="connsiteX15" fmla="*/ 1533525 w 2727325"/>
                  <a:gd name="connsiteY15" fmla="*/ 238125 h 993775"/>
                  <a:gd name="connsiteX16" fmla="*/ 1641475 w 2727325"/>
                  <a:gd name="connsiteY16" fmla="*/ 323850 h 993775"/>
                  <a:gd name="connsiteX17" fmla="*/ 1739900 w 2727325"/>
                  <a:gd name="connsiteY17" fmla="*/ 390525 h 993775"/>
                  <a:gd name="connsiteX18" fmla="*/ 1908175 w 2727325"/>
                  <a:gd name="connsiteY18" fmla="*/ 479425 h 993775"/>
                  <a:gd name="connsiteX19" fmla="*/ 2025650 w 2727325"/>
                  <a:gd name="connsiteY19" fmla="*/ 555625 h 993775"/>
                  <a:gd name="connsiteX20" fmla="*/ 2165350 w 2727325"/>
                  <a:gd name="connsiteY20" fmla="*/ 615950 h 993775"/>
                  <a:gd name="connsiteX21" fmla="*/ 2330450 w 2727325"/>
                  <a:gd name="connsiteY21" fmla="*/ 682625 h 993775"/>
                  <a:gd name="connsiteX22" fmla="*/ 2447925 w 2727325"/>
                  <a:gd name="connsiteY22" fmla="*/ 727075 h 993775"/>
                  <a:gd name="connsiteX23" fmla="*/ 2555875 w 2727325"/>
                  <a:gd name="connsiteY23" fmla="*/ 739775 h 993775"/>
                  <a:gd name="connsiteX24" fmla="*/ 2727325 w 2727325"/>
                  <a:gd name="connsiteY24" fmla="*/ 752475 h 993775"/>
                  <a:gd name="connsiteX0" fmla="*/ 0 w 2727325"/>
                  <a:gd name="connsiteY0" fmla="*/ 993775 h 993775"/>
                  <a:gd name="connsiteX1" fmla="*/ 215900 w 2727325"/>
                  <a:gd name="connsiteY1" fmla="*/ 885825 h 993775"/>
                  <a:gd name="connsiteX2" fmla="*/ 381000 w 2727325"/>
                  <a:gd name="connsiteY2" fmla="*/ 679450 h 993775"/>
                  <a:gd name="connsiteX3" fmla="*/ 473075 w 2727325"/>
                  <a:gd name="connsiteY3" fmla="*/ 581025 h 993775"/>
                  <a:gd name="connsiteX4" fmla="*/ 574675 w 2727325"/>
                  <a:gd name="connsiteY4" fmla="*/ 412750 h 993775"/>
                  <a:gd name="connsiteX5" fmla="*/ 679450 w 2727325"/>
                  <a:gd name="connsiteY5" fmla="*/ 263525 h 993775"/>
                  <a:gd name="connsiteX6" fmla="*/ 790575 w 2727325"/>
                  <a:gd name="connsiteY6" fmla="*/ 146050 h 993775"/>
                  <a:gd name="connsiteX7" fmla="*/ 876300 w 2727325"/>
                  <a:gd name="connsiteY7" fmla="*/ 57150 h 993775"/>
                  <a:gd name="connsiteX8" fmla="*/ 958850 w 2727325"/>
                  <a:gd name="connsiteY8" fmla="*/ 22225 h 993775"/>
                  <a:gd name="connsiteX9" fmla="*/ 1063625 w 2727325"/>
                  <a:gd name="connsiteY9" fmla="*/ 0 h 993775"/>
                  <a:gd name="connsiteX10" fmla="*/ 1155700 w 2727325"/>
                  <a:gd name="connsiteY10" fmla="*/ 6350 h 993775"/>
                  <a:gd name="connsiteX11" fmla="*/ 1216025 w 2727325"/>
                  <a:gd name="connsiteY11" fmla="*/ 25400 h 993775"/>
                  <a:gd name="connsiteX12" fmla="*/ 1282700 w 2727325"/>
                  <a:gd name="connsiteY12" fmla="*/ 47625 h 993775"/>
                  <a:gd name="connsiteX13" fmla="*/ 1362075 w 2727325"/>
                  <a:gd name="connsiteY13" fmla="*/ 107950 h 993775"/>
                  <a:gd name="connsiteX14" fmla="*/ 1465264 w 2727325"/>
                  <a:gd name="connsiteY14" fmla="*/ 182562 h 993775"/>
                  <a:gd name="connsiteX15" fmla="*/ 1533525 w 2727325"/>
                  <a:gd name="connsiteY15" fmla="*/ 238125 h 993775"/>
                  <a:gd name="connsiteX16" fmla="*/ 1641475 w 2727325"/>
                  <a:gd name="connsiteY16" fmla="*/ 323850 h 993775"/>
                  <a:gd name="connsiteX17" fmla="*/ 1739900 w 2727325"/>
                  <a:gd name="connsiteY17" fmla="*/ 390525 h 993775"/>
                  <a:gd name="connsiteX18" fmla="*/ 1908175 w 2727325"/>
                  <a:gd name="connsiteY18" fmla="*/ 479425 h 993775"/>
                  <a:gd name="connsiteX19" fmla="*/ 2025650 w 2727325"/>
                  <a:gd name="connsiteY19" fmla="*/ 555625 h 993775"/>
                  <a:gd name="connsiteX20" fmla="*/ 2165350 w 2727325"/>
                  <a:gd name="connsiteY20" fmla="*/ 615950 h 993775"/>
                  <a:gd name="connsiteX21" fmla="*/ 2330450 w 2727325"/>
                  <a:gd name="connsiteY21" fmla="*/ 682625 h 993775"/>
                  <a:gd name="connsiteX22" fmla="*/ 2447925 w 2727325"/>
                  <a:gd name="connsiteY22" fmla="*/ 727075 h 993775"/>
                  <a:gd name="connsiteX23" fmla="*/ 2555875 w 2727325"/>
                  <a:gd name="connsiteY23" fmla="*/ 739775 h 993775"/>
                  <a:gd name="connsiteX24" fmla="*/ 2727325 w 2727325"/>
                  <a:gd name="connsiteY24" fmla="*/ 752475 h 993775"/>
                  <a:gd name="connsiteX0" fmla="*/ 0 w 2727325"/>
                  <a:gd name="connsiteY0" fmla="*/ 993775 h 993775"/>
                  <a:gd name="connsiteX1" fmla="*/ 215900 w 2727325"/>
                  <a:gd name="connsiteY1" fmla="*/ 885825 h 993775"/>
                  <a:gd name="connsiteX2" fmla="*/ 381000 w 2727325"/>
                  <a:gd name="connsiteY2" fmla="*/ 679450 h 993775"/>
                  <a:gd name="connsiteX3" fmla="*/ 473075 w 2727325"/>
                  <a:gd name="connsiteY3" fmla="*/ 581025 h 993775"/>
                  <a:gd name="connsiteX4" fmla="*/ 574675 w 2727325"/>
                  <a:gd name="connsiteY4" fmla="*/ 412750 h 993775"/>
                  <a:gd name="connsiteX5" fmla="*/ 679450 w 2727325"/>
                  <a:gd name="connsiteY5" fmla="*/ 263525 h 993775"/>
                  <a:gd name="connsiteX6" fmla="*/ 790575 w 2727325"/>
                  <a:gd name="connsiteY6" fmla="*/ 146050 h 993775"/>
                  <a:gd name="connsiteX7" fmla="*/ 876300 w 2727325"/>
                  <a:gd name="connsiteY7" fmla="*/ 57150 h 993775"/>
                  <a:gd name="connsiteX8" fmla="*/ 958850 w 2727325"/>
                  <a:gd name="connsiteY8" fmla="*/ 3175 h 993775"/>
                  <a:gd name="connsiteX9" fmla="*/ 1063625 w 2727325"/>
                  <a:gd name="connsiteY9" fmla="*/ 0 h 993775"/>
                  <a:gd name="connsiteX10" fmla="*/ 1155700 w 2727325"/>
                  <a:gd name="connsiteY10" fmla="*/ 6350 h 993775"/>
                  <a:gd name="connsiteX11" fmla="*/ 1216025 w 2727325"/>
                  <a:gd name="connsiteY11" fmla="*/ 25400 h 993775"/>
                  <a:gd name="connsiteX12" fmla="*/ 1282700 w 2727325"/>
                  <a:gd name="connsiteY12" fmla="*/ 47625 h 993775"/>
                  <a:gd name="connsiteX13" fmla="*/ 1362075 w 2727325"/>
                  <a:gd name="connsiteY13" fmla="*/ 107950 h 993775"/>
                  <a:gd name="connsiteX14" fmla="*/ 1465264 w 2727325"/>
                  <a:gd name="connsiteY14" fmla="*/ 182562 h 993775"/>
                  <a:gd name="connsiteX15" fmla="*/ 1533525 w 2727325"/>
                  <a:gd name="connsiteY15" fmla="*/ 238125 h 993775"/>
                  <a:gd name="connsiteX16" fmla="*/ 1641475 w 2727325"/>
                  <a:gd name="connsiteY16" fmla="*/ 323850 h 993775"/>
                  <a:gd name="connsiteX17" fmla="*/ 1739900 w 2727325"/>
                  <a:gd name="connsiteY17" fmla="*/ 390525 h 993775"/>
                  <a:gd name="connsiteX18" fmla="*/ 1908175 w 2727325"/>
                  <a:gd name="connsiteY18" fmla="*/ 479425 h 993775"/>
                  <a:gd name="connsiteX19" fmla="*/ 2025650 w 2727325"/>
                  <a:gd name="connsiteY19" fmla="*/ 555625 h 993775"/>
                  <a:gd name="connsiteX20" fmla="*/ 2165350 w 2727325"/>
                  <a:gd name="connsiteY20" fmla="*/ 615950 h 993775"/>
                  <a:gd name="connsiteX21" fmla="*/ 2330450 w 2727325"/>
                  <a:gd name="connsiteY21" fmla="*/ 682625 h 993775"/>
                  <a:gd name="connsiteX22" fmla="*/ 2447925 w 2727325"/>
                  <a:gd name="connsiteY22" fmla="*/ 727075 h 993775"/>
                  <a:gd name="connsiteX23" fmla="*/ 2555875 w 2727325"/>
                  <a:gd name="connsiteY23" fmla="*/ 739775 h 993775"/>
                  <a:gd name="connsiteX24" fmla="*/ 2727325 w 2727325"/>
                  <a:gd name="connsiteY24" fmla="*/ 752475 h 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7325" h="993775">
                    <a:moveTo>
                      <a:pt x="0" y="993775"/>
                    </a:moveTo>
                    <a:cubicBezTo>
                      <a:pt x="83608" y="957792"/>
                      <a:pt x="135467" y="934508"/>
                      <a:pt x="215900" y="885825"/>
                    </a:cubicBezTo>
                    <a:lnTo>
                      <a:pt x="381000" y="679450"/>
                    </a:lnTo>
                    <a:lnTo>
                      <a:pt x="473075" y="581025"/>
                    </a:lnTo>
                    <a:cubicBezTo>
                      <a:pt x="506942" y="524933"/>
                      <a:pt x="534458" y="459317"/>
                      <a:pt x="574675" y="412750"/>
                    </a:cubicBezTo>
                    <a:lnTo>
                      <a:pt x="679450" y="263525"/>
                    </a:lnTo>
                    <a:lnTo>
                      <a:pt x="790575" y="146050"/>
                    </a:lnTo>
                    <a:lnTo>
                      <a:pt x="876300" y="57150"/>
                    </a:lnTo>
                    <a:cubicBezTo>
                      <a:pt x="898525" y="33867"/>
                      <a:pt x="933450" y="16933"/>
                      <a:pt x="958850" y="3175"/>
                    </a:cubicBezTo>
                    <a:lnTo>
                      <a:pt x="1063625" y="0"/>
                    </a:lnTo>
                    <a:lnTo>
                      <a:pt x="1155700" y="6350"/>
                    </a:lnTo>
                    <a:lnTo>
                      <a:pt x="1216025" y="25400"/>
                    </a:lnTo>
                    <a:lnTo>
                      <a:pt x="1282700" y="47625"/>
                    </a:lnTo>
                    <a:lnTo>
                      <a:pt x="1362075" y="107950"/>
                    </a:lnTo>
                    <a:cubicBezTo>
                      <a:pt x="1387740" y="133085"/>
                      <a:pt x="1445156" y="160866"/>
                      <a:pt x="1465264" y="182562"/>
                    </a:cubicBezTo>
                    <a:lnTo>
                      <a:pt x="1533525" y="238125"/>
                    </a:lnTo>
                    <a:lnTo>
                      <a:pt x="1641475" y="323850"/>
                    </a:lnTo>
                    <a:lnTo>
                      <a:pt x="1739900" y="390525"/>
                    </a:lnTo>
                    <a:lnTo>
                      <a:pt x="1908175" y="479425"/>
                    </a:lnTo>
                    <a:lnTo>
                      <a:pt x="2025650" y="555625"/>
                    </a:lnTo>
                    <a:lnTo>
                      <a:pt x="2165350" y="615950"/>
                    </a:lnTo>
                    <a:lnTo>
                      <a:pt x="2330450" y="682625"/>
                    </a:lnTo>
                    <a:lnTo>
                      <a:pt x="2447925" y="727075"/>
                    </a:lnTo>
                    <a:lnTo>
                      <a:pt x="2555875" y="739775"/>
                    </a:lnTo>
                    <a:lnTo>
                      <a:pt x="2727325" y="752475"/>
                    </a:lnTo>
                  </a:path>
                </a:pathLst>
              </a:custGeom>
              <a:ln w="38100" cap="flat">
                <a:solidFill>
                  <a:schemeClr val="accent3"/>
                </a:solidFill>
                <a:prstDash val="solid"/>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endParaRPr lang="en-US">
                  <a:solidFill>
                    <a:schemeClr val="bg1"/>
                  </a:solidFill>
                </a:endParaRPr>
              </a:p>
            </p:txBody>
          </p:sp>
          <p:grpSp>
            <p:nvGrpSpPr>
              <p:cNvPr id="82" name="Group 109"/>
              <p:cNvGrpSpPr/>
              <p:nvPr/>
            </p:nvGrpSpPr>
            <p:grpSpPr>
              <a:xfrm>
                <a:off x="8010523" y="3804308"/>
                <a:ext cx="998352" cy="728209"/>
                <a:chOff x="2895600" y="5803941"/>
                <a:chExt cx="998352" cy="728209"/>
              </a:xfrm>
            </p:grpSpPr>
            <p:cxnSp>
              <p:nvCxnSpPr>
                <p:cNvPr id="83" name="Straight Connector 82"/>
                <p:cNvCxnSpPr/>
                <p:nvPr/>
              </p:nvCxnSpPr>
              <p:spPr>
                <a:xfrm>
                  <a:off x="2895600" y="5979433"/>
                  <a:ext cx="297180" cy="0"/>
                </a:xfrm>
                <a:prstGeom prst="line">
                  <a:avLst/>
                </a:prstGeom>
                <a:ln w="38100">
                  <a:solidFill>
                    <a:schemeClr val="accent3"/>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895600" y="6169932"/>
                  <a:ext cx="297180" cy="0"/>
                </a:xfrm>
                <a:prstGeom prst="line">
                  <a:avLst/>
                </a:prstGeom>
                <a:ln w="38100">
                  <a:solidFill>
                    <a:schemeClr val="accent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933700" y="6357276"/>
                  <a:ext cx="304158" cy="1887"/>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223176" y="5803941"/>
                  <a:ext cx="369728"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Pre</a:t>
                  </a:r>
                </a:p>
              </p:txBody>
            </p:sp>
            <p:sp>
              <p:nvSpPr>
                <p:cNvPr id="87" name="TextBox 86"/>
                <p:cNvSpPr txBox="1"/>
                <p:nvPr/>
              </p:nvSpPr>
              <p:spPr>
                <a:xfrm>
                  <a:off x="3210557" y="5994441"/>
                  <a:ext cx="455879"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Post</a:t>
                  </a:r>
                </a:p>
              </p:txBody>
            </p:sp>
            <p:sp>
              <p:nvSpPr>
                <p:cNvPr id="88" name="TextBox 87"/>
                <p:cNvSpPr txBox="1"/>
                <p:nvPr/>
              </p:nvSpPr>
              <p:spPr>
                <a:xfrm>
                  <a:off x="3168991" y="6195101"/>
                  <a:ext cx="724961" cy="337049"/>
                </a:xfrm>
                <a:prstGeom prst="rect">
                  <a:avLst/>
                </a:prstGeom>
                <a:noFill/>
                <a:scene3d>
                  <a:camera prst="orthographicFront"/>
                  <a:lightRig rig="threePt" dir="t"/>
                </a:scene3d>
                <a:sp3d>
                  <a:bevelT/>
                </a:sp3d>
              </p:spPr>
              <p:txBody>
                <a:bodyPr wrap="none" lIns="27432" tIns="27432" rIns="27432" bIns="27432" rtlCol="0" anchor="ctr" anchorCtr="0">
                  <a:spAutoFit/>
                </a:bodyPr>
                <a:lstStyle/>
                <a:p>
                  <a:r>
                    <a:rPr lang="en-US" sz="1200" dirty="0" smtClean="0">
                      <a:solidFill>
                        <a:schemeClr val="bg1"/>
                      </a:solidFill>
                    </a:rPr>
                    <a:t>Control</a:t>
                  </a:r>
                </a:p>
              </p:txBody>
            </p:sp>
          </p:grpSp>
        </p:grpSp>
      </p:grpSp>
      <p:sp>
        <p:nvSpPr>
          <p:cNvPr id="89" name="TextBox 88"/>
          <p:cNvSpPr txBox="1"/>
          <p:nvPr/>
        </p:nvSpPr>
        <p:spPr>
          <a:xfrm>
            <a:off x="978818" y="1053724"/>
            <a:ext cx="1258895" cy="673774"/>
          </a:xfrm>
          <a:prstGeom prst="rect">
            <a:avLst/>
          </a:prstGeom>
          <a:noFill/>
        </p:spPr>
        <p:txBody>
          <a:bodyPr wrap="square" lIns="27432" tIns="27432" rIns="27432" bIns="27432" rtlCol="0" anchor="ctr" anchorCtr="0">
            <a:spAutoFit/>
          </a:bodyPr>
          <a:lstStyle/>
          <a:p>
            <a:pPr marL="228600" indent="-228600">
              <a:lnSpc>
                <a:spcPts val="1600"/>
              </a:lnSpc>
              <a:buAutoNum type="alphaLcPeriod"/>
            </a:pPr>
            <a:r>
              <a:rPr lang="en-US" sz="1600" b="1" dirty="0" smtClean="0">
                <a:solidFill>
                  <a:schemeClr val="bg1"/>
                </a:solidFill>
              </a:rPr>
              <a:t>Emotional</a:t>
            </a:r>
          </a:p>
          <a:p>
            <a:pPr lvl="1">
              <a:lnSpc>
                <a:spcPts val="1600"/>
              </a:lnSpc>
            </a:pPr>
            <a:r>
              <a:rPr lang="en-US" sz="1600" dirty="0">
                <a:solidFill>
                  <a:schemeClr val="bg1"/>
                </a:solidFill>
              </a:rPr>
              <a:t>Is it </a:t>
            </a:r>
            <a:r>
              <a:rPr lang="en-US" sz="1600" dirty="0" smtClean="0">
                <a:solidFill>
                  <a:schemeClr val="bg1"/>
                </a:solidFill>
              </a:rPr>
              <a:t>you? </a:t>
            </a:r>
            <a:r>
              <a:rPr lang="en-US" sz="1600" b="1" dirty="0" smtClean="0">
                <a:solidFill>
                  <a:schemeClr val="bg1"/>
                </a:solidFill>
              </a:rPr>
              <a:t>UGLY</a:t>
            </a:r>
            <a:endParaRPr lang="en-US" sz="1600" b="1" dirty="0">
              <a:solidFill>
                <a:schemeClr val="bg1"/>
              </a:solidFill>
            </a:endParaRPr>
          </a:p>
        </p:txBody>
      </p:sp>
      <p:sp>
        <p:nvSpPr>
          <p:cNvPr id="90" name="TextBox 89"/>
          <p:cNvSpPr txBox="1"/>
          <p:nvPr/>
        </p:nvSpPr>
        <p:spPr>
          <a:xfrm>
            <a:off x="4490669" y="1047750"/>
            <a:ext cx="1748419" cy="1141851"/>
          </a:xfrm>
          <a:prstGeom prst="rect">
            <a:avLst/>
          </a:prstGeom>
          <a:noFill/>
        </p:spPr>
        <p:txBody>
          <a:bodyPr wrap="square" lIns="27432" tIns="27432" rIns="27432" bIns="27432" rtlCol="0" anchor="ctr" anchorCtr="0">
            <a:spAutoFit/>
          </a:bodyPr>
          <a:lstStyle/>
          <a:p>
            <a:pPr>
              <a:lnSpc>
                <a:spcPts val="1400"/>
              </a:lnSpc>
            </a:pPr>
            <a:r>
              <a:rPr lang="en-US" sz="1600" b="1" dirty="0" smtClean="0">
                <a:solidFill>
                  <a:schemeClr val="bg1"/>
                </a:solidFill>
              </a:rPr>
              <a:t>b. Cognitive</a:t>
            </a:r>
          </a:p>
          <a:p>
            <a:pPr lvl="1">
              <a:lnSpc>
                <a:spcPts val="1400"/>
              </a:lnSpc>
            </a:pPr>
            <a:r>
              <a:rPr lang="en-US" sz="1600" dirty="0">
                <a:solidFill>
                  <a:schemeClr val="bg1"/>
                </a:solidFill>
              </a:rPr>
              <a:t>Put the digits </a:t>
            </a:r>
            <a:br>
              <a:rPr lang="en-US" sz="1600" dirty="0">
                <a:solidFill>
                  <a:schemeClr val="bg1"/>
                </a:solidFill>
              </a:rPr>
            </a:br>
            <a:r>
              <a:rPr lang="en-US" sz="1600" dirty="0">
                <a:solidFill>
                  <a:schemeClr val="bg1"/>
                </a:solidFill>
              </a:rPr>
              <a:t>in numerical order</a:t>
            </a:r>
          </a:p>
          <a:p>
            <a:pPr lvl="1">
              <a:lnSpc>
                <a:spcPts val="1400"/>
              </a:lnSpc>
            </a:pPr>
            <a:r>
              <a:rPr lang="en-US" sz="1600" b="1" dirty="0">
                <a:solidFill>
                  <a:schemeClr val="bg1"/>
                </a:solidFill>
              </a:rPr>
              <a:t>7   4   3   1   5</a:t>
            </a:r>
          </a:p>
          <a:p>
            <a:pPr>
              <a:lnSpc>
                <a:spcPts val="1400"/>
              </a:lnSpc>
            </a:pPr>
            <a:endParaRPr lang="en-US" sz="1600" b="1" dirty="0" smtClean="0">
              <a:solidFill>
                <a:schemeClr val="bg1"/>
              </a:solidFill>
            </a:endParaRPr>
          </a:p>
        </p:txBody>
      </p:sp>
      <p:pic>
        <p:nvPicPr>
          <p:cNvPr id="93" name="Picture 2" descr="DeRubies et al,2008, graph 2.tiff"/>
          <p:cNvPicPr>
            <a:picLocks noChangeAspect="1"/>
          </p:cNvPicPr>
          <p:nvPr/>
        </p:nvPicPr>
        <p:blipFill>
          <a:blip r:embed="rId3" cstate="print"/>
          <a:srcRect l="71957" t="3921" r="1166" b="61886"/>
          <a:stretch>
            <a:fillRect/>
          </a:stretch>
        </p:blipFill>
        <p:spPr bwMode="auto">
          <a:xfrm>
            <a:off x="6340839" y="1049337"/>
            <a:ext cx="1718681" cy="140095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p:spPr>
      </p:pic>
      <p:sp>
        <p:nvSpPr>
          <p:cNvPr id="94" name="TextBox 93"/>
          <p:cNvSpPr txBox="1"/>
          <p:nvPr/>
        </p:nvSpPr>
        <p:spPr>
          <a:xfrm>
            <a:off x="3657601" y="2653884"/>
            <a:ext cx="1143000" cy="679866"/>
          </a:xfrm>
          <a:prstGeom prst="rect">
            <a:avLst/>
          </a:prstGeom>
          <a:noFill/>
        </p:spPr>
        <p:txBody>
          <a:bodyPr wrap="square" lIns="27432" tIns="27432" rIns="27432" bIns="27432" rtlCol="0" anchor="ctr" anchorCtr="0">
            <a:spAutoFit/>
          </a:bodyPr>
          <a:lstStyle/>
          <a:p>
            <a:pPr eaLnBrk="0" hangingPunct="0">
              <a:lnSpc>
                <a:spcPts val="1200"/>
              </a:lnSpc>
              <a:defRPr/>
            </a:pPr>
            <a:r>
              <a:rPr lang="en-US" sz="1200" dirty="0" smtClean="0">
                <a:solidFill>
                  <a:schemeClr val="tx2">
                    <a:lumMod val="20000"/>
                    <a:lumOff val="80000"/>
                  </a:schemeClr>
                </a:solidFill>
                <a:ea typeface="ＭＳ Ｐゴシック" pitchFamily="-108" charset="-128"/>
              </a:rPr>
              <a:t>Patients with depression (n=9)</a:t>
            </a:r>
          </a:p>
          <a:p>
            <a:pPr eaLnBrk="0" hangingPunct="0">
              <a:lnSpc>
                <a:spcPts val="1200"/>
              </a:lnSpc>
              <a:defRPr/>
            </a:pPr>
            <a:r>
              <a:rPr lang="en-US" sz="1200" dirty="0" smtClean="0">
                <a:solidFill>
                  <a:schemeClr val="tx2">
                    <a:lumMod val="20000"/>
                    <a:lumOff val="80000"/>
                  </a:schemeClr>
                </a:solidFill>
                <a:ea typeface="ＭＳ Ｐゴシック" pitchFamily="-108" charset="-128"/>
              </a:rPr>
              <a:t>Controls (n=24)</a:t>
            </a:r>
          </a:p>
          <a:p>
            <a:pPr>
              <a:lnSpc>
                <a:spcPts val="1200"/>
              </a:lnSpc>
            </a:pPr>
            <a:endParaRPr lang="en-US" sz="1200" b="1" dirty="0" smtClean="0">
              <a:solidFill>
                <a:schemeClr val="bg1"/>
              </a:solidFill>
            </a:endParaRPr>
          </a:p>
        </p:txBody>
      </p:sp>
    </p:spTree>
    <p:extLst>
      <p:ext uri="{BB962C8B-B14F-4D97-AF65-F5344CB8AC3E}">
        <p14:creationId xmlns:p14="http://schemas.microsoft.com/office/powerpoint/2010/main" val="13897796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“Perfect Love Casts Out All </a:t>
            </a:r>
            <a:r>
              <a:rPr lang="en-US" sz="1800" dirty="0" smtClean="0">
                <a:solidFill>
                  <a:schemeClr val="accent2">
                    <a:lumMod val="60000"/>
                    <a:lumOff val="40000"/>
                  </a:schemeClr>
                </a:solidFill>
              </a:rPr>
              <a:t>Fear” </a:t>
            </a:r>
            <a:r>
              <a:rPr lang="en-US" sz="1200" dirty="0" smtClean="0">
                <a:solidFill>
                  <a:schemeClr val="accent2">
                    <a:lumMod val="60000"/>
                    <a:lumOff val="40000"/>
                  </a:schemeClr>
                </a:solidFill>
              </a:rPr>
              <a:t>1 John 4:18</a:t>
            </a:r>
            <a:endParaRPr lang="en-US" sz="12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“The Law of the Lord is perfect reviving the soul” </a:t>
            </a:r>
            <a:r>
              <a:rPr lang="en-US" sz="1400" dirty="0" smtClean="0">
                <a:solidFill>
                  <a:schemeClr val="accent2">
                    <a:lumMod val="60000"/>
                    <a:lumOff val="40000"/>
                  </a:schemeClr>
                </a:solidFill>
              </a:rPr>
              <a:t>Psalms 19:7</a:t>
            </a:r>
            <a:endParaRPr lang="en-US" sz="14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smtClean="0">
                <a:solidFill>
                  <a:schemeClr val="accent2">
                    <a:lumMod val="60000"/>
                    <a:lumOff val="40000"/>
                  </a:schemeClr>
                </a:solidFill>
              </a:rPr>
              <a:t>“The </a:t>
            </a:r>
            <a:r>
              <a:rPr lang="en-US" sz="1800" dirty="0">
                <a:solidFill>
                  <a:schemeClr val="accent2">
                    <a:lumMod val="60000"/>
                    <a:lumOff val="40000"/>
                  </a:schemeClr>
                </a:solidFill>
              </a:rPr>
              <a:t>Truth will set you </a:t>
            </a:r>
            <a:r>
              <a:rPr lang="en-US" sz="1800" dirty="0" smtClean="0">
                <a:solidFill>
                  <a:schemeClr val="accent2">
                    <a:lumMod val="60000"/>
                    <a:lumOff val="40000"/>
                  </a:schemeClr>
                </a:solidFill>
              </a:rPr>
              <a:t>free.” </a:t>
            </a:r>
            <a:r>
              <a:rPr lang="en-US" sz="1400" dirty="0">
                <a:solidFill>
                  <a:schemeClr val="accent2">
                    <a:lumMod val="60000"/>
                    <a:lumOff val="40000"/>
                  </a:schemeClr>
                </a:solidFill>
              </a:rPr>
              <a:t>John </a:t>
            </a:r>
            <a:r>
              <a:rPr lang="en-US" sz="1400" dirty="0" smtClean="0">
                <a:solidFill>
                  <a:schemeClr val="accent2">
                    <a:lumMod val="60000"/>
                    <a:lumOff val="40000"/>
                  </a:schemeClr>
                </a:solidFill>
              </a:rPr>
              <a:t>8:32</a:t>
            </a:r>
          </a:p>
          <a:p>
            <a:pPr>
              <a:spcAft>
                <a:spcPts val="0"/>
              </a:spcAft>
            </a:pPr>
            <a:r>
              <a:rPr lang="en-US" sz="1800" b="1" dirty="0">
                <a:solidFill>
                  <a:srgbClr val="FFFF99"/>
                </a:solidFill>
              </a:rPr>
              <a:t>Science: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Meditating on a God of love calms the fear circuits of the brain and grows the love circuits</a:t>
            </a:r>
          </a:p>
          <a:p>
            <a:pPr marL="742950" lvl="1" indent="-285750">
              <a:lnSpc>
                <a:spcPts val="1800"/>
              </a:lnSpc>
              <a:spcAft>
                <a:spcPts val="0"/>
              </a:spcAft>
              <a:buFont typeface="Arial" panose="020B0604020202020204" pitchFamily="34" charset="0"/>
              <a:buChar char="•"/>
            </a:pPr>
            <a:r>
              <a:rPr lang="en-US" sz="1800" dirty="0">
                <a:solidFill>
                  <a:schemeClr val="bg1"/>
                </a:solidFill>
              </a:rPr>
              <a:t>Truth reconnects salience network and calms fear circuits</a:t>
            </a: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341037603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“Perfect Love Casts Out All </a:t>
            </a:r>
            <a:r>
              <a:rPr lang="en-US" sz="1800" dirty="0" smtClean="0">
                <a:solidFill>
                  <a:schemeClr val="accent2">
                    <a:lumMod val="60000"/>
                    <a:lumOff val="40000"/>
                  </a:schemeClr>
                </a:solidFill>
              </a:rPr>
              <a:t>Fear” </a:t>
            </a:r>
            <a:r>
              <a:rPr lang="en-US" sz="1200" dirty="0" smtClean="0">
                <a:solidFill>
                  <a:schemeClr val="accent2">
                    <a:lumMod val="60000"/>
                    <a:lumOff val="40000"/>
                  </a:schemeClr>
                </a:solidFill>
              </a:rPr>
              <a:t>1 John 4:18</a:t>
            </a:r>
            <a:endParaRPr lang="en-US" sz="12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“The Law of the Lord is perfect reviving the soul” </a:t>
            </a:r>
            <a:r>
              <a:rPr lang="en-US" sz="1400" dirty="0" smtClean="0">
                <a:solidFill>
                  <a:schemeClr val="accent2">
                    <a:lumMod val="60000"/>
                    <a:lumOff val="40000"/>
                  </a:schemeClr>
                </a:solidFill>
              </a:rPr>
              <a:t>Psalms 19:7</a:t>
            </a:r>
            <a:endParaRPr lang="en-US" sz="14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smtClean="0">
                <a:solidFill>
                  <a:schemeClr val="accent2">
                    <a:lumMod val="60000"/>
                    <a:lumOff val="40000"/>
                  </a:schemeClr>
                </a:solidFill>
              </a:rPr>
              <a:t>“The </a:t>
            </a:r>
            <a:r>
              <a:rPr lang="en-US" sz="1800" dirty="0">
                <a:solidFill>
                  <a:schemeClr val="accent2">
                    <a:lumMod val="60000"/>
                    <a:lumOff val="40000"/>
                  </a:schemeClr>
                </a:solidFill>
              </a:rPr>
              <a:t>Truth will set you </a:t>
            </a:r>
            <a:r>
              <a:rPr lang="en-US" sz="1800" dirty="0" smtClean="0">
                <a:solidFill>
                  <a:schemeClr val="accent2">
                    <a:lumMod val="60000"/>
                    <a:lumOff val="40000"/>
                  </a:schemeClr>
                </a:solidFill>
              </a:rPr>
              <a:t>free.” </a:t>
            </a:r>
            <a:r>
              <a:rPr lang="en-US" sz="1400" dirty="0">
                <a:solidFill>
                  <a:schemeClr val="accent2">
                    <a:lumMod val="60000"/>
                    <a:lumOff val="40000"/>
                  </a:schemeClr>
                </a:solidFill>
              </a:rPr>
              <a:t>John </a:t>
            </a:r>
            <a:r>
              <a:rPr lang="en-US" sz="1400" dirty="0" smtClean="0">
                <a:solidFill>
                  <a:schemeClr val="accent2">
                    <a:lumMod val="60000"/>
                    <a:lumOff val="40000"/>
                  </a:schemeClr>
                </a:solidFill>
              </a:rPr>
              <a:t>8:32</a:t>
            </a:r>
          </a:p>
          <a:p>
            <a:pPr>
              <a:spcAft>
                <a:spcPts val="0"/>
              </a:spcAft>
            </a:pPr>
            <a:r>
              <a:rPr lang="en-US" sz="1800" b="1" dirty="0">
                <a:solidFill>
                  <a:srgbClr val="FFFF99"/>
                </a:solidFill>
              </a:rPr>
              <a:t>Science: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Meditating on a God of love calms the fear circuits of the brain and grows the love circuits</a:t>
            </a:r>
          </a:p>
          <a:p>
            <a:pPr marL="742950" lvl="1" indent="-285750">
              <a:lnSpc>
                <a:spcPts val="1800"/>
              </a:lnSpc>
              <a:spcAft>
                <a:spcPts val="0"/>
              </a:spcAft>
              <a:buFont typeface="Arial" panose="020B0604020202020204" pitchFamily="34" charset="0"/>
              <a:buChar char="•"/>
            </a:pPr>
            <a:r>
              <a:rPr lang="en-US" sz="1800" dirty="0">
                <a:solidFill>
                  <a:schemeClr val="bg1"/>
                </a:solidFill>
              </a:rPr>
              <a:t>Truth reconnects salience network and calms fear circuits</a:t>
            </a:r>
          </a:p>
          <a:p>
            <a:pPr>
              <a:spcAft>
                <a:spcPts val="0"/>
              </a:spcAft>
            </a:pPr>
            <a:r>
              <a:rPr lang="en-US" sz="1800" b="1" dirty="0">
                <a:solidFill>
                  <a:srgbClr val="FFFF99"/>
                </a:solidFill>
              </a:rPr>
              <a:t>Experience: </a:t>
            </a:r>
            <a:endParaRPr lang="en-US" sz="1800" b="1" dirty="0" smtClean="0">
              <a:solidFill>
                <a:srgbClr val="FFFF99"/>
              </a:solidFill>
            </a:endParaRP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125361041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pc="50" dirty="0" smtClean="0">
              <a:solidFill>
                <a:schemeClr val="tx2">
                  <a:lumMod val="40000"/>
                  <a:lumOff val="60000"/>
                </a:schemeClr>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algn="ctr">
              <a:lnSpc>
                <a:spcPts val="2500"/>
              </a:lnSpc>
              <a:defRPr/>
            </a:pPr>
            <a:r>
              <a:rPr lang="en-US" sz="2800" b="1" spc="50" dirty="0">
                <a:solidFill>
                  <a:srgbClr val="FFFFCC"/>
                </a:solidFill>
              </a:rPr>
              <a:t>PERFECT LOVE CASTS OUT ALL FEAR </a:t>
            </a:r>
            <a:endParaRPr lang="en-US" sz="2000" spc="50" dirty="0">
              <a:solidFill>
                <a:srgbClr val="FFFFCC"/>
              </a:solidFill>
            </a:endParaRPr>
          </a:p>
          <a:p>
            <a:pPr algn="ctr">
              <a:lnSpc>
                <a:spcPts val="2500"/>
              </a:lnSpc>
              <a:defRPr/>
            </a:pPr>
            <a:r>
              <a:rPr lang="en-US" sz="1800" spc="50" dirty="0">
                <a:solidFill>
                  <a:schemeClr val="tx2">
                    <a:lumMod val="40000"/>
                    <a:lumOff val="60000"/>
                  </a:schemeClr>
                </a:solidFill>
              </a:rPr>
              <a:t>(1 JOHN 4:18)</a:t>
            </a:r>
            <a:endParaRPr lang="en-US" spc="50" dirty="0">
              <a:solidFill>
                <a:schemeClr val="tx2">
                  <a:lumMod val="40000"/>
                  <a:lumOff val="60000"/>
                </a:schemeClr>
              </a:solidFill>
            </a:endParaRPr>
          </a:p>
          <a:p>
            <a:pPr lvl="2">
              <a:spcAft>
                <a:spcPts val="600"/>
              </a:spcAft>
            </a:pPr>
            <a:endParaRPr lang="en-US" sz="3200" dirty="0" smtClean="0">
              <a:solidFill>
                <a:schemeClr val="accent2">
                  <a:lumMod val="60000"/>
                  <a:lumOff val="40000"/>
                </a:schemeClr>
              </a:solidFill>
            </a:endParaRPr>
          </a:p>
        </p:txBody>
      </p:sp>
    </p:spTree>
    <p:extLst>
      <p:ext uri="{BB962C8B-B14F-4D97-AF65-F5344CB8AC3E}">
        <p14:creationId xmlns:p14="http://schemas.microsoft.com/office/powerpoint/2010/main" val="26108766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pc="50" dirty="0" smtClean="0">
              <a:solidFill>
                <a:schemeClr val="tx2">
                  <a:lumMod val="40000"/>
                  <a:lumOff val="60000"/>
                </a:schemeClr>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algn="ctr">
              <a:lnSpc>
                <a:spcPts val="2500"/>
              </a:lnSpc>
              <a:defRPr/>
            </a:pPr>
            <a:r>
              <a:rPr lang="en-US" sz="2800" b="1" spc="50" dirty="0">
                <a:solidFill>
                  <a:srgbClr val="FFFFCC"/>
                </a:solidFill>
              </a:rPr>
              <a:t>PERFECT LOVE CASTS OUT ALL FEAR </a:t>
            </a:r>
            <a:endParaRPr lang="en-US" sz="2000" spc="50" dirty="0">
              <a:solidFill>
                <a:srgbClr val="FFFFCC"/>
              </a:solidFill>
            </a:endParaRPr>
          </a:p>
          <a:p>
            <a:pPr algn="ctr">
              <a:lnSpc>
                <a:spcPts val="2500"/>
              </a:lnSpc>
              <a:defRPr/>
            </a:pPr>
            <a:r>
              <a:rPr lang="en-US" sz="1800" spc="50" dirty="0">
                <a:solidFill>
                  <a:schemeClr val="tx2">
                    <a:lumMod val="40000"/>
                    <a:lumOff val="60000"/>
                  </a:schemeClr>
                </a:solidFill>
              </a:rPr>
              <a:t>(1 JOHN 4:18)</a:t>
            </a:r>
            <a:endParaRPr lang="en-US" spc="50" dirty="0">
              <a:solidFill>
                <a:schemeClr val="tx2">
                  <a:lumMod val="40000"/>
                  <a:lumOff val="60000"/>
                </a:schemeClr>
              </a:solidFill>
            </a:endParaRPr>
          </a:p>
          <a:p>
            <a:pPr lvl="2">
              <a:spcAft>
                <a:spcPts val="600"/>
              </a:spcAft>
            </a:pPr>
            <a:endParaRPr lang="en-US" sz="3200" dirty="0" smtClean="0">
              <a:solidFill>
                <a:schemeClr val="accent2">
                  <a:lumMod val="60000"/>
                  <a:lumOff val="40000"/>
                </a:schemeClr>
              </a:solidFill>
            </a:endParaRPr>
          </a:p>
          <a:p>
            <a:pPr marL="1257300" lvl="2" indent="-342900">
              <a:spcAft>
                <a:spcPts val="600"/>
              </a:spcAft>
              <a:buFont typeface="Arial" panose="020B0604020202020204" pitchFamily="34" charset="0"/>
              <a:buChar char="•"/>
            </a:pPr>
            <a:r>
              <a:rPr lang="en-US" sz="2400" dirty="0" smtClean="0">
                <a:solidFill>
                  <a:schemeClr val="bg1"/>
                </a:solidFill>
              </a:rPr>
              <a:t>Imagine </a:t>
            </a:r>
            <a:r>
              <a:rPr lang="en-US" sz="2400" dirty="0">
                <a:solidFill>
                  <a:schemeClr val="bg1"/>
                </a:solidFill>
              </a:rPr>
              <a:t>crossing the street</a:t>
            </a:r>
          </a:p>
          <a:p>
            <a:pPr marL="1257300" lvl="2" indent="-342900">
              <a:spcAft>
                <a:spcPts val="600"/>
              </a:spcAft>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1423697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03141359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pc="50" dirty="0" smtClean="0">
              <a:solidFill>
                <a:schemeClr val="tx2">
                  <a:lumMod val="40000"/>
                  <a:lumOff val="60000"/>
                </a:schemeClr>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algn="ctr">
              <a:lnSpc>
                <a:spcPts val="2500"/>
              </a:lnSpc>
              <a:defRPr/>
            </a:pPr>
            <a:r>
              <a:rPr lang="en-US" sz="2800" b="1" spc="50" dirty="0">
                <a:solidFill>
                  <a:srgbClr val="FFFFCC"/>
                </a:solidFill>
              </a:rPr>
              <a:t>PERFECT LOVE CASTS OUT ALL FEAR </a:t>
            </a:r>
            <a:endParaRPr lang="en-US" sz="2000" spc="50" dirty="0">
              <a:solidFill>
                <a:srgbClr val="FFFFCC"/>
              </a:solidFill>
            </a:endParaRPr>
          </a:p>
          <a:p>
            <a:pPr algn="ctr">
              <a:lnSpc>
                <a:spcPts val="2500"/>
              </a:lnSpc>
              <a:defRPr/>
            </a:pPr>
            <a:r>
              <a:rPr lang="en-US" sz="1800" spc="50" dirty="0">
                <a:solidFill>
                  <a:schemeClr val="tx2">
                    <a:lumMod val="40000"/>
                    <a:lumOff val="60000"/>
                  </a:schemeClr>
                </a:solidFill>
              </a:rPr>
              <a:t>(1 JOHN 4:18)</a:t>
            </a:r>
            <a:endParaRPr lang="en-US" spc="50" dirty="0">
              <a:solidFill>
                <a:schemeClr val="tx2">
                  <a:lumMod val="40000"/>
                  <a:lumOff val="60000"/>
                </a:schemeClr>
              </a:solidFill>
            </a:endParaRPr>
          </a:p>
          <a:p>
            <a:pPr lvl="2">
              <a:spcAft>
                <a:spcPts val="600"/>
              </a:spcAft>
            </a:pPr>
            <a:endParaRPr lang="en-US" sz="3200" dirty="0" smtClean="0">
              <a:solidFill>
                <a:schemeClr val="accent2">
                  <a:lumMod val="60000"/>
                  <a:lumOff val="40000"/>
                </a:schemeClr>
              </a:solidFill>
            </a:endParaRPr>
          </a:p>
          <a:p>
            <a:pPr marL="1257300" lvl="2" indent="-342900">
              <a:spcAft>
                <a:spcPts val="600"/>
              </a:spcAft>
              <a:buFont typeface="Arial" panose="020B0604020202020204" pitchFamily="34" charset="0"/>
              <a:buChar char="•"/>
            </a:pPr>
            <a:r>
              <a:rPr lang="en-US" sz="2400" dirty="0" smtClean="0">
                <a:solidFill>
                  <a:schemeClr val="accent2">
                    <a:lumMod val="60000"/>
                    <a:lumOff val="40000"/>
                  </a:schemeClr>
                </a:solidFill>
              </a:rPr>
              <a:t>Imagine </a:t>
            </a:r>
            <a:r>
              <a:rPr lang="en-US" sz="2400" dirty="0">
                <a:solidFill>
                  <a:schemeClr val="accent2">
                    <a:lumMod val="60000"/>
                    <a:lumOff val="40000"/>
                  </a:schemeClr>
                </a:solidFill>
              </a:rPr>
              <a:t>crossing the street</a:t>
            </a:r>
          </a:p>
          <a:p>
            <a:pPr marL="1257300" lvl="2" indent="-342900">
              <a:spcAft>
                <a:spcPts val="600"/>
              </a:spcAft>
              <a:buFont typeface="Arial" panose="020B0604020202020204" pitchFamily="34" charset="0"/>
              <a:buChar char="•"/>
            </a:pPr>
            <a:endParaRPr lang="en-US" sz="2400" dirty="0">
              <a:solidFill>
                <a:schemeClr val="bg1"/>
              </a:solidFill>
            </a:endParaRPr>
          </a:p>
          <a:p>
            <a:pPr marL="1257300" lvl="2" indent="-342900">
              <a:spcAft>
                <a:spcPts val="600"/>
              </a:spcAft>
              <a:buFont typeface="Arial" panose="020B0604020202020204" pitchFamily="34" charset="0"/>
              <a:buChar char="•"/>
            </a:pPr>
            <a:r>
              <a:rPr lang="en-US" sz="2400" dirty="0">
                <a:solidFill>
                  <a:schemeClr val="bg1"/>
                </a:solidFill>
              </a:rPr>
              <a:t>Lady with panic</a:t>
            </a: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Tree>
    <p:extLst>
      <p:ext uri="{BB962C8B-B14F-4D97-AF65-F5344CB8AC3E}">
        <p14:creationId xmlns:p14="http://schemas.microsoft.com/office/powerpoint/2010/main" val="418819876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pc="50" dirty="0" smtClean="0">
              <a:solidFill>
                <a:schemeClr val="tx2">
                  <a:lumMod val="40000"/>
                  <a:lumOff val="60000"/>
                </a:schemeClr>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algn="ctr">
              <a:lnSpc>
                <a:spcPts val="2500"/>
              </a:lnSpc>
              <a:defRPr/>
            </a:pPr>
            <a:r>
              <a:rPr lang="en-US" sz="2800" b="1" spc="50" dirty="0" smtClean="0">
                <a:solidFill>
                  <a:srgbClr val="FFFFCC"/>
                </a:solidFill>
              </a:rPr>
              <a:t>TRUTH SETS FREE</a:t>
            </a:r>
            <a:endParaRPr lang="en-US" sz="2000" spc="50" dirty="0" smtClean="0">
              <a:solidFill>
                <a:srgbClr val="FFFFCC"/>
              </a:solidFill>
            </a:endParaRPr>
          </a:p>
          <a:p>
            <a:pPr algn="ctr">
              <a:lnSpc>
                <a:spcPts val="2500"/>
              </a:lnSpc>
              <a:defRPr/>
            </a:pPr>
            <a:r>
              <a:rPr lang="en-US" sz="1800" spc="50" dirty="0" smtClean="0">
                <a:solidFill>
                  <a:schemeClr val="tx2">
                    <a:lumMod val="40000"/>
                    <a:lumOff val="60000"/>
                  </a:schemeClr>
                </a:solidFill>
              </a:rPr>
              <a:t>(John 8:32)</a:t>
            </a:r>
            <a:endParaRPr lang="en-US" spc="50" dirty="0">
              <a:solidFill>
                <a:schemeClr val="tx2">
                  <a:lumMod val="40000"/>
                  <a:lumOff val="60000"/>
                </a:schemeClr>
              </a:solidFill>
            </a:endParaRPr>
          </a:p>
          <a:p>
            <a:pPr lvl="2">
              <a:spcAft>
                <a:spcPts val="600"/>
              </a:spcAft>
            </a:pPr>
            <a:endParaRPr lang="en-US" sz="3200" dirty="0" smtClean="0">
              <a:solidFill>
                <a:schemeClr val="accent2">
                  <a:lumMod val="60000"/>
                  <a:lumOff val="40000"/>
                </a:schemeClr>
              </a:solidFill>
            </a:endParaRP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Tree>
    <p:extLst>
      <p:ext uri="{BB962C8B-B14F-4D97-AF65-F5344CB8AC3E}">
        <p14:creationId xmlns:p14="http://schemas.microsoft.com/office/powerpoint/2010/main" val="333170660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pc="50" dirty="0" smtClean="0">
              <a:solidFill>
                <a:schemeClr val="tx2">
                  <a:lumMod val="40000"/>
                  <a:lumOff val="60000"/>
                </a:schemeClr>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algn="ctr">
              <a:lnSpc>
                <a:spcPts val="2500"/>
              </a:lnSpc>
              <a:defRPr/>
            </a:pPr>
            <a:r>
              <a:rPr lang="en-US" sz="2800" b="1" spc="50" dirty="0" smtClean="0">
                <a:solidFill>
                  <a:srgbClr val="FFFFCC"/>
                </a:solidFill>
              </a:rPr>
              <a:t>TRUTH SETS FREE</a:t>
            </a:r>
            <a:endParaRPr lang="en-US" sz="2000" spc="50" dirty="0" smtClean="0">
              <a:solidFill>
                <a:srgbClr val="FFFFCC"/>
              </a:solidFill>
            </a:endParaRPr>
          </a:p>
          <a:p>
            <a:pPr algn="ctr">
              <a:lnSpc>
                <a:spcPts val="2500"/>
              </a:lnSpc>
              <a:defRPr/>
            </a:pPr>
            <a:r>
              <a:rPr lang="en-US" sz="1800" spc="50" dirty="0" smtClean="0">
                <a:solidFill>
                  <a:schemeClr val="tx2">
                    <a:lumMod val="40000"/>
                    <a:lumOff val="60000"/>
                  </a:schemeClr>
                </a:solidFill>
              </a:rPr>
              <a:t>(John 8:32)</a:t>
            </a:r>
            <a:endParaRPr lang="en-US" spc="50" dirty="0">
              <a:solidFill>
                <a:schemeClr val="tx2">
                  <a:lumMod val="40000"/>
                  <a:lumOff val="60000"/>
                </a:schemeClr>
              </a:solidFill>
            </a:endParaRPr>
          </a:p>
          <a:p>
            <a:pPr lvl="2">
              <a:spcAft>
                <a:spcPts val="600"/>
              </a:spcAft>
            </a:pPr>
            <a:endParaRPr lang="en-US" sz="3200" dirty="0" smtClean="0">
              <a:solidFill>
                <a:schemeClr val="accent2">
                  <a:lumMod val="60000"/>
                  <a:lumOff val="40000"/>
                </a:schemeClr>
              </a:solidFill>
            </a:endParaRPr>
          </a:p>
          <a:p>
            <a:pPr marL="1257300" lvl="2" indent="-342900">
              <a:spcAft>
                <a:spcPts val="600"/>
              </a:spcAft>
              <a:buFont typeface="Arial" panose="020B0604020202020204" pitchFamily="34" charset="0"/>
              <a:buChar char="•"/>
            </a:pPr>
            <a:r>
              <a:rPr lang="en-US" sz="2400" dirty="0" smtClean="0">
                <a:solidFill>
                  <a:schemeClr val="bg1"/>
                </a:solidFill>
              </a:rPr>
              <a:t>If You believe the lie your spouse is having an affair what happens when you discover the truth?</a:t>
            </a:r>
            <a:endParaRPr lang="en-US" sz="2400" dirty="0">
              <a:solidFill>
                <a:schemeClr val="bg1"/>
              </a:solidFill>
            </a:endParaRPr>
          </a:p>
          <a:p>
            <a:pPr marL="1714500" lvl="3" indent="-342900">
              <a:spcAft>
                <a:spcPts val="600"/>
              </a:spcAft>
              <a:buFont typeface="Courier New" panose="02070309020205020404" pitchFamily="49" charset="0"/>
              <a:buChar char="o"/>
            </a:pPr>
            <a:endParaRPr lang="en-US" sz="1800" dirty="0">
              <a:solidFill>
                <a:schemeClr val="tx2">
                  <a:lumMod val="40000"/>
                  <a:lumOff val="60000"/>
                </a:schemeClr>
              </a:solidFill>
            </a:endParaRPr>
          </a:p>
        </p:txBody>
      </p:sp>
    </p:spTree>
    <p:extLst>
      <p:ext uri="{BB962C8B-B14F-4D97-AF65-F5344CB8AC3E}">
        <p14:creationId xmlns:p14="http://schemas.microsoft.com/office/powerpoint/2010/main" val="30581862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“Perfect Love Casts Out All </a:t>
            </a:r>
            <a:r>
              <a:rPr lang="en-US" sz="1800" dirty="0" smtClean="0">
                <a:solidFill>
                  <a:schemeClr val="accent2">
                    <a:lumMod val="60000"/>
                    <a:lumOff val="40000"/>
                  </a:schemeClr>
                </a:solidFill>
              </a:rPr>
              <a:t>Fear” </a:t>
            </a:r>
            <a:r>
              <a:rPr lang="en-US" sz="1200" dirty="0" smtClean="0">
                <a:solidFill>
                  <a:schemeClr val="accent2">
                    <a:lumMod val="60000"/>
                    <a:lumOff val="40000"/>
                  </a:schemeClr>
                </a:solidFill>
              </a:rPr>
              <a:t>1 John 4:18</a:t>
            </a:r>
            <a:endParaRPr lang="en-US" sz="12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“The Law of the Lord is perfect reviving the soul” </a:t>
            </a:r>
            <a:r>
              <a:rPr lang="en-US" sz="1400" dirty="0" smtClean="0">
                <a:solidFill>
                  <a:schemeClr val="accent2">
                    <a:lumMod val="60000"/>
                    <a:lumOff val="40000"/>
                  </a:schemeClr>
                </a:solidFill>
              </a:rPr>
              <a:t>Psalms 19:7</a:t>
            </a:r>
            <a:endParaRPr lang="en-US" sz="14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smtClean="0">
                <a:solidFill>
                  <a:schemeClr val="accent2">
                    <a:lumMod val="60000"/>
                    <a:lumOff val="40000"/>
                  </a:schemeClr>
                </a:solidFill>
              </a:rPr>
              <a:t>“The </a:t>
            </a:r>
            <a:r>
              <a:rPr lang="en-US" sz="1800" dirty="0">
                <a:solidFill>
                  <a:schemeClr val="accent2">
                    <a:lumMod val="60000"/>
                    <a:lumOff val="40000"/>
                  </a:schemeClr>
                </a:solidFill>
              </a:rPr>
              <a:t>Truth will set you </a:t>
            </a:r>
            <a:r>
              <a:rPr lang="en-US" sz="1800" dirty="0" smtClean="0">
                <a:solidFill>
                  <a:schemeClr val="accent2">
                    <a:lumMod val="60000"/>
                    <a:lumOff val="40000"/>
                  </a:schemeClr>
                </a:solidFill>
              </a:rPr>
              <a:t>free.” </a:t>
            </a:r>
            <a:r>
              <a:rPr lang="en-US" sz="1400" dirty="0">
                <a:solidFill>
                  <a:schemeClr val="accent2">
                    <a:lumMod val="60000"/>
                    <a:lumOff val="40000"/>
                  </a:schemeClr>
                </a:solidFill>
              </a:rPr>
              <a:t>John </a:t>
            </a:r>
            <a:r>
              <a:rPr lang="en-US" sz="1400" dirty="0" smtClean="0">
                <a:solidFill>
                  <a:schemeClr val="accent2">
                    <a:lumMod val="60000"/>
                    <a:lumOff val="40000"/>
                  </a:schemeClr>
                </a:solidFill>
              </a:rPr>
              <a:t>8:32</a:t>
            </a:r>
          </a:p>
          <a:p>
            <a:pPr>
              <a:spcAft>
                <a:spcPts val="0"/>
              </a:spcAft>
            </a:pPr>
            <a:r>
              <a:rPr lang="en-US" sz="1800" b="1" dirty="0">
                <a:solidFill>
                  <a:srgbClr val="FFFF99"/>
                </a:solidFill>
              </a:rPr>
              <a:t>Science: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Meditating on a God of love calms the fear circuits of the brain and grows the love circuits</a:t>
            </a:r>
          </a:p>
          <a:p>
            <a:pPr marL="742950" lvl="1" indent="-285750">
              <a:lnSpc>
                <a:spcPts val="1800"/>
              </a:lnSpc>
              <a:spcAft>
                <a:spcPts val="0"/>
              </a:spcAft>
              <a:buFont typeface="Arial" panose="020B0604020202020204" pitchFamily="34" charset="0"/>
              <a:buChar char="•"/>
            </a:pPr>
            <a:r>
              <a:rPr lang="en-US" sz="1800" dirty="0">
                <a:solidFill>
                  <a:schemeClr val="bg1"/>
                </a:solidFill>
              </a:rPr>
              <a:t>Truth reconnects salience network and calms fear circuits</a:t>
            </a:r>
          </a:p>
          <a:p>
            <a:pPr>
              <a:spcAft>
                <a:spcPts val="0"/>
              </a:spcAft>
            </a:pPr>
            <a:r>
              <a:rPr lang="en-US" sz="1800" b="1" dirty="0">
                <a:solidFill>
                  <a:srgbClr val="FFFF99"/>
                </a:solidFill>
              </a:rPr>
              <a:t>Experience: </a:t>
            </a:r>
            <a:endParaRPr lang="en-US" sz="1800" b="1" dirty="0" smtClean="0">
              <a:solidFill>
                <a:srgbClr val="FFFF99"/>
              </a:solidFill>
            </a:endParaRPr>
          </a:p>
          <a:p>
            <a:pPr marL="742950" lvl="1" indent="-285750">
              <a:spcAft>
                <a:spcPts val="0"/>
              </a:spcAft>
              <a:buFont typeface="Arial" panose="020B0604020202020204" pitchFamily="34" charset="0"/>
              <a:buChar char="•"/>
            </a:pPr>
            <a:r>
              <a:rPr lang="en-US" sz="1800" dirty="0" smtClean="0">
                <a:solidFill>
                  <a:schemeClr val="bg1"/>
                </a:solidFill>
              </a:rPr>
              <a:t>Truth Heals</a:t>
            </a: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135318262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352800" y="895349"/>
            <a:ext cx="51054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“Perfect Love Casts Out All </a:t>
            </a:r>
            <a:r>
              <a:rPr lang="en-US" sz="1800" dirty="0" smtClean="0">
                <a:solidFill>
                  <a:schemeClr val="accent2">
                    <a:lumMod val="60000"/>
                    <a:lumOff val="40000"/>
                  </a:schemeClr>
                </a:solidFill>
              </a:rPr>
              <a:t>Fear” </a:t>
            </a:r>
            <a:r>
              <a:rPr lang="en-US" sz="1200" dirty="0" smtClean="0">
                <a:solidFill>
                  <a:schemeClr val="accent2">
                    <a:lumMod val="60000"/>
                    <a:lumOff val="40000"/>
                  </a:schemeClr>
                </a:solidFill>
              </a:rPr>
              <a:t>1 John 4:18</a:t>
            </a:r>
            <a:endParaRPr lang="en-US" sz="12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“The Law of the Lord is perfect reviving the soul” </a:t>
            </a:r>
            <a:r>
              <a:rPr lang="en-US" sz="1400" dirty="0" smtClean="0">
                <a:solidFill>
                  <a:schemeClr val="accent2">
                    <a:lumMod val="60000"/>
                    <a:lumOff val="40000"/>
                  </a:schemeClr>
                </a:solidFill>
              </a:rPr>
              <a:t>Psalms 19:7</a:t>
            </a:r>
            <a:endParaRPr lang="en-US" sz="1400" dirty="0">
              <a:solidFill>
                <a:schemeClr val="accent2">
                  <a:lumMod val="60000"/>
                  <a:lumOff val="40000"/>
                </a:schemeClr>
              </a:solidFill>
            </a:endParaRPr>
          </a:p>
          <a:p>
            <a:pPr marL="742950" lvl="1" indent="-285750">
              <a:lnSpc>
                <a:spcPts val="1800"/>
              </a:lnSpc>
              <a:spcAft>
                <a:spcPts val="0"/>
              </a:spcAft>
              <a:buFont typeface="Arial" panose="020B0604020202020204" pitchFamily="34" charset="0"/>
              <a:buChar char="•"/>
            </a:pPr>
            <a:r>
              <a:rPr lang="en-US" sz="1800" dirty="0" smtClean="0">
                <a:solidFill>
                  <a:schemeClr val="accent2">
                    <a:lumMod val="60000"/>
                    <a:lumOff val="40000"/>
                  </a:schemeClr>
                </a:solidFill>
              </a:rPr>
              <a:t>“The </a:t>
            </a:r>
            <a:r>
              <a:rPr lang="en-US" sz="1800" dirty="0">
                <a:solidFill>
                  <a:schemeClr val="accent2">
                    <a:lumMod val="60000"/>
                    <a:lumOff val="40000"/>
                  </a:schemeClr>
                </a:solidFill>
              </a:rPr>
              <a:t>Truth will set you </a:t>
            </a:r>
            <a:r>
              <a:rPr lang="en-US" sz="1800" dirty="0" smtClean="0">
                <a:solidFill>
                  <a:schemeClr val="accent2">
                    <a:lumMod val="60000"/>
                    <a:lumOff val="40000"/>
                  </a:schemeClr>
                </a:solidFill>
              </a:rPr>
              <a:t>free.” </a:t>
            </a:r>
            <a:r>
              <a:rPr lang="en-US" sz="1400" dirty="0">
                <a:solidFill>
                  <a:schemeClr val="accent2">
                    <a:lumMod val="60000"/>
                    <a:lumOff val="40000"/>
                  </a:schemeClr>
                </a:solidFill>
              </a:rPr>
              <a:t>John </a:t>
            </a:r>
            <a:r>
              <a:rPr lang="en-US" sz="1400" dirty="0" smtClean="0">
                <a:solidFill>
                  <a:schemeClr val="accent2">
                    <a:lumMod val="60000"/>
                    <a:lumOff val="40000"/>
                  </a:schemeClr>
                </a:solidFill>
              </a:rPr>
              <a:t>8:32</a:t>
            </a:r>
          </a:p>
          <a:p>
            <a:pPr>
              <a:spcAft>
                <a:spcPts val="0"/>
              </a:spcAft>
            </a:pPr>
            <a:r>
              <a:rPr lang="en-US" sz="1800" b="1" dirty="0">
                <a:solidFill>
                  <a:schemeClr val="accent2">
                    <a:lumMod val="60000"/>
                    <a:lumOff val="40000"/>
                  </a:schemeClr>
                </a:solidFill>
              </a:rPr>
              <a:t>Science: </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Meditating on a God of love calms the fear circuits of the brain and grows the love circuits</a:t>
            </a:r>
          </a:p>
          <a:p>
            <a:pPr marL="742950" lvl="1" indent="-285750">
              <a:lnSpc>
                <a:spcPts val="1800"/>
              </a:lnSpc>
              <a:spcAft>
                <a:spcPts val="0"/>
              </a:spcAft>
              <a:buFont typeface="Arial" panose="020B0604020202020204" pitchFamily="34" charset="0"/>
              <a:buChar char="•"/>
            </a:pPr>
            <a:r>
              <a:rPr lang="en-US" sz="1800" dirty="0">
                <a:solidFill>
                  <a:schemeClr val="accent2">
                    <a:lumMod val="60000"/>
                    <a:lumOff val="40000"/>
                  </a:schemeClr>
                </a:solidFill>
              </a:rPr>
              <a:t>Truth reconnects salience network and calms fear circuits</a:t>
            </a:r>
          </a:p>
          <a:p>
            <a:pPr>
              <a:spcAft>
                <a:spcPts val="0"/>
              </a:spcAft>
            </a:pPr>
            <a:r>
              <a:rPr lang="en-US" sz="1800" b="1" dirty="0">
                <a:solidFill>
                  <a:srgbClr val="FFFF99"/>
                </a:solidFill>
              </a:rPr>
              <a:t>Experience: </a:t>
            </a:r>
            <a:endParaRPr lang="en-US" sz="1800" b="1" dirty="0" smtClean="0">
              <a:solidFill>
                <a:srgbClr val="FFFF99"/>
              </a:solidFill>
            </a:endParaRPr>
          </a:p>
          <a:p>
            <a:pPr marL="742950" lvl="1" indent="-285750">
              <a:spcAft>
                <a:spcPts val="0"/>
              </a:spcAft>
              <a:buFont typeface="Arial" panose="020B0604020202020204" pitchFamily="34" charset="0"/>
              <a:buChar char="•"/>
            </a:pPr>
            <a:r>
              <a:rPr lang="en-US" sz="1800" dirty="0" smtClean="0">
                <a:solidFill>
                  <a:schemeClr val="accent2">
                    <a:lumMod val="60000"/>
                    <a:lumOff val="40000"/>
                  </a:schemeClr>
                </a:solidFill>
              </a:rPr>
              <a:t>Truth Heals</a:t>
            </a:r>
          </a:p>
          <a:p>
            <a:pPr marL="742950" lvl="1" indent="-285750">
              <a:spcAft>
                <a:spcPts val="0"/>
              </a:spcAft>
              <a:buFont typeface="Arial" panose="020B0604020202020204" pitchFamily="34" charset="0"/>
              <a:buChar char="•"/>
            </a:pPr>
            <a:r>
              <a:rPr lang="en-US" sz="1800" dirty="0" smtClean="0">
                <a:solidFill>
                  <a:schemeClr val="bg1"/>
                </a:solidFill>
              </a:rPr>
              <a:t>Truth </a:t>
            </a:r>
            <a:r>
              <a:rPr lang="en-US" sz="1800" dirty="0">
                <a:solidFill>
                  <a:schemeClr val="bg1"/>
                </a:solidFill>
              </a:rPr>
              <a:t>&amp; Love for others overcomes fear</a:t>
            </a:r>
          </a:p>
          <a:p>
            <a:pPr>
              <a:spcAft>
                <a:spcPts val="0"/>
              </a:spcAft>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417002466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IF THE SOLUTION IS PERFECT LOVE &amp; TRUTH – WHERE DO WE FIND IT?</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p:txBody>
      </p:sp>
    </p:spTree>
    <p:extLst>
      <p:ext uri="{BB962C8B-B14F-4D97-AF65-F5344CB8AC3E}">
        <p14:creationId xmlns:p14="http://schemas.microsoft.com/office/powerpoint/2010/main" val="173502142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IF THE SOLUTION IS PERFECT LOVE &amp; TRUTH – WHERE DO WE FIND IT?</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marL="1257300" lvl="2" indent="-342900">
              <a:spcAft>
                <a:spcPts val="600"/>
              </a:spcAft>
              <a:buFont typeface="Arial" panose="020B0604020202020204" pitchFamily="34" charset="0"/>
              <a:buChar char="•"/>
            </a:pPr>
            <a:r>
              <a:rPr lang="en-US" sz="2400" dirty="0">
                <a:solidFill>
                  <a:schemeClr val="bg1"/>
                </a:solidFill>
              </a:rPr>
              <a:t>“God is </a:t>
            </a:r>
            <a:r>
              <a:rPr lang="en-US" sz="2400" dirty="0" smtClean="0">
                <a:solidFill>
                  <a:schemeClr val="bg1"/>
                </a:solidFill>
              </a:rPr>
              <a:t>love.” </a:t>
            </a:r>
            <a:r>
              <a:rPr lang="en-US" dirty="0">
                <a:solidFill>
                  <a:schemeClr val="tx2">
                    <a:lumMod val="40000"/>
                    <a:lumOff val="60000"/>
                  </a:schemeClr>
                </a:solidFill>
              </a:rPr>
              <a:t>(</a:t>
            </a:r>
            <a:r>
              <a:rPr lang="en-US" dirty="0" smtClean="0">
                <a:solidFill>
                  <a:schemeClr val="tx2">
                    <a:lumMod val="40000"/>
                    <a:lumOff val="60000"/>
                  </a:schemeClr>
                </a:solidFill>
              </a:rPr>
              <a:t>1 John </a:t>
            </a:r>
            <a:r>
              <a:rPr lang="en-US" dirty="0">
                <a:solidFill>
                  <a:schemeClr val="tx2">
                    <a:lumMod val="40000"/>
                    <a:lumOff val="60000"/>
                  </a:schemeClr>
                </a:solidFill>
              </a:rPr>
              <a:t>4:8)</a:t>
            </a:r>
          </a:p>
          <a:p>
            <a:pPr marL="1257300" lvl="2" indent="-342900">
              <a:spcAft>
                <a:spcPts val="6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7907164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IF THE SOLUTION IS PERFECT LOVE &amp; TRUTH – WHERE DO WE FIND IT?</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marL="1257300" lvl="2" indent="-342900">
              <a:spcAft>
                <a:spcPts val="6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love.” </a:t>
            </a:r>
            <a:r>
              <a:rPr lang="en-US" dirty="0">
                <a:solidFill>
                  <a:schemeClr val="accent2">
                    <a:lumMod val="60000"/>
                    <a:lumOff val="40000"/>
                  </a:schemeClr>
                </a:solidFill>
              </a:rPr>
              <a:t>(</a:t>
            </a:r>
            <a:r>
              <a:rPr lang="en-US" dirty="0" smtClean="0">
                <a:solidFill>
                  <a:schemeClr val="accent2">
                    <a:lumMod val="60000"/>
                    <a:lumOff val="40000"/>
                  </a:schemeClr>
                </a:solidFill>
              </a:rPr>
              <a:t>1 John </a:t>
            </a:r>
            <a:r>
              <a:rPr lang="en-US" dirty="0">
                <a:solidFill>
                  <a:schemeClr val="accent2">
                    <a:lumMod val="60000"/>
                    <a:lumOff val="40000"/>
                  </a:schemeClr>
                </a:solidFill>
              </a:rPr>
              <a:t>4:8)</a:t>
            </a:r>
          </a:p>
          <a:p>
            <a:pPr marL="1257300" lvl="2" indent="-342900">
              <a:spcAft>
                <a:spcPts val="600"/>
              </a:spcAft>
              <a:buFont typeface="Arial" panose="020B0604020202020204" pitchFamily="34" charset="0"/>
              <a:buChar char="•"/>
            </a:pPr>
            <a:endParaRPr lang="en-US" sz="2400" dirty="0">
              <a:solidFill>
                <a:schemeClr val="bg1"/>
              </a:solidFill>
            </a:endParaRPr>
          </a:p>
          <a:p>
            <a:pPr marL="1257300" lvl="2" indent="-342900">
              <a:spcAft>
                <a:spcPts val="600"/>
              </a:spcAft>
              <a:buFont typeface="Arial" panose="020B0604020202020204" pitchFamily="34" charset="0"/>
              <a:buChar char="•"/>
            </a:pPr>
            <a:r>
              <a:rPr lang="en-US" sz="2400" dirty="0">
                <a:solidFill>
                  <a:schemeClr val="bg1"/>
                </a:solidFill>
              </a:rPr>
              <a:t>“This is eternal life: that they may know you, the only true God, and Jesus Christ, whom you have sent.” </a:t>
            </a:r>
            <a:r>
              <a:rPr lang="en-US" dirty="0">
                <a:solidFill>
                  <a:schemeClr val="tx2">
                    <a:lumMod val="40000"/>
                    <a:lumOff val="60000"/>
                  </a:schemeClr>
                </a:solidFill>
              </a:rPr>
              <a:t>(</a:t>
            </a:r>
            <a:r>
              <a:rPr lang="en-US" dirty="0" smtClean="0">
                <a:solidFill>
                  <a:schemeClr val="tx2">
                    <a:lumMod val="40000"/>
                    <a:lumOff val="60000"/>
                  </a:schemeClr>
                </a:solidFill>
              </a:rPr>
              <a:t>John </a:t>
            </a:r>
            <a:r>
              <a:rPr lang="en-US" dirty="0">
                <a:solidFill>
                  <a:schemeClr val="tx2">
                    <a:lumMod val="40000"/>
                    <a:lumOff val="60000"/>
                  </a:schemeClr>
                </a:solidFill>
              </a:rPr>
              <a:t>17:3)</a:t>
            </a:r>
          </a:p>
          <a:p>
            <a:pPr marL="1257300" lvl="2" indent="-342900">
              <a:spcAft>
                <a:spcPts val="6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6128898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IF THE SOLUTION IS PERFECT LOVE &amp; TRUTH – WHERE DO WE FIND IT?</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marL="1257300" lvl="2" indent="-342900">
              <a:spcAft>
                <a:spcPts val="6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love.” </a:t>
            </a:r>
            <a:r>
              <a:rPr lang="en-US" dirty="0">
                <a:solidFill>
                  <a:schemeClr val="accent2">
                    <a:lumMod val="60000"/>
                    <a:lumOff val="40000"/>
                  </a:schemeClr>
                </a:solidFill>
              </a:rPr>
              <a:t>(</a:t>
            </a:r>
            <a:r>
              <a:rPr lang="en-US" dirty="0" smtClean="0">
                <a:solidFill>
                  <a:schemeClr val="accent2">
                    <a:lumMod val="60000"/>
                    <a:lumOff val="40000"/>
                  </a:schemeClr>
                </a:solidFill>
              </a:rPr>
              <a:t>1 John </a:t>
            </a:r>
            <a:r>
              <a:rPr lang="en-US" dirty="0">
                <a:solidFill>
                  <a:schemeClr val="accent2">
                    <a:lumMod val="60000"/>
                    <a:lumOff val="40000"/>
                  </a:schemeClr>
                </a:solidFill>
              </a:rPr>
              <a:t>4:8)</a:t>
            </a:r>
          </a:p>
          <a:p>
            <a:pPr marL="1257300" lvl="2" indent="-342900">
              <a:spcAft>
                <a:spcPts val="600"/>
              </a:spcAft>
              <a:buFont typeface="Arial" panose="020B0604020202020204" pitchFamily="34" charset="0"/>
              <a:buChar char="•"/>
            </a:pPr>
            <a:endParaRPr lang="en-US" sz="2400" dirty="0">
              <a:solidFill>
                <a:schemeClr val="accent2">
                  <a:lumMod val="60000"/>
                  <a:lumOff val="40000"/>
                </a:schemeClr>
              </a:solidFill>
            </a:endParaRPr>
          </a:p>
          <a:p>
            <a:pPr marL="1257300" lvl="2" indent="-342900">
              <a:spcAft>
                <a:spcPts val="600"/>
              </a:spcAft>
              <a:buFont typeface="Arial" panose="020B0604020202020204" pitchFamily="34" charset="0"/>
              <a:buChar char="•"/>
            </a:pPr>
            <a:r>
              <a:rPr lang="en-US" sz="2400" dirty="0">
                <a:solidFill>
                  <a:schemeClr val="accent2">
                    <a:lumMod val="60000"/>
                    <a:lumOff val="40000"/>
                  </a:schemeClr>
                </a:solidFill>
              </a:rPr>
              <a:t>“This is eternal life: that they may know you, the only true God, and Jesus Christ, whom you have sent.” </a:t>
            </a:r>
            <a:r>
              <a:rPr lang="en-US" dirty="0">
                <a:solidFill>
                  <a:schemeClr val="accent2">
                    <a:lumMod val="60000"/>
                    <a:lumOff val="40000"/>
                  </a:schemeClr>
                </a:solidFill>
              </a:rPr>
              <a:t>(</a:t>
            </a:r>
            <a:r>
              <a:rPr lang="en-US" dirty="0" smtClean="0">
                <a:solidFill>
                  <a:schemeClr val="accent2">
                    <a:lumMod val="60000"/>
                    <a:lumOff val="40000"/>
                  </a:schemeClr>
                </a:solidFill>
              </a:rPr>
              <a:t>John </a:t>
            </a:r>
            <a:r>
              <a:rPr lang="en-US" dirty="0">
                <a:solidFill>
                  <a:schemeClr val="accent2">
                    <a:lumMod val="60000"/>
                    <a:lumOff val="40000"/>
                  </a:schemeClr>
                </a:solidFill>
              </a:rPr>
              <a:t>17:3)</a:t>
            </a:r>
          </a:p>
          <a:p>
            <a:pPr marL="1257300" lvl="2" indent="-342900">
              <a:spcAft>
                <a:spcPts val="600"/>
              </a:spcAft>
              <a:buFont typeface="Arial" panose="020B0604020202020204" pitchFamily="34" charset="0"/>
              <a:buChar char="•"/>
            </a:pPr>
            <a:endParaRPr lang="en-US" sz="2400" dirty="0">
              <a:solidFill>
                <a:schemeClr val="bg1"/>
              </a:solidFill>
            </a:endParaRPr>
          </a:p>
          <a:p>
            <a:pPr marL="1257300" lvl="2" indent="-342900">
              <a:spcAft>
                <a:spcPts val="600"/>
              </a:spcAft>
              <a:buFont typeface="Arial" panose="020B0604020202020204" pitchFamily="34" charset="0"/>
              <a:buChar char="•"/>
            </a:pPr>
            <a:r>
              <a:rPr lang="en-US" sz="2400" dirty="0">
                <a:solidFill>
                  <a:schemeClr val="bg1"/>
                </a:solidFill>
              </a:rPr>
              <a:t>Then why do so many people not find love?</a:t>
            </a:r>
            <a:endParaRPr lang="en-US" sz="1800" dirty="0">
              <a:solidFill>
                <a:schemeClr val="bg1"/>
              </a:solidFill>
            </a:endParaRPr>
          </a:p>
        </p:txBody>
      </p:sp>
    </p:spTree>
    <p:extLst>
      <p:ext uri="{BB962C8B-B14F-4D97-AF65-F5344CB8AC3E}">
        <p14:creationId xmlns:p14="http://schemas.microsoft.com/office/powerpoint/2010/main" val="190405307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LIES BELIEVED </a:t>
            </a:r>
          </a:p>
          <a:p>
            <a:pPr algn="ctr">
              <a:lnSpc>
                <a:spcPts val="2500"/>
              </a:lnSpc>
              <a:defRPr/>
            </a:pPr>
            <a:r>
              <a:rPr lang="en-US" sz="2400" b="1" spc="50" dirty="0" smtClean="0">
                <a:solidFill>
                  <a:srgbClr val="FFFFCC"/>
                </a:solidFill>
              </a:rPr>
              <a:t>BREAK THE CIRCLE OF LOVE AND TRUST</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a:p>
            <a:pPr>
              <a:lnSpc>
                <a:spcPts val="2500"/>
              </a:lnSpc>
              <a:spcAft>
                <a:spcPts val="2400"/>
              </a:spcAft>
            </a:pPr>
            <a:r>
              <a:rPr lang="en-US" sz="2400" dirty="0" smtClean="0">
                <a:solidFill>
                  <a:schemeClr val="bg1"/>
                </a:solidFill>
              </a:rPr>
              <a:t>“For </a:t>
            </a:r>
            <a:r>
              <a:rPr lang="en-US" sz="2400" dirty="0">
                <a:solidFill>
                  <a:schemeClr val="bg1"/>
                </a:solidFill>
              </a:rPr>
              <a:t>though we live in the world, we do not wage war as the world does. The weapons we fight with are not the weapons of the world. On the contrary, they have divine power to demolish strongholds. We demolish </a:t>
            </a:r>
            <a:r>
              <a:rPr lang="en-US" sz="2400" b="1" dirty="0">
                <a:solidFill>
                  <a:srgbClr val="FFFF99"/>
                </a:solidFill>
              </a:rPr>
              <a:t>arguments</a:t>
            </a:r>
            <a:r>
              <a:rPr lang="en-US" sz="2400" dirty="0">
                <a:solidFill>
                  <a:schemeClr val="bg1"/>
                </a:solidFill>
              </a:rPr>
              <a:t> and every </a:t>
            </a:r>
            <a:r>
              <a:rPr lang="en-US" sz="2400" b="1" dirty="0">
                <a:solidFill>
                  <a:srgbClr val="FFFF99"/>
                </a:solidFill>
              </a:rPr>
              <a:t>pretension</a:t>
            </a:r>
            <a:r>
              <a:rPr lang="en-US" sz="2400" dirty="0">
                <a:solidFill>
                  <a:schemeClr val="bg1"/>
                </a:solidFill>
              </a:rPr>
              <a:t> that sets itself up against </a:t>
            </a:r>
            <a:r>
              <a:rPr lang="en-US" sz="2400" b="1" dirty="0">
                <a:solidFill>
                  <a:srgbClr val="FFFF99"/>
                </a:solidFill>
              </a:rPr>
              <a:t>the knowledge of God</a:t>
            </a:r>
            <a:r>
              <a:rPr lang="en-US" sz="2400" dirty="0">
                <a:solidFill>
                  <a:schemeClr val="bg1"/>
                </a:solidFill>
              </a:rPr>
              <a:t>, and we take captive every </a:t>
            </a:r>
            <a:r>
              <a:rPr lang="en-US" sz="2400" b="1" dirty="0">
                <a:solidFill>
                  <a:srgbClr val="FFFF99"/>
                </a:solidFill>
              </a:rPr>
              <a:t>thought</a:t>
            </a:r>
            <a:r>
              <a:rPr lang="en-US" sz="2400" dirty="0">
                <a:solidFill>
                  <a:schemeClr val="bg1"/>
                </a:solidFill>
              </a:rPr>
              <a:t> to make it obedient to Christ</a:t>
            </a:r>
            <a:r>
              <a:rPr lang="en-US" sz="2400" dirty="0" smtClean="0">
                <a:solidFill>
                  <a:schemeClr val="bg1"/>
                </a:solidFill>
              </a:rPr>
              <a:t>.” </a:t>
            </a:r>
            <a:r>
              <a:rPr lang="en-US" dirty="0" smtClean="0">
                <a:solidFill>
                  <a:schemeClr val="tx2">
                    <a:lumMod val="40000"/>
                    <a:lumOff val="60000"/>
                  </a:schemeClr>
                </a:solidFill>
              </a:rPr>
              <a:t>2 Corinthians </a:t>
            </a:r>
            <a:r>
              <a:rPr lang="en-US" dirty="0">
                <a:solidFill>
                  <a:schemeClr val="tx2">
                    <a:lumMod val="40000"/>
                    <a:lumOff val="60000"/>
                  </a:schemeClr>
                </a:solidFill>
              </a:rPr>
              <a:t>10:3-5</a:t>
            </a:r>
          </a:p>
          <a:p>
            <a:pPr>
              <a:lnSpc>
                <a:spcPts val="2500"/>
              </a:lnSpc>
              <a:spcAft>
                <a:spcPts val="2400"/>
              </a:spcAft>
            </a:pPr>
            <a:r>
              <a:rPr lang="en-US" sz="2400" dirty="0" smtClean="0">
                <a:solidFill>
                  <a:schemeClr val="bg1"/>
                </a:solidFill>
              </a:rPr>
              <a:t>What </a:t>
            </a:r>
            <a:r>
              <a:rPr lang="en-US" sz="2400" dirty="0">
                <a:solidFill>
                  <a:schemeClr val="bg1"/>
                </a:solidFill>
              </a:rPr>
              <a:t>is needed to restore love?</a:t>
            </a:r>
          </a:p>
        </p:txBody>
      </p:sp>
    </p:spTree>
    <p:extLst>
      <p:ext uri="{BB962C8B-B14F-4D97-AF65-F5344CB8AC3E}">
        <p14:creationId xmlns:p14="http://schemas.microsoft.com/office/powerpoint/2010/main" val="251710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r>
              <a:rPr lang="en-US" sz="2400" dirty="0" smtClean="0">
                <a:solidFill>
                  <a:schemeClr val="bg1"/>
                </a:solidFill>
              </a:rPr>
              <a:t>God </a:t>
            </a:r>
            <a:r>
              <a:rPr lang="en-US" sz="2400" dirty="0">
                <a:solidFill>
                  <a:schemeClr val="bg1"/>
                </a:solidFill>
              </a:rPr>
              <a:t>is love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01592546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a:solidFill>
                <a:schemeClr val="accent2">
                  <a:lumMod val="60000"/>
                  <a:lumOff val="40000"/>
                </a:schemeClr>
              </a:solidFill>
            </a:endParaRPr>
          </a:p>
          <a:p>
            <a:pPr algn="ctr">
              <a:lnSpc>
                <a:spcPts val="2500"/>
              </a:lnSpc>
              <a:defRPr/>
            </a:pPr>
            <a:r>
              <a:rPr lang="en-US" sz="2800" b="1" spc="50" dirty="0">
                <a:solidFill>
                  <a:srgbClr val="FFFFCC"/>
                </a:solidFill>
              </a:rPr>
              <a:t>YOU WILL KNOW THE TRUTH</a:t>
            </a:r>
          </a:p>
          <a:p>
            <a:pPr algn="ctr">
              <a:lnSpc>
                <a:spcPts val="2500"/>
              </a:lnSpc>
              <a:defRPr/>
            </a:pPr>
            <a:r>
              <a:rPr lang="en-US" sz="2800" b="1" spc="50" dirty="0">
                <a:solidFill>
                  <a:srgbClr val="FFFFCC"/>
                </a:solidFill>
              </a:rPr>
              <a:t>AND THE TRUTH WILL SET YOU FREE </a:t>
            </a:r>
          </a:p>
          <a:p>
            <a:pPr algn="ctr">
              <a:lnSpc>
                <a:spcPts val="2500"/>
              </a:lnSpc>
              <a:defRPr/>
            </a:pPr>
            <a:r>
              <a:rPr lang="en-US" sz="2000" spc="50" dirty="0">
                <a:solidFill>
                  <a:schemeClr val="tx2">
                    <a:lumMod val="40000"/>
                    <a:lumOff val="60000"/>
                  </a:schemeClr>
                </a:solidFill>
              </a:rPr>
              <a:t>(John 8:32)</a:t>
            </a:r>
            <a:endParaRPr lang="en-US" sz="2800" spc="50" dirty="0">
              <a:solidFill>
                <a:schemeClr val="tx2">
                  <a:lumMod val="40000"/>
                  <a:lumOff val="60000"/>
                </a:schemeClr>
              </a:solidFill>
            </a:endParaRPr>
          </a:p>
          <a:p>
            <a:pPr>
              <a:spcAft>
                <a:spcPts val="0"/>
              </a:spcAft>
            </a:pPr>
            <a:endParaRPr lang="en-US" sz="2400" dirty="0" smtClean="0">
              <a:solidFill>
                <a:schemeClr val="bg1"/>
              </a:solidFill>
            </a:endParaRPr>
          </a:p>
        </p:txBody>
      </p:sp>
    </p:spTree>
    <p:extLst>
      <p:ext uri="{BB962C8B-B14F-4D97-AF65-F5344CB8AC3E}">
        <p14:creationId xmlns:p14="http://schemas.microsoft.com/office/powerpoint/2010/main" val="329978702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a:solidFill>
                <a:schemeClr val="accent2">
                  <a:lumMod val="60000"/>
                  <a:lumOff val="40000"/>
                </a:schemeClr>
              </a:solidFill>
            </a:endParaRPr>
          </a:p>
          <a:p>
            <a:pPr algn="ctr">
              <a:lnSpc>
                <a:spcPts val="2500"/>
              </a:lnSpc>
              <a:defRPr/>
            </a:pPr>
            <a:r>
              <a:rPr lang="en-US" sz="2800" b="1" spc="50" dirty="0">
                <a:solidFill>
                  <a:srgbClr val="FFFFCC"/>
                </a:solidFill>
              </a:rPr>
              <a:t>YOU WILL KNOW THE TRUTH</a:t>
            </a:r>
          </a:p>
          <a:p>
            <a:pPr algn="ctr">
              <a:lnSpc>
                <a:spcPts val="2500"/>
              </a:lnSpc>
              <a:defRPr/>
            </a:pPr>
            <a:r>
              <a:rPr lang="en-US" sz="2800" b="1" spc="50" dirty="0">
                <a:solidFill>
                  <a:srgbClr val="FFFFCC"/>
                </a:solidFill>
              </a:rPr>
              <a:t>AND THE TRUTH WILL SET YOU FREE </a:t>
            </a:r>
          </a:p>
          <a:p>
            <a:pPr algn="ctr">
              <a:lnSpc>
                <a:spcPts val="2500"/>
              </a:lnSpc>
              <a:defRPr/>
            </a:pPr>
            <a:r>
              <a:rPr lang="en-US" sz="2000" spc="50" dirty="0">
                <a:solidFill>
                  <a:schemeClr val="tx2">
                    <a:lumMod val="40000"/>
                    <a:lumOff val="60000"/>
                  </a:schemeClr>
                </a:solidFill>
              </a:rPr>
              <a:t>(John 8:32)</a:t>
            </a:r>
            <a:endParaRPr lang="en-US" sz="2800" spc="50" dirty="0">
              <a:solidFill>
                <a:schemeClr val="tx2">
                  <a:lumMod val="40000"/>
                  <a:lumOff val="60000"/>
                </a:schemeClr>
              </a:solidFill>
            </a:endParaRPr>
          </a:p>
          <a:p>
            <a:pPr>
              <a:spcAft>
                <a:spcPts val="0"/>
              </a:spcAft>
            </a:pPr>
            <a:endParaRPr lang="en-US" sz="2400" dirty="0" smtClean="0">
              <a:solidFill>
                <a:schemeClr val="bg1"/>
              </a:solidFill>
            </a:endParaRPr>
          </a:p>
          <a:p>
            <a:pPr marL="1257300" lvl="2" indent="-342900">
              <a:lnSpc>
                <a:spcPts val="2500"/>
              </a:lnSpc>
              <a:spcAft>
                <a:spcPts val="1200"/>
              </a:spcAft>
              <a:buFont typeface="Arial" panose="020B0604020202020204" pitchFamily="34" charset="0"/>
              <a:buChar char="•"/>
            </a:pPr>
            <a:r>
              <a:rPr lang="en-US" sz="2400" dirty="0" smtClean="0">
                <a:solidFill>
                  <a:schemeClr val="bg1"/>
                </a:solidFill>
              </a:rPr>
              <a:t>Truth </a:t>
            </a:r>
            <a:r>
              <a:rPr lang="en-US" sz="2400" dirty="0">
                <a:solidFill>
                  <a:schemeClr val="bg1"/>
                </a:solidFill>
              </a:rPr>
              <a:t>about what? </a:t>
            </a:r>
          </a:p>
        </p:txBody>
      </p:sp>
    </p:spTree>
    <p:extLst>
      <p:ext uri="{BB962C8B-B14F-4D97-AF65-F5344CB8AC3E}">
        <p14:creationId xmlns:p14="http://schemas.microsoft.com/office/powerpoint/2010/main" val="392804331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a:solidFill>
                <a:schemeClr val="accent2">
                  <a:lumMod val="60000"/>
                  <a:lumOff val="40000"/>
                </a:schemeClr>
              </a:solidFill>
            </a:endParaRPr>
          </a:p>
          <a:p>
            <a:pPr algn="ctr">
              <a:lnSpc>
                <a:spcPts val="2500"/>
              </a:lnSpc>
              <a:defRPr/>
            </a:pPr>
            <a:r>
              <a:rPr lang="en-US" sz="2800" b="1" spc="50" dirty="0">
                <a:solidFill>
                  <a:srgbClr val="FFFFCC"/>
                </a:solidFill>
              </a:rPr>
              <a:t>YOU WILL KNOW THE TRUTH</a:t>
            </a:r>
          </a:p>
          <a:p>
            <a:pPr algn="ctr">
              <a:lnSpc>
                <a:spcPts val="2500"/>
              </a:lnSpc>
              <a:defRPr/>
            </a:pPr>
            <a:r>
              <a:rPr lang="en-US" sz="2800" b="1" spc="50" dirty="0">
                <a:solidFill>
                  <a:srgbClr val="FFFFCC"/>
                </a:solidFill>
              </a:rPr>
              <a:t>AND THE TRUTH WILL SET YOU FREE </a:t>
            </a:r>
          </a:p>
          <a:p>
            <a:pPr algn="ctr">
              <a:lnSpc>
                <a:spcPts val="2500"/>
              </a:lnSpc>
              <a:defRPr/>
            </a:pPr>
            <a:r>
              <a:rPr lang="en-US" sz="2000" spc="50" dirty="0">
                <a:solidFill>
                  <a:schemeClr val="tx2">
                    <a:lumMod val="40000"/>
                    <a:lumOff val="60000"/>
                  </a:schemeClr>
                </a:solidFill>
              </a:rPr>
              <a:t>(John 8:32)</a:t>
            </a:r>
            <a:endParaRPr lang="en-US" sz="2800" spc="50" dirty="0">
              <a:solidFill>
                <a:schemeClr val="tx2">
                  <a:lumMod val="40000"/>
                  <a:lumOff val="60000"/>
                </a:schemeClr>
              </a:solidFill>
            </a:endParaRPr>
          </a:p>
          <a:p>
            <a:pPr>
              <a:spcAft>
                <a:spcPts val="0"/>
              </a:spcAft>
            </a:pPr>
            <a:endParaRPr lang="en-US" sz="2400" dirty="0" smtClean="0">
              <a:solidFill>
                <a:schemeClr val="bg1"/>
              </a:solidFill>
            </a:endParaRPr>
          </a:p>
          <a:p>
            <a:pPr marL="1257300" lvl="2"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Truth </a:t>
            </a:r>
            <a:r>
              <a:rPr lang="en-US" sz="2400" dirty="0">
                <a:solidFill>
                  <a:schemeClr val="accent2">
                    <a:lumMod val="60000"/>
                    <a:lumOff val="40000"/>
                  </a:schemeClr>
                </a:solidFill>
              </a:rPr>
              <a:t>about what? </a:t>
            </a:r>
          </a:p>
          <a:p>
            <a:pPr marL="1257300" lvl="2" indent="-342900">
              <a:lnSpc>
                <a:spcPts val="2500"/>
              </a:lnSpc>
              <a:spcAft>
                <a:spcPts val="1200"/>
              </a:spcAft>
              <a:buFont typeface="Arial" panose="020B0604020202020204" pitchFamily="34" charset="0"/>
              <a:buChar char="•"/>
            </a:pPr>
            <a:r>
              <a:rPr lang="en-US" sz="2400" b="1" dirty="0" smtClean="0">
                <a:solidFill>
                  <a:schemeClr val="bg1"/>
                </a:solidFill>
              </a:rPr>
              <a:t>God!</a:t>
            </a:r>
            <a:endParaRPr lang="en-US" sz="2400" b="1" dirty="0">
              <a:solidFill>
                <a:schemeClr val="bg1"/>
              </a:solidFill>
            </a:endParaRPr>
          </a:p>
        </p:txBody>
      </p:sp>
    </p:spTree>
    <p:extLst>
      <p:ext uri="{BB962C8B-B14F-4D97-AF65-F5344CB8AC3E}">
        <p14:creationId xmlns:p14="http://schemas.microsoft.com/office/powerpoint/2010/main" val="300566328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a:solidFill>
                <a:schemeClr val="accent2">
                  <a:lumMod val="60000"/>
                  <a:lumOff val="40000"/>
                </a:schemeClr>
              </a:solidFill>
            </a:endParaRPr>
          </a:p>
          <a:p>
            <a:pPr algn="ctr">
              <a:lnSpc>
                <a:spcPts val="2500"/>
              </a:lnSpc>
              <a:defRPr/>
            </a:pPr>
            <a:r>
              <a:rPr lang="en-US" sz="2800" b="1" spc="50" dirty="0">
                <a:solidFill>
                  <a:srgbClr val="FFFFCC"/>
                </a:solidFill>
              </a:rPr>
              <a:t>YOU WILL KNOW THE TRUTH</a:t>
            </a:r>
          </a:p>
          <a:p>
            <a:pPr algn="ctr">
              <a:lnSpc>
                <a:spcPts val="2500"/>
              </a:lnSpc>
              <a:defRPr/>
            </a:pPr>
            <a:r>
              <a:rPr lang="en-US" sz="2800" b="1" spc="50" dirty="0">
                <a:solidFill>
                  <a:srgbClr val="FFFFCC"/>
                </a:solidFill>
              </a:rPr>
              <a:t>AND THE TRUTH WILL SET YOU FREE </a:t>
            </a:r>
          </a:p>
          <a:p>
            <a:pPr algn="ctr">
              <a:lnSpc>
                <a:spcPts val="2500"/>
              </a:lnSpc>
              <a:defRPr/>
            </a:pPr>
            <a:r>
              <a:rPr lang="en-US" sz="2000" spc="50" dirty="0">
                <a:solidFill>
                  <a:schemeClr val="tx2">
                    <a:lumMod val="40000"/>
                    <a:lumOff val="60000"/>
                  </a:schemeClr>
                </a:solidFill>
              </a:rPr>
              <a:t>(John 8:32)</a:t>
            </a:r>
            <a:endParaRPr lang="en-US" sz="2800" spc="50" dirty="0">
              <a:solidFill>
                <a:schemeClr val="tx2">
                  <a:lumMod val="40000"/>
                  <a:lumOff val="60000"/>
                </a:schemeClr>
              </a:solidFill>
            </a:endParaRPr>
          </a:p>
          <a:p>
            <a:pPr>
              <a:spcAft>
                <a:spcPts val="0"/>
              </a:spcAft>
            </a:pPr>
            <a:endParaRPr lang="en-US" sz="2400" dirty="0" smtClean="0">
              <a:solidFill>
                <a:schemeClr val="bg1"/>
              </a:solidFill>
            </a:endParaRPr>
          </a:p>
          <a:p>
            <a:pPr marL="1257300" lvl="2"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Truth </a:t>
            </a:r>
            <a:r>
              <a:rPr lang="en-US" sz="2400" dirty="0">
                <a:solidFill>
                  <a:schemeClr val="accent2">
                    <a:lumMod val="60000"/>
                    <a:lumOff val="40000"/>
                  </a:schemeClr>
                </a:solidFill>
              </a:rPr>
              <a:t>about what? </a:t>
            </a:r>
          </a:p>
          <a:p>
            <a:pPr marL="1257300" lvl="2" indent="-342900">
              <a:lnSpc>
                <a:spcPts val="2500"/>
              </a:lnSpc>
              <a:spcAft>
                <a:spcPts val="1200"/>
              </a:spcAft>
              <a:buFont typeface="Arial" panose="020B0604020202020204" pitchFamily="34" charset="0"/>
              <a:buChar char="•"/>
            </a:pPr>
            <a:r>
              <a:rPr lang="en-US" sz="2400" b="1" dirty="0" smtClean="0">
                <a:solidFill>
                  <a:schemeClr val="accent2">
                    <a:lumMod val="60000"/>
                    <a:lumOff val="40000"/>
                  </a:schemeClr>
                </a:solidFill>
              </a:rPr>
              <a:t>God</a:t>
            </a:r>
            <a:r>
              <a:rPr lang="en-US" sz="2400" b="1" dirty="0">
                <a:solidFill>
                  <a:schemeClr val="accent2">
                    <a:lumMod val="60000"/>
                    <a:lumOff val="40000"/>
                  </a:schemeClr>
                </a:solidFill>
              </a:rPr>
              <a:t>!</a:t>
            </a:r>
          </a:p>
          <a:p>
            <a:pPr marL="1257300" lvl="2" indent="-342900">
              <a:lnSpc>
                <a:spcPts val="2500"/>
              </a:lnSpc>
              <a:spcAft>
                <a:spcPts val="1200"/>
              </a:spcAft>
              <a:buFont typeface="Arial" panose="020B0604020202020204" pitchFamily="34" charset="0"/>
              <a:buChar char="•"/>
            </a:pPr>
            <a:r>
              <a:rPr lang="en-US" sz="2400" dirty="0" smtClean="0">
                <a:solidFill>
                  <a:schemeClr val="bg1"/>
                </a:solidFill>
              </a:rPr>
              <a:t>Where </a:t>
            </a:r>
            <a:r>
              <a:rPr lang="en-US" sz="2400" dirty="0">
                <a:solidFill>
                  <a:schemeClr val="bg1"/>
                </a:solidFill>
              </a:rPr>
              <a:t>do we find the clearest truth about God?</a:t>
            </a:r>
          </a:p>
        </p:txBody>
      </p:sp>
    </p:spTree>
    <p:extLst>
      <p:ext uri="{BB962C8B-B14F-4D97-AF65-F5344CB8AC3E}">
        <p14:creationId xmlns:p14="http://schemas.microsoft.com/office/powerpoint/2010/main" val="282337600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233115" y="895349"/>
            <a:ext cx="5410615"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rgbClr val="FFFF99"/>
                </a:solidFill>
              </a:rPr>
              <a:t>Scripture</a:t>
            </a:r>
          </a:p>
          <a:p>
            <a:pPr marL="800100" lvl="1" indent="-342900">
              <a:lnSpc>
                <a:spcPts val="2000"/>
              </a:lnSpc>
              <a:spcAft>
                <a:spcPts val="0"/>
              </a:spcAft>
              <a:buFont typeface="Arial" panose="020B0604020202020204" pitchFamily="34" charset="0"/>
              <a:buChar char="•"/>
            </a:pPr>
            <a:r>
              <a:rPr lang="en-US" sz="1800" dirty="0">
                <a:solidFill>
                  <a:schemeClr val="bg1"/>
                </a:solidFill>
              </a:rPr>
              <a:t>Jesus answered, “I am the way and the truth and the life. No one comes to the Father except through me.” </a:t>
            </a:r>
            <a:r>
              <a:rPr lang="en-US" sz="1400" dirty="0">
                <a:solidFill>
                  <a:schemeClr val="tx2">
                    <a:lumMod val="40000"/>
                    <a:lumOff val="60000"/>
                  </a:schemeClr>
                </a:solidFill>
              </a:rPr>
              <a:t>(</a:t>
            </a:r>
            <a:r>
              <a:rPr lang="en-US" sz="1400" dirty="0" smtClean="0">
                <a:solidFill>
                  <a:schemeClr val="tx2">
                    <a:lumMod val="40000"/>
                    <a:lumOff val="60000"/>
                  </a:schemeClr>
                </a:solidFill>
              </a:rPr>
              <a:t>John 14:6</a:t>
            </a:r>
            <a:r>
              <a:rPr lang="en-US" sz="1400" dirty="0">
                <a:solidFill>
                  <a:schemeClr val="tx2">
                    <a:lumMod val="40000"/>
                    <a:lumOff val="60000"/>
                  </a:schemeClr>
                </a:solidFill>
              </a:rPr>
              <a:t>)</a:t>
            </a:r>
            <a:endParaRPr lang="en-US" sz="1800" dirty="0">
              <a:solidFill>
                <a:schemeClr val="tx2">
                  <a:lumMod val="40000"/>
                  <a:lumOff val="60000"/>
                </a:schemeClr>
              </a:solidFill>
            </a:endParaRPr>
          </a:p>
          <a:p>
            <a:pPr marL="800100" lvl="1" indent="-342900">
              <a:lnSpc>
                <a:spcPts val="2000"/>
              </a:lnSpc>
              <a:spcAft>
                <a:spcPts val="0"/>
              </a:spcAft>
              <a:buFont typeface="Arial" panose="020B0604020202020204" pitchFamily="34" charset="0"/>
              <a:buChar char="•"/>
            </a:pPr>
            <a:r>
              <a:rPr lang="en-US" sz="1800" dirty="0">
                <a:solidFill>
                  <a:schemeClr val="bg1"/>
                </a:solidFill>
              </a:rPr>
              <a:t>“Anyone who has seen me has seen the Father.” </a:t>
            </a:r>
            <a:r>
              <a:rPr lang="en-US" sz="1400" dirty="0">
                <a:solidFill>
                  <a:schemeClr val="tx2">
                    <a:lumMod val="40000"/>
                    <a:lumOff val="60000"/>
                  </a:schemeClr>
                </a:solidFill>
              </a:rPr>
              <a:t>(</a:t>
            </a:r>
            <a:r>
              <a:rPr lang="en-US" sz="1400" dirty="0" smtClean="0">
                <a:solidFill>
                  <a:schemeClr val="tx2">
                    <a:lumMod val="40000"/>
                    <a:lumOff val="60000"/>
                  </a:schemeClr>
                </a:solidFill>
              </a:rPr>
              <a:t>John </a:t>
            </a:r>
            <a:r>
              <a:rPr lang="en-US" sz="1400" dirty="0">
                <a:solidFill>
                  <a:schemeClr val="tx2">
                    <a:lumMod val="40000"/>
                    <a:lumOff val="60000"/>
                  </a:schemeClr>
                </a:solidFill>
              </a:rPr>
              <a:t>14:9)</a:t>
            </a:r>
          </a:p>
          <a:p>
            <a:pPr marL="800100" lvl="1" indent="-342900">
              <a:lnSpc>
                <a:spcPts val="2000"/>
              </a:lnSpc>
              <a:spcAft>
                <a:spcPts val="0"/>
              </a:spcAft>
              <a:buFont typeface="Arial" panose="020B0604020202020204" pitchFamily="34" charset="0"/>
              <a:buChar char="•"/>
            </a:pPr>
            <a:r>
              <a:rPr lang="en-US" dirty="0">
                <a:solidFill>
                  <a:schemeClr val="bg1"/>
                </a:solidFill>
              </a:rPr>
              <a:t>What did </a:t>
            </a:r>
            <a:r>
              <a:rPr lang="en-US" sz="1800" dirty="0">
                <a:solidFill>
                  <a:schemeClr val="bg1"/>
                </a:solidFill>
              </a:rPr>
              <a:t>Jesus spend His time doing?</a:t>
            </a:r>
          </a:p>
          <a:p>
            <a:pPr marL="285750" indent="-285750">
              <a:spcAft>
                <a:spcPts val="0"/>
              </a:spcAft>
              <a:buFont typeface="Arial" panose="020B0604020202020204" pitchFamily="34" charset="0"/>
              <a:buChar char="•"/>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306363913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233115" y="895349"/>
            <a:ext cx="5410615"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a:t>
            </a:r>
          </a:p>
          <a:p>
            <a:pPr marL="800100" lvl="1" indent="-342900">
              <a:lnSpc>
                <a:spcPts val="2000"/>
              </a:lnSpc>
              <a:spcAft>
                <a:spcPts val="0"/>
              </a:spcAft>
              <a:buFont typeface="Arial" panose="020B0604020202020204" pitchFamily="34" charset="0"/>
              <a:buChar char="•"/>
            </a:pPr>
            <a:r>
              <a:rPr lang="en-US" sz="1800" dirty="0">
                <a:solidFill>
                  <a:schemeClr val="accent2">
                    <a:lumMod val="60000"/>
                    <a:lumOff val="40000"/>
                  </a:schemeClr>
                </a:solidFill>
              </a:rPr>
              <a:t>Jesus answered, “I am the way and the truth and the life. No one comes to the Father except through me.” </a:t>
            </a:r>
            <a:r>
              <a:rPr lang="en-US" sz="1400" dirty="0">
                <a:solidFill>
                  <a:schemeClr val="accent2">
                    <a:lumMod val="60000"/>
                    <a:lumOff val="40000"/>
                  </a:schemeClr>
                </a:solidFill>
              </a:rPr>
              <a:t>(</a:t>
            </a:r>
            <a:r>
              <a:rPr lang="en-US" sz="1400" dirty="0" smtClean="0">
                <a:solidFill>
                  <a:schemeClr val="accent2">
                    <a:lumMod val="60000"/>
                    <a:lumOff val="40000"/>
                  </a:schemeClr>
                </a:solidFill>
              </a:rPr>
              <a:t>John 14:6</a:t>
            </a:r>
            <a:r>
              <a:rPr lang="en-US" sz="1400" dirty="0">
                <a:solidFill>
                  <a:schemeClr val="accent2">
                    <a:lumMod val="60000"/>
                    <a:lumOff val="40000"/>
                  </a:schemeClr>
                </a:solidFill>
              </a:rPr>
              <a:t>)</a:t>
            </a:r>
            <a:endParaRPr lang="en-US" sz="1800" dirty="0">
              <a:solidFill>
                <a:schemeClr val="accent2">
                  <a:lumMod val="60000"/>
                  <a:lumOff val="40000"/>
                </a:schemeClr>
              </a:solidFill>
            </a:endParaRPr>
          </a:p>
          <a:p>
            <a:pPr marL="800100" lvl="1" indent="-342900">
              <a:lnSpc>
                <a:spcPts val="2000"/>
              </a:lnSpc>
              <a:spcAft>
                <a:spcPts val="0"/>
              </a:spcAft>
              <a:buFont typeface="Arial" panose="020B0604020202020204" pitchFamily="34" charset="0"/>
              <a:buChar char="•"/>
            </a:pPr>
            <a:r>
              <a:rPr lang="en-US" sz="1800" dirty="0">
                <a:solidFill>
                  <a:schemeClr val="accent2">
                    <a:lumMod val="60000"/>
                    <a:lumOff val="40000"/>
                  </a:schemeClr>
                </a:solidFill>
              </a:rPr>
              <a:t>“Anyone who has seen me has seen the Father.” </a:t>
            </a:r>
            <a:r>
              <a:rPr lang="en-US" sz="1400" dirty="0">
                <a:solidFill>
                  <a:schemeClr val="accent2">
                    <a:lumMod val="60000"/>
                    <a:lumOff val="40000"/>
                  </a:schemeClr>
                </a:solidFill>
              </a:rPr>
              <a:t>(</a:t>
            </a:r>
            <a:r>
              <a:rPr lang="en-US" sz="1400" dirty="0" smtClean="0">
                <a:solidFill>
                  <a:schemeClr val="accent2">
                    <a:lumMod val="60000"/>
                    <a:lumOff val="40000"/>
                  </a:schemeClr>
                </a:solidFill>
              </a:rPr>
              <a:t>John </a:t>
            </a:r>
            <a:r>
              <a:rPr lang="en-US" sz="1400" dirty="0">
                <a:solidFill>
                  <a:schemeClr val="accent2">
                    <a:lumMod val="60000"/>
                    <a:lumOff val="40000"/>
                  </a:schemeClr>
                </a:solidFill>
              </a:rPr>
              <a:t>14:9)</a:t>
            </a:r>
          </a:p>
          <a:p>
            <a:pPr marL="800100" lvl="1" indent="-342900">
              <a:lnSpc>
                <a:spcPts val="2000"/>
              </a:lnSpc>
              <a:spcAft>
                <a:spcPts val="0"/>
              </a:spcAft>
              <a:buFont typeface="Arial" panose="020B0604020202020204" pitchFamily="34" charset="0"/>
              <a:buChar char="•"/>
            </a:pPr>
            <a:r>
              <a:rPr lang="en-US" dirty="0">
                <a:solidFill>
                  <a:schemeClr val="accent2">
                    <a:lumMod val="60000"/>
                    <a:lumOff val="40000"/>
                  </a:schemeClr>
                </a:solidFill>
              </a:rPr>
              <a:t>What did </a:t>
            </a:r>
            <a:r>
              <a:rPr lang="en-US" sz="1800" dirty="0">
                <a:solidFill>
                  <a:schemeClr val="accent2">
                    <a:lumMod val="60000"/>
                    <a:lumOff val="40000"/>
                  </a:schemeClr>
                </a:solidFill>
              </a:rPr>
              <a:t>Jesus spend His time doing?</a:t>
            </a:r>
          </a:p>
          <a:p>
            <a:pPr>
              <a:lnSpc>
                <a:spcPts val="2000"/>
              </a:lnSpc>
              <a:spcAft>
                <a:spcPts val="0"/>
              </a:spcAft>
            </a:pPr>
            <a:r>
              <a:rPr lang="en-US" sz="2000" b="1" dirty="0">
                <a:solidFill>
                  <a:srgbClr val="FFFF99"/>
                </a:solidFill>
              </a:rPr>
              <a:t>Science/Nature</a:t>
            </a:r>
          </a:p>
          <a:p>
            <a:pPr marL="800100" lvl="1" indent="-342900">
              <a:lnSpc>
                <a:spcPts val="2000"/>
              </a:lnSpc>
              <a:spcAft>
                <a:spcPts val="0"/>
              </a:spcAft>
              <a:buFont typeface="Arial" panose="020B0604020202020204" pitchFamily="34" charset="0"/>
              <a:buChar char="•"/>
            </a:pPr>
            <a:r>
              <a:rPr lang="en-US" sz="1800" dirty="0">
                <a:solidFill>
                  <a:schemeClr val="bg1"/>
                </a:solidFill>
              </a:rPr>
              <a:t>Circle of giving revealed in </a:t>
            </a:r>
            <a:r>
              <a:rPr lang="en-US" sz="1800" dirty="0" smtClean="0">
                <a:solidFill>
                  <a:schemeClr val="bg1"/>
                </a:solidFill>
              </a:rPr>
              <a:t>nature.</a:t>
            </a:r>
            <a:endParaRPr lang="en-US" sz="1800" dirty="0">
              <a:solidFill>
                <a:schemeClr val="bg1"/>
              </a:solidFill>
            </a:endParaRPr>
          </a:p>
          <a:p>
            <a:pPr marL="285750" indent="-285750">
              <a:spcAft>
                <a:spcPts val="0"/>
              </a:spcAft>
              <a:buFont typeface="Arial" panose="020B0604020202020204" pitchFamily="34" charset="0"/>
              <a:buChar char="•"/>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228503249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3233115" y="895349"/>
            <a:ext cx="5410615"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0"/>
              </a:spcAft>
            </a:pPr>
            <a:r>
              <a:rPr lang="en-US" sz="2000" b="1" dirty="0">
                <a:solidFill>
                  <a:schemeClr val="accent2">
                    <a:lumMod val="60000"/>
                    <a:lumOff val="40000"/>
                  </a:schemeClr>
                </a:solidFill>
              </a:rPr>
              <a:t>Scripture</a:t>
            </a:r>
          </a:p>
          <a:p>
            <a:pPr marL="800100" lvl="1" indent="-342900">
              <a:lnSpc>
                <a:spcPts val="2000"/>
              </a:lnSpc>
              <a:spcAft>
                <a:spcPts val="0"/>
              </a:spcAft>
              <a:buFont typeface="Arial" panose="020B0604020202020204" pitchFamily="34" charset="0"/>
              <a:buChar char="•"/>
            </a:pPr>
            <a:r>
              <a:rPr lang="en-US" sz="1800" dirty="0">
                <a:solidFill>
                  <a:schemeClr val="accent2">
                    <a:lumMod val="60000"/>
                    <a:lumOff val="40000"/>
                  </a:schemeClr>
                </a:solidFill>
              </a:rPr>
              <a:t>Jesus answered, “I am the way and the truth and the life. No one comes to the Father except through me.” </a:t>
            </a:r>
            <a:r>
              <a:rPr lang="en-US" sz="1400" dirty="0">
                <a:solidFill>
                  <a:schemeClr val="accent2">
                    <a:lumMod val="60000"/>
                    <a:lumOff val="40000"/>
                  </a:schemeClr>
                </a:solidFill>
              </a:rPr>
              <a:t>(</a:t>
            </a:r>
            <a:r>
              <a:rPr lang="en-US" sz="1400" dirty="0" smtClean="0">
                <a:solidFill>
                  <a:schemeClr val="accent2">
                    <a:lumMod val="60000"/>
                    <a:lumOff val="40000"/>
                  </a:schemeClr>
                </a:solidFill>
              </a:rPr>
              <a:t>John 14:6</a:t>
            </a:r>
            <a:r>
              <a:rPr lang="en-US" sz="1400" dirty="0">
                <a:solidFill>
                  <a:schemeClr val="accent2">
                    <a:lumMod val="60000"/>
                    <a:lumOff val="40000"/>
                  </a:schemeClr>
                </a:solidFill>
              </a:rPr>
              <a:t>)</a:t>
            </a:r>
            <a:endParaRPr lang="en-US" sz="1800" dirty="0">
              <a:solidFill>
                <a:schemeClr val="accent2">
                  <a:lumMod val="60000"/>
                  <a:lumOff val="40000"/>
                </a:schemeClr>
              </a:solidFill>
            </a:endParaRPr>
          </a:p>
          <a:p>
            <a:pPr marL="800100" lvl="1" indent="-342900">
              <a:lnSpc>
                <a:spcPts val="2000"/>
              </a:lnSpc>
              <a:spcAft>
                <a:spcPts val="0"/>
              </a:spcAft>
              <a:buFont typeface="Arial" panose="020B0604020202020204" pitchFamily="34" charset="0"/>
              <a:buChar char="•"/>
            </a:pPr>
            <a:r>
              <a:rPr lang="en-US" sz="1800" dirty="0">
                <a:solidFill>
                  <a:schemeClr val="accent2">
                    <a:lumMod val="60000"/>
                    <a:lumOff val="40000"/>
                  </a:schemeClr>
                </a:solidFill>
              </a:rPr>
              <a:t>“Anyone who has seen me has seen the Father.” </a:t>
            </a:r>
            <a:r>
              <a:rPr lang="en-US" sz="1400" dirty="0">
                <a:solidFill>
                  <a:schemeClr val="accent2">
                    <a:lumMod val="60000"/>
                    <a:lumOff val="40000"/>
                  </a:schemeClr>
                </a:solidFill>
              </a:rPr>
              <a:t>(</a:t>
            </a:r>
            <a:r>
              <a:rPr lang="en-US" sz="1400" dirty="0" smtClean="0">
                <a:solidFill>
                  <a:schemeClr val="accent2">
                    <a:lumMod val="60000"/>
                    <a:lumOff val="40000"/>
                  </a:schemeClr>
                </a:solidFill>
              </a:rPr>
              <a:t>John </a:t>
            </a:r>
            <a:r>
              <a:rPr lang="en-US" sz="1400" dirty="0">
                <a:solidFill>
                  <a:schemeClr val="accent2">
                    <a:lumMod val="60000"/>
                    <a:lumOff val="40000"/>
                  </a:schemeClr>
                </a:solidFill>
              </a:rPr>
              <a:t>14:9)</a:t>
            </a:r>
          </a:p>
          <a:p>
            <a:pPr marL="800100" lvl="1" indent="-342900">
              <a:lnSpc>
                <a:spcPts val="2000"/>
              </a:lnSpc>
              <a:spcAft>
                <a:spcPts val="0"/>
              </a:spcAft>
              <a:buFont typeface="Arial" panose="020B0604020202020204" pitchFamily="34" charset="0"/>
              <a:buChar char="•"/>
            </a:pPr>
            <a:r>
              <a:rPr lang="en-US" dirty="0">
                <a:solidFill>
                  <a:schemeClr val="accent2">
                    <a:lumMod val="60000"/>
                    <a:lumOff val="40000"/>
                  </a:schemeClr>
                </a:solidFill>
              </a:rPr>
              <a:t>What did </a:t>
            </a:r>
            <a:r>
              <a:rPr lang="en-US" sz="1800" dirty="0">
                <a:solidFill>
                  <a:schemeClr val="accent2">
                    <a:lumMod val="60000"/>
                    <a:lumOff val="40000"/>
                  </a:schemeClr>
                </a:solidFill>
              </a:rPr>
              <a:t>Jesus spend His time doing?</a:t>
            </a:r>
          </a:p>
          <a:p>
            <a:pPr>
              <a:lnSpc>
                <a:spcPts val="2000"/>
              </a:lnSpc>
              <a:spcAft>
                <a:spcPts val="0"/>
              </a:spcAft>
            </a:pPr>
            <a:r>
              <a:rPr lang="en-US" sz="2000" b="1" dirty="0">
                <a:solidFill>
                  <a:schemeClr val="accent2">
                    <a:lumMod val="60000"/>
                    <a:lumOff val="40000"/>
                  </a:schemeClr>
                </a:solidFill>
              </a:rPr>
              <a:t>Science/Nature</a:t>
            </a:r>
          </a:p>
          <a:p>
            <a:pPr marL="800100" lvl="1" indent="-342900">
              <a:lnSpc>
                <a:spcPts val="2000"/>
              </a:lnSpc>
              <a:spcAft>
                <a:spcPts val="0"/>
              </a:spcAft>
              <a:buFont typeface="Arial" panose="020B0604020202020204" pitchFamily="34" charset="0"/>
              <a:buChar char="•"/>
            </a:pPr>
            <a:r>
              <a:rPr lang="en-US" sz="1800" dirty="0">
                <a:solidFill>
                  <a:schemeClr val="accent2">
                    <a:lumMod val="60000"/>
                    <a:lumOff val="40000"/>
                  </a:schemeClr>
                </a:solidFill>
              </a:rPr>
              <a:t>Circle of giving revealed in </a:t>
            </a:r>
            <a:r>
              <a:rPr lang="en-US" sz="1800" dirty="0" smtClean="0">
                <a:solidFill>
                  <a:schemeClr val="accent2">
                    <a:lumMod val="60000"/>
                    <a:lumOff val="40000"/>
                  </a:schemeClr>
                </a:solidFill>
              </a:rPr>
              <a:t>nature.</a:t>
            </a:r>
            <a:endParaRPr lang="en-US" sz="1800" dirty="0">
              <a:solidFill>
                <a:schemeClr val="accent2">
                  <a:lumMod val="60000"/>
                  <a:lumOff val="40000"/>
                </a:schemeClr>
              </a:solidFill>
            </a:endParaRPr>
          </a:p>
          <a:p>
            <a:pPr>
              <a:lnSpc>
                <a:spcPts val="2000"/>
              </a:lnSpc>
              <a:spcAft>
                <a:spcPts val="0"/>
              </a:spcAft>
            </a:pPr>
            <a:r>
              <a:rPr lang="en-US" sz="2000" b="1" dirty="0">
                <a:solidFill>
                  <a:srgbClr val="FFFF99"/>
                </a:solidFill>
              </a:rPr>
              <a:t>Experience</a:t>
            </a:r>
          </a:p>
          <a:p>
            <a:pPr marL="800100" lvl="1" indent="-342900">
              <a:lnSpc>
                <a:spcPts val="2000"/>
              </a:lnSpc>
              <a:spcAft>
                <a:spcPts val="0"/>
              </a:spcAft>
              <a:buFont typeface="Arial" panose="020B0604020202020204" pitchFamily="34" charset="0"/>
              <a:buChar char="•"/>
            </a:pPr>
            <a:r>
              <a:rPr lang="en-US" sz="1800" dirty="0">
                <a:solidFill>
                  <a:schemeClr val="bg1"/>
                </a:solidFill>
              </a:rPr>
              <a:t>What happens in you when you love? What happens in you when you are loved? What happens when you are coerced or threatened?</a:t>
            </a:r>
            <a:endParaRPr lang="en-US" sz="2000" dirty="0">
              <a:solidFill>
                <a:schemeClr val="bg1"/>
              </a:solidFill>
            </a:endParaRPr>
          </a:p>
          <a:p>
            <a:pPr marL="285750" indent="-285750">
              <a:spcAft>
                <a:spcPts val="0"/>
              </a:spcAft>
              <a:buFont typeface="Arial" panose="020B0604020202020204" pitchFamily="34" charset="0"/>
              <a:buChar char="•"/>
            </a:pPr>
            <a:endParaRPr lang="en-US" sz="18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432" b="-5839"/>
          <a:stretch/>
        </p:blipFill>
        <p:spPr>
          <a:xfrm>
            <a:off x="457200" y="1218298"/>
            <a:ext cx="2775915" cy="3016211"/>
          </a:xfrm>
          <a:prstGeom prst="rect">
            <a:avLst/>
          </a:prstGeom>
        </p:spPr>
      </p:pic>
    </p:spTree>
    <p:extLst>
      <p:ext uri="{BB962C8B-B14F-4D97-AF65-F5344CB8AC3E}">
        <p14:creationId xmlns:p14="http://schemas.microsoft.com/office/powerpoint/2010/main" val="376742939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HEALING PROGRESSION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p:txBody>
      </p:sp>
    </p:spTree>
    <p:extLst>
      <p:ext uri="{BB962C8B-B14F-4D97-AF65-F5344CB8AC3E}">
        <p14:creationId xmlns:p14="http://schemas.microsoft.com/office/powerpoint/2010/main" val="419380490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HEALING PROGRESSION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Truth believed destroys lies and restores to </a:t>
            </a:r>
            <a:r>
              <a:rPr lang="en-US" sz="2400" dirty="0" smtClean="0">
                <a:solidFill>
                  <a:schemeClr val="bg1"/>
                </a:solidFill>
              </a:rPr>
              <a:t>trust.</a:t>
            </a:r>
            <a:endParaRPr lang="en-US" sz="2400" dirty="0">
              <a:solidFill>
                <a:schemeClr val="bg1"/>
              </a:solidFill>
            </a:endParaRPr>
          </a:p>
        </p:txBody>
      </p:sp>
    </p:spTree>
    <p:extLst>
      <p:ext uri="{BB962C8B-B14F-4D97-AF65-F5344CB8AC3E}">
        <p14:creationId xmlns:p14="http://schemas.microsoft.com/office/powerpoint/2010/main" val="378253739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HEALING PROGRESSION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Truth believed destroys lies and restores to </a:t>
            </a:r>
            <a:r>
              <a:rPr lang="en-US" sz="2400" dirty="0" smtClean="0">
                <a:solidFill>
                  <a:schemeClr val="accent2">
                    <a:lumMod val="60000"/>
                    <a:lumOff val="40000"/>
                  </a:schemeClr>
                </a:solidFill>
              </a:rPr>
              <a:t>trust.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Restored trust results in open heart and experience God’s love poured in and fear cast </a:t>
            </a:r>
            <a:r>
              <a:rPr lang="en-US" sz="2400" dirty="0" smtClean="0">
                <a:solidFill>
                  <a:schemeClr val="bg1"/>
                </a:solidFill>
              </a:rPr>
              <a:t>out.</a:t>
            </a:r>
            <a:endParaRPr lang="en-US" sz="2400" dirty="0">
              <a:solidFill>
                <a:schemeClr val="bg1"/>
              </a:solidFill>
            </a:endParaRPr>
          </a:p>
        </p:txBody>
      </p:sp>
    </p:spTree>
    <p:extLst>
      <p:ext uri="{BB962C8B-B14F-4D97-AF65-F5344CB8AC3E}">
        <p14:creationId xmlns:p14="http://schemas.microsoft.com/office/powerpoint/2010/main" val="1796660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love?</a:t>
            </a:r>
          </a:p>
          <a:p>
            <a:pPr marL="1257300" lvl="2" indent="-342900">
              <a:spcAft>
                <a:spcPts val="1200"/>
              </a:spcAft>
              <a:buFont typeface="Arial" panose="020B0604020202020204" pitchFamily="34" charset="0"/>
              <a:buChar char="•"/>
            </a:pPr>
            <a:r>
              <a:rPr lang="en-US" sz="2400" dirty="0">
                <a:solidFill>
                  <a:schemeClr val="bg1"/>
                </a:solidFill>
              </a:rPr>
              <a:t>God is </a:t>
            </a:r>
            <a:r>
              <a:rPr lang="en-US" sz="2400" dirty="0" smtClean="0">
                <a:solidFill>
                  <a:schemeClr val="bg1"/>
                </a:solidFill>
              </a:rPr>
              <a:t>loving, </a:t>
            </a:r>
            <a:r>
              <a:rPr lang="en-US" sz="2400" dirty="0">
                <a:solidFill>
                  <a:schemeClr val="bg1"/>
                </a:solidFill>
              </a:rPr>
              <a:t>but he is also just</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8150023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HEALING PROGRESSION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accent2">
                    <a:lumMod val="60000"/>
                    <a:lumOff val="40000"/>
                  </a:schemeClr>
                </a:solidFill>
              </a:rPr>
              <a:t> </a:t>
            </a: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Truth believed destroys lies and restores to </a:t>
            </a:r>
            <a:r>
              <a:rPr lang="en-US" sz="2400" dirty="0" smtClean="0">
                <a:solidFill>
                  <a:schemeClr val="accent2">
                    <a:lumMod val="60000"/>
                    <a:lumOff val="40000"/>
                  </a:schemeClr>
                </a:solidFill>
              </a:rPr>
              <a:t>trust.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Restored trust results in open heart and experience God’s love poured in and fear cast </a:t>
            </a:r>
            <a:r>
              <a:rPr lang="en-US" sz="2400" dirty="0" smtClean="0">
                <a:solidFill>
                  <a:schemeClr val="accent2">
                    <a:lumMod val="60000"/>
                    <a:lumOff val="40000"/>
                  </a:schemeClr>
                </a:solidFill>
              </a:rPr>
              <a:t>out.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Trust and love result in acts of righteousness, acts of service, selflessness, </a:t>
            </a:r>
            <a:r>
              <a:rPr lang="en-US" sz="2400" dirty="0" smtClean="0">
                <a:solidFill>
                  <a:schemeClr val="bg1"/>
                </a:solidFill>
              </a:rPr>
              <a:t>giving.</a:t>
            </a:r>
            <a:endParaRPr lang="en-US" sz="2400" dirty="0">
              <a:solidFill>
                <a:schemeClr val="bg1"/>
              </a:solidFill>
            </a:endParaRPr>
          </a:p>
        </p:txBody>
      </p:sp>
    </p:spTree>
    <p:extLst>
      <p:ext uri="{BB962C8B-B14F-4D97-AF65-F5344CB8AC3E}">
        <p14:creationId xmlns:p14="http://schemas.microsoft.com/office/powerpoint/2010/main" val="359327733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HEALING PROGRESSION</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Truth believed destroys lies and restores to </a:t>
            </a:r>
            <a:r>
              <a:rPr lang="en-US" sz="2400" dirty="0" smtClean="0">
                <a:solidFill>
                  <a:schemeClr val="accent2">
                    <a:lumMod val="60000"/>
                    <a:lumOff val="40000"/>
                  </a:schemeClr>
                </a:solidFill>
              </a:rPr>
              <a:t>trust.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Restored trust results in open heart and experience God’s love poured in and fear cast </a:t>
            </a:r>
            <a:r>
              <a:rPr lang="en-US" sz="2400" dirty="0" smtClean="0">
                <a:solidFill>
                  <a:schemeClr val="accent2">
                    <a:lumMod val="60000"/>
                    <a:lumOff val="40000"/>
                  </a:schemeClr>
                </a:solidFill>
              </a:rPr>
              <a:t>out.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Trust and love result in acts of righteousness, acts of service, selflessness, </a:t>
            </a:r>
            <a:r>
              <a:rPr lang="en-US" sz="2400" dirty="0" smtClean="0">
                <a:solidFill>
                  <a:schemeClr val="accent2">
                    <a:lumMod val="60000"/>
                    <a:lumOff val="40000"/>
                  </a:schemeClr>
                </a:solidFill>
              </a:rPr>
              <a:t>giving.</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Acts of righteousness result in growing in godliness and witnessing God’s kingdom of </a:t>
            </a:r>
            <a:r>
              <a:rPr lang="en-US" sz="2400" dirty="0" smtClean="0">
                <a:solidFill>
                  <a:schemeClr val="bg1"/>
                </a:solidFill>
              </a:rPr>
              <a:t>love.</a:t>
            </a:r>
            <a:endParaRPr lang="en-US" sz="2400" dirty="0">
              <a:solidFill>
                <a:schemeClr val="bg1"/>
              </a:solidFill>
            </a:endParaRPr>
          </a:p>
        </p:txBody>
      </p:sp>
    </p:spTree>
    <p:extLst>
      <p:ext uri="{BB962C8B-B14F-4D97-AF65-F5344CB8AC3E}">
        <p14:creationId xmlns:p14="http://schemas.microsoft.com/office/powerpoint/2010/main" val="3089381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WHEN WE ACCEPT THE TRUTH ABOUT GOD</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p:txBody>
      </p:sp>
    </p:spTree>
    <p:extLst>
      <p:ext uri="{BB962C8B-B14F-4D97-AF65-F5344CB8AC3E}">
        <p14:creationId xmlns:p14="http://schemas.microsoft.com/office/powerpoint/2010/main" val="103705025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WHEN WE ACCEPT THE TRUTH ABOUT GOD</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Trust is restored and God pours His love into our </a:t>
            </a:r>
            <a:r>
              <a:rPr lang="en-US" sz="2400" dirty="0" smtClean="0">
                <a:solidFill>
                  <a:schemeClr val="bg1"/>
                </a:solidFill>
              </a:rPr>
              <a:t>hearts. </a:t>
            </a:r>
            <a:r>
              <a:rPr lang="en-US" dirty="0">
                <a:solidFill>
                  <a:schemeClr val="tx2">
                    <a:lumMod val="40000"/>
                    <a:lumOff val="60000"/>
                  </a:schemeClr>
                </a:solidFill>
              </a:rPr>
              <a:t>(</a:t>
            </a:r>
            <a:r>
              <a:rPr lang="en-US" dirty="0" smtClean="0">
                <a:solidFill>
                  <a:schemeClr val="tx2">
                    <a:lumMod val="40000"/>
                    <a:lumOff val="60000"/>
                  </a:schemeClr>
                </a:solidFill>
              </a:rPr>
              <a:t>Romans </a:t>
            </a:r>
            <a:r>
              <a:rPr lang="en-US" dirty="0">
                <a:solidFill>
                  <a:schemeClr val="tx2">
                    <a:lumMod val="40000"/>
                    <a:lumOff val="60000"/>
                  </a:schemeClr>
                </a:solidFill>
              </a:rPr>
              <a:t>5:5</a:t>
            </a:r>
            <a:r>
              <a:rPr lang="en-US" dirty="0" smtClean="0">
                <a:solidFill>
                  <a:schemeClr val="tx2">
                    <a:lumMod val="40000"/>
                    <a:lumOff val="60000"/>
                  </a:schemeClr>
                </a:solidFill>
              </a:rPr>
              <a:t>)</a:t>
            </a:r>
            <a:endParaRPr lang="en-US" dirty="0">
              <a:solidFill>
                <a:schemeClr val="tx2">
                  <a:lumMod val="40000"/>
                  <a:lumOff val="60000"/>
                </a:schemeClr>
              </a:solidFill>
            </a:endParaRPr>
          </a:p>
        </p:txBody>
      </p:sp>
    </p:spTree>
    <p:extLst>
      <p:ext uri="{BB962C8B-B14F-4D97-AF65-F5344CB8AC3E}">
        <p14:creationId xmlns:p14="http://schemas.microsoft.com/office/powerpoint/2010/main" val="335677106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WHEN WE ACCEPT THE TRUTH ABOUT GOD</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Trust is restored and God pours His love into our </a:t>
            </a:r>
            <a:r>
              <a:rPr lang="en-US" sz="2400" dirty="0" smtClean="0">
                <a:solidFill>
                  <a:schemeClr val="accent2">
                    <a:lumMod val="60000"/>
                    <a:lumOff val="40000"/>
                  </a:schemeClr>
                </a:solidFill>
              </a:rPr>
              <a:t>hearts. </a:t>
            </a:r>
            <a:r>
              <a:rPr lang="en-US" dirty="0">
                <a:solidFill>
                  <a:schemeClr val="accent2">
                    <a:lumMod val="60000"/>
                    <a:lumOff val="40000"/>
                  </a:schemeClr>
                </a:solidFill>
              </a:rPr>
              <a:t>(</a:t>
            </a:r>
            <a:r>
              <a:rPr lang="en-US" dirty="0" smtClean="0">
                <a:solidFill>
                  <a:schemeClr val="accent2">
                    <a:lumMod val="60000"/>
                    <a:lumOff val="40000"/>
                  </a:schemeClr>
                </a:solidFill>
              </a:rPr>
              <a:t>Romans </a:t>
            </a:r>
            <a:r>
              <a:rPr lang="en-US" dirty="0">
                <a:solidFill>
                  <a:schemeClr val="accent2">
                    <a:lumMod val="60000"/>
                    <a:lumOff val="40000"/>
                  </a:schemeClr>
                </a:solidFill>
              </a:rPr>
              <a:t>5:5)</a:t>
            </a:r>
          </a:p>
          <a:p>
            <a:pPr marL="342900" indent="-342900">
              <a:lnSpc>
                <a:spcPts val="2300"/>
              </a:lnSpc>
              <a:spcAft>
                <a:spcPts val="1200"/>
              </a:spcAft>
              <a:buFont typeface="Arial" panose="020B0604020202020204" pitchFamily="34" charset="0"/>
              <a:buChar char="•"/>
            </a:pPr>
            <a:r>
              <a:rPr lang="en-US" sz="2400" dirty="0">
                <a:solidFill>
                  <a:schemeClr val="bg1"/>
                </a:solidFill>
              </a:rPr>
              <a:t>Fear and selfishness are replaced with God’s law of </a:t>
            </a:r>
            <a:r>
              <a:rPr lang="en-US" sz="2400" dirty="0" smtClean="0">
                <a:solidFill>
                  <a:schemeClr val="bg1"/>
                </a:solidFill>
              </a:rPr>
              <a:t>love. </a:t>
            </a:r>
            <a:endParaRPr lang="en-US" sz="2400" dirty="0">
              <a:solidFill>
                <a:schemeClr val="bg1"/>
              </a:solidFill>
            </a:endParaRPr>
          </a:p>
        </p:txBody>
      </p:sp>
    </p:spTree>
    <p:extLst>
      <p:ext uri="{BB962C8B-B14F-4D97-AF65-F5344CB8AC3E}">
        <p14:creationId xmlns:p14="http://schemas.microsoft.com/office/powerpoint/2010/main" val="59262633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WHEN WE ACCEPT THE TRUTH ABOUT GOD</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Trust is restored and God pours His love into our </a:t>
            </a:r>
            <a:r>
              <a:rPr lang="en-US" sz="2400" dirty="0" smtClean="0">
                <a:solidFill>
                  <a:schemeClr val="accent2">
                    <a:lumMod val="60000"/>
                    <a:lumOff val="40000"/>
                  </a:schemeClr>
                </a:solidFill>
              </a:rPr>
              <a:t>hearts. </a:t>
            </a:r>
            <a:r>
              <a:rPr lang="en-US" dirty="0">
                <a:solidFill>
                  <a:schemeClr val="accent2">
                    <a:lumMod val="60000"/>
                    <a:lumOff val="40000"/>
                  </a:schemeClr>
                </a:solidFill>
              </a:rPr>
              <a:t>(</a:t>
            </a:r>
            <a:r>
              <a:rPr lang="en-US" dirty="0" smtClean="0">
                <a:solidFill>
                  <a:schemeClr val="accent2">
                    <a:lumMod val="60000"/>
                    <a:lumOff val="40000"/>
                  </a:schemeClr>
                </a:solidFill>
              </a:rPr>
              <a:t>Romans </a:t>
            </a:r>
            <a:r>
              <a:rPr lang="en-US" dirty="0">
                <a:solidFill>
                  <a:schemeClr val="accent2">
                    <a:lumMod val="60000"/>
                    <a:lumOff val="40000"/>
                  </a:schemeClr>
                </a:solidFill>
              </a:rPr>
              <a:t>5:5)</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Fear and selfishness are replaced with God’s law of </a:t>
            </a:r>
            <a:r>
              <a:rPr lang="en-US" sz="2400" dirty="0" smtClean="0">
                <a:solidFill>
                  <a:schemeClr val="accent2">
                    <a:lumMod val="60000"/>
                    <a:lumOff val="40000"/>
                  </a:schemeClr>
                </a:solidFill>
              </a:rPr>
              <a:t>love. </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He writes his law upon our </a:t>
            </a:r>
            <a:r>
              <a:rPr lang="en-US" sz="2400" dirty="0" smtClean="0">
                <a:solidFill>
                  <a:schemeClr val="bg1"/>
                </a:solidFill>
              </a:rPr>
              <a:t>hearts. </a:t>
            </a:r>
            <a:r>
              <a:rPr lang="en-US" dirty="0">
                <a:solidFill>
                  <a:schemeClr val="tx2">
                    <a:lumMod val="40000"/>
                    <a:lumOff val="60000"/>
                  </a:schemeClr>
                </a:solidFill>
              </a:rPr>
              <a:t>(</a:t>
            </a:r>
            <a:r>
              <a:rPr lang="en-US" dirty="0" smtClean="0">
                <a:solidFill>
                  <a:schemeClr val="tx2">
                    <a:lumMod val="40000"/>
                    <a:lumOff val="60000"/>
                  </a:schemeClr>
                </a:solidFill>
              </a:rPr>
              <a:t>Hebrews </a:t>
            </a:r>
            <a:r>
              <a:rPr lang="en-US" dirty="0">
                <a:solidFill>
                  <a:schemeClr val="tx2">
                    <a:lumMod val="40000"/>
                    <a:lumOff val="60000"/>
                  </a:schemeClr>
                </a:solidFill>
              </a:rPr>
              <a:t>8:10</a:t>
            </a:r>
            <a:r>
              <a:rPr lang="en-US" dirty="0" smtClean="0">
                <a:solidFill>
                  <a:schemeClr val="tx2">
                    <a:lumMod val="40000"/>
                    <a:lumOff val="60000"/>
                  </a:schemeClr>
                </a:solidFill>
              </a:rPr>
              <a:t>)</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132677908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WHEN WE ACCEPT THE TRUTH ABOUT GOD</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Trust is restored and God pours His love into our </a:t>
            </a:r>
            <a:r>
              <a:rPr lang="en-US" sz="2400" dirty="0" smtClean="0">
                <a:solidFill>
                  <a:schemeClr val="accent2">
                    <a:lumMod val="60000"/>
                    <a:lumOff val="40000"/>
                  </a:schemeClr>
                </a:solidFill>
              </a:rPr>
              <a:t>hearts. </a:t>
            </a:r>
            <a:r>
              <a:rPr lang="en-US" dirty="0">
                <a:solidFill>
                  <a:schemeClr val="accent2">
                    <a:lumMod val="60000"/>
                    <a:lumOff val="40000"/>
                  </a:schemeClr>
                </a:solidFill>
              </a:rPr>
              <a:t>(</a:t>
            </a:r>
            <a:r>
              <a:rPr lang="en-US" dirty="0" smtClean="0">
                <a:solidFill>
                  <a:schemeClr val="accent2">
                    <a:lumMod val="60000"/>
                    <a:lumOff val="40000"/>
                  </a:schemeClr>
                </a:solidFill>
              </a:rPr>
              <a:t>Romans </a:t>
            </a:r>
            <a:r>
              <a:rPr lang="en-US" dirty="0">
                <a:solidFill>
                  <a:schemeClr val="accent2">
                    <a:lumMod val="60000"/>
                    <a:lumOff val="40000"/>
                  </a:schemeClr>
                </a:solidFill>
              </a:rPr>
              <a:t>5:5)</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Fear and selfishness are replaced with God’s law of </a:t>
            </a:r>
            <a:r>
              <a:rPr lang="en-US" sz="2400" dirty="0" smtClean="0">
                <a:solidFill>
                  <a:schemeClr val="accent2">
                    <a:lumMod val="60000"/>
                    <a:lumOff val="40000"/>
                  </a:schemeClr>
                </a:solidFill>
              </a:rPr>
              <a:t>love. </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He writes his law upon our </a:t>
            </a:r>
            <a:r>
              <a:rPr lang="en-US" sz="2400" dirty="0" smtClean="0">
                <a:solidFill>
                  <a:schemeClr val="accent2">
                    <a:lumMod val="60000"/>
                    <a:lumOff val="40000"/>
                  </a:schemeClr>
                </a:solidFill>
              </a:rPr>
              <a:t>hearts. </a:t>
            </a:r>
            <a:r>
              <a:rPr lang="en-US" dirty="0">
                <a:solidFill>
                  <a:schemeClr val="accent2">
                    <a:lumMod val="60000"/>
                    <a:lumOff val="40000"/>
                  </a:schemeClr>
                </a:solidFill>
              </a:rPr>
              <a:t>(</a:t>
            </a:r>
            <a:r>
              <a:rPr lang="en-US" dirty="0" smtClean="0">
                <a:solidFill>
                  <a:schemeClr val="accent2">
                    <a:lumMod val="60000"/>
                    <a:lumOff val="40000"/>
                  </a:schemeClr>
                </a:solidFill>
              </a:rPr>
              <a:t>Hebrews </a:t>
            </a:r>
            <a:r>
              <a:rPr lang="en-US" dirty="0">
                <a:solidFill>
                  <a:schemeClr val="accent2">
                    <a:lumMod val="60000"/>
                    <a:lumOff val="40000"/>
                  </a:schemeClr>
                </a:solidFill>
              </a:rPr>
              <a:t>8:10)</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We no longer live for self, but live to love God and </a:t>
            </a:r>
            <a:r>
              <a:rPr lang="en-US" sz="2400" dirty="0" smtClean="0">
                <a:solidFill>
                  <a:schemeClr val="bg1"/>
                </a:solidFill>
              </a:rPr>
              <a:t>others.</a:t>
            </a:r>
            <a:endParaRPr lang="en-US" sz="2400" dirty="0">
              <a:solidFill>
                <a:schemeClr val="bg1"/>
              </a:solidFill>
            </a:endParaRPr>
          </a:p>
        </p:txBody>
      </p:sp>
    </p:spTree>
    <p:extLst>
      <p:ext uri="{BB962C8B-B14F-4D97-AF65-F5344CB8AC3E}">
        <p14:creationId xmlns:p14="http://schemas.microsoft.com/office/powerpoint/2010/main" val="140682117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WHEN WE ACCEPT THE TRUTH ABOUT GOD</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Trust is restored and God pours His love into our </a:t>
            </a:r>
            <a:r>
              <a:rPr lang="en-US" sz="2400" dirty="0" smtClean="0">
                <a:solidFill>
                  <a:schemeClr val="accent2">
                    <a:lumMod val="60000"/>
                    <a:lumOff val="40000"/>
                  </a:schemeClr>
                </a:solidFill>
              </a:rPr>
              <a:t>hearts. </a:t>
            </a:r>
            <a:r>
              <a:rPr lang="en-US" dirty="0">
                <a:solidFill>
                  <a:schemeClr val="accent2">
                    <a:lumMod val="60000"/>
                    <a:lumOff val="40000"/>
                  </a:schemeClr>
                </a:solidFill>
              </a:rPr>
              <a:t>(</a:t>
            </a:r>
            <a:r>
              <a:rPr lang="en-US" dirty="0" smtClean="0">
                <a:solidFill>
                  <a:schemeClr val="accent2">
                    <a:lumMod val="60000"/>
                    <a:lumOff val="40000"/>
                  </a:schemeClr>
                </a:solidFill>
              </a:rPr>
              <a:t>Romans </a:t>
            </a:r>
            <a:r>
              <a:rPr lang="en-US" dirty="0">
                <a:solidFill>
                  <a:schemeClr val="accent2">
                    <a:lumMod val="60000"/>
                    <a:lumOff val="40000"/>
                  </a:schemeClr>
                </a:solidFill>
              </a:rPr>
              <a:t>5:5)</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Fear and selfishness are replaced with God’s law of </a:t>
            </a:r>
            <a:r>
              <a:rPr lang="en-US" sz="2400" dirty="0" smtClean="0">
                <a:solidFill>
                  <a:schemeClr val="accent2">
                    <a:lumMod val="60000"/>
                    <a:lumOff val="40000"/>
                  </a:schemeClr>
                </a:solidFill>
              </a:rPr>
              <a:t>love. </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He writes his law upon our </a:t>
            </a:r>
            <a:r>
              <a:rPr lang="en-US" sz="2400" dirty="0" smtClean="0">
                <a:solidFill>
                  <a:schemeClr val="accent2">
                    <a:lumMod val="60000"/>
                    <a:lumOff val="40000"/>
                  </a:schemeClr>
                </a:solidFill>
              </a:rPr>
              <a:t>hearts. </a:t>
            </a:r>
            <a:r>
              <a:rPr lang="en-US" dirty="0">
                <a:solidFill>
                  <a:schemeClr val="accent2">
                    <a:lumMod val="60000"/>
                    <a:lumOff val="40000"/>
                  </a:schemeClr>
                </a:solidFill>
              </a:rPr>
              <a:t>(</a:t>
            </a:r>
            <a:r>
              <a:rPr lang="en-US" dirty="0" smtClean="0">
                <a:solidFill>
                  <a:schemeClr val="accent2">
                    <a:lumMod val="60000"/>
                    <a:lumOff val="40000"/>
                  </a:schemeClr>
                </a:solidFill>
              </a:rPr>
              <a:t>Hebrews </a:t>
            </a:r>
            <a:r>
              <a:rPr lang="en-US" dirty="0">
                <a:solidFill>
                  <a:schemeClr val="accent2">
                    <a:lumMod val="60000"/>
                    <a:lumOff val="40000"/>
                  </a:schemeClr>
                </a:solidFill>
              </a:rPr>
              <a:t>8:10)</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We no longer live for self, but live to love God and </a:t>
            </a:r>
            <a:r>
              <a:rPr lang="en-US" sz="2400" dirty="0" smtClean="0">
                <a:solidFill>
                  <a:schemeClr val="accent2">
                    <a:lumMod val="60000"/>
                    <a:lumOff val="40000"/>
                  </a:schemeClr>
                </a:solidFill>
              </a:rPr>
              <a:t>others.</a:t>
            </a:r>
            <a:endParaRPr lang="en-US" sz="2400" dirty="0">
              <a:solidFill>
                <a:schemeClr val="accent2">
                  <a:lumMod val="60000"/>
                  <a:lumOff val="40000"/>
                </a:schemeClr>
              </a:solidFill>
            </a:endParaRPr>
          </a:p>
          <a:p>
            <a:pPr marL="342900" indent="-342900">
              <a:lnSpc>
                <a:spcPts val="2300"/>
              </a:lnSpc>
              <a:spcAft>
                <a:spcPts val="0"/>
              </a:spcAft>
              <a:buFont typeface="Arial" panose="020B0604020202020204" pitchFamily="34" charset="0"/>
              <a:buChar char="•"/>
            </a:pPr>
            <a:r>
              <a:rPr lang="en-US" sz="2400" dirty="0">
                <a:solidFill>
                  <a:schemeClr val="bg1"/>
                </a:solidFill>
              </a:rPr>
              <a:t>Those ready for </a:t>
            </a:r>
            <a:r>
              <a:rPr lang="en-US" sz="2400" dirty="0" smtClean="0">
                <a:solidFill>
                  <a:schemeClr val="bg1"/>
                </a:solidFill>
              </a:rPr>
              <a:t>translation. </a:t>
            </a:r>
            <a:r>
              <a:rPr lang="en-US" dirty="0">
                <a:solidFill>
                  <a:schemeClr val="tx2">
                    <a:lumMod val="40000"/>
                    <a:lumOff val="60000"/>
                  </a:schemeClr>
                </a:solidFill>
              </a:rPr>
              <a:t>(</a:t>
            </a:r>
            <a:r>
              <a:rPr lang="en-US" dirty="0" smtClean="0">
                <a:solidFill>
                  <a:schemeClr val="tx2">
                    <a:lumMod val="40000"/>
                    <a:lumOff val="60000"/>
                  </a:schemeClr>
                </a:solidFill>
              </a:rPr>
              <a:t>Revelations </a:t>
            </a:r>
            <a:r>
              <a:rPr lang="en-US" dirty="0">
                <a:solidFill>
                  <a:schemeClr val="tx2">
                    <a:lumMod val="40000"/>
                    <a:lumOff val="60000"/>
                  </a:schemeClr>
                </a:solidFill>
              </a:rPr>
              <a:t>12:11)</a:t>
            </a:r>
          </a:p>
          <a:p>
            <a:pPr marL="800100" lvl="1" indent="-342900">
              <a:lnSpc>
                <a:spcPts val="2300"/>
              </a:lnSpc>
              <a:spcAft>
                <a:spcPts val="0"/>
              </a:spcAft>
              <a:buFont typeface="Arial" panose="020B0604020202020204" pitchFamily="34" charset="0"/>
              <a:buChar char="•"/>
            </a:pPr>
            <a:r>
              <a:rPr lang="en-US" sz="2000" dirty="0">
                <a:solidFill>
                  <a:srgbClr val="FFFF99"/>
                </a:solidFill>
              </a:rPr>
              <a:t>they did not love their lives so much as to shrink from death. </a:t>
            </a:r>
            <a:endParaRPr lang="en-US" sz="2400" dirty="0">
              <a:solidFill>
                <a:srgbClr val="FFFF99"/>
              </a:solidFill>
            </a:endParaRPr>
          </a:p>
        </p:txBody>
      </p:sp>
    </p:spTree>
    <p:extLst>
      <p:ext uri="{BB962C8B-B14F-4D97-AF65-F5344CB8AC3E}">
        <p14:creationId xmlns:p14="http://schemas.microsoft.com/office/powerpoint/2010/main" val="297022214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p:txBody>
      </p:sp>
    </p:spTree>
    <p:extLst>
      <p:ext uri="{BB962C8B-B14F-4D97-AF65-F5344CB8AC3E}">
        <p14:creationId xmlns:p14="http://schemas.microsoft.com/office/powerpoint/2010/main" val="218764111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Think for yourself (don’t follow the crowd</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158590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love?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loving, </a:t>
            </a:r>
            <a:r>
              <a:rPr lang="en-US" sz="2400" dirty="0">
                <a:solidFill>
                  <a:schemeClr val="accent2">
                    <a:lumMod val="60000"/>
                    <a:lumOff val="40000"/>
                  </a:schemeClr>
                </a:solidFill>
              </a:rPr>
              <a:t>but he is also just?</a:t>
            </a:r>
          </a:p>
          <a:p>
            <a:pPr marL="1257300" lvl="2" indent="-342900">
              <a:spcAft>
                <a:spcPts val="1200"/>
              </a:spcAft>
              <a:buFont typeface="Arial" panose="020B0604020202020204" pitchFamily="34" charset="0"/>
              <a:buChar char="•"/>
            </a:pPr>
            <a:r>
              <a:rPr lang="en-US" sz="2400" dirty="0">
                <a:solidFill>
                  <a:schemeClr val="bg1"/>
                </a:solidFill>
              </a:rPr>
              <a:t>God is punishing and severe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19324809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bg1"/>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Think for yourself (don’t follow the crowd</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Use the Integrative Evidence-Based </a:t>
            </a:r>
            <a:r>
              <a:rPr lang="en-US" sz="2400" dirty="0" smtClean="0">
                <a:solidFill>
                  <a:schemeClr val="bg1"/>
                </a:solidFill>
              </a:rPr>
              <a:t>method.</a:t>
            </a:r>
            <a:endParaRPr lang="en-US" sz="2400" dirty="0">
              <a:solidFill>
                <a:schemeClr val="bg1"/>
              </a:solidFill>
            </a:endParaRPr>
          </a:p>
        </p:txBody>
      </p:sp>
    </p:spTree>
    <p:extLst>
      <p:ext uri="{BB962C8B-B14F-4D97-AF65-F5344CB8AC3E}">
        <p14:creationId xmlns:p14="http://schemas.microsoft.com/office/powerpoint/2010/main" val="66542982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accent2">
                    <a:lumMod val="60000"/>
                    <a:lumOff val="40000"/>
                  </a:schemeClr>
                </a:solidFill>
              </a:rPr>
              <a:t> </a:t>
            </a:r>
            <a:endParaRPr lang="en-US" sz="2400" dirty="0" smtClean="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Think for yourself (don’t follow the crowd</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Use the Integrative Evidence-Based </a:t>
            </a:r>
            <a:r>
              <a:rPr lang="en-US" sz="2400" dirty="0" smtClean="0">
                <a:solidFill>
                  <a:schemeClr val="accent2">
                    <a:lumMod val="60000"/>
                    <a:lumOff val="40000"/>
                  </a:schemeClr>
                </a:solidFill>
              </a:rPr>
              <a:t>method.</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Be </a:t>
            </a:r>
            <a:r>
              <a:rPr lang="en-US" sz="2400" dirty="0" smtClean="0">
                <a:solidFill>
                  <a:schemeClr val="bg1"/>
                </a:solidFill>
              </a:rPr>
              <a:t>reasonable.</a:t>
            </a:r>
            <a:endParaRPr lang="en-US" sz="2400" dirty="0">
              <a:solidFill>
                <a:schemeClr val="bg1"/>
              </a:solidFill>
            </a:endParaRPr>
          </a:p>
        </p:txBody>
      </p:sp>
    </p:spTree>
    <p:extLst>
      <p:ext uri="{BB962C8B-B14F-4D97-AF65-F5344CB8AC3E}">
        <p14:creationId xmlns:p14="http://schemas.microsoft.com/office/powerpoint/2010/main" val="190315870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accent2">
                    <a:lumMod val="60000"/>
                    <a:lumOff val="40000"/>
                  </a:schemeClr>
                </a:solidFill>
              </a:rPr>
              <a:t> </a:t>
            </a:r>
            <a:endParaRPr lang="en-US" sz="2400" dirty="0" smtClean="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Think for yourself (don’t follow the crowd</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Use the Integrative Evidence-Based </a:t>
            </a:r>
            <a:r>
              <a:rPr lang="en-US" sz="2400" dirty="0" smtClean="0">
                <a:solidFill>
                  <a:schemeClr val="accent2">
                    <a:lumMod val="60000"/>
                    <a:lumOff val="40000"/>
                  </a:schemeClr>
                </a:solidFill>
              </a:rPr>
              <a:t>method.</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Be </a:t>
            </a:r>
            <a:r>
              <a:rPr lang="en-US" sz="2400" dirty="0" smtClean="0">
                <a:solidFill>
                  <a:schemeClr val="accent2">
                    <a:lumMod val="60000"/>
                    <a:lumOff val="40000"/>
                  </a:schemeClr>
                </a:solidFill>
              </a:rPr>
              <a:t>reasonable.</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smtClean="0">
                <a:solidFill>
                  <a:schemeClr val="bg1"/>
                </a:solidFill>
              </a:rPr>
              <a:t>Identify </a:t>
            </a:r>
            <a:r>
              <a:rPr lang="en-US" sz="2400" dirty="0">
                <a:solidFill>
                  <a:schemeClr val="bg1"/>
                </a:solidFill>
              </a:rPr>
              <a:t>testable </a:t>
            </a:r>
            <a:r>
              <a:rPr lang="en-US" sz="2400" dirty="0" smtClean="0">
                <a:solidFill>
                  <a:schemeClr val="bg1"/>
                </a:solidFill>
              </a:rPr>
              <a:t>laws.</a:t>
            </a:r>
            <a:endParaRPr lang="en-US" sz="2400" dirty="0">
              <a:solidFill>
                <a:schemeClr val="bg1"/>
              </a:solidFill>
            </a:endParaRPr>
          </a:p>
        </p:txBody>
      </p:sp>
    </p:spTree>
    <p:extLst>
      <p:ext uri="{BB962C8B-B14F-4D97-AF65-F5344CB8AC3E}">
        <p14:creationId xmlns:p14="http://schemas.microsoft.com/office/powerpoint/2010/main" val="304195994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Think for yourself (don’t follow the crowd</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Use the Integrative Evidence-Based </a:t>
            </a:r>
            <a:r>
              <a:rPr lang="en-US" sz="2400" dirty="0" smtClean="0">
                <a:solidFill>
                  <a:schemeClr val="accent2">
                    <a:lumMod val="60000"/>
                    <a:lumOff val="40000"/>
                  </a:schemeClr>
                </a:solidFill>
              </a:rPr>
              <a:t>method.</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Be </a:t>
            </a:r>
            <a:r>
              <a:rPr lang="en-US" sz="2400" dirty="0" smtClean="0">
                <a:solidFill>
                  <a:schemeClr val="accent2">
                    <a:lumMod val="60000"/>
                    <a:lumOff val="40000"/>
                  </a:schemeClr>
                </a:solidFill>
              </a:rPr>
              <a:t>reasonable.</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Identify </a:t>
            </a:r>
            <a:r>
              <a:rPr lang="en-US" sz="2400" dirty="0">
                <a:solidFill>
                  <a:schemeClr val="accent2">
                    <a:lumMod val="60000"/>
                    <a:lumOff val="40000"/>
                  </a:schemeClr>
                </a:solidFill>
              </a:rPr>
              <a:t>testable </a:t>
            </a:r>
            <a:r>
              <a:rPr lang="en-US" sz="2400" dirty="0" smtClean="0">
                <a:solidFill>
                  <a:schemeClr val="accent2">
                    <a:lumMod val="60000"/>
                    <a:lumOff val="40000"/>
                  </a:schemeClr>
                </a:solidFill>
              </a:rPr>
              <a:t>laws.</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Believe, trust, or have faith when evidence supports it is </a:t>
            </a:r>
            <a:r>
              <a:rPr lang="en-US" sz="2400" dirty="0" smtClean="0">
                <a:solidFill>
                  <a:schemeClr val="bg1"/>
                </a:solidFill>
              </a:rPr>
              <a:t>reasonable.</a:t>
            </a:r>
            <a:endParaRPr lang="en-US" sz="2400" dirty="0">
              <a:solidFill>
                <a:schemeClr val="bg1"/>
              </a:solidFill>
            </a:endParaRPr>
          </a:p>
        </p:txBody>
      </p:sp>
    </p:spTree>
    <p:extLst>
      <p:ext uri="{BB962C8B-B14F-4D97-AF65-F5344CB8AC3E}">
        <p14:creationId xmlns:p14="http://schemas.microsoft.com/office/powerpoint/2010/main" val="110725519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Think for yourself (don’t follow the crowd</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Use the Integrative Evidence-Based </a:t>
            </a:r>
            <a:r>
              <a:rPr lang="en-US" sz="2400" dirty="0" smtClean="0">
                <a:solidFill>
                  <a:schemeClr val="accent2">
                    <a:lumMod val="60000"/>
                    <a:lumOff val="40000"/>
                  </a:schemeClr>
                </a:solidFill>
              </a:rPr>
              <a:t>method.</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Be </a:t>
            </a:r>
            <a:r>
              <a:rPr lang="en-US" sz="2400" dirty="0" smtClean="0">
                <a:solidFill>
                  <a:schemeClr val="accent2">
                    <a:lumMod val="60000"/>
                    <a:lumOff val="40000"/>
                  </a:schemeClr>
                </a:solidFill>
              </a:rPr>
              <a:t>reasonable.</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Identify </a:t>
            </a:r>
            <a:r>
              <a:rPr lang="en-US" sz="2400" dirty="0">
                <a:solidFill>
                  <a:schemeClr val="accent2">
                    <a:lumMod val="60000"/>
                    <a:lumOff val="40000"/>
                  </a:schemeClr>
                </a:solidFill>
              </a:rPr>
              <a:t>testable </a:t>
            </a:r>
            <a:r>
              <a:rPr lang="en-US" sz="2400" dirty="0" smtClean="0">
                <a:solidFill>
                  <a:schemeClr val="accent2">
                    <a:lumMod val="60000"/>
                    <a:lumOff val="40000"/>
                  </a:schemeClr>
                </a:solidFill>
              </a:rPr>
              <a:t>laws.</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Believe, trust, or have faith when evidence supports it is </a:t>
            </a:r>
            <a:r>
              <a:rPr lang="en-US" sz="2400" dirty="0" smtClean="0">
                <a:solidFill>
                  <a:schemeClr val="accent2">
                    <a:lumMod val="60000"/>
                    <a:lumOff val="40000"/>
                  </a:schemeClr>
                </a:solidFill>
              </a:rPr>
              <a:t>reasonable.</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Don’t allow feelings to form </a:t>
            </a:r>
            <a:r>
              <a:rPr lang="en-US" sz="2400" dirty="0" smtClean="0">
                <a:solidFill>
                  <a:schemeClr val="bg1"/>
                </a:solidFill>
              </a:rPr>
              <a:t>beliefs.</a:t>
            </a:r>
            <a:endParaRPr lang="en-US" sz="2400" dirty="0">
              <a:solidFill>
                <a:schemeClr val="bg1"/>
              </a:solidFill>
            </a:endParaRPr>
          </a:p>
        </p:txBody>
      </p:sp>
    </p:spTree>
    <p:extLst>
      <p:ext uri="{BB962C8B-B14F-4D97-AF65-F5344CB8AC3E}">
        <p14:creationId xmlns:p14="http://schemas.microsoft.com/office/powerpoint/2010/main" val="386929561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50" dirty="0" smtClean="0">
                <a:solidFill>
                  <a:srgbClr val="FFFFCC"/>
                </a:solidFill>
              </a:rPr>
              <a:t>FORMING HEALTHY BELIEFS</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2400" dirty="0" smtClean="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Think for yourself (don’t follow the crowd</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Use the Integrative Evidence-Based </a:t>
            </a:r>
            <a:r>
              <a:rPr lang="en-US" sz="2400" dirty="0" smtClean="0">
                <a:solidFill>
                  <a:schemeClr val="accent2">
                    <a:lumMod val="60000"/>
                    <a:lumOff val="40000"/>
                  </a:schemeClr>
                </a:solidFill>
              </a:rPr>
              <a:t>method.</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Be </a:t>
            </a:r>
            <a:r>
              <a:rPr lang="en-US" sz="2400" dirty="0" smtClean="0">
                <a:solidFill>
                  <a:schemeClr val="accent2">
                    <a:lumMod val="60000"/>
                    <a:lumOff val="40000"/>
                  </a:schemeClr>
                </a:solidFill>
              </a:rPr>
              <a:t>reasonable.</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Identify </a:t>
            </a:r>
            <a:r>
              <a:rPr lang="en-US" sz="2400" dirty="0">
                <a:solidFill>
                  <a:schemeClr val="accent2">
                    <a:lumMod val="60000"/>
                    <a:lumOff val="40000"/>
                  </a:schemeClr>
                </a:solidFill>
              </a:rPr>
              <a:t>testable </a:t>
            </a:r>
            <a:r>
              <a:rPr lang="en-US" sz="2400" dirty="0" smtClean="0">
                <a:solidFill>
                  <a:schemeClr val="accent2">
                    <a:lumMod val="60000"/>
                    <a:lumOff val="40000"/>
                  </a:schemeClr>
                </a:solidFill>
              </a:rPr>
              <a:t>laws.</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Believe, trust, or have faith when evidence supports it is </a:t>
            </a:r>
            <a:r>
              <a:rPr lang="en-US" sz="2400" dirty="0" smtClean="0">
                <a:solidFill>
                  <a:schemeClr val="accent2">
                    <a:lumMod val="60000"/>
                    <a:lumOff val="40000"/>
                  </a:schemeClr>
                </a:solidFill>
              </a:rPr>
              <a:t>reasonable.</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Don’t allow feelings to form </a:t>
            </a:r>
            <a:r>
              <a:rPr lang="en-US" sz="2400" dirty="0" smtClean="0">
                <a:solidFill>
                  <a:schemeClr val="accent2">
                    <a:lumMod val="60000"/>
                    <a:lumOff val="40000"/>
                  </a:schemeClr>
                </a:solidFill>
              </a:rPr>
              <a:t>beliefs.</a:t>
            </a:r>
            <a:endParaRPr lang="en-US" sz="2400" dirty="0">
              <a:solidFill>
                <a:schemeClr val="accent2">
                  <a:lumMod val="60000"/>
                  <a:lumOff val="40000"/>
                </a:schemeClr>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Require all God concepts to harmonize with the life of Jesus and God’s law of </a:t>
            </a:r>
            <a:r>
              <a:rPr lang="en-US" sz="2400" dirty="0" smtClean="0">
                <a:solidFill>
                  <a:schemeClr val="bg1"/>
                </a:solidFill>
              </a:rPr>
              <a:t>love.</a:t>
            </a:r>
            <a:endParaRPr lang="en-US" sz="2400" dirty="0">
              <a:solidFill>
                <a:schemeClr val="bg1"/>
              </a:solidFill>
            </a:endParaRPr>
          </a:p>
        </p:txBody>
      </p:sp>
    </p:spTree>
    <p:extLst>
      <p:ext uri="{BB962C8B-B14F-4D97-AF65-F5344CB8AC3E}">
        <p14:creationId xmlns:p14="http://schemas.microsoft.com/office/powerpoint/2010/main" val="379519932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3200" dirty="0">
                <a:solidFill>
                  <a:srgbClr val="FFFFCC"/>
                </a:solidFill>
              </a:rPr>
              <a:t>We Have Power Over </a:t>
            </a:r>
            <a:endParaRPr lang="en-US" sz="3200" dirty="0" smtClean="0">
              <a:solidFill>
                <a:srgbClr val="FFFFCC"/>
              </a:solidFill>
            </a:endParaRPr>
          </a:p>
          <a:p>
            <a:pPr lvl="0" algn="ctr"/>
            <a:r>
              <a:rPr lang="en-US" sz="3200" dirty="0" smtClean="0">
                <a:solidFill>
                  <a:srgbClr val="FFFFCC"/>
                </a:solidFill>
              </a:rPr>
              <a:t>What </a:t>
            </a:r>
            <a:r>
              <a:rPr lang="en-US" sz="3200" dirty="0">
                <a:solidFill>
                  <a:srgbClr val="FFFFCC"/>
                </a:solidFill>
              </a:rPr>
              <a:t>We Believe </a:t>
            </a:r>
            <a:br>
              <a:rPr lang="en-US" sz="3200" dirty="0">
                <a:solidFill>
                  <a:srgbClr val="FFFFCC"/>
                </a:solidFill>
              </a:rPr>
            </a:br>
            <a:r>
              <a:rPr lang="en-US" sz="3200" dirty="0">
                <a:solidFill>
                  <a:schemeClr val="bg1"/>
                </a:solidFill>
              </a:rPr>
              <a:t/>
            </a:r>
            <a:br>
              <a:rPr lang="en-US" sz="3200" dirty="0">
                <a:solidFill>
                  <a:schemeClr val="bg1"/>
                </a:solidFill>
              </a:rPr>
            </a:br>
            <a:r>
              <a:rPr lang="en-US" sz="3200" i="1" dirty="0">
                <a:solidFill>
                  <a:schemeClr val="accent5">
                    <a:lumMod val="60000"/>
                    <a:lumOff val="40000"/>
                  </a:schemeClr>
                </a:solidFill>
              </a:rPr>
              <a:t>BUT</a:t>
            </a: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b="1" dirty="0">
                <a:solidFill>
                  <a:schemeClr val="bg1"/>
                </a:solidFill>
              </a:rPr>
              <a:t>What We Believe Has </a:t>
            </a:r>
            <a:endParaRPr lang="en-US" sz="3200" b="1" dirty="0" smtClean="0">
              <a:solidFill>
                <a:schemeClr val="bg1"/>
              </a:solidFill>
            </a:endParaRPr>
          </a:p>
          <a:p>
            <a:pPr lvl="0" algn="ctr"/>
            <a:r>
              <a:rPr lang="en-US" sz="3200" b="1" dirty="0" smtClean="0">
                <a:solidFill>
                  <a:schemeClr val="bg1"/>
                </a:solidFill>
              </a:rPr>
              <a:t>Power </a:t>
            </a:r>
            <a:r>
              <a:rPr lang="en-US" sz="3200" b="1" dirty="0">
                <a:solidFill>
                  <a:schemeClr val="bg1"/>
                </a:solidFill>
              </a:rPr>
              <a:t>Over Us</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296095163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endParaRPr lang="en-US" sz="4400" b="1" dirty="0" smtClean="0">
              <a:solidFill>
                <a:srgbClr val="FFFFCC"/>
              </a:solidFill>
            </a:endParaRPr>
          </a:p>
          <a:p>
            <a:pPr lvl="0" algn="ctr"/>
            <a:r>
              <a:rPr lang="en-US" sz="2800" b="1" dirty="0" smtClean="0">
                <a:solidFill>
                  <a:srgbClr val="FFFFCC"/>
                </a:solidFill>
              </a:rPr>
              <a:t> </a:t>
            </a:r>
            <a:endParaRPr lang="en-US" sz="2800" b="1" dirty="0">
              <a:solidFill>
                <a:srgbClr val="FFFFCC"/>
              </a:solidFill>
            </a:endParaRPr>
          </a:p>
          <a:p>
            <a:pPr lvl="0" algn="ctr"/>
            <a:r>
              <a:rPr lang="en-US" sz="4400" b="1" dirty="0" smtClean="0">
                <a:solidFill>
                  <a:srgbClr val="FFFFCC"/>
                </a:solidFill>
              </a:rPr>
              <a:t>What </a:t>
            </a:r>
            <a:r>
              <a:rPr lang="en-US" sz="4400" b="1" dirty="0">
                <a:solidFill>
                  <a:srgbClr val="FFFFCC"/>
                </a:solidFill>
              </a:rPr>
              <a:t>Do You Believe</a:t>
            </a:r>
            <a:r>
              <a:rPr lang="en-US" sz="4400" b="1" dirty="0" smtClean="0">
                <a:solidFill>
                  <a:srgbClr val="FFFFCC"/>
                </a:solidFill>
              </a:rPr>
              <a:t>?</a:t>
            </a:r>
            <a:endParaRPr lang="en-US" sz="3200" b="1" dirty="0">
              <a:solidFill>
                <a:schemeClr val="bg1"/>
              </a:solidFill>
            </a:endParaRPr>
          </a:p>
        </p:txBody>
      </p:sp>
    </p:spTree>
    <p:extLst>
      <p:ext uri="{BB962C8B-B14F-4D97-AF65-F5344CB8AC3E}">
        <p14:creationId xmlns:p14="http://schemas.microsoft.com/office/powerpoint/2010/main" val="3047524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love?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loving, </a:t>
            </a:r>
            <a:r>
              <a:rPr lang="en-US" sz="2400" dirty="0">
                <a:solidFill>
                  <a:schemeClr val="accent2">
                    <a:lumMod val="60000"/>
                    <a:lumOff val="40000"/>
                  </a:schemeClr>
                </a:solidFill>
              </a:rPr>
              <a:t>but he is also just?</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punishing and severe?</a:t>
            </a:r>
          </a:p>
          <a:p>
            <a:pPr marL="1257300" lvl="2" indent="-342900">
              <a:spcAft>
                <a:spcPts val="1200"/>
              </a:spcAft>
              <a:buFont typeface="Arial" panose="020B0604020202020204" pitchFamily="34" charset="0"/>
              <a:buChar char="•"/>
            </a:pPr>
            <a:r>
              <a:rPr lang="en-US" sz="2400" dirty="0">
                <a:solidFill>
                  <a:schemeClr val="bg1"/>
                </a:solidFill>
              </a:rPr>
              <a:t>God is distant and uninvolved</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31294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838200" y="908892"/>
            <a:ext cx="7924800" cy="789085"/>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600" b="1" spc="200" dirty="0" smtClean="0">
                <a:solidFill>
                  <a:srgbClr val="FFFF99"/>
                </a:solidFill>
              </a:rPr>
              <a:t>THE GOD-SHAPED BRAIN</a:t>
            </a:r>
          </a:p>
          <a:p>
            <a:pPr algn="ctr">
              <a:lnSpc>
                <a:spcPct val="100000"/>
              </a:lnSpc>
              <a:defRPr/>
            </a:pPr>
            <a:r>
              <a:rPr lang="en-US" sz="2400" dirty="0" smtClean="0">
                <a:solidFill>
                  <a:schemeClr val="accent6">
                    <a:lumMod val="60000"/>
                    <a:lumOff val="40000"/>
                  </a:schemeClr>
                </a:solidFill>
              </a:rPr>
              <a:t>How Changing Your View of God Transforms Your Life</a:t>
            </a:r>
          </a:p>
        </p:txBody>
      </p:sp>
      <p:sp>
        <p:nvSpPr>
          <p:cNvPr id="6" name="TextBox 5"/>
          <p:cNvSpPr txBox="1">
            <a:spLocks noChangeArrowheads="1"/>
          </p:cNvSpPr>
          <p:nvPr/>
        </p:nvSpPr>
        <p:spPr>
          <a:xfrm>
            <a:off x="1136276" y="2190750"/>
            <a:ext cx="7315200" cy="2133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sz="2000" b="1" dirty="0" smtClean="0">
                <a:solidFill>
                  <a:schemeClr val="bg1"/>
                </a:solidFill>
              </a:rPr>
              <a:t>Timothy R. Jennings, M.D. FAPA</a:t>
            </a:r>
          </a:p>
          <a:p>
            <a:pPr marL="0" indent="0" algn="ctr">
              <a:lnSpc>
                <a:spcPct val="80000"/>
              </a:lnSpc>
              <a:buNone/>
              <a:defRPr/>
            </a:pPr>
            <a:endParaRPr lang="en-US" sz="1400" dirty="0" smtClean="0">
              <a:solidFill>
                <a:schemeClr val="bg1"/>
              </a:solidFill>
            </a:endParaRPr>
          </a:p>
          <a:p>
            <a:pPr marL="0" indent="0" algn="ctr">
              <a:lnSpc>
                <a:spcPct val="60000"/>
              </a:lnSpc>
              <a:buNone/>
              <a:defRPr/>
            </a:pPr>
            <a:r>
              <a:rPr lang="en-US" sz="1400" dirty="0" smtClean="0">
                <a:solidFill>
                  <a:schemeClr val="bg1"/>
                </a:solidFill>
              </a:rPr>
              <a:t>President-Elect, Tennessee Psychiatric Association</a:t>
            </a:r>
          </a:p>
          <a:p>
            <a:pPr marL="0" indent="0" algn="ctr">
              <a:lnSpc>
                <a:spcPct val="60000"/>
              </a:lnSpc>
              <a:buNone/>
              <a:defRPr/>
            </a:pPr>
            <a:endParaRPr lang="en-US" sz="1400" dirty="0">
              <a:solidFill>
                <a:schemeClr val="bg1"/>
              </a:solidFill>
            </a:endParaRPr>
          </a:p>
          <a:p>
            <a:pPr marL="0" indent="0" algn="ctr">
              <a:lnSpc>
                <a:spcPct val="60000"/>
              </a:lnSpc>
              <a:buNone/>
              <a:defRPr/>
            </a:pPr>
            <a:r>
              <a:rPr lang="en-US" sz="1400" dirty="0" smtClean="0">
                <a:solidFill>
                  <a:schemeClr val="bg1"/>
                </a:solidFill>
              </a:rPr>
              <a:t>Vice President, Southern Psychiatric Association</a:t>
            </a:r>
          </a:p>
          <a:p>
            <a:pPr marL="0" indent="0" algn="ctr">
              <a:lnSpc>
                <a:spcPct val="60000"/>
              </a:lnSpc>
              <a:buNone/>
              <a:defRPr/>
            </a:pPr>
            <a:endParaRPr lang="en-US" sz="1100" dirty="0" smtClean="0">
              <a:solidFill>
                <a:schemeClr val="bg1"/>
              </a:solidFill>
            </a:endParaRPr>
          </a:p>
          <a:p>
            <a:pPr marL="0" indent="0" algn="ctr">
              <a:lnSpc>
                <a:spcPct val="60000"/>
              </a:lnSpc>
              <a:buNone/>
              <a:defRPr/>
            </a:pPr>
            <a:endParaRPr lang="en-US" sz="1100" dirty="0" smtClean="0">
              <a:solidFill>
                <a:schemeClr val="bg1"/>
              </a:solidFill>
            </a:endParaRPr>
          </a:p>
          <a:p>
            <a:pPr marL="0" indent="0" algn="ctr">
              <a:lnSpc>
                <a:spcPct val="60000"/>
              </a:lnSpc>
              <a:buNone/>
              <a:defRPr/>
            </a:pPr>
            <a:endParaRPr lang="en-US" sz="1100" dirty="0" smtClean="0">
              <a:solidFill>
                <a:schemeClr val="bg1"/>
              </a:solidFill>
            </a:endParaRPr>
          </a:p>
          <a:p>
            <a:pPr marL="0" indent="0" algn="ctr">
              <a:lnSpc>
                <a:spcPct val="60000"/>
              </a:lnSpc>
              <a:buNone/>
              <a:defRPr/>
            </a:pPr>
            <a:r>
              <a:rPr lang="en-US" sz="1200" dirty="0" smtClean="0">
                <a:solidFill>
                  <a:schemeClr val="accent5">
                    <a:lumMod val="60000"/>
                    <a:lumOff val="40000"/>
                  </a:schemeClr>
                </a:solidFill>
              </a:rPr>
              <a:t>Author of:</a:t>
            </a:r>
          </a:p>
          <a:p>
            <a:pPr marL="0" indent="0" algn="ctr">
              <a:lnSpc>
                <a:spcPct val="60000"/>
              </a:lnSpc>
              <a:buNone/>
              <a:defRPr/>
            </a:pPr>
            <a:r>
              <a:rPr lang="en-US" sz="1200" dirty="0" smtClean="0">
                <a:solidFill>
                  <a:schemeClr val="accent5">
                    <a:lumMod val="60000"/>
                    <a:lumOff val="40000"/>
                  </a:schemeClr>
                </a:solidFill>
              </a:rPr>
              <a:t> </a:t>
            </a:r>
          </a:p>
          <a:p>
            <a:pPr marL="0" indent="0" algn="ctr">
              <a:lnSpc>
                <a:spcPct val="60000"/>
              </a:lnSpc>
              <a:buNone/>
              <a:defRPr/>
            </a:pPr>
            <a:r>
              <a:rPr lang="en-US" sz="1200" i="1" dirty="0" smtClean="0">
                <a:solidFill>
                  <a:schemeClr val="accent5">
                    <a:lumMod val="60000"/>
                    <a:lumOff val="40000"/>
                  </a:schemeClr>
                </a:solidFill>
              </a:rPr>
              <a:t>Could It Be This Simple? A Biblical Model for Healing the Mind – 2007</a:t>
            </a:r>
          </a:p>
          <a:p>
            <a:pPr marL="0" indent="0" algn="ctr">
              <a:lnSpc>
                <a:spcPct val="60000"/>
              </a:lnSpc>
              <a:buNone/>
              <a:defRPr/>
            </a:pPr>
            <a:endParaRPr lang="en-US" sz="1200" i="1" dirty="0" smtClean="0">
              <a:solidFill>
                <a:schemeClr val="accent5">
                  <a:lumMod val="60000"/>
                  <a:lumOff val="40000"/>
                </a:schemeClr>
              </a:solidFill>
            </a:endParaRPr>
          </a:p>
          <a:p>
            <a:pPr marL="0" indent="0" algn="ctr">
              <a:lnSpc>
                <a:spcPct val="60000"/>
              </a:lnSpc>
              <a:buNone/>
              <a:defRPr/>
            </a:pPr>
            <a:r>
              <a:rPr lang="en-US" sz="1200" i="1" dirty="0" smtClean="0">
                <a:solidFill>
                  <a:schemeClr val="accent5">
                    <a:lumMod val="60000"/>
                    <a:lumOff val="40000"/>
                  </a:schemeClr>
                </a:solidFill>
              </a:rPr>
              <a:t>The God Shaped Brain: How Changing Your View of God Transforms Your Life - 2013</a:t>
            </a:r>
          </a:p>
          <a:p>
            <a:pPr marL="0" indent="0" algn="ctr">
              <a:lnSpc>
                <a:spcPct val="80000"/>
              </a:lnSpc>
              <a:buNone/>
              <a:defRPr/>
            </a:pPr>
            <a:endParaRPr lang="en-US" sz="1800" dirty="0" smtClean="0">
              <a:solidFill>
                <a:schemeClr val="bg1"/>
              </a:solidFill>
            </a:endParaRPr>
          </a:p>
          <a:p>
            <a:pPr marL="0" indent="0" algn="ctr">
              <a:lnSpc>
                <a:spcPct val="80000"/>
              </a:lnSpc>
              <a:buNone/>
              <a:defRPr/>
            </a:pPr>
            <a:r>
              <a:rPr lang="en-US" sz="1200" dirty="0" smtClean="0">
                <a:solidFill>
                  <a:schemeClr val="bg1">
                    <a:lumMod val="50000"/>
                  </a:schemeClr>
                </a:solidFill>
              </a:rPr>
              <a:t>comeandreason.com</a:t>
            </a:r>
          </a:p>
        </p:txBody>
      </p:sp>
    </p:spTree>
    <p:extLst>
      <p:ext uri="{BB962C8B-B14F-4D97-AF65-F5344CB8AC3E}">
        <p14:creationId xmlns:p14="http://schemas.microsoft.com/office/powerpoint/2010/main" val="3919250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love?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loving, </a:t>
            </a:r>
            <a:r>
              <a:rPr lang="en-US" sz="2400" dirty="0">
                <a:solidFill>
                  <a:schemeClr val="accent2">
                    <a:lumMod val="60000"/>
                    <a:lumOff val="40000"/>
                  </a:schemeClr>
                </a:solidFill>
              </a:rPr>
              <a:t>but he is also just?</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punishing and severe?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distant and uninvolved?</a:t>
            </a:r>
          </a:p>
          <a:p>
            <a:pPr marL="1257300" lvl="2" indent="-342900">
              <a:spcAft>
                <a:spcPts val="1200"/>
              </a:spcAft>
              <a:buFont typeface="Arial" panose="020B0604020202020204" pitchFamily="34" charset="0"/>
              <a:buChar char="•"/>
            </a:pPr>
            <a:r>
              <a:rPr lang="en-US" sz="2400" dirty="0">
                <a:solidFill>
                  <a:schemeClr val="bg1"/>
                </a:solidFill>
              </a:rPr>
              <a:t>What we believe has power over us</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853378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love?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loving, </a:t>
            </a:r>
            <a:r>
              <a:rPr lang="en-US" sz="2400" dirty="0">
                <a:solidFill>
                  <a:schemeClr val="accent2">
                    <a:lumMod val="60000"/>
                    <a:lumOff val="40000"/>
                  </a:schemeClr>
                </a:solidFill>
              </a:rPr>
              <a:t>but he is also just?</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punishing and severe?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distant and uninvolved?</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What we believe has power over us!</a:t>
            </a:r>
          </a:p>
          <a:p>
            <a:pPr marL="1257300" lvl="2" indent="-342900">
              <a:spcAft>
                <a:spcPts val="1200"/>
              </a:spcAft>
              <a:buFont typeface="Arial" panose="020B0604020202020204" pitchFamily="34" charset="0"/>
              <a:buChar char="•"/>
            </a:pPr>
            <a:r>
              <a:rPr lang="en-US" sz="2400" dirty="0">
                <a:solidFill>
                  <a:schemeClr val="bg1"/>
                </a:solidFill>
              </a:rPr>
              <a:t>What view of God do you hold </a:t>
            </a:r>
            <a:r>
              <a:rPr lang="en-US" sz="2400" dirty="0" smtClean="0">
                <a:solidFill>
                  <a:schemeClr val="bg1"/>
                </a:solidFill>
              </a:rPr>
              <a:t>AND</a:t>
            </a:r>
            <a:endParaRPr lang="en-US" sz="2400" dirty="0">
              <a:solidFill>
                <a:schemeClr val="bg1"/>
              </a:solidFill>
            </a:endParaRPr>
          </a:p>
        </p:txBody>
      </p:sp>
    </p:spTree>
    <p:extLst>
      <p:ext uri="{BB962C8B-B14F-4D97-AF65-F5344CB8AC3E}">
        <p14:creationId xmlns:p14="http://schemas.microsoft.com/office/powerpoint/2010/main" val="2763918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love?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loving, </a:t>
            </a:r>
            <a:r>
              <a:rPr lang="en-US" sz="2400" dirty="0">
                <a:solidFill>
                  <a:schemeClr val="accent2">
                    <a:lumMod val="60000"/>
                    <a:lumOff val="40000"/>
                  </a:schemeClr>
                </a:solidFill>
              </a:rPr>
              <a:t>but he is also just?</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punishing and severe?</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God is distant and uninvolved?</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What we believe has power over us!</a:t>
            </a: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What view of God do you hold AND</a:t>
            </a:r>
          </a:p>
          <a:p>
            <a:pPr marL="1257300" lvl="2" indent="-342900">
              <a:spcAft>
                <a:spcPts val="1200"/>
              </a:spcAft>
              <a:buFont typeface="Arial" panose="020B0604020202020204" pitchFamily="34" charset="0"/>
              <a:buChar char="•"/>
            </a:pPr>
            <a:r>
              <a:rPr lang="en-US" sz="2400" dirty="0">
                <a:solidFill>
                  <a:schemeClr val="bg1"/>
                </a:solidFill>
              </a:rPr>
              <a:t>Upon what do you base your beliefs?</a:t>
            </a:r>
          </a:p>
        </p:txBody>
      </p:sp>
    </p:spTree>
    <p:extLst>
      <p:ext uri="{BB962C8B-B14F-4D97-AF65-F5344CB8AC3E}">
        <p14:creationId xmlns:p14="http://schemas.microsoft.com/office/powerpoint/2010/main" val="2202587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WORLD CHRISTIAN ENCYCLOPEDIA OF 2001</a:t>
            </a:r>
            <a:endParaRPr lang="en-US" b="1" spc="100"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bg1"/>
                </a:solidFill>
              </a:rPr>
              <a:t> </a:t>
            </a:r>
          </a:p>
          <a:p>
            <a:pPr marL="1257300" lvl="2" indent="-342900">
              <a:spcAft>
                <a:spcPts val="1200"/>
              </a:spcAft>
              <a:buFont typeface="Arial" panose="020B0604020202020204" pitchFamily="34" charset="0"/>
              <a:buChar char="•"/>
            </a:pPr>
            <a:r>
              <a:rPr lang="en-US" sz="2400" dirty="0" smtClean="0">
                <a:solidFill>
                  <a:schemeClr val="bg1"/>
                </a:solidFill>
              </a:rPr>
              <a:t>19 </a:t>
            </a:r>
            <a:r>
              <a:rPr lang="en-US" sz="2400" dirty="0">
                <a:solidFill>
                  <a:schemeClr val="bg1"/>
                </a:solidFill>
              </a:rPr>
              <a:t>major world </a:t>
            </a:r>
            <a:r>
              <a:rPr lang="en-US" sz="2400" dirty="0" smtClean="0">
                <a:solidFill>
                  <a:schemeClr val="bg1"/>
                </a:solidFill>
              </a:rPr>
              <a:t>religions. </a:t>
            </a:r>
            <a:endParaRPr lang="en-US" sz="2400" dirty="0">
              <a:solidFill>
                <a:schemeClr val="bg1"/>
              </a:solidFill>
            </a:endParaRPr>
          </a:p>
        </p:txBody>
      </p:sp>
    </p:spTree>
    <p:extLst>
      <p:ext uri="{BB962C8B-B14F-4D97-AF65-F5344CB8AC3E}">
        <p14:creationId xmlns:p14="http://schemas.microsoft.com/office/powerpoint/2010/main" val="2750943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WORLD CHRISTIAN ENCYCLOPEDIA OF 2001</a:t>
            </a:r>
            <a:endParaRPr lang="en-US" b="1" spc="100"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bg1"/>
                </a:solidFill>
              </a:rPr>
              <a:t> </a:t>
            </a:r>
          </a:p>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19 </a:t>
            </a:r>
            <a:r>
              <a:rPr lang="en-US" sz="2400" dirty="0">
                <a:solidFill>
                  <a:schemeClr val="accent2">
                    <a:lumMod val="60000"/>
                    <a:lumOff val="40000"/>
                  </a:schemeClr>
                </a:solidFill>
              </a:rPr>
              <a:t>major world </a:t>
            </a:r>
            <a:r>
              <a:rPr lang="en-US" sz="2400" dirty="0" smtClean="0">
                <a:solidFill>
                  <a:schemeClr val="accent2">
                    <a:lumMod val="60000"/>
                    <a:lumOff val="40000"/>
                  </a:schemeClr>
                </a:solidFill>
              </a:rPr>
              <a:t>religions.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bg1"/>
                </a:solidFill>
              </a:rPr>
              <a:t>Divided into 270 large religious </a:t>
            </a:r>
            <a:r>
              <a:rPr lang="en-US" sz="2400" dirty="0" smtClean="0">
                <a:solidFill>
                  <a:schemeClr val="bg1"/>
                </a:solidFill>
              </a:rPr>
              <a:t>groups. </a:t>
            </a:r>
            <a:endParaRPr lang="en-US" sz="2400" dirty="0">
              <a:solidFill>
                <a:schemeClr val="bg1"/>
              </a:solidFill>
            </a:endParaRPr>
          </a:p>
        </p:txBody>
      </p:sp>
    </p:spTree>
    <p:extLst>
      <p:ext uri="{BB962C8B-B14F-4D97-AF65-F5344CB8AC3E}">
        <p14:creationId xmlns:p14="http://schemas.microsoft.com/office/powerpoint/2010/main" val="2434884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WORLD CHRISTIAN ENCYCLOPEDIA OF 2001</a:t>
            </a:r>
            <a:endParaRPr lang="en-US" b="1" spc="100"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accent2">
                    <a:lumMod val="60000"/>
                    <a:lumOff val="40000"/>
                  </a:schemeClr>
                </a:solidFill>
              </a:rPr>
              <a:t> </a:t>
            </a:r>
          </a:p>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19 </a:t>
            </a:r>
            <a:r>
              <a:rPr lang="en-US" sz="2400" dirty="0">
                <a:solidFill>
                  <a:schemeClr val="accent2">
                    <a:lumMod val="60000"/>
                    <a:lumOff val="40000"/>
                  </a:schemeClr>
                </a:solidFill>
              </a:rPr>
              <a:t>major world </a:t>
            </a:r>
            <a:r>
              <a:rPr lang="en-US" sz="2400" dirty="0" smtClean="0">
                <a:solidFill>
                  <a:schemeClr val="accent2">
                    <a:lumMod val="60000"/>
                    <a:lumOff val="40000"/>
                  </a:schemeClr>
                </a:solidFill>
              </a:rPr>
              <a:t>religions.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Divided into 270 large religious </a:t>
            </a:r>
            <a:r>
              <a:rPr lang="en-US" sz="2400" dirty="0" smtClean="0">
                <a:solidFill>
                  <a:schemeClr val="accent2">
                    <a:lumMod val="60000"/>
                    <a:lumOff val="40000"/>
                  </a:schemeClr>
                </a:solidFill>
              </a:rPr>
              <a:t>groups.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bg1"/>
                </a:solidFill>
              </a:rPr>
              <a:t>Subdivided further into tens of thousands of smaller </a:t>
            </a:r>
            <a:r>
              <a:rPr lang="en-US" sz="2400" dirty="0" smtClean="0">
                <a:solidFill>
                  <a:schemeClr val="bg1"/>
                </a:solidFill>
              </a:rPr>
              <a:t>sects. </a:t>
            </a:r>
            <a:endParaRPr lang="en-US" sz="2400" dirty="0">
              <a:solidFill>
                <a:schemeClr val="bg1"/>
              </a:solidFill>
            </a:endParaRPr>
          </a:p>
        </p:txBody>
      </p:sp>
    </p:spTree>
    <p:extLst>
      <p:ext uri="{BB962C8B-B14F-4D97-AF65-F5344CB8AC3E}">
        <p14:creationId xmlns:p14="http://schemas.microsoft.com/office/powerpoint/2010/main" val="296122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WORLD CHRISTIAN ENCYCLOPEDIA OF 2001</a:t>
            </a:r>
            <a:endParaRPr lang="en-US" b="1" spc="100"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bg1"/>
                </a:solidFill>
              </a:rPr>
              <a:t> </a:t>
            </a:r>
          </a:p>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19 </a:t>
            </a:r>
            <a:r>
              <a:rPr lang="en-US" sz="2400" dirty="0">
                <a:solidFill>
                  <a:schemeClr val="accent2">
                    <a:lumMod val="60000"/>
                    <a:lumOff val="40000"/>
                  </a:schemeClr>
                </a:solidFill>
              </a:rPr>
              <a:t>major world </a:t>
            </a:r>
            <a:r>
              <a:rPr lang="en-US" sz="2400" dirty="0" smtClean="0">
                <a:solidFill>
                  <a:schemeClr val="accent2">
                    <a:lumMod val="60000"/>
                    <a:lumOff val="40000"/>
                  </a:schemeClr>
                </a:solidFill>
              </a:rPr>
              <a:t>religions.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Divided into 270 large religious </a:t>
            </a:r>
            <a:r>
              <a:rPr lang="en-US" sz="2400" dirty="0" smtClean="0">
                <a:solidFill>
                  <a:schemeClr val="accent2">
                    <a:lumMod val="60000"/>
                    <a:lumOff val="40000"/>
                  </a:schemeClr>
                </a:solidFill>
              </a:rPr>
              <a:t>groups.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Subdivided further into tens of thousands of smaller </a:t>
            </a:r>
            <a:r>
              <a:rPr lang="en-US" sz="2400" dirty="0" smtClean="0">
                <a:solidFill>
                  <a:schemeClr val="accent2">
                    <a:lumMod val="60000"/>
                    <a:lumOff val="40000"/>
                  </a:schemeClr>
                </a:solidFill>
              </a:rPr>
              <a:t>sects.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smtClean="0">
                <a:solidFill>
                  <a:schemeClr val="bg1"/>
                </a:solidFill>
              </a:rPr>
              <a:t>And within Christianity? </a:t>
            </a:r>
          </a:p>
        </p:txBody>
      </p:sp>
    </p:spTree>
    <p:extLst>
      <p:ext uri="{BB962C8B-B14F-4D97-AF65-F5344CB8AC3E}">
        <p14:creationId xmlns:p14="http://schemas.microsoft.com/office/powerpoint/2010/main" val="579206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WORLD CHRISTIAN ENCYCLOPEDIA OF 2001</a:t>
            </a:r>
            <a:endParaRPr lang="en-US" b="1" spc="100"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bg1"/>
                </a:solidFill>
              </a:rPr>
              <a:t> </a:t>
            </a:r>
          </a:p>
          <a:p>
            <a:pPr marL="1257300" lvl="2" indent="-342900">
              <a:spcAft>
                <a:spcPts val="1200"/>
              </a:spcAft>
              <a:buFont typeface="Arial" panose="020B0604020202020204" pitchFamily="34" charset="0"/>
              <a:buChar char="•"/>
            </a:pPr>
            <a:r>
              <a:rPr lang="en-US" sz="2400" dirty="0" smtClean="0">
                <a:solidFill>
                  <a:schemeClr val="accent2">
                    <a:lumMod val="60000"/>
                    <a:lumOff val="40000"/>
                  </a:schemeClr>
                </a:solidFill>
              </a:rPr>
              <a:t>19 </a:t>
            </a:r>
            <a:r>
              <a:rPr lang="en-US" sz="2400" dirty="0">
                <a:solidFill>
                  <a:schemeClr val="accent2">
                    <a:lumMod val="60000"/>
                    <a:lumOff val="40000"/>
                  </a:schemeClr>
                </a:solidFill>
              </a:rPr>
              <a:t>major world </a:t>
            </a:r>
            <a:r>
              <a:rPr lang="en-US" sz="2400" dirty="0" smtClean="0">
                <a:solidFill>
                  <a:schemeClr val="accent2">
                    <a:lumMod val="60000"/>
                    <a:lumOff val="40000"/>
                  </a:schemeClr>
                </a:solidFill>
              </a:rPr>
              <a:t>religions.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Divided into 270 large religious </a:t>
            </a:r>
            <a:r>
              <a:rPr lang="en-US" sz="2400" dirty="0" smtClean="0">
                <a:solidFill>
                  <a:schemeClr val="accent2">
                    <a:lumMod val="60000"/>
                    <a:lumOff val="40000"/>
                  </a:schemeClr>
                </a:solidFill>
              </a:rPr>
              <a:t>groups.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Subdivided further into tens of thousands of smaller </a:t>
            </a:r>
            <a:r>
              <a:rPr lang="en-US" sz="2400" dirty="0" smtClean="0">
                <a:solidFill>
                  <a:schemeClr val="accent2">
                    <a:lumMod val="60000"/>
                    <a:lumOff val="40000"/>
                  </a:schemeClr>
                </a:solidFill>
              </a:rPr>
              <a:t>sects. </a:t>
            </a:r>
            <a:endParaRPr lang="en-US" sz="2400" dirty="0">
              <a:solidFill>
                <a:schemeClr val="accent2">
                  <a:lumMod val="60000"/>
                  <a:lumOff val="40000"/>
                </a:schemeClr>
              </a:solidFill>
            </a:endParaRPr>
          </a:p>
          <a:p>
            <a:pPr marL="1257300" lvl="2" indent="-342900">
              <a:spcAft>
                <a:spcPts val="1200"/>
              </a:spcAft>
              <a:buFont typeface="Arial" panose="020B0604020202020204" pitchFamily="34" charset="0"/>
              <a:buChar char="•"/>
            </a:pPr>
            <a:r>
              <a:rPr lang="en-US" sz="2400" dirty="0">
                <a:solidFill>
                  <a:schemeClr val="accent2">
                    <a:lumMod val="60000"/>
                    <a:lumOff val="40000"/>
                  </a:schemeClr>
                </a:solidFill>
              </a:rPr>
              <a:t>And within Christianity? </a:t>
            </a:r>
          </a:p>
          <a:p>
            <a:pPr marL="1257300" lvl="2" indent="-342900">
              <a:spcAft>
                <a:spcPts val="1200"/>
              </a:spcAft>
              <a:buFont typeface="Arial" panose="020B0604020202020204" pitchFamily="34" charset="0"/>
              <a:buChar char="•"/>
            </a:pPr>
            <a:r>
              <a:rPr lang="en-US" sz="2400" dirty="0">
                <a:solidFill>
                  <a:schemeClr val="bg1"/>
                </a:solidFill>
              </a:rPr>
              <a:t>34,000 separate groups all claiming the Bible as their basis of </a:t>
            </a:r>
            <a:r>
              <a:rPr lang="en-US" sz="2400" dirty="0" smtClean="0">
                <a:solidFill>
                  <a:schemeClr val="bg1"/>
                </a:solidFill>
              </a:rPr>
              <a:t>faith.</a:t>
            </a:r>
            <a:endParaRPr lang="en-US" sz="2400" dirty="0">
              <a:solidFill>
                <a:schemeClr val="bg1"/>
              </a:solidFill>
            </a:endParaRPr>
          </a:p>
        </p:txBody>
      </p:sp>
    </p:spTree>
    <p:extLst>
      <p:ext uri="{BB962C8B-B14F-4D97-AF65-F5344CB8AC3E}">
        <p14:creationId xmlns:p14="http://schemas.microsoft.com/office/powerpoint/2010/main" val="411280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accent2">
                  <a:lumMod val="60000"/>
                  <a:lumOff val="40000"/>
                </a:schemeClr>
              </a:solidFill>
            </a:endParaRPr>
          </a:p>
        </p:txBody>
      </p:sp>
      <p:sp>
        <p:nvSpPr>
          <p:cNvPr id="7" name="TextBox 6"/>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2006 BAYLOR UNIVERSITY SURVEY</a:t>
            </a:r>
          </a:p>
          <a:p>
            <a:pPr algn="ctr">
              <a:lnSpc>
                <a:spcPts val="2500"/>
              </a:lnSpc>
              <a:defRPr/>
            </a:pPr>
            <a:r>
              <a:rPr lang="en-US" sz="2400" b="1" spc="100" dirty="0" smtClean="0">
                <a:solidFill>
                  <a:srgbClr val="FFFFCC"/>
                </a:solidFill>
              </a:rPr>
              <a:t>ON </a:t>
            </a:r>
            <a:r>
              <a:rPr lang="en-US" sz="2400" b="1" spc="100" dirty="0">
                <a:solidFill>
                  <a:srgbClr val="FFFFCC"/>
                </a:solidFill>
              </a:rPr>
              <a:t>VIEWS OF GOD</a:t>
            </a:r>
            <a:endParaRPr lang="en-US" sz="2400" b="1" spc="100" dirty="0" smtClean="0">
              <a:solidFill>
                <a:srgbClr val="FFFFCC"/>
              </a:solidFill>
            </a:endParaRPr>
          </a:p>
        </p:txBody>
      </p:sp>
    </p:spTree>
    <p:extLst>
      <p:ext uri="{BB962C8B-B14F-4D97-AF65-F5344CB8AC3E}">
        <p14:creationId xmlns:p14="http://schemas.microsoft.com/office/powerpoint/2010/main" val="230158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accent2">
                  <a:lumMod val="60000"/>
                  <a:lumOff val="40000"/>
                </a:schemeClr>
              </a:solidFill>
            </a:endParaRPr>
          </a:p>
          <a:p>
            <a:pPr marL="1257300" lvl="2" indent="-342900">
              <a:buFont typeface="Arial" panose="020B0604020202020204" pitchFamily="34" charset="0"/>
              <a:buChar char="•"/>
            </a:pPr>
            <a:r>
              <a:rPr lang="en-US" sz="2400" dirty="0" smtClean="0">
                <a:solidFill>
                  <a:schemeClr val="bg1"/>
                </a:solidFill>
              </a:rPr>
              <a:t>32</a:t>
            </a:r>
            <a:r>
              <a:rPr lang="en-US" sz="2400" dirty="0">
                <a:solidFill>
                  <a:schemeClr val="bg1"/>
                </a:solidFill>
              </a:rPr>
              <a:t>% of people in the U.S. Viewed God as </a:t>
            </a:r>
            <a:r>
              <a:rPr lang="en-US" sz="2400" dirty="0" smtClean="0">
                <a:solidFill>
                  <a:schemeClr val="bg1"/>
                </a:solidFill>
              </a:rPr>
              <a:t>authoritarian. </a:t>
            </a:r>
            <a:endParaRPr lang="en-US" sz="2400" dirty="0">
              <a:solidFill>
                <a:schemeClr val="bg1"/>
              </a:solidFill>
            </a:endParaRPr>
          </a:p>
        </p:txBody>
      </p:sp>
      <p:sp>
        <p:nvSpPr>
          <p:cNvPr id="7" name="TextBox 6"/>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2006 BAYLOR UNIVERSITY SURVEY</a:t>
            </a:r>
          </a:p>
          <a:p>
            <a:pPr algn="ctr">
              <a:lnSpc>
                <a:spcPts val="2500"/>
              </a:lnSpc>
              <a:defRPr/>
            </a:pPr>
            <a:r>
              <a:rPr lang="en-US" sz="2400" b="1" spc="100" dirty="0" smtClean="0">
                <a:solidFill>
                  <a:srgbClr val="FFFFCC"/>
                </a:solidFill>
              </a:rPr>
              <a:t>ON </a:t>
            </a:r>
            <a:r>
              <a:rPr lang="en-US" sz="2400" b="1" spc="100" dirty="0">
                <a:solidFill>
                  <a:srgbClr val="FFFFCC"/>
                </a:solidFill>
              </a:rPr>
              <a:t>VIEWS OF GOD</a:t>
            </a:r>
            <a:endParaRPr lang="en-US" sz="2400" b="1" spc="100" dirty="0" smtClean="0">
              <a:solidFill>
                <a:srgbClr val="FFFFCC"/>
              </a:solidFill>
            </a:endParaRPr>
          </a:p>
        </p:txBody>
      </p:sp>
    </p:spTree>
    <p:extLst>
      <p:ext uri="{BB962C8B-B14F-4D97-AF65-F5344CB8AC3E}">
        <p14:creationId xmlns:p14="http://schemas.microsoft.com/office/powerpoint/2010/main" val="34376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361950"/>
            <a:ext cx="9144000" cy="1647825"/>
          </a:xfrm>
          <a:prstGeom prst="rect">
            <a:avLst/>
          </a:prstGeom>
          <a:gradFill flip="none" rotWithShape="1">
            <a:gsLst>
              <a:gs pos="100000">
                <a:srgbClr val="FFFF99">
                  <a:alpha val="50000"/>
                </a:srgbClr>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a:xfrm>
            <a:off x="1311250" y="470742"/>
            <a:ext cx="6629400" cy="1326729"/>
          </a:xfrm>
          <a:prstGeom prst="rect">
            <a:avLst/>
          </a:prstGeom>
          <a:effectLst>
            <a:outerShdw blurRad="88900" dist="50800" dir="7200000" algn="tl" rotWithShape="0">
              <a:prstClr val="black"/>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6000" kern="0" dirty="0" smtClean="0">
                <a:solidFill>
                  <a:srgbClr val="ACAEEE"/>
                </a:solidFill>
                <a:latin typeface="Nyala" panose="02000504070300020003" pitchFamily="2" charset="0"/>
              </a:rPr>
              <a:t>GOD </a:t>
            </a:r>
            <a:r>
              <a:rPr lang="en-US" sz="4800" kern="0" dirty="0" smtClean="0">
                <a:solidFill>
                  <a:srgbClr val="ACAEEE"/>
                </a:solidFill>
                <a:latin typeface="Nyala" panose="02000504070300020003" pitchFamily="2" charset="0"/>
              </a:rPr>
              <a:t>AND YOUR </a:t>
            </a:r>
            <a:r>
              <a:rPr lang="en-US" sz="6000" kern="0" dirty="0" smtClean="0">
                <a:solidFill>
                  <a:srgbClr val="ACAEEE"/>
                </a:solidFill>
                <a:latin typeface="Nyala" panose="02000504070300020003" pitchFamily="2" charset="0"/>
              </a:rPr>
              <a:t>BRAIN</a:t>
            </a:r>
          </a:p>
          <a:p>
            <a:pPr algn="ctr">
              <a:lnSpc>
                <a:spcPct val="100000"/>
              </a:lnSpc>
              <a:defRPr/>
            </a:pPr>
            <a:r>
              <a:rPr lang="en-US" sz="2800" spc="800" dirty="0" smtClean="0">
                <a:solidFill>
                  <a:schemeClr val="accent2">
                    <a:lumMod val="40000"/>
                    <a:lumOff val="60000"/>
                  </a:schemeClr>
                </a:solidFill>
                <a:latin typeface="advent pro Lt1" pitchFamily="50" charset="0"/>
              </a:rPr>
              <a:t>SEMINAR</a:t>
            </a:r>
          </a:p>
        </p:txBody>
      </p:sp>
      <p:sp>
        <p:nvSpPr>
          <p:cNvPr id="6" name="TextBox 5"/>
          <p:cNvSpPr txBox="1">
            <a:spLocks noChangeArrowheads="1"/>
          </p:cNvSpPr>
          <p:nvPr/>
        </p:nvSpPr>
        <p:spPr>
          <a:xfrm>
            <a:off x="152400" y="3381375"/>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How Love overcomes fear and heals the brain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 y="2009775"/>
            <a:ext cx="9151315" cy="1332320"/>
          </a:xfrm>
          <a:prstGeom prst="rect">
            <a:avLst/>
          </a:prstGeom>
        </p:spPr>
      </p:pic>
      <p:sp>
        <p:nvSpPr>
          <p:cNvPr id="7" name="TextBox 6"/>
          <p:cNvSpPr txBox="1">
            <a:spLocks noChangeArrowheads="1"/>
          </p:cNvSpPr>
          <p:nvPr/>
        </p:nvSpPr>
        <p:spPr>
          <a:xfrm>
            <a:off x="2286000" y="3381375"/>
            <a:ext cx="227015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Answers to many of life’s questions</a:t>
            </a:r>
          </a:p>
        </p:txBody>
      </p:sp>
      <p:sp>
        <p:nvSpPr>
          <p:cNvPr id="9" name="TextBox 8"/>
          <p:cNvSpPr txBox="1">
            <a:spLocks noChangeArrowheads="1"/>
          </p:cNvSpPr>
          <p:nvPr/>
        </p:nvSpPr>
        <p:spPr>
          <a:xfrm>
            <a:off x="4556150" y="3381375"/>
            <a:ext cx="230185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How lies damage the brain</a:t>
            </a:r>
          </a:p>
        </p:txBody>
      </p:sp>
      <p:sp>
        <p:nvSpPr>
          <p:cNvPr id="10" name="TextBox 9"/>
          <p:cNvSpPr txBox="1">
            <a:spLocks noChangeArrowheads="1"/>
          </p:cNvSpPr>
          <p:nvPr/>
        </p:nvSpPr>
        <p:spPr>
          <a:xfrm>
            <a:off x="6858000" y="3381375"/>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dirty="0" smtClean="0">
                <a:solidFill>
                  <a:srgbClr val="FFFF99"/>
                </a:solidFill>
              </a:rPr>
              <a:t>How different views of God affect the brain</a:t>
            </a:r>
          </a:p>
        </p:txBody>
      </p:sp>
    </p:spTree>
    <p:extLst>
      <p:ext uri="{BB962C8B-B14F-4D97-AF65-F5344CB8AC3E}">
        <p14:creationId xmlns:p14="http://schemas.microsoft.com/office/powerpoint/2010/main" val="2389388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accent2">
                  <a:lumMod val="60000"/>
                  <a:lumOff val="40000"/>
                </a:schemeClr>
              </a:solidFill>
            </a:endParaRPr>
          </a:p>
          <a:p>
            <a:pPr marL="1257300" lvl="2" indent="-342900">
              <a:buFont typeface="Arial" panose="020B0604020202020204" pitchFamily="34" charset="0"/>
              <a:buChar char="•"/>
            </a:pPr>
            <a:r>
              <a:rPr lang="en-US" sz="2400" dirty="0" smtClean="0">
                <a:solidFill>
                  <a:schemeClr val="accent2">
                    <a:lumMod val="60000"/>
                    <a:lumOff val="40000"/>
                  </a:schemeClr>
                </a:solidFill>
              </a:rPr>
              <a:t>32</a:t>
            </a:r>
            <a:r>
              <a:rPr lang="en-US" sz="2400" dirty="0">
                <a:solidFill>
                  <a:schemeClr val="accent2">
                    <a:lumMod val="60000"/>
                    <a:lumOff val="40000"/>
                  </a:schemeClr>
                </a:solidFill>
              </a:rPr>
              <a:t>% of people in the U.S. Viewed God as </a:t>
            </a:r>
            <a:r>
              <a:rPr lang="en-US" sz="2400" dirty="0" smtClean="0">
                <a:solidFill>
                  <a:schemeClr val="accent2">
                    <a:lumMod val="60000"/>
                    <a:lumOff val="40000"/>
                  </a:schemeClr>
                </a:solidFill>
              </a:rPr>
              <a:t>authoritarian. </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bg1"/>
                </a:solidFill>
              </a:rPr>
              <a:t>24% as </a:t>
            </a:r>
            <a:r>
              <a:rPr lang="en-US" sz="2400" dirty="0" smtClean="0">
                <a:solidFill>
                  <a:schemeClr val="bg1"/>
                </a:solidFill>
              </a:rPr>
              <a:t>distant.</a:t>
            </a:r>
            <a:endParaRPr lang="en-US" sz="2400" dirty="0">
              <a:solidFill>
                <a:schemeClr val="bg1"/>
              </a:solidFill>
            </a:endParaRPr>
          </a:p>
        </p:txBody>
      </p:sp>
      <p:sp>
        <p:nvSpPr>
          <p:cNvPr id="7" name="TextBox 6"/>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2006 BAYLOR UNIVERSITY SURVEY</a:t>
            </a:r>
          </a:p>
          <a:p>
            <a:pPr algn="ctr">
              <a:lnSpc>
                <a:spcPts val="2500"/>
              </a:lnSpc>
              <a:defRPr/>
            </a:pPr>
            <a:r>
              <a:rPr lang="en-US" sz="2400" b="1" spc="100" dirty="0" smtClean="0">
                <a:solidFill>
                  <a:srgbClr val="FFFFCC"/>
                </a:solidFill>
              </a:rPr>
              <a:t>ON </a:t>
            </a:r>
            <a:r>
              <a:rPr lang="en-US" sz="2400" b="1" spc="100" dirty="0">
                <a:solidFill>
                  <a:srgbClr val="FFFFCC"/>
                </a:solidFill>
              </a:rPr>
              <a:t>VIEWS OF GOD</a:t>
            </a:r>
            <a:endParaRPr lang="en-US" sz="2400" b="1" spc="100" dirty="0" smtClean="0">
              <a:solidFill>
                <a:srgbClr val="FFFFCC"/>
              </a:solidFill>
            </a:endParaRPr>
          </a:p>
        </p:txBody>
      </p:sp>
    </p:spTree>
    <p:extLst>
      <p:ext uri="{BB962C8B-B14F-4D97-AF65-F5344CB8AC3E}">
        <p14:creationId xmlns:p14="http://schemas.microsoft.com/office/powerpoint/2010/main" val="411665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accent2">
                  <a:lumMod val="60000"/>
                  <a:lumOff val="40000"/>
                </a:schemeClr>
              </a:solidFill>
            </a:endParaRPr>
          </a:p>
          <a:p>
            <a:pPr marL="1257300" lvl="2" indent="-342900">
              <a:buFont typeface="Arial" panose="020B0604020202020204" pitchFamily="34" charset="0"/>
              <a:buChar char="•"/>
            </a:pPr>
            <a:r>
              <a:rPr lang="en-US" sz="2400" dirty="0" smtClean="0">
                <a:solidFill>
                  <a:schemeClr val="accent2">
                    <a:lumMod val="60000"/>
                    <a:lumOff val="40000"/>
                  </a:schemeClr>
                </a:solidFill>
              </a:rPr>
              <a:t>32</a:t>
            </a:r>
            <a:r>
              <a:rPr lang="en-US" sz="2400" dirty="0">
                <a:solidFill>
                  <a:schemeClr val="accent2">
                    <a:lumMod val="60000"/>
                    <a:lumOff val="40000"/>
                  </a:schemeClr>
                </a:solidFill>
              </a:rPr>
              <a:t>% of people in the U.S. Viewed God as </a:t>
            </a:r>
            <a:r>
              <a:rPr lang="en-US" sz="2400" dirty="0" smtClean="0">
                <a:solidFill>
                  <a:schemeClr val="accent2">
                    <a:lumMod val="60000"/>
                    <a:lumOff val="40000"/>
                  </a:schemeClr>
                </a:solidFill>
              </a:rPr>
              <a:t>authoritarian. </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24% as </a:t>
            </a:r>
            <a:r>
              <a:rPr lang="en-US" sz="2400" dirty="0" smtClean="0">
                <a:solidFill>
                  <a:schemeClr val="accent2">
                    <a:lumMod val="60000"/>
                    <a:lumOff val="40000"/>
                  </a:schemeClr>
                </a:solidFill>
              </a:rPr>
              <a:t>distant.</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bg1"/>
                </a:solidFill>
              </a:rPr>
              <a:t>23% as benevolent or </a:t>
            </a:r>
            <a:r>
              <a:rPr lang="en-US" sz="2400" dirty="0" smtClean="0">
                <a:solidFill>
                  <a:schemeClr val="bg1"/>
                </a:solidFill>
              </a:rPr>
              <a:t>loving.</a:t>
            </a:r>
            <a:endParaRPr lang="en-US" sz="2400" dirty="0">
              <a:solidFill>
                <a:schemeClr val="bg1"/>
              </a:solidFill>
            </a:endParaRPr>
          </a:p>
        </p:txBody>
      </p:sp>
      <p:sp>
        <p:nvSpPr>
          <p:cNvPr id="7" name="TextBox 6"/>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2006 BAYLOR UNIVERSITY SURVEY</a:t>
            </a:r>
          </a:p>
          <a:p>
            <a:pPr algn="ctr">
              <a:lnSpc>
                <a:spcPts val="2500"/>
              </a:lnSpc>
              <a:defRPr/>
            </a:pPr>
            <a:r>
              <a:rPr lang="en-US" sz="2400" b="1" spc="100" dirty="0" smtClean="0">
                <a:solidFill>
                  <a:srgbClr val="FFFFCC"/>
                </a:solidFill>
              </a:rPr>
              <a:t>ON </a:t>
            </a:r>
            <a:r>
              <a:rPr lang="en-US" sz="2400" b="1" spc="100" dirty="0">
                <a:solidFill>
                  <a:srgbClr val="FFFFCC"/>
                </a:solidFill>
              </a:rPr>
              <a:t>VIEWS OF GOD</a:t>
            </a:r>
            <a:endParaRPr lang="en-US" sz="2400" b="1" spc="100" dirty="0" smtClean="0">
              <a:solidFill>
                <a:srgbClr val="FFFFCC"/>
              </a:solidFill>
            </a:endParaRPr>
          </a:p>
        </p:txBody>
      </p:sp>
    </p:spTree>
    <p:extLst>
      <p:ext uri="{BB962C8B-B14F-4D97-AF65-F5344CB8AC3E}">
        <p14:creationId xmlns:p14="http://schemas.microsoft.com/office/powerpoint/2010/main" val="2356302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accent2">
                  <a:lumMod val="60000"/>
                  <a:lumOff val="40000"/>
                </a:schemeClr>
              </a:solidFill>
            </a:endParaRPr>
          </a:p>
          <a:p>
            <a:pPr marL="1257300" lvl="2" indent="-342900">
              <a:buFont typeface="Arial" panose="020B0604020202020204" pitchFamily="34" charset="0"/>
              <a:buChar char="•"/>
            </a:pPr>
            <a:r>
              <a:rPr lang="en-US" sz="2400" dirty="0" smtClean="0">
                <a:solidFill>
                  <a:schemeClr val="accent2">
                    <a:lumMod val="60000"/>
                    <a:lumOff val="40000"/>
                  </a:schemeClr>
                </a:solidFill>
              </a:rPr>
              <a:t>32</a:t>
            </a:r>
            <a:r>
              <a:rPr lang="en-US" sz="2400" dirty="0">
                <a:solidFill>
                  <a:schemeClr val="accent2">
                    <a:lumMod val="60000"/>
                    <a:lumOff val="40000"/>
                  </a:schemeClr>
                </a:solidFill>
              </a:rPr>
              <a:t>% of people in the U.S. Viewed God as </a:t>
            </a:r>
            <a:r>
              <a:rPr lang="en-US" sz="2400" dirty="0" smtClean="0">
                <a:solidFill>
                  <a:schemeClr val="accent2">
                    <a:lumMod val="60000"/>
                    <a:lumOff val="40000"/>
                  </a:schemeClr>
                </a:solidFill>
              </a:rPr>
              <a:t>authoritarian. </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24% as </a:t>
            </a:r>
            <a:r>
              <a:rPr lang="en-US" sz="2400" dirty="0" smtClean="0">
                <a:solidFill>
                  <a:schemeClr val="accent2">
                    <a:lumMod val="60000"/>
                    <a:lumOff val="40000"/>
                  </a:schemeClr>
                </a:solidFill>
              </a:rPr>
              <a:t>distant.</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23% as benevolent or </a:t>
            </a:r>
            <a:r>
              <a:rPr lang="en-US" sz="2400" dirty="0" smtClean="0">
                <a:solidFill>
                  <a:schemeClr val="accent2">
                    <a:lumMod val="60000"/>
                    <a:lumOff val="40000"/>
                  </a:schemeClr>
                </a:solidFill>
              </a:rPr>
              <a:t>loving.</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bg1"/>
                </a:solidFill>
              </a:rPr>
              <a:t>16% as </a:t>
            </a:r>
            <a:r>
              <a:rPr lang="en-US" sz="2400" dirty="0" smtClean="0">
                <a:solidFill>
                  <a:schemeClr val="bg1"/>
                </a:solidFill>
              </a:rPr>
              <a:t>critical.</a:t>
            </a:r>
            <a:endParaRPr lang="en-US" sz="2400" dirty="0">
              <a:solidFill>
                <a:schemeClr val="bg1"/>
              </a:solidFill>
            </a:endParaRPr>
          </a:p>
        </p:txBody>
      </p:sp>
      <p:sp>
        <p:nvSpPr>
          <p:cNvPr id="7" name="TextBox 6"/>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2006 BAYLOR UNIVERSITY SURVEY</a:t>
            </a:r>
          </a:p>
          <a:p>
            <a:pPr algn="ctr">
              <a:lnSpc>
                <a:spcPts val="2500"/>
              </a:lnSpc>
              <a:defRPr/>
            </a:pPr>
            <a:r>
              <a:rPr lang="en-US" sz="2400" b="1" spc="100" dirty="0" smtClean="0">
                <a:solidFill>
                  <a:srgbClr val="FFFFCC"/>
                </a:solidFill>
              </a:rPr>
              <a:t>ON </a:t>
            </a:r>
            <a:r>
              <a:rPr lang="en-US" sz="2400" b="1" spc="100" dirty="0">
                <a:solidFill>
                  <a:srgbClr val="FFFFCC"/>
                </a:solidFill>
              </a:rPr>
              <a:t>VIEWS OF GOD</a:t>
            </a:r>
            <a:endParaRPr lang="en-US" sz="2400" b="1" spc="100" dirty="0" smtClean="0">
              <a:solidFill>
                <a:srgbClr val="FFFFCC"/>
              </a:solidFill>
            </a:endParaRPr>
          </a:p>
        </p:txBody>
      </p:sp>
    </p:spTree>
    <p:extLst>
      <p:ext uri="{BB962C8B-B14F-4D97-AF65-F5344CB8AC3E}">
        <p14:creationId xmlns:p14="http://schemas.microsoft.com/office/powerpoint/2010/main" val="821759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accent2">
                  <a:lumMod val="60000"/>
                  <a:lumOff val="40000"/>
                </a:schemeClr>
              </a:solidFill>
            </a:endParaRPr>
          </a:p>
          <a:p>
            <a:pPr marL="1257300" lvl="2" indent="-342900">
              <a:buFont typeface="Arial" panose="020B0604020202020204" pitchFamily="34" charset="0"/>
              <a:buChar char="•"/>
            </a:pPr>
            <a:r>
              <a:rPr lang="en-US" sz="2400" dirty="0" smtClean="0">
                <a:solidFill>
                  <a:schemeClr val="accent2">
                    <a:lumMod val="60000"/>
                    <a:lumOff val="40000"/>
                  </a:schemeClr>
                </a:solidFill>
              </a:rPr>
              <a:t>32</a:t>
            </a:r>
            <a:r>
              <a:rPr lang="en-US" sz="2400" dirty="0">
                <a:solidFill>
                  <a:schemeClr val="accent2">
                    <a:lumMod val="60000"/>
                    <a:lumOff val="40000"/>
                  </a:schemeClr>
                </a:solidFill>
              </a:rPr>
              <a:t>% of people in the U.S. Viewed God as </a:t>
            </a:r>
            <a:r>
              <a:rPr lang="en-US" sz="2400" dirty="0" smtClean="0">
                <a:solidFill>
                  <a:schemeClr val="accent2">
                    <a:lumMod val="60000"/>
                    <a:lumOff val="40000"/>
                  </a:schemeClr>
                </a:solidFill>
              </a:rPr>
              <a:t>authoritarian. </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24% as </a:t>
            </a:r>
            <a:r>
              <a:rPr lang="en-US" sz="2400" dirty="0" smtClean="0">
                <a:solidFill>
                  <a:schemeClr val="accent2">
                    <a:lumMod val="60000"/>
                    <a:lumOff val="40000"/>
                  </a:schemeClr>
                </a:solidFill>
              </a:rPr>
              <a:t>distant.</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23% as benevolent or </a:t>
            </a:r>
            <a:r>
              <a:rPr lang="en-US" sz="2400" dirty="0" smtClean="0">
                <a:solidFill>
                  <a:schemeClr val="accent2">
                    <a:lumMod val="60000"/>
                    <a:lumOff val="40000"/>
                  </a:schemeClr>
                </a:solidFill>
              </a:rPr>
              <a:t>loving.</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16% as </a:t>
            </a:r>
            <a:r>
              <a:rPr lang="en-US" sz="2400" dirty="0" smtClean="0">
                <a:solidFill>
                  <a:schemeClr val="accent2">
                    <a:lumMod val="60000"/>
                    <a:lumOff val="40000"/>
                  </a:schemeClr>
                </a:solidFill>
              </a:rPr>
              <a:t>critical.</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bg1"/>
                </a:solidFill>
              </a:rPr>
              <a:t>5% </a:t>
            </a:r>
            <a:r>
              <a:rPr lang="en-US" sz="2400" dirty="0" smtClean="0">
                <a:solidFill>
                  <a:schemeClr val="bg1"/>
                </a:solidFill>
              </a:rPr>
              <a:t>atheist. </a:t>
            </a:r>
            <a:endParaRPr lang="en-US" sz="2400" dirty="0">
              <a:solidFill>
                <a:schemeClr val="bg1"/>
              </a:solidFill>
            </a:endParaRPr>
          </a:p>
        </p:txBody>
      </p:sp>
      <p:sp>
        <p:nvSpPr>
          <p:cNvPr id="7" name="TextBox 6"/>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2006 BAYLOR UNIVERSITY SURVEY</a:t>
            </a:r>
          </a:p>
          <a:p>
            <a:pPr algn="ctr">
              <a:lnSpc>
                <a:spcPts val="2500"/>
              </a:lnSpc>
              <a:defRPr/>
            </a:pPr>
            <a:r>
              <a:rPr lang="en-US" sz="2400" b="1" spc="100" dirty="0" smtClean="0">
                <a:solidFill>
                  <a:srgbClr val="FFFFCC"/>
                </a:solidFill>
              </a:rPr>
              <a:t>ON </a:t>
            </a:r>
            <a:r>
              <a:rPr lang="en-US" sz="2400" b="1" spc="100" dirty="0">
                <a:solidFill>
                  <a:srgbClr val="FFFFCC"/>
                </a:solidFill>
              </a:rPr>
              <a:t>VIEWS OF GOD</a:t>
            </a:r>
            <a:endParaRPr lang="en-US" sz="2400" b="1" spc="100" dirty="0" smtClean="0">
              <a:solidFill>
                <a:srgbClr val="FFFFCC"/>
              </a:solidFill>
            </a:endParaRPr>
          </a:p>
        </p:txBody>
      </p:sp>
    </p:spTree>
    <p:extLst>
      <p:ext uri="{BB962C8B-B14F-4D97-AF65-F5344CB8AC3E}">
        <p14:creationId xmlns:p14="http://schemas.microsoft.com/office/powerpoint/2010/main" val="1713891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accent2">
                  <a:lumMod val="60000"/>
                  <a:lumOff val="40000"/>
                </a:schemeClr>
              </a:solidFill>
            </a:endParaRPr>
          </a:p>
          <a:p>
            <a:pPr marL="1257300" lvl="2" indent="-342900">
              <a:buFont typeface="Arial" panose="020B0604020202020204" pitchFamily="34" charset="0"/>
              <a:buChar char="•"/>
            </a:pPr>
            <a:r>
              <a:rPr lang="en-US" sz="2400" dirty="0" smtClean="0">
                <a:solidFill>
                  <a:schemeClr val="accent2">
                    <a:lumMod val="60000"/>
                    <a:lumOff val="40000"/>
                  </a:schemeClr>
                </a:solidFill>
              </a:rPr>
              <a:t>32</a:t>
            </a:r>
            <a:r>
              <a:rPr lang="en-US" sz="2400" dirty="0">
                <a:solidFill>
                  <a:schemeClr val="accent2">
                    <a:lumMod val="60000"/>
                    <a:lumOff val="40000"/>
                  </a:schemeClr>
                </a:solidFill>
              </a:rPr>
              <a:t>% of people in the U.S. Viewed God as </a:t>
            </a:r>
            <a:r>
              <a:rPr lang="en-US" sz="2400" dirty="0" smtClean="0">
                <a:solidFill>
                  <a:schemeClr val="accent2">
                    <a:lumMod val="60000"/>
                    <a:lumOff val="40000"/>
                  </a:schemeClr>
                </a:solidFill>
              </a:rPr>
              <a:t>authoritarian. </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24% as </a:t>
            </a:r>
            <a:r>
              <a:rPr lang="en-US" sz="2400" dirty="0" smtClean="0">
                <a:solidFill>
                  <a:schemeClr val="accent2">
                    <a:lumMod val="60000"/>
                    <a:lumOff val="40000"/>
                  </a:schemeClr>
                </a:solidFill>
              </a:rPr>
              <a:t>distant.</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23% as benevolent or </a:t>
            </a:r>
            <a:r>
              <a:rPr lang="en-US" sz="2400" dirty="0" smtClean="0">
                <a:solidFill>
                  <a:schemeClr val="accent2">
                    <a:lumMod val="60000"/>
                    <a:lumOff val="40000"/>
                  </a:schemeClr>
                </a:solidFill>
              </a:rPr>
              <a:t>loving.</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16% as </a:t>
            </a:r>
            <a:r>
              <a:rPr lang="en-US" sz="2400" dirty="0" smtClean="0">
                <a:solidFill>
                  <a:schemeClr val="accent2">
                    <a:lumMod val="60000"/>
                    <a:lumOff val="40000"/>
                  </a:schemeClr>
                </a:solidFill>
              </a:rPr>
              <a:t>critical.</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accent2">
                    <a:lumMod val="60000"/>
                    <a:lumOff val="40000"/>
                  </a:schemeClr>
                </a:solidFill>
              </a:rPr>
              <a:t>5% </a:t>
            </a:r>
            <a:r>
              <a:rPr lang="en-US" sz="2400" dirty="0" smtClean="0">
                <a:solidFill>
                  <a:schemeClr val="accent2">
                    <a:lumMod val="60000"/>
                    <a:lumOff val="40000"/>
                  </a:schemeClr>
                </a:solidFill>
              </a:rPr>
              <a:t>atheist. </a:t>
            </a:r>
            <a:endParaRPr lang="en-US" sz="2400" dirty="0">
              <a:solidFill>
                <a:schemeClr val="accent2">
                  <a:lumMod val="60000"/>
                  <a:lumOff val="40000"/>
                </a:schemeClr>
              </a:solidFill>
            </a:endParaRPr>
          </a:p>
          <a:p>
            <a:pPr marL="1257300" lvl="2" indent="-342900">
              <a:buFont typeface="Arial" panose="020B0604020202020204" pitchFamily="34" charset="0"/>
              <a:buChar char="•"/>
            </a:pPr>
            <a:r>
              <a:rPr lang="en-US" sz="2400" dirty="0">
                <a:solidFill>
                  <a:schemeClr val="bg1"/>
                </a:solidFill>
              </a:rPr>
              <a:t>But 75% of Americans are </a:t>
            </a:r>
            <a:r>
              <a:rPr lang="en-US" sz="2400" dirty="0" smtClean="0">
                <a:solidFill>
                  <a:schemeClr val="bg1"/>
                </a:solidFill>
              </a:rPr>
              <a:t>Christian.</a:t>
            </a:r>
            <a:endParaRPr lang="en-US" sz="2400" dirty="0">
              <a:solidFill>
                <a:schemeClr val="bg1"/>
              </a:solidFill>
            </a:endParaRPr>
          </a:p>
        </p:txBody>
      </p:sp>
      <p:sp>
        <p:nvSpPr>
          <p:cNvPr id="7" name="TextBox 6"/>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2006 BAYLOR UNIVERSITY SURVEY</a:t>
            </a:r>
          </a:p>
          <a:p>
            <a:pPr algn="ctr">
              <a:lnSpc>
                <a:spcPts val="2500"/>
              </a:lnSpc>
              <a:defRPr/>
            </a:pPr>
            <a:r>
              <a:rPr lang="en-US" sz="2400" b="1" spc="100" dirty="0" smtClean="0">
                <a:solidFill>
                  <a:srgbClr val="FFFFCC"/>
                </a:solidFill>
              </a:rPr>
              <a:t>ON </a:t>
            </a:r>
            <a:r>
              <a:rPr lang="en-US" sz="2400" b="1" spc="100" dirty="0">
                <a:solidFill>
                  <a:srgbClr val="FFFFCC"/>
                </a:solidFill>
              </a:rPr>
              <a:t>VIEWS OF GOD</a:t>
            </a:r>
            <a:endParaRPr lang="en-US" sz="2400" b="1" spc="100" dirty="0" smtClean="0">
              <a:solidFill>
                <a:srgbClr val="FFFFCC"/>
              </a:solidFill>
            </a:endParaRPr>
          </a:p>
        </p:txBody>
      </p:sp>
    </p:spTree>
    <p:extLst>
      <p:ext uri="{BB962C8B-B14F-4D97-AF65-F5344CB8AC3E}">
        <p14:creationId xmlns:p14="http://schemas.microsoft.com/office/powerpoint/2010/main" val="2487676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r>
              <a:rPr lang="en-US" sz="3200" dirty="0">
                <a:solidFill>
                  <a:srgbClr val="FFFFCC"/>
                </a:solidFill>
              </a:rPr>
              <a:t>With so many different views of God being taught, questions </a:t>
            </a:r>
            <a:r>
              <a:rPr lang="en-US" sz="3200" dirty="0" smtClean="0">
                <a:solidFill>
                  <a:srgbClr val="FFFFCC"/>
                </a:solidFill>
              </a:rPr>
              <a:t>arise...</a:t>
            </a:r>
            <a:endParaRPr lang="en-US" sz="3200" dirty="0">
              <a:solidFill>
                <a:srgbClr val="FFFFCC"/>
              </a:solidFill>
            </a:endParaRPr>
          </a:p>
          <a:p>
            <a:pPr marL="457200" lvl="0" indent="-457200">
              <a:buFont typeface="Arial" panose="020B0604020202020204" pitchFamily="34" charset="0"/>
              <a:buChar char="•"/>
            </a:pPr>
            <a:endParaRPr lang="en-US" sz="3200" dirty="0">
              <a:solidFill>
                <a:srgbClr val="FFFFCC"/>
              </a:solidFill>
            </a:endParaRPr>
          </a:p>
          <a:p>
            <a:pPr marL="914400" lvl="1" indent="-457200">
              <a:spcAft>
                <a:spcPts val="1200"/>
              </a:spcAft>
              <a:buFont typeface="Arial" panose="020B0604020202020204" pitchFamily="34" charset="0"/>
              <a:buChar char="•"/>
            </a:pPr>
            <a:r>
              <a:rPr lang="en-US" sz="2400" dirty="0" smtClean="0">
                <a:solidFill>
                  <a:schemeClr val="bg1"/>
                </a:solidFill>
              </a:rPr>
              <a:t>Does </a:t>
            </a:r>
            <a:r>
              <a:rPr lang="en-US" sz="2400" dirty="0">
                <a:solidFill>
                  <a:schemeClr val="bg1"/>
                </a:solidFill>
              </a:rPr>
              <a:t>our understanding of God make a difference? </a:t>
            </a:r>
          </a:p>
        </p:txBody>
      </p:sp>
    </p:spTree>
    <p:extLst>
      <p:ext uri="{BB962C8B-B14F-4D97-AF65-F5344CB8AC3E}">
        <p14:creationId xmlns:p14="http://schemas.microsoft.com/office/powerpoint/2010/main" val="973898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r>
              <a:rPr lang="en-US" sz="3200" dirty="0">
                <a:solidFill>
                  <a:srgbClr val="FFFFCC"/>
                </a:solidFill>
              </a:rPr>
              <a:t>With so many different views of God being taught, questions </a:t>
            </a:r>
            <a:r>
              <a:rPr lang="en-US" sz="3200" dirty="0" smtClean="0">
                <a:solidFill>
                  <a:srgbClr val="FFFFCC"/>
                </a:solidFill>
              </a:rPr>
              <a:t>arise...</a:t>
            </a:r>
            <a:endParaRPr lang="en-US" sz="3200" dirty="0">
              <a:solidFill>
                <a:srgbClr val="FFFFCC"/>
              </a:solidFill>
            </a:endParaRPr>
          </a:p>
          <a:p>
            <a:pPr marL="457200" lvl="0" indent="-457200">
              <a:buFont typeface="Arial" panose="020B0604020202020204" pitchFamily="34" charset="0"/>
              <a:buChar char="•"/>
            </a:pPr>
            <a:endParaRPr lang="en-US" sz="3200" dirty="0">
              <a:solidFill>
                <a:srgbClr val="FFFFCC"/>
              </a:solidFill>
            </a:endParaRPr>
          </a:p>
          <a:p>
            <a:pPr marL="914400" lvl="1" indent="-457200">
              <a:spcAft>
                <a:spcPts val="1200"/>
              </a:spcAft>
              <a:buFont typeface="Arial" panose="020B0604020202020204" pitchFamily="34" charset="0"/>
              <a:buChar char="•"/>
            </a:pPr>
            <a:r>
              <a:rPr lang="en-US" sz="2400" dirty="0" smtClean="0">
                <a:solidFill>
                  <a:schemeClr val="accent2">
                    <a:lumMod val="60000"/>
                    <a:lumOff val="40000"/>
                  </a:schemeClr>
                </a:solidFill>
              </a:rPr>
              <a:t>Does </a:t>
            </a:r>
            <a:r>
              <a:rPr lang="en-US" sz="2400" dirty="0">
                <a:solidFill>
                  <a:schemeClr val="accent2">
                    <a:lumMod val="60000"/>
                    <a:lumOff val="40000"/>
                  </a:schemeClr>
                </a:solidFill>
              </a:rPr>
              <a:t>our understanding of God make a difference? </a:t>
            </a:r>
          </a:p>
          <a:p>
            <a:pPr marL="914400" lvl="1" indent="-457200">
              <a:spcAft>
                <a:spcPts val="1200"/>
              </a:spcAft>
              <a:buFont typeface="Arial" panose="020B0604020202020204" pitchFamily="34" charset="0"/>
              <a:buChar char="•"/>
            </a:pPr>
            <a:r>
              <a:rPr lang="en-US" sz="2400" dirty="0">
                <a:solidFill>
                  <a:schemeClr val="bg1"/>
                </a:solidFill>
              </a:rPr>
              <a:t>Or is it enough to simply believe in God? </a:t>
            </a:r>
            <a:endParaRPr lang="en-US" sz="3600" dirty="0">
              <a:solidFill>
                <a:schemeClr val="bg1"/>
              </a:solidFill>
            </a:endParaRPr>
          </a:p>
        </p:txBody>
      </p:sp>
    </p:spTree>
    <p:extLst>
      <p:ext uri="{BB962C8B-B14F-4D97-AF65-F5344CB8AC3E}">
        <p14:creationId xmlns:p14="http://schemas.microsoft.com/office/powerpoint/2010/main" val="1558983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SPIRITUALITY IN MEDICINE CONFERENCE</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714500" lvl="3" indent="-342900">
              <a:spcAft>
                <a:spcPts val="1200"/>
              </a:spcAft>
              <a:buFont typeface="Arial" panose="020B0604020202020204" pitchFamily="34" charset="0"/>
              <a:buChar char="•"/>
            </a:pPr>
            <a:endParaRPr lang="en-US" sz="2000" dirty="0" smtClean="0">
              <a:solidFill>
                <a:schemeClr val="bg1"/>
              </a:solidFill>
            </a:endParaRPr>
          </a:p>
          <a:p>
            <a:pPr marL="800100" lvl="1" indent="-342900">
              <a:spcAft>
                <a:spcPts val="1200"/>
              </a:spcAft>
              <a:buFont typeface="Arial" panose="020B0604020202020204" pitchFamily="34" charset="0"/>
              <a:buChar char="•"/>
            </a:pPr>
            <a:r>
              <a:rPr lang="en-US" sz="2400" dirty="0" smtClean="0">
                <a:solidFill>
                  <a:schemeClr val="bg1"/>
                </a:solidFill>
              </a:rPr>
              <a:t>Speakers</a:t>
            </a:r>
            <a:r>
              <a:rPr lang="en-US" sz="2400" dirty="0">
                <a:solidFill>
                  <a:schemeClr val="bg1"/>
                </a:solidFill>
              </a:rPr>
              <a:t>: Jewish Rabbi, Catholic Priest, Protestant Pastor, Islamic Cleric, Christian Science </a:t>
            </a:r>
            <a:r>
              <a:rPr lang="en-US" sz="2400" dirty="0" smtClean="0">
                <a:solidFill>
                  <a:schemeClr val="bg1"/>
                </a:solidFill>
              </a:rPr>
              <a:t>Leader.</a:t>
            </a:r>
            <a:endParaRPr lang="en-US" sz="2400" dirty="0">
              <a:solidFill>
                <a:schemeClr val="bg1"/>
              </a:solidFill>
            </a:endParaRPr>
          </a:p>
          <a:p>
            <a:pPr marL="800100" lvl="1" indent="-342900">
              <a:spcAft>
                <a:spcPts val="1200"/>
              </a:spcAft>
              <a:buFont typeface="Arial" panose="020B0604020202020204" pitchFamily="34" charset="0"/>
              <a:buChar char="•"/>
            </a:pPr>
            <a:r>
              <a:rPr lang="en-US" sz="2400" dirty="0">
                <a:solidFill>
                  <a:schemeClr val="bg1"/>
                </a:solidFill>
              </a:rPr>
              <a:t>Advocating for inclusion of spirituality in medical </a:t>
            </a:r>
            <a:r>
              <a:rPr lang="en-US" sz="2400" dirty="0" smtClean="0">
                <a:solidFill>
                  <a:schemeClr val="bg1"/>
                </a:solidFill>
              </a:rPr>
              <a:t>treatment.</a:t>
            </a:r>
            <a:endParaRPr lang="en-US" sz="2400" dirty="0">
              <a:solidFill>
                <a:schemeClr val="bg1"/>
              </a:solidFill>
            </a:endParaRPr>
          </a:p>
          <a:p>
            <a:pPr marL="800100" lvl="1" indent="-342900">
              <a:spcAft>
                <a:spcPts val="1200"/>
              </a:spcAft>
              <a:buFont typeface="Arial" panose="020B0604020202020204" pitchFamily="34" charset="0"/>
              <a:buChar char="•"/>
            </a:pPr>
            <a:r>
              <a:rPr lang="en-US" sz="2400" dirty="0">
                <a:solidFill>
                  <a:schemeClr val="bg1"/>
                </a:solidFill>
              </a:rPr>
              <a:t>A woman came to the </a:t>
            </a:r>
            <a:r>
              <a:rPr lang="en-US" sz="2400" dirty="0" err="1">
                <a:solidFill>
                  <a:schemeClr val="bg1"/>
                </a:solidFill>
              </a:rPr>
              <a:t>mic</a:t>
            </a:r>
            <a:r>
              <a:rPr lang="en-US" sz="2400" dirty="0">
                <a:solidFill>
                  <a:schemeClr val="bg1"/>
                </a:solidFill>
              </a:rPr>
              <a:t>…</a:t>
            </a:r>
          </a:p>
        </p:txBody>
      </p:sp>
    </p:spTree>
    <p:extLst>
      <p:ext uri="{BB962C8B-B14F-4D97-AF65-F5344CB8AC3E}">
        <p14:creationId xmlns:p14="http://schemas.microsoft.com/office/powerpoint/2010/main" val="3605761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DO OUR BELIEFS MATTER?</a:t>
            </a:r>
            <a:endParaRPr lang="en-US" b="1" spc="100" dirty="0" smtClean="0">
              <a:solidFill>
                <a:srgbClr val="FFFFCC"/>
              </a:solidFill>
            </a:endParaRPr>
          </a:p>
        </p:txBody>
      </p:sp>
      <p:sp>
        <p:nvSpPr>
          <p:cNvPr id="6" name="TextBox 5"/>
          <p:cNvSpPr txBox="1">
            <a:spLocks noChangeArrowheads="1"/>
          </p:cNvSpPr>
          <p:nvPr/>
        </p:nvSpPr>
        <p:spPr>
          <a:xfrm>
            <a:off x="1143000" y="819150"/>
            <a:ext cx="7315200" cy="3657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714500" lvl="3" indent="-342900">
              <a:buFont typeface="Arial" panose="020B0604020202020204" pitchFamily="34" charset="0"/>
              <a:buChar char="•"/>
            </a:pPr>
            <a:endParaRPr lang="en-US" sz="2000" dirty="0" smtClean="0">
              <a:solidFill>
                <a:schemeClr val="bg1"/>
              </a:solidFill>
            </a:endParaRPr>
          </a:p>
          <a:p>
            <a:pPr marL="1257300" lvl="2" indent="-342900">
              <a:buFont typeface="Arial" panose="020B0604020202020204" pitchFamily="34" charset="0"/>
              <a:buChar char="•"/>
            </a:pPr>
            <a:endParaRPr lang="en-US" sz="2400" dirty="0" smtClean="0">
              <a:solidFill>
                <a:schemeClr val="bg1"/>
              </a:solidFill>
            </a:endParaRPr>
          </a:p>
          <a:p>
            <a:pPr marL="800100" lvl="1" indent="-342900">
              <a:buFont typeface="Arial" panose="020B0604020202020204" pitchFamily="34" charset="0"/>
              <a:buChar char="•"/>
            </a:pPr>
            <a:r>
              <a:rPr lang="en-US" sz="2400" dirty="0" smtClean="0">
                <a:solidFill>
                  <a:schemeClr val="bg1"/>
                </a:solidFill>
              </a:rPr>
              <a:t>Is </a:t>
            </a:r>
            <a:r>
              <a:rPr lang="en-US" sz="2400" dirty="0">
                <a:solidFill>
                  <a:schemeClr val="bg1"/>
                </a:solidFill>
              </a:rPr>
              <a:t>it enough to merely believe, or…</a:t>
            </a:r>
          </a:p>
          <a:p>
            <a:pPr marL="1257300" lvl="2"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03062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DO OUR BELIEFS MATTER?</a:t>
            </a:r>
            <a:endParaRPr lang="en-US" b="1" spc="100" dirty="0" smtClean="0">
              <a:solidFill>
                <a:srgbClr val="FFFFCC"/>
              </a:solidFill>
            </a:endParaRPr>
          </a:p>
        </p:txBody>
      </p:sp>
      <p:sp>
        <p:nvSpPr>
          <p:cNvPr id="6" name="TextBox 5"/>
          <p:cNvSpPr txBox="1">
            <a:spLocks noChangeArrowheads="1"/>
          </p:cNvSpPr>
          <p:nvPr/>
        </p:nvSpPr>
        <p:spPr>
          <a:xfrm>
            <a:off x="1143000" y="819150"/>
            <a:ext cx="7315200" cy="3657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714500" lvl="3" indent="-342900">
              <a:buFont typeface="Arial" panose="020B0604020202020204" pitchFamily="34" charset="0"/>
              <a:buChar char="•"/>
            </a:pPr>
            <a:endParaRPr lang="en-US" sz="2000" dirty="0" smtClean="0">
              <a:solidFill>
                <a:schemeClr val="bg1"/>
              </a:solidFill>
            </a:endParaRPr>
          </a:p>
          <a:p>
            <a:pPr marL="1257300" lvl="2" indent="-342900">
              <a:buFont typeface="Arial" panose="020B0604020202020204" pitchFamily="34" charset="0"/>
              <a:buChar char="•"/>
            </a:pPr>
            <a:endParaRPr lang="en-US" sz="2400" dirty="0" smtClean="0">
              <a:solidFill>
                <a:schemeClr val="accent2">
                  <a:lumMod val="60000"/>
                  <a:lumOff val="40000"/>
                </a:schemeClr>
              </a:solidFill>
            </a:endParaRPr>
          </a:p>
          <a:p>
            <a:pPr marL="800100" lvl="1" indent="-342900">
              <a:buFont typeface="Arial" panose="020B0604020202020204" pitchFamily="34" charset="0"/>
              <a:buChar char="•"/>
            </a:pPr>
            <a:r>
              <a:rPr lang="en-US" sz="2400" dirty="0" smtClean="0">
                <a:solidFill>
                  <a:schemeClr val="accent2">
                    <a:lumMod val="60000"/>
                    <a:lumOff val="40000"/>
                  </a:schemeClr>
                </a:solidFill>
              </a:rPr>
              <a:t>Is </a:t>
            </a:r>
            <a:r>
              <a:rPr lang="en-US" sz="2400" dirty="0">
                <a:solidFill>
                  <a:schemeClr val="accent2">
                    <a:lumMod val="60000"/>
                    <a:lumOff val="40000"/>
                  </a:schemeClr>
                </a:solidFill>
              </a:rPr>
              <a:t>it enough to merely believe, or…</a:t>
            </a:r>
          </a:p>
          <a:p>
            <a:pPr marL="1257300" lvl="2" indent="-342900">
              <a:buFont typeface="Arial" panose="020B0604020202020204" pitchFamily="34" charset="0"/>
              <a:buChar char="•"/>
            </a:pPr>
            <a:endParaRPr lang="en-US" sz="2400" dirty="0">
              <a:solidFill>
                <a:schemeClr val="bg1"/>
              </a:solidFill>
            </a:endParaRPr>
          </a:p>
          <a:p>
            <a:pPr marL="800100" lvl="1" indent="-342900">
              <a:buFont typeface="Arial" panose="020B0604020202020204" pitchFamily="34" charset="0"/>
              <a:buChar char="•"/>
            </a:pPr>
            <a:r>
              <a:rPr lang="en-US" sz="2400" dirty="0">
                <a:solidFill>
                  <a:schemeClr val="bg1"/>
                </a:solidFill>
              </a:rPr>
              <a:t>Could our beliefs in God, if those beliefs are distorted in some way, actually cause injury, pain and suffering?</a:t>
            </a:r>
          </a:p>
        </p:txBody>
      </p:sp>
    </p:spTree>
    <p:extLst>
      <p:ext uri="{BB962C8B-B14F-4D97-AF65-F5344CB8AC3E}">
        <p14:creationId xmlns:p14="http://schemas.microsoft.com/office/powerpoint/2010/main" val="18797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838200" y="908892"/>
            <a:ext cx="7924800" cy="2348658"/>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spc="200" dirty="0" smtClean="0">
                <a:solidFill>
                  <a:schemeClr val="bg1"/>
                </a:solidFill>
                <a:latin typeface="advent pro Lt2" pitchFamily="50" charset="0"/>
              </a:rPr>
              <a:t>SESSION 1</a:t>
            </a:r>
          </a:p>
          <a:p>
            <a:pPr algn="ctr">
              <a:lnSpc>
                <a:spcPct val="100000"/>
              </a:lnSpc>
              <a:defRPr/>
            </a:pPr>
            <a:endParaRPr lang="en-US" sz="2400" spc="200" dirty="0" smtClean="0">
              <a:solidFill>
                <a:schemeClr val="bg1"/>
              </a:solidFill>
              <a:latin typeface="advent pro Lt2" pitchFamily="50" charset="0"/>
            </a:endParaRPr>
          </a:p>
          <a:p>
            <a:pPr algn="ctr">
              <a:lnSpc>
                <a:spcPct val="100000"/>
              </a:lnSpc>
              <a:defRPr/>
            </a:pPr>
            <a:r>
              <a:rPr lang="en-US" sz="3600" b="1" spc="200" dirty="0" smtClean="0">
                <a:solidFill>
                  <a:srgbClr val="FFFF99"/>
                </a:solidFill>
              </a:rPr>
              <a:t>THE GOD-SHAPED BRAIN</a:t>
            </a:r>
          </a:p>
          <a:p>
            <a:pPr algn="ctr">
              <a:lnSpc>
                <a:spcPct val="100000"/>
              </a:lnSpc>
              <a:defRPr/>
            </a:pPr>
            <a:r>
              <a:rPr lang="en-US" sz="2400" dirty="0" smtClean="0">
                <a:solidFill>
                  <a:schemeClr val="accent6">
                    <a:lumMod val="60000"/>
                    <a:lumOff val="40000"/>
                  </a:schemeClr>
                </a:solidFill>
              </a:rPr>
              <a:t>How Changing Your View of God</a:t>
            </a:r>
          </a:p>
          <a:p>
            <a:pPr algn="ctr">
              <a:lnSpc>
                <a:spcPct val="100000"/>
              </a:lnSpc>
              <a:defRPr/>
            </a:pPr>
            <a:r>
              <a:rPr lang="en-US" sz="2400" dirty="0" smtClean="0">
                <a:solidFill>
                  <a:schemeClr val="accent6">
                    <a:lumMod val="60000"/>
                    <a:lumOff val="40000"/>
                  </a:schemeClr>
                </a:solidFill>
              </a:rPr>
              <a:t>Transforms Your Life</a:t>
            </a:r>
          </a:p>
        </p:txBody>
      </p:sp>
    </p:spTree>
    <p:extLst>
      <p:ext uri="{BB962C8B-B14F-4D97-AF65-F5344CB8AC3E}">
        <p14:creationId xmlns:p14="http://schemas.microsoft.com/office/powerpoint/2010/main" val="802622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860772"/>
            <a:ext cx="5362651" cy="3949036"/>
          </a:xfrm>
          <a:prstGeom prst="rect">
            <a:avLst/>
          </a:prstGeom>
          <a:effectLst>
            <a:reflection blurRad="101600" stA="54000" endPos="18000" dir="5400000" sy="-100000" algn="bl" rotWithShape="0"/>
          </a:effectLst>
        </p:spPr>
      </p:pic>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DO YOU BELIEVE?</a:t>
            </a:r>
            <a:endParaRPr lang="en-US" b="1" spc="1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714500" lvl="3" indent="-342900">
              <a:buFont typeface="Arial" panose="020B0604020202020204" pitchFamily="34" charset="0"/>
              <a:buChar char="•"/>
            </a:pPr>
            <a:endParaRPr lang="en-US" sz="2000" dirty="0" smtClean="0">
              <a:solidFill>
                <a:schemeClr val="bg1"/>
              </a:solidFill>
            </a:endParaRPr>
          </a:p>
          <a:p>
            <a:pPr lvl="3"/>
            <a:endParaRPr lang="en-US" sz="2400" dirty="0" smtClean="0">
              <a:solidFill>
                <a:schemeClr val="bg1"/>
              </a:solidFill>
            </a:endParaRPr>
          </a:p>
          <a:p>
            <a:pPr lvl="3"/>
            <a:endParaRPr lang="en-US" sz="2400" dirty="0">
              <a:solidFill>
                <a:schemeClr val="bg1"/>
              </a:solidFill>
            </a:endParaRPr>
          </a:p>
          <a:p>
            <a:pPr lvl="3"/>
            <a:endParaRPr lang="en-US" sz="2400" dirty="0" smtClean="0">
              <a:solidFill>
                <a:schemeClr val="bg1"/>
              </a:solidFill>
            </a:endParaRPr>
          </a:p>
          <a:p>
            <a:pPr lvl="3"/>
            <a:endParaRPr lang="en-US" sz="2400" dirty="0">
              <a:solidFill>
                <a:schemeClr val="bg1"/>
              </a:solidFill>
            </a:endParaRPr>
          </a:p>
          <a:p>
            <a:pPr lvl="3"/>
            <a:endParaRPr lang="en-US" sz="2400" dirty="0" smtClean="0">
              <a:solidFill>
                <a:schemeClr val="bg1"/>
              </a:solidFill>
            </a:endParaRPr>
          </a:p>
          <a:p>
            <a:pPr lvl="3"/>
            <a:endParaRPr lang="en-US" sz="2400" dirty="0">
              <a:solidFill>
                <a:schemeClr val="bg1"/>
              </a:solidFill>
            </a:endParaRPr>
          </a:p>
          <a:p>
            <a:pPr lvl="3"/>
            <a:endParaRPr lang="en-US" sz="2400" dirty="0">
              <a:solidFill>
                <a:schemeClr val="bg1"/>
              </a:solidFill>
            </a:endParaRPr>
          </a:p>
          <a:p>
            <a:pPr lvl="2"/>
            <a:endParaRPr lang="en-US" sz="2400" dirty="0" smtClean="0">
              <a:solidFill>
                <a:schemeClr val="bg1"/>
              </a:solidFill>
            </a:endParaRPr>
          </a:p>
          <a:p>
            <a:pPr lvl="2"/>
            <a:r>
              <a:rPr lang="en-US" sz="2400" dirty="0" smtClean="0">
                <a:solidFill>
                  <a:schemeClr val="bg1"/>
                </a:solidFill>
              </a:rPr>
              <a:t>Laura</a:t>
            </a:r>
          </a:p>
        </p:txBody>
      </p:sp>
      <p:sp>
        <p:nvSpPr>
          <p:cNvPr id="2" name="TextBox 1"/>
          <p:cNvSpPr txBox="1"/>
          <p:nvPr/>
        </p:nvSpPr>
        <p:spPr>
          <a:xfrm>
            <a:off x="2057400" y="4575661"/>
            <a:ext cx="1678665" cy="215444"/>
          </a:xfrm>
          <a:prstGeom prst="rect">
            <a:avLst/>
          </a:prstGeom>
          <a:noFill/>
        </p:spPr>
        <p:txBody>
          <a:bodyPr wrap="none" rtlCol="0">
            <a:spAutoFit/>
          </a:bodyPr>
          <a:lstStyle/>
          <a:p>
            <a:pPr marL="0" lvl="3"/>
            <a:r>
              <a:rPr lang="en-US" sz="800" dirty="0">
                <a:solidFill>
                  <a:schemeClr val="tx1">
                    <a:lumMod val="75000"/>
                    <a:lumOff val="25000"/>
                  </a:schemeClr>
                </a:solidFill>
              </a:rPr>
              <a:t>image courtesy of </a:t>
            </a:r>
            <a:r>
              <a:rPr lang="en-US" sz="800" dirty="0" smtClean="0">
                <a:solidFill>
                  <a:schemeClr val="tx1">
                    <a:lumMod val="75000"/>
                    <a:lumOff val="25000"/>
                  </a:schemeClr>
                </a:solidFill>
              </a:rPr>
              <a:t>shutterstock.com</a:t>
            </a:r>
            <a:endParaRPr lang="en-US" sz="800" dirty="0">
              <a:solidFill>
                <a:schemeClr val="tx1">
                  <a:lumMod val="75000"/>
                  <a:lumOff val="25000"/>
                </a:schemeClr>
              </a:solidFill>
            </a:endParaRPr>
          </a:p>
        </p:txBody>
      </p:sp>
    </p:spTree>
    <p:extLst>
      <p:ext uri="{BB962C8B-B14F-4D97-AF65-F5344CB8AC3E}">
        <p14:creationId xmlns:p14="http://schemas.microsoft.com/office/powerpoint/2010/main" val="2799499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2 CORINTHIANS 10:3-5</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714500" lvl="3" indent="-342900">
              <a:buFont typeface="Arial" panose="020B0604020202020204" pitchFamily="34" charset="0"/>
              <a:buChar char="•"/>
            </a:pPr>
            <a:endParaRPr lang="en-US" sz="2000" dirty="0" smtClean="0">
              <a:solidFill>
                <a:schemeClr val="bg1"/>
              </a:solidFill>
            </a:endParaRPr>
          </a:p>
          <a:p>
            <a:r>
              <a:rPr lang="en-US" sz="2400" dirty="0">
                <a:solidFill>
                  <a:schemeClr val="bg1"/>
                </a:solidFill>
              </a:rPr>
              <a:t>For though we live in the world, we do not wage war as the world does. The weapons we fight with are not the weapons of the world. On the contrary, they have divine power to demolish strongholds. We demolish </a:t>
            </a:r>
            <a:r>
              <a:rPr lang="en-US" sz="2400" b="1" dirty="0">
                <a:solidFill>
                  <a:srgbClr val="FFFF99"/>
                </a:solidFill>
              </a:rPr>
              <a:t>arguments</a:t>
            </a:r>
            <a:r>
              <a:rPr lang="en-US" sz="2400" dirty="0">
                <a:solidFill>
                  <a:schemeClr val="bg1"/>
                </a:solidFill>
              </a:rPr>
              <a:t> and every </a:t>
            </a:r>
            <a:r>
              <a:rPr lang="en-US" sz="2400" b="1" dirty="0">
                <a:solidFill>
                  <a:srgbClr val="FFFF99"/>
                </a:solidFill>
              </a:rPr>
              <a:t>pretension</a:t>
            </a:r>
            <a:r>
              <a:rPr lang="en-US" sz="2400" dirty="0">
                <a:solidFill>
                  <a:schemeClr val="bg1"/>
                </a:solidFill>
              </a:rPr>
              <a:t> that sets itself up against </a:t>
            </a:r>
            <a:r>
              <a:rPr lang="en-US" sz="2400" b="1" dirty="0">
                <a:solidFill>
                  <a:srgbClr val="FFFF99"/>
                </a:solidFill>
              </a:rPr>
              <a:t>the knowledge of God</a:t>
            </a:r>
            <a:r>
              <a:rPr lang="en-US" sz="2400" dirty="0">
                <a:solidFill>
                  <a:schemeClr val="bg1"/>
                </a:solidFill>
              </a:rPr>
              <a:t>, and we take captive every </a:t>
            </a:r>
            <a:r>
              <a:rPr lang="en-US" sz="2400" b="1" dirty="0">
                <a:solidFill>
                  <a:srgbClr val="FFFF99"/>
                </a:solidFill>
              </a:rPr>
              <a:t>thought</a:t>
            </a:r>
            <a:r>
              <a:rPr lang="en-US" sz="2400" dirty="0">
                <a:solidFill>
                  <a:schemeClr val="bg1"/>
                </a:solidFill>
              </a:rPr>
              <a:t> to make it obedient to Christ.</a:t>
            </a:r>
          </a:p>
        </p:txBody>
      </p:sp>
    </p:spTree>
    <p:extLst>
      <p:ext uri="{BB962C8B-B14F-4D97-AF65-F5344CB8AC3E}">
        <p14:creationId xmlns:p14="http://schemas.microsoft.com/office/powerpoint/2010/main" val="233233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ROMANS 1:18-31</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500"/>
              </a:lnSpc>
              <a:spcAft>
                <a:spcPts val="1200"/>
              </a:spcAft>
              <a:buFont typeface="Arial" panose="020B0604020202020204" pitchFamily="34" charset="0"/>
              <a:buChar char="•"/>
            </a:pPr>
            <a:endParaRPr lang="en-US" sz="24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bg1"/>
                </a:solidFill>
              </a:rPr>
              <a:t>Exchanged </a:t>
            </a:r>
            <a:r>
              <a:rPr lang="en-US" sz="2400" dirty="0">
                <a:solidFill>
                  <a:schemeClr val="bg1"/>
                </a:solidFill>
              </a:rPr>
              <a:t>the truth of God for a </a:t>
            </a:r>
            <a:r>
              <a:rPr lang="en-US" sz="2400" dirty="0" smtClean="0">
                <a:solidFill>
                  <a:schemeClr val="bg1"/>
                </a:solidFill>
              </a:rPr>
              <a:t>lie.</a:t>
            </a:r>
            <a:endParaRPr lang="en-US" sz="2400" dirty="0">
              <a:solidFill>
                <a:schemeClr val="bg1"/>
              </a:solidFill>
            </a:endParaRPr>
          </a:p>
        </p:txBody>
      </p:sp>
    </p:spTree>
    <p:extLst>
      <p:ext uri="{BB962C8B-B14F-4D97-AF65-F5344CB8AC3E}">
        <p14:creationId xmlns:p14="http://schemas.microsoft.com/office/powerpoint/2010/main" val="3006946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ROMANS 1:18-31</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5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Exchanged </a:t>
            </a:r>
            <a:r>
              <a:rPr lang="en-US" sz="2400" dirty="0">
                <a:solidFill>
                  <a:schemeClr val="accent2">
                    <a:lumMod val="60000"/>
                    <a:lumOff val="40000"/>
                  </a:schemeClr>
                </a:solidFill>
              </a:rPr>
              <a:t>the truth of God for a </a:t>
            </a:r>
            <a:r>
              <a:rPr lang="en-US" sz="2400" dirty="0" smtClean="0">
                <a:solidFill>
                  <a:schemeClr val="accent2">
                    <a:lumMod val="60000"/>
                    <a:lumOff val="40000"/>
                  </a:schemeClr>
                </a:solidFill>
              </a:rPr>
              <a:t>lie.</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Didn’t think it worthwhile to retain a knowledge of </a:t>
            </a:r>
            <a:r>
              <a:rPr lang="en-US" sz="2400" dirty="0" smtClean="0">
                <a:solidFill>
                  <a:schemeClr val="bg1"/>
                </a:solidFill>
              </a:rPr>
              <a:t>God.</a:t>
            </a:r>
            <a:endParaRPr lang="en-US" sz="2400" dirty="0">
              <a:solidFill>
                <a:schemeClr val="bg1"/>
              </a:solidFill>
            </a:endParaRPr>
          </a:p>
        </p:txBody>
      </p:sp>
    </p:spTree>
    <p:extLst>
      <p:ext uri="{BB962C8B-B14F-4D97-AF65-F5344CB8AC3E}">
        <p14:creationId xmlns:p14="http://schemas.microsoft.com/office/powerpoint/2010/main" val="2257380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ROMANS 1:18-31</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5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Exchanged </a:t>
            </a:r>
            <a:r>
              <a:rPr lang="en-US" sz="2400" dirty="0">
                <a:solidFill>
                  <a:schemeClr val="accent2">
                    <a:lumMod val="60000"/>
                    <a:lumOff val="40000"/>
                  </a:schemeClr>
                </a:solidFill>
              </a:rPr>
              <a:t>the truth of God for a </a:t>
            </a:r>
            <a:r>
              <a:rPr lang="en-US" sz="2400" dirty="0" smtClean="0">
                <a:solidFill>
                  <a:schemeClr val="accent2">
                    <a:lumMod val="60000"/>
                    <a:lumOff val="40000"/>
                  </a:schemeClr>
                </a:solidFill>
              </a:rPr>
              <a:t>lie.</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Didn’t think it worthwhile to retain a knowledge of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Preferred images made with their own hands to the knowledge of </a:t>
            </a:r>
            <a:r>
              <a:rPr lang="en-US" sz="2400" dirty="0" smtClean="0">
                <a:solidFill>
                  <a:schemeClr val="bg1"/>
                </a:solidFill>
              </a:rPr>
              <a:t>God.</a:t>
            </a:r>
            <a:endParaRPr lang="en-US" sz="2400" dirty="0">
              <a:solidFill>
                <a:schemeClr val="bg1"/>
              </a:solidFill>
            </a:endParaRPr>
          </a:p>
        </p:txBody>
      </p:sp>
    </p:spTree>
    <p:extLst>
      <p:ext uri="{BB962C8B-B14F-4D97-AF65-F5344CB8AC3E}">
        <p14:creationId xmlns:p14="http://schemas.microsoft.com/office/powerpoint/2010/main" val="1058633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ROMANS 1:18-31</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5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Exchanged </a:t>
            </a:r>
            <a:r>
              <a:rPr lang="en-US" sz="2400" dirty="0">
                <a:solidFill>
                  <a:schemeClr val="accent2">
                    <a:lumMod val="60000"/>
                    <a:lumOff val="40000"/>
                  </a:schemeClr>
                </a:solidFill>
              </a:rPr>
              <a:t>the truth of God for a </a:t>
            </a:r>
            <a:r>
              <a:rPr lang="en-US" sz="2400" dirty="0" smtClean="0">
                <a:solidFill>
                  <a:schemeClr val="accent2">
                    <a:lumMod val="60000"/>
                    <a:lumOff val="40000"/>
                  </a:schemeClr>
                </a:solidFill>
              </a:rPr>
              <a:t>lie.</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Didn’t think it worthwhile to retain a knowledge of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Preferred images made with their own hands to the knowledge of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Their minds became darkened, futile and </a:t>
            </a:r>
            <a:r>
              <a:rPr lang="en-US" sz="2400" dirty="0" smtClean="0">
                <a:solidFill>
                  <a:schemeClr val="bg1"/>
                </a:solidFill>
              </a:rPr>
              <a:t>depraved.</a:t>
            </a:r>
            <a:endParaRPr lang="en-US" sz="2400" dirty="0">
              <a:solidFill>
                <a:schemeClr val="bg1"/>
              </a:solidFill>
            </a:endParaRPr>
          </a:p>
        </p:txBody>
      </p:sp>
    </p:spTree>
    <p:extLst>
      <p:ext uri="{BB962C8B-B14F-4D97-AF65-F5344CB8AC3E}">
        <p14:creationId xmlns:p14="http://schemas.microsoft.com/office/powerpoint/2010/main" val="332296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ROMANS 1:18-31</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5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Exchanged </a:t>
            </a:r>
            <a:r>
              <a:rPr lang="en-US" sz="2400" dirty="0">
                <a:solidFill>
                  <a:schemeClr val="accent2">
                    <a:lumMod val="60000"/>
                    <a:lumOff val="40000"/>
                  </a:schemeClr>
                </a:solidFill>
              </a:rPr>
              <a:t>the truth of God for a </a:t>
            </a:r>
            <a:r>
              <a:rPr lang="en-US" sz="2400" dirty="0" smtClean="0">
                <a:solidFill>
                  <a:schemeClr val="accent2">
                    <a:lumMod val="60000"/>
                    <a:lumOff val="40000"/>
                  </a:schemeClr>
                </a:solidFill>
              </a:rPr>
              <a:t>lie.</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Didn’t think it worthwhile to retain a knowledge of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Preferred images made with their own hands to the knowledge of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Their minds became darkened, futile and </a:t>
            </a:r>
            <a:r>
              <a:rPr lang="en-US" sz="2400" dirty="0" smtClean="0">
                <a:solidFill>
                  <a:schemeClr val="accent2">
                    <a:lumMod val="60000"/>
                    <a:lumOff val="40000"/>
                  </a:schemeClr>
                </a:solidFill>
              </a:rPr>
              <a:t>depraved.</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The Bible is taking the position that our view of God is critical to our mental </a:t>
            </a:r>
            <a:r>
              <a:rPr lang="en-US" sz="2400" dirty="0" smtClean="0">
                <a:solidFill>
                  <a:schemeClr val="bg1"/>
                </a:solidFill>
              </a:rPr>
              <a:t>health.</a:t>
            </a:r>
            <a:endParaRPr lang="en-US" sz="2400" dirty="0">
              <a:solidFill>
                <a:schemeClr val="bg1"/>
              </a:solidFill>
            </a:endParaRPr>
          </a:p>
        </p:txBody>
      </p:sp>
    </p:spTree>
    <p:extLst>
      <p:ext uri="{BB962C8B-B14F-4D97-AF65-F5344CB8AC3E}">
        <p14:creationId xmlns:p14="http://schemas.microsoft.com/office/powerpoint/2010/main" val="3673239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600"/>
              </a:spcAft>
              <a:buFont typeface="Arial" panose="020B0604020202020204"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4255871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400" dirty="0" smtClean="0">
                <a:solidFill>
                  <a:schemeClr val="bg1"/>
                </a:solidFill>
              </a:rPr>
              <a:t>Ideas </a:t>
            </a:r>
            <a:r>
              <a:rPr lang="en-US" sz="2400" dirty="0">
                <a:solidFill>
                  <a:schemeClr val="bg1"/>
                </a:solidFill>
              </a:rPr>
              <a:t>formed in </a:t>
            </a:r>
            <a:r>
              <a:rPr lang="en-US" sz="2400" dirty="0" smtClean="0">
                <a:solidFill>
                  <a:schemeClr val="bg1"/>
                </a:solidFill>
              </a:rPr>
              <a:t>childhood</a:t>
            </a:r>
            <a:endParaRPr lang="en-US" sz="2400" dirty="0">
              <a:solidFill>
                <a:schemeClr val="bg1"/>
              </a:solidFill>
            </a:endParaRPr>
          </a:p>
        </p:txBody>
      </p:sp>
    </p:spTree>
    <p:extLst>
      <p:ext uri="{BB962C8B-B14F-4D97-AF65-F5344CB8AC3E}">
        <p14:creationId xmlns:p14="http://schemas.microsoft.com/office/powerpoint/2010/main" val="1568046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Ideas </a:t>
            </a:r>
            <a:r>
              <a:rPr lang="en-US" sz="2400" dirty="0">
                <a:solidFill>
                  <a:schemeClr val="accent2">
                    <a:lumMod val="60000"/>
                    <a:lumOff val="40000"/>
                  </a:schemeClr>
                </a:solidFill>
              </a:rPr>
              <a:t>formed in childhood</a:t>
            </a:r>
          </a:p>
          <a:p>
            <a:pPr marL="1257300" lvl="2" indent="-342900">
              <a:lnSpc>
                <a:spcPts val="2200"/>
              </a:lnSpc>
              <a:spcAft>
                <a:spcPts val="600"/>
              </a:spcAft>
              <a:buFont typeface="Arial" panose="020B0604020202020204" pitchFamily="34" charset="0"/>
              <a:buChar char="•"/>
            </a:pPr>
            <a:r>
              <a:rPr lang="en-US" sz="2400" dirty="0">
                <a:solidFill>
                  <a:schemeClr val="bg1"/>
                </a:solidFill>
              </a:rPr>
              <a:t>Opinions</a:t>
            </a:r>
          </a:p>
          <a:p>
            <a:pPr marL="1714500" lvl="3" indent="-342900">
              <a:lnSpc>
                <a:spcPts val="2200"/>
              </a:lnSpc>
              <a:spcAft>
                <a:spcPts val="600"/>
              </a:spcAft>
              <a:buFont typeface="Wingdings" panose="05000000000000000000" pitchFamily="2" charset="2"/>
              <a:buChar char="§"/>
            </a:pPr>
            <a:r>
              <a:rPr lang="en-US" sz="2000" dirty="0">
                <a:solidFill>
                  <a:schemeClr val="tx2">
                    <a:lumMod val="20000"/>
                    <a:lumOff val="80000"/>
                  </a:schemeClr>
                </a:solidFill>
              </a:rPr>
              <a:t>Parental, political, scholastic, </a:t>
            </a:r>
            <a:r>
              <a:rPr lang="en-US" sz="2000" dirty="0" smtClean="0">
                <a:solidFill>
                  <a:schemeClr val="tx2">
                    <a:lumMod val="20000"/>
                    <a:lumOff val="80000"/>
                  </a:schemeClr>
                </a:solidFill>
              </a:rPr>
              <a:t>church</a:t>
            </a:r>
            <a:endParaRPr lang="en-US" sz="2000" dirty="0">
              <a:solidFill>
                <a:schemeClr val="tx2">
                  <a:lumMod val="20000"/>
                  <a:lumOff val="80000"/>
                </a:schemeClr>
              </a:solidFill>
            </a:endParaRPr>
          </a:p>
        </p:txBody>
      </p:sp>
    </p:spTree>
    <p:extLst>
      <p:ext uri="{BB962C8B-B14F-4D97-AF65-F5344CB8AC3E}">
        <p14:creationId xmlns:p14="http://schemas.microsoft.com/office/powerpoint/2010/main" val="4109908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OBJECTIVES</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r>
              <a:rPr lang="en-US" sz="2400" dirty="0" smtClean="0">
                <a:solidFill>
                  <a:schemeClr val="bg1"/>
                </a:solidFill>
              </a:rPr>
              <a:t>Identify </a:t>
            </a:r>
            <a:r>
              <a:rPr lang="en-US" sz="2400" dirty="0">
                <a:solidFill>
                  <a:schemeClr val="bg1"/>
                </a:solidFill>
              </a:rPr>
              <a:t>the relationship between belief and physical and mental health. </a:t>
            </a:r>
            <a:endParaRPr lang="en-US" sz="2400" dirty="0" smtClean="0">
              <a:solidFill>
                <a:schemeClr val="bg1"/>
              </a:solidFill>
            </a:endParaRPr>
          </a:p>
        </p:txBody>
      </p:sp>
    </p:spTree>
    <p:extLst>
      <p:ext uri="{BB962C8B-B14F-4D97-AF65-F5344CB8AC3E}">
        <p14:creationId xmlns:p14="http://schemas.microsoft.com/office/powerpoint/2010/main" val="2102467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Ideas </a:t>
            </a:r>
            <a:r>
              <a:rPr lang="en-US" sz="2400" dirty="0">
                <a:solidFill>
                  <a:schemeClr val="accent2">
                    <a:lumMod val="60000"/>
                    <a:lumOff val="40000"/>
                  </a:schemeClr>
                </a:solidFill>
              </a:rPr>
              <a:t>formed in childhood</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Opinions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Parental, political, scholastic, church</a:t>
            </a:r>
          </a:p>
          <a:p>
            <a:pPr marL="1257300" lvl="2" indent="-342900">
              <a:lnSpc>
                <a:spcPts val="2200"/>
              </a:lnSpc>
              <a:spcAft>
                <a:spcPts val="600"/>
              </a:spcAft>
              <a:buFont typeface="Arial" panose="020B0604020202020204" pitchFamily="34" charset="0"/>
              <a:buChar char="•"/>
            </a:pPr>
            <a:r>
              <a:rPr lang="en-US" sz="2400" dirty="0" smtClean="0">
                <a:solidFill>
                  <a:schemeClr val="bg1"/>
                </a:solidFill>
              </a:rPr>
              <a:t>Feelings</a:t>
            </a:r>
            <a:endParaRPr lang="en-US" sz="2400" dirty="0">
              <a:solidFill>
                <a:schemeClr val="bg1"/>
              </a:solidFill>
            </a:endParaRPr>
          </a:p>
        </p:txBody>
      </p:sp>
    </p:spTree>
    <p:extLst>
      <p:ext uri="{BB962C8B-B14F-4D97-AF65-F5344CB8AC3E}">
        <p14:creationId xmlns:p14="http://schemas.microsoft.com/office/powerpoint/2010/main" val="3555128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Ideas </a:t>
            </a:r>
            <a:r>
              <a:rPr lang="en-US" sz="2400" dirty="0">
                <a:solidFill>
                  <a:schemeClr val="accent2">
                    <a:lumMod val="60000"/>
                    <a:lumOff val="40000"/>
                  </a:schemeClr>
                </a:solidFill>
              </a:rPr>
              <a:t>formed in childhood</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Opinions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Parental, political, scholastic, church</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Feelings</a:t>
            </a:r>
          </a:p>
          <a:p>
            <a:pPr marL="1257300" lvl="2" indent="-342900">
              <a:lnSpc>
                <a:spcPts val="2200"/>
              </a:lnSpc>
              <a:spcAft>
                <a:spcPts val="600"/>
              </a:spcAft>
              <a:buFont typeface="Arial" panose="020B0604020202020204" pitchFamily="34" charset="0"/>
              <a:buChar char="•"/>
            </a:pPr>
            <a:r>
              <a:rPr lang="en-US" sz="2400" dirty="0">
                <a:solidFill>
                  <a:schemeClr val="bg1"/>
                </a:solidFill>
              </a:rPr>
              <a:t>Traditions</a:t>
            </a:r>
          </a:p>
          <a:p>
            <a:pPr marL="1714500" lvl="3" indent="-342900">
              <a:lnSpc>
                <a:spcPts val="2200"/>
              </a:lnSpc>
              <a:spcAft>
                <a:spcPts val="600"/>
              </a:spcAft>
              <a:buFont typeface="Wingdings" panose="05000000000000000000" pitchFamily="2" charset="2"/>
              <a:buChar char="§"/>
            </a:pPr>
            <a:r>
              <a:rPr lang="en-US" sz="2000" dirty="0">
                <a:solidFill>
                  <a:schemeClr val="accent5">
                    <a:lumMod val="40000"/>
                    <a:lumOff val="60000"/>
                  </a:schemeClr>
                </a:solidFill>
              </a:rPr>
              <a:t>What about in medicine</a:t>
            </a:r>
            <a:r>
              <a:rPr lang="en-US" sz="2000" dirty="0" smtClean="0">
                <a:solidFill>
                  <a:schemeClr val="accent5">
                    <a:lumMod val="40000"/>
                    <a:lumOff val="60000"/>
                  </a:schemeClr>
                </a:solidFill>
              </a:rPr>
              <a:t>?</a:t>
            </a:r>
          </a:p>
        </p:txBody>
      </p:sp>
    </p:spTree>
    <p:extLst>
      <p:ext uri="{BB962C8B-B14F-4D97-AF65-F5344CB8AC3E}">
        <p14:creationId xmlns:p14="http://schemas.microsoft.com/office/powerpoint/2010/main" val="115947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066800" y="0"/>
            <a:ext cx="7576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TRADITIONAL MEDICINE</a:t>
            </a:r>
            <a:endParaRPr lang="en-US" b="1" spc="10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600"/>
              </a:spcAft>
              <a:buFont typeface="Arial" panose="020B0604020202020204" pitchFamily="34" charset="0"/>
              <a:buChar char="•"/>
            </a:pPr>
            <a:endParaRPr lang="en-US" sz="2400" dirty="0" smtClean="0">
              <a:solidFill>
                <a:schemeClr val="bg1"/>
              </a:solidFill>
            </a:endParaRPr>
          </a:p>
        </p:txBody>
      </p:sp>
      <p:pic>
        <p:nvPicPr>
          <p:cNvPr id="9" name="Content Placeholder 5"/>
          <p:cNvPicPr>
            <a:picLocks noGrp="1"/>
          </p:cNvPicPr>
          <p:nvPr/>
        </p:nvPicPr>
        <p:blipFill>
          <a:blip r:embed="rId2">
            <a:extLst>
              <a:ext uri="{28A0092B-C50C-407E-A947-70E740481C1C}">
                <a14:useLocalDpi xmlns:a14="http://schemas.microsoft.com/office/drawing/2010/main" val="0"/>
              </a:ext>
            </a:extLst>
          </a:blip>
          <a:srcRect l="2269" r="2269"/>
          <a:stretch>
            <a:fillRect/>
          </a:stretch>
        </p:blipFill>
        <p:spPr bwMode="auto">
          <a:xfrm>
            <a:off x="1219201" y="865455"/>
            <a:ext cx="7148360" cy="3931323"/>
          </a:xfrm>
          <a:prstGeom prst="rect">
            <a:avLst/>
          </a:prstGeom>
          <a:noFill/>
          <a:ln>
            <a:noFill/>
          </a:ln>
        </p:spPr>
      </p:pic>
    </p:spTree>
    <p:extLst>
      <p:ext uri="{BB962C8B-B14F-4D97-AF65-F5344CB8AC3E}">
        <p14:creationId xmlns:p14="http://schemas.microsoft.com/office/powerpoint/2010/main" val="4132781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066800" y="0"/>
            <a:ext cx="7576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TRADITIONAL MEDICINE</a:t>
            </a:r>
            <a:endParaRPr lang="en-US" b="1" spc="10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600"/>
              </a:spcAft>
              <a:buFont typeface="Arial" panose="020B0604020202020204" pitchFamily="34" charset="0"/>
              <a:buChar char="•"/>
            </a:pPr>
            <a:endParaRPr lang="en-US" sz="2400" dirty="0" smtClean="0">
              <a:solidFill>
                <a:schemeClr val="bg1"/>
              </a:solidFill>
            </a:endParaRPr>
          </a:p>
        </p:txBody>
      </p:sp>
      <p:pic>
        <p:nvPicPr>
          <p:cNvPr id="10" name="Content Placeholder 7"/>
          <p:cNvPicPr>
            <a:picLocks noGrp="1"/>
          </p:cNvPicPr>
          <p:nvPr/>
        </p:nvPicPr>
        <p:blipFill rotWithShape="1">
          <a:blip r:embed="rId2">
            <a:extLst>
              <a:ext uri="{28A0092B-C50C-407E-A947-70E740481C1C}">
                <a14:useLocalDpi xmlns:a14="http://schemas.microsoft.com/office/drawing/2010/main" val="0"/>
              </a:ext>
            </a:extLst>
          </a:blip>
          <a:srcRect t="1139" b="13595"/>
          <a:stretch/>
        </p:blipFill>
        <p:spPr bwMode="auto">
          <a:xfrm>
            <a:off x="2880970" y="866901"/>
            <a:ext cx="3962400" cy="4143249"/>
          </a:xfrm>
          <a:prstGeom prst="rect">
            <a:avLst/>
          </a:prstGeom>
          <a:noFill/>
          <a:ln>
            <a:noFill/>
          </a:ln>
        </p:spPr>
      </p:pic>
    </p:spTree>
    <p:extLst>
      <p:ext uri="{BB962C8B-B14F-4D97-AF65-F5344CB8AC3E}">
        <p14:creationId xmlns:p14="http://schemas.microsoft.com/office/powerpoint/2010/main" val="3735115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066800" y="0"/>
            <a:ext cx="7576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TRADITIONAL MEDICINE</a:t>
            </a:r>
            <a:endParaRPr lang="en-US" b="1" spc="10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600"/>
              </a:spcAft>
              <a:buFont typeface="Arial" panose="020B0604020202020204" pitchFamily="34" charset="0"/>
              <a:buChar char="•"/>
            </a:pPr>
            <a:endParaRPr lang="en-US" sz="2400" dirty="0" smtClean="0">
              <a:solidFill>
                <a:schemeClr val="bg1"/>
              </a:solidFill>
            </a:endParaRPr>
          </a:p>
        </p:txBody>
      </p:sp>
      <p:pic>
        <p:nvPicPr>
          <p:cNvPr id="9" name="Content Placeholder 5"/>
          <p:cNvPicPr>
            <a:picLocks noGrp="1"/>
          </p:cNvPicPr>
          <p:nvPr/>
        </p:nvPicPr>
        <p:blipFill rotWithShape="1">
          <a:blip r:embed="rId2">
            <a:extLst>
              <a:ext uri="{28A0092B-C50C-407E-A947-70E740481C1C}">
                <a14:useLocalDpi xmlns:a14="http://schemas.microsoft.com/office/drawing/2010/main" val="0"/>
              </a:ext>
            </a:extLst>
          </a:blip>
          <a:srcRect t="2433" b="12462"/>
          <a:stretch/>
        </p:blipFill>
        <p:spPr bwMode="auto">
          <a:xfrm>
            <a:off x="2851710" y="869747"/>
            <a:ext cx="4038600" cy="4254970"/>
          </a:xfrm>
          <a:prstGeom prst="rect">
            <a:avLst/>
          </a:prstGeom>
          <a:noFill/>
          <a:ln>
            <a:noFill/>
          </a:ln>
        </p:spPr>
      </p:pic>
    </p:spTree>
    <p:extLst>
      <p:ext uri="{BB962C8B-B14F-4D97-AF65-F5344CB8AC3E}">
        <p14:creationId xmlns:p14="http://schemas.microsoft.com/office/powerpoint/2010/main" val="1164061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066800" y="0"/>
            <a:ext cx="7576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TRADITIONAL MEDICINE</a:t>
            </a:r>
            <a:endParaRPr lang="en-US" b="1" spc="10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600"/>
              </a:spcAft>
              <a:buFont typeface="Arial" panose="020B0604020202020204" pitchFamily="34" charset="0"/>
              <a:buChar char="•"/>
            </a:pPr>
            <a:endParaRPr lang="en-US" sz="2400" dirty="0" smtClean="0">
              <a:solidFill>
                <a:schemeClr val="bg1"/>
              </a:solidFill>
            </a:endParaRPr>
          </a:p>
        </p:txBody>
      </p:sp>
      <p:pic>
        <p:nvPicPr>
          <p:cNvPr id="10" name="Content Placeholder 5"/>
          <p:cNvPicPr>
            <a:picLocks noGrp="1" noChangeAspect="1"/>
          </p:cNvPicPr>
          <p:nvPr/>
        </p:nvPicPr>
        <p:blipFill rotWithShape="1">
          <a:blip r:embed="rId2"/>
          <a:srcRect t="20382" b="21053"/>
          <a:stretch/>
        </p:blipFill>
        <p:spPr>
          <a:xfrm>
            <a:off x="2603920" y="866808"/>
            <a:ext cx="4388800" cy="4206092"/>
          </a:xfrm>
          <a:prstGeom prst="rect">
            <a:avLst/>
          </a:prstGeom>
        </p:spPr>
      </p:pic>
    </p:spTree>
    <p:extLst>
      <p:ext uri="{BB962C8B-B14F-4D97-AF65-F5344CB8AC3E}">
        <p14:creationId xmlns:p14="http://schemas.microsoft.com/office/powerpoint/2010/main" val="638105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Ideas </a:t>
            </a:r>
            <a:r>
              <a:rPr lang="en-US" sz="2400" dirty="0">
                <a:solidFill>
                  <a:schemeClr val="accent2">
                    <a:lumMod val="60000"/>
                    <a:lumOff val="40000"/>
                  </a:schemeClr>
                </a:solidFill>
              </a:rPr>
              <a:t>formed in childhood</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Opinions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Parental, political, scholastic, church</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Feelings</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Traditions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What about in medicine</a:t>
            </a:r>
            <a:r>
              <a:rPr lang="en-US" sz="2000" dirty="0" smtClean="0">
                <a:solidFill>
                  <a:schemeClr val="accent2">
                    <a:lumMod val="60000"/>
                    <a:lumOff val="40000"/>
                  </a:schemeClr>
                </a:solidFill>
              </a:rPr>
              <a:t>?</a:t>
            </a:r>
          </a:p>
          <a:p>
            <a:pPr marL="1257300" lvl="2" indent="-342900">
              <a:lnSpc>
                <a:spcPts val="2200"/>
              </a:lnSpc>
              <a:spcAft>
                <a:spcPts val="600"/>
              </a:spcAft>
              <a:buFont typeface="Arial" panose="020B0604020202020204" pitchFamily="34" charset="0"/>
              <a:buChar char="•"/>
            </a:pPr>
            <a:r>
              <a:rPr lang="en-US" sz="2400" dirty="0" smtClean="0">
                <a:solidFill>
                  <a:schemeClr val="bg1"/>
                </a:solidFill>
              </a:rPr>
              <a:t>Evidence</a:t>
            </a:r>
            <a:endParaRPr lang="en-US" sz="2400" dirty="0">
              <a:solidFill>
                <a:schemeClr val="bg1"/>
              </a:solidFill>
            </a:endParaRPr>
          </a:p>
        </p:txBody>
      </p:sp>
    </p:spTree>
    <p:extLst>
      <p:ext uri="{BB962C8B-B14F-4D97-AF65-F5344CB8AC3E}">
        <p14:creationId xmlns:p14="http://schemas.microsoft.com/office/powerpoint/2010/main" val="14576302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Ideas </a:t>
            </a:r>
            <a:r>
              <a:rPr lang="en-US" sz="2400" dirty="0">
                <a:solidFill>
                  <a:schemeClr val="accent2">
                    <a:lumMod val="60000"/>
                    <a:lumOff val="40000"/>
                  </a:schemeClr>
                </a:solidFill>
              </a:rPr>
              <a:t>formed in childhood</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Opinions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Parental, political, scholastic, church</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Feelings</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Traditions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What about in medicine</a:t>
            </a:r>
            <a:r>
              <a:rPr lang="en-US" sz="2000" dirty="0" smtClean="0">
                <a:solidFill>
                  <a:schemeClr val="accent2">
                    <a:lumMod val="60000"/>
                    <a:lumOff val="40000"/>
                  </a:schemeClr>
                </a:solidFill>
              </a:rPr>
              <a:t>?</a:t>
            </a:r>
          </a:p>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Evidence</a:t>
            </a:r>
            <a:endParaRPr lang="en-US" sz="2400" dirty="0">
              <a:solidFill>
                <a:schemeClr val="accent2">
                  <a:lumMod val="60000"/>
                  <a:lumOff val="40000"/>
                </a:schemeClr>
              </a:solidFill>
            </a:endParaRPr>
          </a:p>
          <a:p>
            <a:pPr marL="1257300" lvl="2" indent="-342900">
              <a:lnSpc>
                <a:spcPts val="2200"/>
              </a:lnSpc>
              <a:spcAft>
                <a:spcPts val="600"/>
              </a:spcAft>
              <a:buFont typeface="Arial" panose="020B0604020202020204" pitchFamily="34" charset="0"/>
              <a:buChar char="•"/>
            </a:pPr>
            <a:r>
              <a:rPr lang="en-US" sz="2400" dirty="0">
                <a:solidFill>
                  <a:schemeClr val="bg1"/>
                </a:solidFill>
              </a:rPr>
              <a:t>Sound scientific beliefs are based upon evidence. </a:t>
            </a:r>
          </a:p>
        </p:txBody>
      </p:sp>
    </p:spTree>
    <p:extLst>
      <p:ext uri="{BB962C8B-B14F-4D97-AF65-F5344CB8AC3E}">
        <p14:creationId xmlns:p14="http://schemas.microsoft.com/office/powerpoint/2010/main" val="411649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UPON WHAT DO WE BASE OUR BELIEFS ABOUT GOD?</a:t>
            </a:r>
            <a:endParaRPr lang="en-US"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Ideas </a:t>
            </a:r>
            <a:r>
              <a:rPr lang="en-US" sz="2400" dirty="0">
                <a:solidFill>
                  <a:schemeClr val="accent2">
                    <a:lumMod val="60000"/>
                    <a:lumOff val="40000"/>
                  </a:schemeClr>
                </a:solidFill>
              </a:rPr>
              <a:t>formed in childhood</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Opinions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Parental, political, scholastic, church</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Feelings</a:t>
            </a: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Traditions</a:t>
            </a:r>
          </a:p>
          <a:p>
            <a:pPr marL="1714500" lvl="3" indent="-342900">
              <a:lnSpc>
                <a:spcPts val="2200"/>
              </a:lnSpc>
              <a:spcAft>
                <a:spcPts val="600"/>
              </a:spcAft>
              <a:buFont typeface="Wingdings" panose="05000000000000000000" pitchFamily="2" charset="2"/>
              <a:buChar char="§"/>
            </a:pPr>
            <a:r>
              <a:rPr lang="en-US" sz="2000" dirty="0">
                <a:solidFill>
                  <a:schemeClr val="accent2">
                    <a:lumMod val="60000"/>
                    <a:lumOff val="40000"/>
                  </a:schemeClr>
                </a:solidFill>
              </a:rPr>
              <a:t>What about in medicine</a:t>
            </a:r>
            <a:r>
              <a:rPr lang="en-US" sz="2000" dirty="0" smtClean="0">
                <a:solidFill>
                  <a:schemeClr val="accent2">
                    <a:lumMod val="60000"/>
                    <a:lumOff val="40000"/>
                  </a:schemeClr>
                </a:solidFill>
              </a:rPr>
              <a:t>?</a:t>
            </a:r>
          </a:p>
          <a:p>
            <a:pPr marL="1257300" lvl="2" indent="-342900">
              <a:lnSpc>
                <a:spcPts val="2200"/>
              </a:lnSpc>
              <a:spcAft>
                <a:spcPts val="600"/>
              </a:spcAft>
              <a:buFont typeface="Arial" panose="020B0604020202020204" pitchFamily="34" charset="0"/>
              <a:buChar char="•"/>
            </a:pPr>
            <a:r>
              <a:rPr lang="en-US" sz="2400" dirty="0" smtClean="0">
                <a:solidFill>
                  <a:schemeClr val="accent2">
                    <a:lumMod val="60000"/>
                    <a:lumOff val="40000"/>
                  </a:schemeClr>
                </a:solidFill>
              </a:rPr>
              <a:t>Evidence</a:t>
            </a:r>
            <a:endParaRPr lang="en-US" sz="2400" dirty="0">
              <a:solidFill>
                <a:schemeClr val="accent2">
                  <a:lumMod val="60000"/>
                  <a:lumOff val="40000"/>
                </a:schemeClr>
              </a:solidFill>
            </a:endParaRPr>
          </a:p>
          <a:p>
            <a:pPr marL="1257300" lvl="2" indent="-342900">
              <a:lnSpc>
                <a:spcPts val="2200"/>
              </a:lnSpc>
              <a:spcAft>
                <a:spcPts val="600"/>
              </a:spcAft>
              <a:buFont typeface="Arial" panose="020B0604020202020204" pitchFamily="34" charset="0"/>
              <a:buChar char="•"/>
            </a:pPr>
            <a:r>
              <a:rPr lang="en-US" sz="2400" dirty="0">
                <a:solidFill>
                  <a:schemeClr val="accent2">
                    <a:lumMod val="60000"/>
                    <a:lumOff val="40000"/>
                  </a:schemeClr>
                </a:solidFill>
              </a:rPr>
              <a:t>Sound scientific beliefs are based upon evidence. </a:t>
            </a:r>
          </a:p>
          <a:p>
            <a:pPr marL="1257300" lvl="2" indent="-342900">
              <a:lnSpc>
                <a:spcPts val="2200"/>
              </a:lnSpc>
              <a:spcAft>
                <a:spcPts val="600"/>
              </a:spcAft>
              <a:buFont typeface="Arial" panose="020B0604020202020204" pitchFamily="34" charset="0"/>
              <a:buChar char="•"/>
            </a:pPr>
            <a:r>
              <a:rPr lang="en-US" sz="2400" dirty="0">
                <a:solidFill>
                  <a:schemeClr val="bg1"/>
                </a:solidFill>
              </a:rPr>
              <a:t>What about our beliefs about/in God – should they be based on evidence?</a:t>
            </a:r>
            <a:endParaRPr lang="en-US" sz="2400" dirty="0" smtClean="0">
              <a:solidFill>
                <a:schemeClr val="bg1"/>
              </a:solidFill>
            </a:endParaRPr>
          </a:p>
        </p:txBody>
      </p:sp>
    </p:spTree>
    <p:extLst>
      <p:ext uri="{BB962C8B-B14F-4D97-AF65-F5344CB8AC3E}">
        <p14:creationId xmlns:p14="http://schemas.microsoft.com/office/powerpoint/2010/main" val="1395845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TWO THEORIES FOR CHRISTIAN BELIEF</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0"/>
              </a:spcAft>
              <a:buFont typeface="Arial" panose="020B0604020202020204" pitchFamily="34" charset="0"/>
              <a:buChar char="•"/>
            </a:pPr>
            <a:endParaRPr lang="en-US" sz="2400" dirty="0">
              <a:solidFill>
                <a:schemeClr val="bg1"/>
              </a:solidFill>
            </a:endParaRPr>
          </a:p>
          <a:p>
            <a:pPr marL="1257300" lvl="2" indent="-342900">
              <a:spcAft>
                <a:spcPts val="0"/>
              </a:spcAft>
              <a:buFont typeface="Arial" panose="020B0604020202020204" pitchFamily="34" charset="0"/>
              <a:buChar char="•"/>
            </a:pPr>
            <a:endParaRPr lang="en-US" sz="2400" dirty="0" smtClean="0">
              <a:solidFill>
                <a:schemeClr val="bg1"/>
              </a:solidFill>
            </a:endParaRPr>
          </a:p>
          <a:p>
            <a:pPr marL="800100" lvl="1" indent="-342900">
              <a:spcAft>
                <a:spcPts val="0"/>
              </a:spcAft>
              <a:buFont typeface="Arial" panose="020B0604020202020204" pitchFamily="34" charset="0"/>
              <a:buChar char="•"/>
            </a:pPr>
            <a:r>
              <a:rPr lang="en-US" sz="2400" dirty="0" smtClean="0">
                <a:solidFill>
                  <a:schemeClr val="bg1"/>
                </a:solidFill>
              </a:rPr>
              <a:t>We </a:t>
            </a:r>
            <a:r>
              <a:rPr lang="en-US" sz="2400" dirty="0">
                <a:solidFill>
                  <a:schemeClr val="bg1"/>
                </a:solidFill>
              </a:rPr>
              <a:t>have “</a:t>
            </a:r>
            <a:r>
              <a:rPr lang="en-US" sz="2400" dirty="0" smtClean="0">
                <a:solidFill>
                  <a:schemeClr val="bg1"/>
                </a:solidFill>
              </a:rPr>
              <a:t>faith;” </a:t>
            </a:r>
            <a:r>
              <a:rPr lang="en-US" sz="2400" dirty="0">
                <a:solidFill>
                  <a:schemeClr val="bg1"/>
                </a:solidFill>
              </a:rPr>
              <a:t>we don’t need </a:t>
            </a:r>
            <a:r>
              <a:rPr lang="en-US" sz="2400" dirty="0" smtClean="0">
                <a:solidFill>
                  <a:schemeClr val="bg1"/>
                </a:solidFill>
              </a:rPr>
              <a:t>evidence.</a:t>
            </a:r>
            <a:endParaRPr lang="en-US" sz="2400" dirty="0">
              <a:solidFill>
                <a:schemeClr val="bg1"/>
              </a:solidFill>
            </a:endParaRPr>
          </a:p>
          <a:p>
            <a:pPr marL="1257300" lvl="2" indent="-342900">
              <a:spcAft>
                <a:spcPts val="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407544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OBJECTIVES</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Identify </a:t>
            </a:r>
            <a:r>
              <a:rPr lang="en-US" sz="2400" dirty="0">
                <a:solidFill>
                  <a:schemeClr val="accent2">
                    <a:lumMod val="60000"/>
                    <a:lumOff val="40000"/>
                  </a:schemeClr>
                </a:solidFill>
              </a:rPr>
              <a:t>the relationship between belief and physical and mental health. </a:t>
            </a:r>
            <a:endParaRPr lang="en-US" sz="24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smtClean="0">
                <a:solidFill>
                  <a:schemeClr val="bg1"/>
                </a:solidFill>
              </a:rPr>
              <a:t>Examine </a:t>
            </a:r>
            <a:r>
              <a:rPr lang="en-US" sz="2400" dirty="0">
                <a:solidFill>
                  <a:schemeClr val="bg1"/>
                </a:solidFill>
              </a:rPr>
              <a:t>the scientific evidence documenting how a change in belief can alter brain function resulting in a change in health</a:t>
            </a:r>
            <a:r>
              <a:rPr lang="en-US" sz="2400" dirty="0" smtClean="0">
                <a:solidFill>
                  <a:schemeClr val="bg1"/>
                </a:solidFill>
              </a:rPr>
              <a:t>.</a:t>
            </a:r>
          </a:p>
        </p:txBody>
      </p:sp>
    </p:spTree>
    <p:extLst>
      <p:ext uri="{BB962C8B-B14F-4D97-AF65-F5344CB8AC3E}">
        <p14:creationId xmlns:p14="http://schemas.microsoft.com/office/powerpoint/2010/main" val="3432914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TWO THEORIES FOR CHRISTIAN BELIEF</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0"/>
              </a:spcAft>
              <a:buFont typeface="Arial" panose="020B0604020202020204" pitchFamily="34" charset="0"/>
              <a:buChar char="•"/>
            </a:pPr>
            <a:endParaRPr lang="en-US" sz="2400" dirty="0">
              <a:solidFill>
                <a:schemeClr val="bg1"/>
              </a:solidFill>
            </a:endParaRPr>
          </a:p>
          <a:p>
            <a:pPr marL="1257300" lvl="2" indent="-342900">
              <a:spcAft>
                <a:spcPts val="0"/>
              </a:spcAft>
              <a:buFont typeface="Arial" panose="020B0604020202020204" pitchFamily="34" charset="0"/>
              <a:buChar char="•"/>
            </a:pPr>
            <a:endParaRPr lang="en-US" sz="2400" dirty="0" smtClean="0">
              <a:solidFill>
                <a:schemeClr val="bg1"/>
              </a:solidFill>
            </a:endParaRPr>
          </a:p>
          <a:p>
            <a:pPr marL="800100" lvl="1" indent="-342900">
              <a:spcAft>
                <a:spcPts val="0"/>
              </a:spcAft>
              <a:buFont typeface="Arial" panose="020B0604020202020204" pitchFamily="34" charset="0"/>
              <a:buChar char="•"/>
            </a:pPr>
            <a:r>
              <a:rPr lang="en-US" sz="2400" dirty="0" smtClean="0">
                <a:solidFill>
                  <a:schemeClr val="accent2">
                    <a:lumMod val="60000"/>
                    <a:lumOff val="40000"/>
                  </a:schemeClr>
                </a:solidFill>
              </a:rPr>
              <a:t>We </a:t>
            </a:r>
            <a:r>
              <a:rPr lang="en-US" sz="2400" dirty="0">
                <a:solidFill>
                  <a:schemeClr val="accent2">
                    <a:lumMod val="60000"/>
                    <a:lumOff val="40000"/>
                  </a:schemeClr>
                </a:solidFill>
              </a:rPr>
              <a:t>have “</a:t>
            </a:r>
            <a:r>
              <a:rPr lang="en-US" sz="2400" dirty="0" smtClean="0">
                <a:solidFill>
                  <a:schemeClr val="accent2">
                    <a:lumMod val="60000"/>
                    <a:lumOff val="40000"/>
                  </a:schemeClr>
                </a:solidFill>
              </a:rPr>
              <a:t>faith;” </a:t>
            </a:r>
            <a:r>
              <a:rPr lang="en-US" sz="2400" dirty="0">
                <a:solidFill>
                  <a:schemeClr val="accent2">
                    <a:lumMod val="60000"/>
                    <a:lumOff val="40000"/>
                  </a:schemeClr>
                </a:solidFill>
              </a:rPr>
              <a:t>we don’t need </a:t>
            </a:r>
            <a:r>
              <a:rPr lang="en-US" sz="2400" dirty="0" smtClean="0">
                <a:solidFill>
                  <a:schemeClr val="accent2">
                    <a:lumMod val="60000"/>
                    <a:lumOff val="40000"/>
                  </a:schemeClr>
                </a:solidFill>
              </a:rPr>
              <a:t>evidence.</a:t>
            </a:r>
            <a:endParaRPr lang="en-US" sz="2400" dirty="0">
              <a:solidFill>
                <a:schemeClr val="accent2">
                  <a:lumMod val="60000"/>
                  <a:lumOff val="40000"/>
                </a:schemeClr>
              </a:solidFill>
            </a:endParaRPr>
          </a:p>
          <a:p>
            <a:pPr marL="800100" lvl="1" indent="-342900">
              <a:spcAft>
                <a:spcPts val="0"/>
              </a:spcAft>
              <a:buFont typeface="Arial" panose="020B0604020202020204" pitchFamily="34" charset="0"/>
              <a:buChar char="•"/>
            </a:pPr>
            <a:endParaRPr lang="en-US" sz="2400" dirty="0">
              <a:solidFill>
                <a:schemeClr val="bg1"/>
              </a:solidFill>
            </a:endParaRPr>
          </a:p>
          <a:p>
            <a:pPr marL="800100" lvl="1" indent="-342900">
              <a:spcAft>
                <a:spcPts val="0"/>
              </a:spcAft>
              <a:buFont typeface="Arial" panose="020B0604020202020204" pitchFamily="34" charset="0"/>
              <a:buChar char="•"/>
            </a:pPr>
            <a:r>
              <a:rPr lang="en-US" sz="2400" dirty="0" smtClean="0">
                <a:solidFill>
                  <a:schemeClr val="bg1"/>
                </a:solidFill>
              </a:rPr>
              <a:t>Our </a:t>
            </a:r>
            <a:r>
              <a:rPr lang="en-US" sz="2400" dirty="0">
                <a:solidFill>
                  <a:schemeClr val="bg1"/>
                </a:solidFill>
              </a:rPr>
              <a:t>faith is based upon the </a:t>
            </a:r>
            <a:r>
              <a:rPr lang="en-US" sz="2400" dirty="0" smtClean="0">
                <a:solidFill>
                  <a:schemeClr val="bg1"/>
                </a:solidFill>
              </a:rPr>
              <a:t>evidence.</a:t>
            </a:r>
            <a:endParaRPr lang="en-US" sz="2400" dirty="0">
              <a:solidFill>
                <a:schemeClr val="bg1"/>
              </a:solidFill>
            </a:endParaRPr>
          </a:p>
        </p:txBody>
      </p:sp>
    </p:spTree>
    <p:extLst>
      <p:ext uri="{BB962C8B-B14F-4D97-AF65-F5344CB8AC3E}">
        <p14:creationId xmlns:p14="http://schemas.microsoft.com/office/powerpoint/2010/main" val="405543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000"/>
              </a:lnSpc>
              <a:spcAft>
                <a:spcPts val="600"/>
              </a:spcAft>
              <a:buFont typeface="Arial" panose="020B0604020202020204" pitchFamily="34" charset="0"/>
              <a:buChar char="•"/>
            </a:pPr>
            <a:endParaRPr lang="en-US" sz="2000" b="1" dirty="0">
              <a:solidFill>
                <a:srgbClr val="FFFF99"/>
              </a:solidFill>
            </a:endParaRPr>
          </a:p>
          <a:p>
            <a:pPr marL="342900" indent="-342900">
              <a:lnSpc>
                <a:spcPts val="2000"/>
              </a:lnSpc>
              <a:spcAft>
                <a:spcPts val="600"/>
              </a:spcAft>
              <a:buFont typeface="Arial" panose="020B0604020202020204" pitchFamily="34" charset="0"/>
              <a:buChar char="•"/>
            </a:pPr>
            <a:r>
              <a:rPr lang="en-US" sz="2000" b="1" dirty="0" smtClean="0">
                <a:solidFill>
                  <a:srgbClr val="FFFF99"/>
                </a:solidFill>
              </a:rPr>
              <a:t>Scripture:</a:t>
            </a:r>
            <a:r>
              <a:rPr lang="en-US" sz="2000" dirty="0" smtClean="0">
                <a:solidFill>
                  <a:schemeClr val="bg1"/>
                </a:solidFill>
              </a:rPr>
              <a:t>  All </a:t>
            </a:r>
            <a:r>
              <a:rPr lang="en-US" sz="2000" dirty="0">
                <a:solidFill>
                  <a:schemeClr val="bg1"/>
                </a:solidFill>
              </a:rPr>
              <a:t>Scripture is God-breathed and is useful for teaching, rebuking, correcting and training in </a:t>
            </a:r>
            <a:r>
              <a:rPr lang="en-US" sz="2000" dirty="0" smtClean="0">
                <a:solidFill>
                  <a:schemeClr val="bg1"/>
                </a:solidFill>
              </a:rPr>
              <a:t>righteousness. </a:t>
            </a:r>
            <a:r>
              <a:rPr lang="en-US" dirty="0" smtClean="0">
                <a:solidFill>
                  <a:schemeClr val="tx2">
                    <a:lumMod val="40000"/>
                    <a:lumOff val="60000"/>
                  </a:schemeClr>
                </a:solidFill>
              </a:rPr>
              <a:t>(2 Timothy </a:t>
            </a:r>
            <a:r>
              <a:rPr lang="en-US" dirty="0">
                <a:solidFill>
                  <a:schemeClr val="tx2">
                    <a:lumMod val="40000"/>
                    <a:lumOff val="60000"/>
                  </a:schemeClr>
                </a:solidFill>
              </a:rPr>
              <a:t>3:16)</a:t>
            </a:r>
          </a:p>
          <a:p>
            <a:pPr marL="1257300" lvl="2" indent="-342900">
              <a:lnSpc>
                <a:spcPts val="2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901406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000"/>
              </a:lnSpc>
              <a:spcAft>
                <a:spcPts val="600"/>
              </a:spcAft>
              <a:buFont typeface="Arial" panose="020B0604020202020204" pitchFamily="34" charset="0"/>
              <a:buChar char="•"/>
            </a:pPr>
            <a:endParaRPr lang="en-US" sz="2000" b="1" dirty="0" smtClean="0">
              <a:solidFill>
                <a:schemeClr val="accent2">
                  <a:lumMod val="60000"/>
                  <a:lumOff val="40000"/>
                </a:schemeClr>
              </a:solidFill>
            </a:endParaRPr>
          </a:p>
          <a:p>
            <a:pPr marL="342900" indent="-342900">
              <a:lnSpc>
                <a:spcPts val="2000"/>
              </a:lnSpc>
              <a:spcAft>
                <a:spcPts val="600"/>
              </a:spcAft>
              <a:buFont typeface="Arial" panose="020B0604020202020204" pitchFamily="34" charset="0"/>
              <a:buChar char="•"/>
            </a:pPr>
            <a:r>
              <a:rPr lang="en-US" sz="2000" b="1" dirty="0" smtClean="0">
                <a:solidFill>
                  <a:schemeClr val="accent2">
                    <a:lumMod val="60000"/>
                    <a:lumOff val="40000"/>
                  </a:schemeClr>
                </a:solidFill>
              </a:rPr>
              <a:t>Scripture</a:t>
            </a:r>
            <a:r>
              <a:rPr lang="en-US" sz="2000" b="1" dirty="0">
                <a:solidFill>
                  <a:schemeClr val="accent2">
                    <a:lumMod val="60000"/>
                    <a:lumOff val="40000"/>
                  </a:schemeClr>
                </a:solidFill>
              </a:rPr>
              <a:t>:</a:t>
            </a:r>
            <a:r>
              <a:rPr lang="en-US" sz="2000" dirty="0">
                <a:solidFill>
                  <a:schemeClr val="accent2">
                    <a:lumMod val="60000"/>
                    <a:lumOff val="40000"/>
                  </a:schemeClr>
                </a:solidFill>
              </a:rPr>
              <a:t>  All Scripture is God-breathed and is useful for teaching, rebuking, correcting and training in righteousness. </a:t>
            </a:r>
            <a:r>
              <a:rPr lang="en-US" dirty="0">
                <a:solidFill>
                  <a:schemeClr val="accent2">
                    <a:lumMod val="60000"/>
                    <a:lumOff val="40000"/>
                  </a:schemeClr>
                </a:solidFill>
              </a:rPr>
              <a:t>(2 Timothy 3:16</a:t>
            </a:r>
            <a:r>
              <a:rPr lang="en-US" dirty="0" smtClean="0">
                <a:solidFill>
                  <a:schemeClr val="accent2">
                    <a:lumMod val="60000"/>
                    <a:lumOff val="40000"/>
                  </a:schemeClr>
                </a:solidFill>
              </a:rPr>
              <a:t>)</a:t>
            </a:r>
            <a:br>
              <a:rPr lang="en-US" dirty="0" smtClean="0">
                <a:solidFill>
                  <a:schemeClr val="accent2">
                    <a:lumMod val="60000"/>
                    <a:lumOff val="40000"/>
                  </a:schemeClr>
                </a:solidFill>
              </a:rPr>
            </a:br>
            <a:endParaRPr lang="en-US" dirty="0">
              <a:solidFill>
                <a:schemeClr val="accent2">
                  <a:lumMod val="60000"/>
                  <a:lumOff val="40000"/>
                </a:schemeClr>
              </a:solidFill>
            </a:endParaRPr>
          </a:p>
          <a:p>
            <a:pPr marL="342900" indent="-342900">
              <a:lnSpc>
                <a:spcPts val="2000"/>
              </a:lnSpc>
              <a:spcAft>
                <a:spcPts val="600"/>
              </a:spcAft>
              <a:buFont typeface="Arial" panose="020B0604020202020204" pitchFamily="34" charset="0"/>
              <a:buChar char="•"/>
            </a:pPr>
            <a:r>
              <a:rPr lang="en-US" sz="2000" b="1" dirty="0" smtClean="0">
                <a:solidFill>
                  <a:srgbClr val="FFFF99"/>
                </a:solidFill>
              </a:rPr>
              <a:t>Science:</a:t>
            </a:r>
            <a:r>
              <a:rPr lang="en-US" sz="2000" dirty="0" smtClean="0">
                <a:solidFill>
                  <a:schemeClr val="bg1"/>
                </a:solidFill>
              </a:rPr>
              <a:t>  For </a:t>
            </a:r>
            <a:r>
              <a:rPr lang="en-US" sz="2000" dirty="0">
                <a:solidFill>
                  <a:schemeClr val="bg1"/>
                </a:solidFill>
              </a:rPr>
              <a:t>since the creation of the world God’s invisible qualities—his eternal power and divine nature—have been clearly seen, </a:t>
            </a:r>
            <a:r>
              <a:rPr lang="en-US" sz="2000" b="1" spc="30" dirty="0">
                <a:solidFill>
                  <a:srgbClr val="FFFF99"/>
                </a:solidFill>
              </a:rPr>
              <a:t>being understood from what has been made</a:t>
            </a:r>
            <a:r>
              <a:rPr lang="en-US" sz="2000" dirty="0">
                <a:solidFill>
                  <a:schemeClr val="bg1"/>
                </a:solidFill>
              </a:rPr>
              <a:t>, so that men are without excuse</a:t>
            </a:r>
            <a:r>
              <a:rPr lang="en-US" sz="2000" dirty="0" smtClean="0">
                <a:solidFill>
                  <a:schemeClr val="bg1"/>
                </a:solidFill>
              </a:rPr>
              <a:t>. </a:t>
            </a:r>
            <a:r>
              <a:rPr lang="en-US" dirty="0">
                <a:solidFill>
                  <a:schemeClr val="tx2">
                    <a:lumMod val="40000"/>
                    <a:lumOff val="60000"/>
                  </a:schemeClr>
                </a:solidFill>
              </a:rPr>
              <a:t>(</a:t>
            </a:r>
            <a:r>
              <a:rPr lang="en-US" dirty="0" smtClean="0">
                <a:solidFill>
                  <a:schemeClr val="tx2">
                    <a:lumMod val="40000"/>
                    <a:lumOff val="60000"/>
                  </a:schemeClr>
                </a:solidFill>
              </a:rPr>
              <a:t>Romans 1:20 - emphasis </a:t>
            </a:r>
            <a:r>
              <a:rPr lang="en-US" dirty="0">
                <a:solidFill>
                  <a:schemeClr val="tx2">
                    <a:lumMod val="40000"/>
                    <a:lumOff val="60000"/>
                  </a:schemeClr>
                </a:solidFill>
              </a:rPr>
              <a:t>mine)</a:t>
            </a:r>
            <a:endParaRPr lang="en-US" sz="2000" dirty="0">
              <a:solidFill>
                <a:schemeClr val="tx2">
                  <a:lumMod val="40000"/>
                  <a:lumOff val="60000"/>
                </a:schemeClr>
              </a:solidFill>
            </a:endParaRPr>
          </a:p>
          <a:p>
            <a:pPr marL="1257300" lvl="2" indent="-342900">
              <a:lnSpc>
                <a:spcPts val="2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54527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000"/>
              </a:lnSpc>
              <a:spcAft>
                <a:spcPts val="600"/>
              </a:spcAft>
              <a:buFont typeface="Arial" panose="020B0604020202020204" pitchFamily="34" charset="0"/>
              <a:buChar char="•"/>
            </a:pPr>
            <a:endParaRPr lang="en-US" sz="2000" b="1" dirty="0" smtClean="0">
              <a:solidFill>
                <a:schemeClr val="accent2">
                  <a:lumMod val="60000"/>
                  <a:lumOff val="40000"/>
                </a:schemeClr>
              </a:solidFill>
            </a:endParaRPr>
          </a:p>
          <a:p>
            <a:pPr marL="342900" indent="-342900">
              <a:lnSpc>
                <a:spcPts val="2000"/>
              </a:lnSpc>
              <a:spcAft>
                <a:spcPts val="600"/>
              </a:spcAft>
              <a:buFont typeface="Arial" panose="020B0604020202020204" pitchFamily="34" charset="0"/>
              <a:buChar char="•"/>
            </a:pPr>
            <a:r>
              <a:rPr lang="en-US" sz="2000" b="1" dirty="0" smtClean="0">
                <a:solidFill>
                  <a:schemeClr val="accent2">
                    <a:lumMod val="60000"/>
                    <a:lumOff val="40000"/>
                  </a:schemeClr>
                </a:solidFill>
              </a:rPr>
              <a:t>Scripture</a:t>
            </a:r>
            <a:r>
              <a:rPr lang="en-US" sz="2000" b="1" dirty="0">
                <a:solidFill>
                  <a:schemeClr val="accent2">
                    <a:lumMod val="60000"/>
                    <a:lumOff val="40000"/>
                  </a:schemeClr>
                </a:solidFill>
              </a:rPr>
              <a:t>:</a:t>
            </a:r>
            <a:r>
              <a:rPr lang="en-US" sz="2000" dirty="0">
                <a:solidFill>
                  <a:schemeClr val="accent2">
                    <a:lumMod val="60000"/>
                    <a:lumOff val="40000"/>
                  </a:schemeClr>
                </a:solidFill>
              </a:rPr>
              <a:t>  All Scripture is God-breathed and is useful for teaching, rebuking, correcting and training in righteousness. </a:t>
            </a:r>
            <a:r>
              <a:rPr lang="en-US" dirty="0">
                <a:solidFill>
                  <a:schemeClr val="accent2">
                    <a:lumMod val="60000"/>
                    <a:lumOff val="40000"/>
                  </a:schemeClr>
                </a:solidFill>
              </a:rPr>
              <a:t>(2 Timothy 3:16</a:t>
            </a:r>
            <a:r>
              <a:rPr lang="en-US" dirty="0" smtClean="0">
                <a:solidFill>
                  <a:schemeClr val="accent2">
                    <a:lumMod val="60000"/>
                    <a:lumOff val="40000"/>
                  </a:schemeClr>
                </a:solidFill>
              </a:rPr>
              <a:t>)</a:t>
            </a:r>
            <a:br>
              <a:rPr lang="en-US" dirty="0" smtClean="0">
                <a:solidFill>
                  <a:schemeClr val="accent2">
                    <a:lumMod val="60000"/>
                    <a:lumOff val="40000"/>
                  </a:schemeClr>
                </a:solidFill>
              </a:rPr>
            </a:br>
            <a:endParaRPr lang="en-US" dirty="0">
              <a:solidFill>
                <a:schemeClr val="accent2">
                  <a:lumMod val="60000"/>
                  <a:lumOff val="40000"/>
                </a:schemeClr>
              </a:solidFill>
            </a:endParaRPr>
          </a:p>
          <a:p>
            <a:pPr marL="342900" indent="-342900">
              <a:lnSpc>
                <a:spcPts val="2000"/>
              </a:lnSpc>
              <a:spcAft>
                <a:spcPts val="600"/>
              </a:spcAft>
              <a:buFont typeface="Arial" panose="020B0604020202020204" pitchFamily="34" charset="0"/>
              <a:buChar char="•"/>
            </a:pPr>
            <a:r>
              <a:rPr lang="en-US" sz="2000" b="1" dirty="0">
                <a:solidFill>
                  <a:schemeClr val="accent2">
                    <a:lumMod val="60000"/>
                    <a:lumOff val="40000"/>
                  </a:schemeClr>
                </a:solidFill>
              </a:rPr>
              <a:t>Science:</a:t>
            </a:r>
            <a:r>
              <a:rPr lang="en-US" sz="2000" dirty="0">
                <a:solidFill>
                  <a:schemeClr val="accent2">
                    <a:lumMod val="60000"/>
                    <a:lumOff val="40000"/>
                  </a:schemeClr>
                </a:solidFill>
              </a:rPr>
              <a:t>  For since the creation of the world God’s invisible qualities—his eternal power and divine nature—have been clearly seen, </a:t>
            </a:r>
            <a:r>
              <a:rPr lang="en-US" sz="2000" b="1" spc="30" dirty="0">
                <a:ln w="0">
                  <a:noFill/>
                </a:ln>
                <a:solidFill>
                  <a:schemeClr val="accent2">
                    <a:lumMod val="60000"/>
                    <a:lumOff val="40000"/>
                  </a:schemeClr>
                </a:solidFill>
                <a:effectLst/>
              </a:rPr>
              <a:t>being understood from what has been made</a:t>
            </a:r>
            <a:r>
              <a:rPr lang="en-US" sz="2000" dirty="0">
                <a:ln w="0">
                  <a:solidFill>
                    <a:schemeClr val="tx1"/>
                  </a:solidFill>
                </a:ln>
                <a:solidFill>
                  <a:schemeClr val="accent2">
                    <a:lumMod val="60000"/>
                    <a:lumOff val="40000"/>
                  </a:schemeClr>
                </a:solidFill>
                <a:effectLst/>
              </a:rPr>
              <a:t>, </a:t>
            </a:r>
            <a:r>
              <a:rPr lang="en-US" sz="2000" dirty="0">
                <a:solidFill>
                  <a:schemeClr val="accent2">
                    <a:lumMod val="60000"/>
                    <a:lumOff val="40000"/>
                  </a:schemeClr>
                </a:solidFill>
              </a:rPr>
              <a:t>so that men are without excuse. </a:t>
            </a:r>
            <a:r>
              <a:rPr lang="en-US" dirty="0">
                <a:solidFill>
                  <a:schemeClr val="accent2">
                    <a:lumMod val="60000"/>
                    <a:lumOff val="40000"/>
                  </a:schemeClr>
                </a:solidFill>
              </a:rPr>
              <a:t>(Romans 1:20 - emphasis mine</a:t>
            </a:r>
            <a:r>
              <a:rPr lang="en-US" sz="1200" dirty="0" smtClean="0">
                <a:solidFill>
                  <a:schemeClr val="accent2">
                    <a:lumMod val="60000"/>
                    <a:lumOff val="40000"/>
                  </a:schemeClr>
                </a:solidFill>
              </a:rPr>
              <a:t>)</a:t>
            </a:r>
            <a:br>
              <a:rPr lang="en-US" sz="1200" dirty="0" smtClean="0">
                <a:solidFill>
                  <a:schemeClr val="accent2">
                    <a:lumMod val="60000"/>
                    <a:lumOff val="40000"/>
                  </a:schemeClr>
                </a:solidFill>
              </a:rPr>
            </a:br>
            <a:endParaRPr lang="en-US" sz="2000" dirty="0" smtClean="0">
              <a:solidFill>
                <a:schemeClr val="accent2">
                  <a:lumMod val="60000"/>
                  <a:lumOff val="40000"/>
                </a:schemeClr>
              </a:solidFill>
            </a:endParaRPr>
          </a:p>
          <a:p>
            <a:pPr marL="342900" indent="-342900">
              <a:lnSpc>
                <a:spcPts val="2000"/>
              </a:lnSpc>
              <a:spcAft>
                <a:spcPts val="600"/>
              </a:spcAft>
              <a:buFont typeface="Arial" panose="020B0604020202020204" pitchFamily="34" charset="0"/>
              <a:buChar char="•"/>
            </a:pPr>
            <a:r>
              <a:rPr lang="en-US" sz="2000" b="1" dirty="0" smtClean="0">
                <a:solidFill>
                  <a:srgbClr val="FFFF99"/>
                </a:solidFill>
              </a:rPr>
              <a:t>Experience:</a:t>
            </a:r>
            <a:r>
              <a:rPr lang="en-US" sz="2000" dirty="0" smtClean="0">
                <a:solidFill>
                  <a:schemeClr val="bg1"/>
                </a:solidFill>
              </a:rPr>
              <a:t>  Taste </a:t>
            </a:r>
            <a:r>
              <a:rPr lang="en-US" sz="2000" dirty="0">
                <a:solidFill>
                  <a:schemeClr val="bg1"/>
                </a:solidFill>
              </a:rPr>
              <a:t>and see that the Lord is </a:t>
            </a:r>
            <a:r>
              <a:rPr lang="en-US" sz="2000" dirty="0" smtClean="0">
                <a:solidFill>
                  <a:schemeClr val="bg1"/>
                </a:solidFill>
              </a:rPr>
              <a:t>good. </a:t>
            </a:r>
            <a:r>
              <a:rPr lang="en-US" dirty="0">
                <a:solidFill>
                  <a:schemeClr val="tx2">
                    <a:lumMod val="40000"/>
                    <a:lumOff val="60000"/>
                  </a:schemeClr>
                </a:solidFill>
              </a:rPr>
              <a:t>(Ps 34:8)</a:t>
            </a:r>
            <a:r>
              <a:rPr lang="en-US" sz="2000" dirty="0">
                <a:solidFill>
                  <a:schemeClr val="bg1"/>
                </a:solidFill>
              </a:rPr>
              <a:t>; </a:t>
            </a:r>
            <a:r>
              <a:rPr lang="en-US" sz="2000" dirty="0" smtClean="0">
                <a:solidFill>
                  <a:schemeClr val="bg1"/>
                </a:solidFill>
              </a:rPr>
              <a:t>Then </a:t>
            </a:r>
            <a:r>
              <a:rPr lang="en-US" sz="2000" dirty="0">
                <a:solidFill>
                  <a:schemeClr val="bg1"/>
                </a:solidFill>
              </a:rPr>
              <a:t>he said to Thomas, ‘Put your finger here; see my hands. Reach out your hand and put it into my side. Stop doubting and believe</a:t>
            </a:r>
            <a:r>
              <a:rPr lang="en-US" sz="2000" dirty="0" smtClean="0">
                <a:solidFill>
                  <a:schemeClr val="bg1"/>
                </a:solidFill>
              </a:rPr>
              <a:t>.’ </a:t>
            </a:r>
            <a:r>
              <a:rPr lang="en-US" dirty="0">
                <a:solidFill>
                  <a:schemeClr val="tx2">
                    <a:lumMod val="40000"/>
                    <a:lumOff val="60000"/>
                  </a:schemeClr>
                </a:solidFill>
              </a:rPr>
              <a:t>(</a:t>
            </a:r>
            <a:r>
              <a:rPr lang="en-US" dirty="0" smtClean="0">
                <a:solidFill>
                  <a:schemeClr val="tx2">
                    <a:lumMod val="40000"/>
                    <a:lumOff val="60000"/>
                  </a:schemeClr>
                </a:solidFill>
              </a:rPr>
              <a:t>John </a:t>
            </a:r>
            <a:r>
              <a:rPr lang="en-US" dirty="0">
                <a:solidFill>
                  <a:schemeClr val="tx2">
                    <a:lumMod val="40000"/>
                    <a:lumOff val="60000"/>
                  </a:schemeClr>
                </a:solidFill>
              </a:rPr>
              <a:t>20:27)</a:t>
            </a:r>
          </a:p>
          <a:p>
            <a:pPr marL="1257300" lvl="2" indent="-342900">
              <a:lnSpc>
                <a:spcPts val="2000"/>
              </a:lnSpc>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996977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THE PROBLEM IF WE SEPARATE THE 3 THREADS</a:t>
            </a:r>
            <a:endParaRPr lang="en-US" b="1" spc="5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0"/>
              </a:spcAft>
              <a:buFont typeface="Arial" panose="020B0604020202020204" pitchFamily="34" charset="0"/>
              <a:buChar char="•"/>
            </a:pPr>
            <a:endParaRPr lang="en-US" sz="2000" dirty="0">
              <a:solidFill>
                <a:schemeClr val="bg1"/>
              </a:solidFill>
            </a:endParaRPr>
          </a:p>
        </p:txBody>
      </p:sp>
      <p:pic>
        <p:nvPicPr>
          <p:cNvPr id="9" name="Content Placeholder 7" descr="VennDiagram_Science.png"/>
          <p:cNvPicPr>
            <a:picLocks noGrp="1" noChangeAspect="1"/>
          </p:cNvPicPr>
          <p:nvPr/>
        </p:nvPicPr>
        <p:blipFill rotWithShape="1">
          <a:blip r:embed="rId2">
            <a:extLst>
              <a:ext uri="{28A0092B-C50C-407E-A947-70E740481C1C}">
                <a14:useLocalDpi xmlns:a14="http://schemas.microsoft.com/office/drawing/2010/main" val="0"/>
              </a:ext>
            </a:extLst>
          </a:blip>
          <a:srcRect t="-686" b="-418"/>
          <a:stretch/>
        </p:blipFill>
        <p:spPr>
          <a:xfrm>
            <a:off x="2926080" y="914400"/>
            <a:ext cx="3612660" cy="3657600"/>
          </a:xfrm>
          <a:prstGeom prst="rect">
            <a:avLst/>
          </a:prstGeom>
        </p:spPr>
      </p:pic>
    </p:spTree>
    <p:extLst>
      <p:ext uri="{BB962C8B-B14F-4D97-AF65-F5344CB8AC3E}">
        <p14:creationId xmlns:p14="http://schemas.microsoft.com/office/powerpoint/2010/main" val="32649474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THE PROBLEM IF WE SEPARATE THE 3 THREADS</a:t>
            </a:r>
            <a:endParaRPr lang="en-US" b="1" spc="5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0"/>
              </a:spcAft>
              <a:buFont typeface="Arial" panose="020B0604020202020204" pitchFamily="34" charset="0"/>
              <a:buChar char="•"/>
            </a:pPr>
            <a:endParaRPr lang="en-US" sz="20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803" y="887507"/>
            <a:ext cx="3609536" cy="369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253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THE PROBLEM IF WE SEPARATE THE 3 THREADS</a:t>
            </a:r>
            <a:endParaRPr lang="en-US" b="1" spc="5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0"/>
              </a:spcAft>
              <a:buFont typeface="Arial" panose="020B0604020202020204" pitchFamily="34" charset="0"/>
              <a:buChar char="•"/>
            </a:pPr>
            <a:endParaRPr lang="en-US" sz="2000"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805" y="451013"/>
            <a:ext cx="3604465" cy="418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573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INTEGRATIVE EVIDENCE-BASED APPROACH</a:t>
            </a:r>
            <a:endParaRPr lang="en-US" b="1" spc="50" dirty="0" smtClean="0">
              <a:solidFill>
                <a:srgbClr val="FFFFCC"/>
              </a:solidFill>
            </a:endParaRPr>
          </a:p>
        </p:txBody>
      </p:sp>
      <p:sp>
        <p:nvSpPr>
          <p:cNvPr id="6" name="TextBox 5"/>
          <p:cNvSpPr txBox="1">
            <a:spLocks noChangeArrowheads="1"/>
          </p:cNvSpPr>
          <p:nvPr/>
        </p:nvSpPr>
        <p:spPr>
          <a:xfrm>
            <a:off x="1143000" y="666751"/>
            <a:ext cx="7315200" cy="37337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0"/>
              </a:spcAft>
              <a:buFont typeface="Arial" panose="020B0604020202020204" pitchFamily="34" charset="0"/>
              <a:buChar char="•"/>
            </a:pPr>
            <a:endParaRPr lang="en-US" sz="2000" dirty="0">
              <a:solidFill>
                <a:schemeClr val="bg1"/>
              </a:solidFill>
            </a:endParaRPr>
          </a:p>
        </p:txBody>
      </p:sp>
      <p:pic>
        <p:nvPicPr>
          <p:cNvPr id="9" name="Content Placeholder 7" descr="VennDiagram_HarmonizedTruth.png"/>
          <p:cNvPicPr>
            <a:picLocks noGrp="1" noChangeAspect="1"/>
          </p:cNvPicPr>
          <p:nvPr/>
        </p:nvPicPr>
        <p:blipFill rotWithShape="1">
          <a:blip r:embed="rId2" cstate="print">
            <a:extLst>
              <a:ext uri="{28A0092B-C50C-407E-A947-70E740481C1C}">
                <a14:useLocalDpi xmlns:a14="http://schemas.microsoft.com/office/drawing/2010/main" val="0"/>
              </a:ext>
            </a:extLst>
          </a:blip>
          <a:srcRect t="-7432" b="-5839"/>
          <a:stretch/>
        </p:blipFill>
        <p:spPr>
          <a:xfrm>
            <a:off x="2962567" y="719115"/>
            <a:ext cx="3694744" cy="4014576"/>
          </a:xfrm>
          <a:prstGeom prst="rect">
            <a:avLst/>
          </a:prstGeom>
        </p:spPr>
      </p:pic>
    </p:spTree>
    <p:extLst>
      <p:ext uri="{BB962C8B-B14F-4D97-AF65-F5344CB8AC3E}">
        <p14:creationId xmlns:p14="http://schemas.microsoft.com/office/powerpoint/2010/main" val="37649836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EVIDENCE HAS GOD GIVEN?</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342900" indent="-342900">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689223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EVIDENCE HAS GOD GIVEN?</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342900" indent="-342900">
              <a:spcAft>
                <a:spcPts val="1200"/>
              </a:spcAft>
              <a:buFont typeface="Arial" panose="020B0604020202020204" pitchFamily="34" charset="0"/>
              <a:buChar char="•"/>
            </a:pPr>
            <a:r>
              <a:rPr lang="en-US" sz="2400" dirty="0" smtClean="0">
                <a:solidFill>
                  <a:schemeClr val="bg1"/>
                </a:solidFill>
              </a:rPr>
              <a:t>The </a:t>
            </a:r>
            <a:r>
              <a:rPr lang="en-US" sz="2400" dirty="0">
                <a:solidFill>
                  <a:schemeClr val="bg1"/>
                </a:solidFill>
              </a:rPr>
              <a:t>history of His actions recorded in </a:t>
            </a:r>
            <a:r>
              <a:rPr lang="en-US" sz="2400" dirty="0" smtClean="0">
                <a:solidFill>
                  <a:schemeClr val="bg1"/>
                </a:solidFill>
              </a:rPr>
              <a:t>Scripture.</a:t>
            </a:r>
            <a:endParaRPr lang="en-US" sz="2400" dirty="0">
              <a:solidFill>
                <a:schemeClr val="bg1"/>
              </a:solidFill>
            </a:endParaRPr>
          </a:p>
        </p:txBody>
      </p:sp>
    </p:spTree>
    <p:extLst>
      <p:ext uri="{BB962C8B-B14F-4D97-AF65-F5344CB8AC3E}">
        <p14:creationId xmlns:p14="http://schemas.microsoft.com/office/powerpoint/2010/main" val="273448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OBJECTIVES</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Identify </a:t>
            </a:r>
            <a:r>
              <a:rPr lang="en-US" sz="2400" dirty="0">
                <a:solidFill>
                  <a:schemeClr val="accent2">
                    <a:lumMod val="60000"/>
                    <a:lumOff val="40000"/>
                  </a:schemeClr>
                </a:solidFill>
              </a:rPr>
              <a:t>the relationship between belief and physical and mental health. </a:t>
            </a:r>
            <a:endParaRPr lang="en-US" sz="24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Examine </a:t>
            </a:r>
            <a:r>
              <a:rPr lang="en-US" sz="2400" dirty="0">
                <a:solidFill>
                  <a:schemeClr val="accent2">
                    <a:lumMod val="60000"/>
                    <a:lumOff val="40000"/>
                  </a:schemeClr>
                </a:solidFill>
              </a:rPr>
              <a:t>the scientific evidence documenting how a change in belief can alter brain function resulting in a change in health</a:t>
            </a:r>
            <a:r>
              <a:rPr lang="en-US" sz="2400" dirty="0" smtClean="0">
                <a:solidFill>
                  <a:schemeClr val="accent2">
                    <a:lumMod val="60000"/>
                    <a:lumOff val="40000"/>
                  </a:schemeClr>
                </a:solidFill>
              </a:rPr>
              <a:t>.</a:t>
            </a:r>
          </a:p>
          <a:p>
            <a:pPr marL="800100" lvl="1" indent="-342900">
              <a:spcAft>
                <a:spcPts val="1200"/>
              </a:spcAft>
              <a:buFont typeface="Arial" panose="020B0604020202020204" pitchFamily="34" charset="0"/>
              <a:buChar char="•"/>
            </a:pPr>
            <a:r>
              <a:rPr lang="en-US" sz="2400" dirty="0" smtClean="0">
                <a:solidFill>
                  <a:schemeClr val="bg1"/>
                </a:solidFill>
              </a:rPr>
              <a:t>Formulate </a:t>
            </a:r>
            <a:r>
              <a:rPr lang="en-US" sz="2400" dirty="0">
                <a:solidFill>
                  <a:schemeClr val="bg1"/>
                </a:solidFill>
              </a:rPr>
              <a:t>a methodology for separating healthy from unhealthy beliefs. </a:t>
            </a:r>
          </a:p>
        </p:txBody>
      </p:sp>
    </p:spTree>
    <p:extLst>
      <p:ext uri="{BB962C8B-B14F-4D97-AF65-F5344CB8AC3E}">
        <p14:creationId xmlns:p14="http://schemas.microsoft.com/office/powerpoint/2010/main" val="3541351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EVIDENCE HAS GOD GIVEN?</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342900" indent="-342900">
              <a:spcAft>
                <a:spcPts val="1200"/>
              </a:spcAft>
              <a:buFont typeface="Arial" panose="020B0604020202020204" pitchFamily="34" charset="0"/>
              <a:buChar char="•"/>
            </a:pPr>
            <a:r>
              <a:rPr lang="en-US" sz="2400" dirty="0" smtClean="0">
                <a:solidFill>
                  <a:schemeClr val="accent2">
                    <a:lumMod val="60000"/>
                    <a:lumOff val="40000"/>
                  </a:schemeClr>
                </a:solidFill>
              </a:rPr>
              <a:t>The </a:t>
            </a:r>
            <a:r>
              <a:rPr lang="en-US" sz="2400" dirty="0">
                <a:solidFill>
                  <a:schemeClr val="accent2">
                    <a:lumMod val="60000"/>
                    <a:lumOff val="40000"/>
                  </a:schemeClr>
                </a:solidFill>
              </a:rPr>
              <a:t>history of His actions recorded in </a:t>
            </a:r>
            <a:r>
              <a:rPr lang="en-US" sz="2400" dirty="0" smtClean="0">
                <a:solidFill>
                  <a:schemeClr val="accent2">
                    <a:lumMod val="60000"/>
                    <a:lumOff val="40000"/>
                  </a:schemeClr>
                </a:solidFill>
              </a:rPr>
              <a:t>Scripture.</a:t>
            </a:r>
            <a:endParaRPr lang="en-US" sz="2400" dirty="0">
              <a:solidFill>
                <a:schemeClr val="accent2">
                  <a:lumMod val="60000"/>
                  <a:lumOff val="40000"/>
                </a:schemeClr>
              </a:solidFill>
            </a:endParaRPr>
          </a:p>
          <a:p>
            <a:pPr marL="342900" indent="-342900">
              <a:spcAft>
                <a:spcPts val="1200"/>
              </a:spcAft>
              <a:buFont typeface="Arial" panose="020B0604020202020204" pitchFamily="34" charset="0"/>
              <a:buChar char="•"/>
            </a:pPr>
            <a:r>
              <a:rPr lang="en-US" sz="2400" dirty="0">
                <a:solidFill>
                  <a:schemeClr val="bg1"/>
                </a:solidFill>
              </a:rPr>
              <a:t>The evidence of His character as revealed in </a:t>
            </a:r>
            <a:r>
              <a:rPr lang="en-US" sz="2400" dirty="0" smtClean="0">
                <a:solidFill>
                  <a:schemeClr val="bg1"/>
                </a:solidFill>
              </a:rPr>
              <a:t>Christ.</a:t>
            </a:r>
            <a:endParaRPr lang="en-US" sz="2400" dirty="0">
              <a:solidFill>
                <a:schemeClr val="bg1"/>
              </a:solidFill>
            </a:endParaRPr>
          </a:p>
        </p:txBody>
      </p:sp>
    </p:spTree>
    <p:extLst>
      <p:ext uri="{BB962C8B-B14F-4D97-AF65-F5344CB8AC3E}">
        <p14:creationId xmlns:p14="http://schemas.microsoft.com/office/powerpoint/2010/main" val="11387697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EVIDENCE HAS GOD GIVEN?</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342900" indent="-342900">
              <a:spcAft>
                <a:spcPts val="1200"/>
              </a:spcAft>
              <a:buFont typeface="Arial" panose="020B0604020202020204" pitchFamily="34" charset="0"/>
              <a:buChar char="•"/>
            </a:pPr>
            <a:r>
              <a:rPr lang="en-US" sz="2400" dirty="0" smtClean="0">
                <a:solidFill>
                  <a:schemeClr val="accent2">
                    <a:lumMod val="60000"/>
                    <a:lumOff val="40000"/>
                  </a:schemeClr>
                </a:solidFill>
              </a:rPr>
              <a:t>The </a:t>
            </a:r>
            <a:r>
              <a:rPr lang="en-US" sz="2400" dirty="0">
                <a:solidFill>
                  <a:schemeClr val="accent2">
                    <a:lumMod val="60000"/>
                    <a:lumOff val="40000"/>
                  </a:schemeClr>
                </a:solidFill>
              </a:rPr>
              <a:t>history of His actions recorded in </a:t>
            </a:r>
            <a:r>
              <a:rPr lang="en-US" sz="2400" dirty="0" smtClean="0">
                <a:solidFill>
                  <a:schemeClr val="accent2">
                    <a:lumMod val="60000"/>
                    <a:lumOff val="40000"/>
                  </a:schemeClr>
                </a:solidFill>
              </a:rPr>
              <a:t>Scripture.</a:t>
            </a:r>
            <a:endParaRPr lang="en-US" sz="2400" dirty="0">
              <a:solidFill>
                <a:schemeClr val="accent2">
                  <a:lumMod val="60000"/>
                  <a:lumOff val="40000"/>
                </a:schemeClr>
              </a:solidFill>
            </a:endParaRPr>
          </a:p>
          <a:p>
            <a:pPr marL="342900" indent="-342900">
              <a:spcAft>
                <a:spcPts val="1200"/>
              </a:spcAft>
              <a:buFont typeface="Arial" panose="020B0604020202020204" pitchFamily="34" charset="0"/>
              <a:buChar char="•"/>
            </a:pPr>
            <a:r>
              <a:rPr lang="en-US" sz="2400" dirty="0">
                <a:solidFill>
                  <a:schemeClr val="accent2">
                    <a:lumMod val="60000"/>
                    <a:lumOff val="40000"/>
                  </a:schemeClr>
                </a:solidFill>
              </a:rPr>
              <a:t>The evidence of His character as revealed in </a:t>
            </a:r>
            <a:r>
              <a:rPr lang="en-US" sz="2400" dirty="0" smtClean="0">
                <a:solidFill>
                  <a:schemeClr val="accent2">
                    <a:lumMod val="60000"/>
                    <a:lumOff val="40000"/>
                  </a:schemeClr>
                </a:solidFill>
              </a:rPr>
              <a:t>Christ.</a:t>
            </a:r>
            <a:endParaRPr lang="en-US" sz="2400" dirty="0">
              <a:solidFill>
                <a:schemeClr val="accent2">
                  <a:lumMod val="60000"/>
                  <a:lumOff val="40000"/>
                </a:schemeClr>
              </a:solidFill>
            </a:endParaRPr>
          </a:p>
          <a:p>
            <a:pPr marL="342900" indent="-342900">
              <a:spcAft>
                <a:spcPts val="1200"/>
              </a:spcAft>
              <a:buFont typeface="Arial" panose="020B0604020202020204" pitchFamily="34" charset="0"/>
              <a:buChar char="•"/>
            </a:pPr>
            <a:r>
              <a:rPr lang="en-US" sz="2400" dirty="0">
                <a:solidFill>
                  <a:schemeClr val="bg1"/>
                </a:solidFill>
              </a:rPr>
              <a:t>His testable laws (science and nature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7168338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EVIDENCE HAS GOD GIVEN?</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342900" indent="-342900">
              <a:spcAft>
                <a:spcPts val="1200"/>
              </a:spcAft>
              <a:buFont typeface="Arial" panose="020B0604020202020204" pitchFamily="34" charset="0"/>
              <a:buChar char="•"/>
            </a:pPr>
            <a:r>
              <a:rPr lang="en-US" sz="2400" dirty="0" smtClean="0">
                <a:solidFill>
                  <a:schemeClr val="accent2">
                    <a:lumMod val="60000"/>
                    <a:lumOff val="40000"/>
                  </a:schemeClr>
                </a:solidFill>
              </a:rPr>
              <a:t>The </a:t>
            </a:r>
            <a:r>
              <a:rPr lang="en-US" sz="2400" dirty="0">
                <a:solidFill>
                  <a:schemeClr val="accent2">
                    <a:lumMod val="60000"/>
                    <a:lumOff val="40000"/>
                  </a:schemeClr>
                </a:solidFill>
              </a:rPr>
              <a:t>history of His actions recorded in </a:t>
            </a:r>
            <a:r>
              <a:rPr lang="en-US" sz="2400" dirty="0" smtClean="0">
                <a:solidFill>
                  <a:schemeClr val="accent2">
                    <a:lumMod val="60000"/>
                    <a:lumOff val="40000"/>
                  </a:schemeClr>
                </a:solidFill>
              </a:rPr>
              <a:t>Scripture.</a:t>
            </a:r>
            <a:endParaRPr lang="en-US" sz="2400" dirty="0">
              <a:solidFill>
                <a:schemeClr val="accent2">
                  <a:lumMod val="60000"/>
                  <a:lumOff val="40000"/>
                </a:schemeClr>
              </a:solidFill>
            </a:endParaRPr>
          </a:p>
          <a:p>
            <a:pPr marL="342900" indent="-342900">
              <a:spcAft>
                <a:spcPts val="1200"/>
              </a:spcAft>
              <a:buFont typeface="Arial" panose="020B0604020202020204" pitchFamily="34" charset="0"/>
              <a:buChar char="•"/>
            </a:pPr>
            <a:r>
              <a:rPr lang="en-US" sz="2400" dirty="0">
                <a:solidFill>
                  <a:schemeClr val="accent2">
                    <a:lumMod val="60000"/>
                    <a:lumOff val="40000"/>
                  </a:schemeClr>
                </a:solidFill>
              </a:rPr>
              <a:t>The evidence of His character as revealed in </a:t>
            </a:r>
            <a:r>
              <a:rPr lang="en-US" sz="2400" dirty="0" smtClean="0">
                <a:solidFill>
                  <a:schemeClr val="accent2">
                    <a:lumMod val="60000"/>
                    <a:lumOff val="40000"/>
                  </a:schemeClr>
                </a:solidFill>
              </a:rPr>
              <a:t>Christ.</a:t>
            </a:r>
            <a:endParaRPr lang="en-US" sz="2400" dirty="0">
              <a:solidFill>
                <a:schemeClr val="accent2">
                  <a:lumMod val="60000"/>
                  <a:lumOff val="40000"/>
                </a:schemeClr>
              </a:solidFill>
            </a:endParaRPr>
          </a:p>
          <a:p>
            <a:pPr marL="342900" indent="-342900">
              <a:spcAft>
                <a:spcPts val="1200"/>
              </a:spcAft>
              <a:buFont typeface="Arial" panose="020B0604020202020204" pitchFamily="34" charset="0"/>
              <a:buChar char="•"/>
            </a:pPr>
            <a:r>
              <a:rPr lang="en-US" sz="2400" dirty="0">
                <a:solidFill>
                  <a:schemeClr val="accent2">
                    <a:lumMod val="60000"/>
                    <a:lumOff val="40000"/>
                  </a:schemeClr>
                </a:solidFill>
              </a:rPr>
              <a:t>His testable laws (science and nature</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342900" indent="-342900">
              <a:spcAft>
                <a:spcPts val="1200"/>
              </a:spcAft>
              <a:buFont typeface="Arial" panose="020B0604020202020204" pitchFamily="34" charset="0"/>
              <a:buChar char="•"/>
            </a:pPr>
            <a:r>
              <a:rPr lang="en-US" sz="2400" dirty="0">
                <a:solidFill>
                  <a:schemeClr val="bg1"/>
                </a:solidFill>
              </a:rPr>
              <a:t>The evidence in our lives of answered prayer, transformation of character and our experience with </a:t>
            </a:r>
            <a:r>
              <a:rPr lang="en-US" sz="2400" dirty="0" smtClean="0">
                <a:solidFill>
                  <a:schemeClr val="bg1"/>
                </a:solidFill>
              </a:rPr>
              <a:t>Him.</a:t>
            </a:r>
            <a:endParaRPr lang="en-US" sz="2400" dirty="0">
              <a:solidFill>
                <a:schemeClr val="bg1"/>
              </a:solidFill>
            </a:endParaRPr>
          </a:p>
        </p:txBody>
      </p:sp>
    </p:spTree>
    <p:extLst>
      <p:ext uri="{BB962C8B-B14F-4D97-AF65-F5344CB8AC3E}">
        <p14:creationId xmlns:p14="http://schemas.microsoft.com/office/powerpoint/2010/main" val="27868563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4000" dirty="0" smtClean="0">
                <a:solidFill>
                  <a:schemeClr val="bg1"/>
                </a:solidFill>
              </a:rPr>
              <a:t>“The </a:t>
            </a:r>
            <a:r>
              <a:rPr lang="en-US" sz="4000" dirty="0">
                <a:solidFill>
                  <a:schemeClr val="bg1"/>
                </a:solidFill>
              </a:rPr>
              <a:t>law of the Lord is perfect,</a:t>
            </a:r>
            <a:br>
              <a:rPr lang="en-US" sz="4000" dirty="0">
                <a:solidFill>
                  <a:schemeClr val="bg1"/>
                </a:solidFill>
              </a:rPr>
            </a:br>
            <a:r>
              <a:rPr lang="en-US" sz="4000" dirty="0">
                <a:solidFill>
                  <a:schemeClr val="bg1"/>
                </a:solidFill>
              </a:rPr>
              <a:t>reviving the soul</a:t>
            </a:r>
            <a:r>
              <a:rPr lang="en-US" sz="4000" dirty="0" smtClean="0">
                <a:solidFill>
                  <a:schemeClr val="bg1"/>
                </a:solidFill>
              </a:rPr>
              <a:t>.”</a:t>
            </a:r>
          </a:p>
          <a:p>
            <a:pPr lvl="0" algn="ctr"/>
            <a:endParaRPr lang="en-US" sz="4000" dirty="0">
              <a:solidFill>
                <a:schemeClr val="bg1"/>
              </a:solidFill>
            </a:endParaRPr>
          </a:p>
          <a:p>
            <a:pPr algn="ctr"/>
            <a:r>
              <a:rPr lang="en-US" sz="2800" dirty="0">
                <a:solidFill>
                  <a:schemeClr val="accent5">
                    <a:lumMod val="60000"/>
                    <a:lumOff val="40000"/>
                  </a:schemeClr>
                </a:solidFill>
              </a:rPr>
              <a:t>Psalms </a:t>
            </a:r>
            <a:r>
              <a:rPr lang="en-US" sz="2800" dirty="0" smtClean="0">
                <a:solidFill>
                  <a:schemeClr val="accent5">
                    <a:lumMod val="60000"/>
                    <a:lumOff val="40000"/>
                  </a:schemeClr>
                </a:solidFill>
              </a:rPr>
              <a:t>19:7 ESV</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18829303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IS THE LAW OF THE LORD?</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p:txBody>
      </p:sp>
    </p:spTree>
    <p:extLst>
      <p:ext uri="{BB962C8B-B14F-4D97-AF65-F5344CB8AC3E}">
        <p14:creationId xmlns:p14="http://schemas.microsoft.com/office/powerpoint/2010/main" val="26873110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IS THE LAW OF THE LORD?</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1714500" lvl="3" indent="-342900">
              <a:spcAft>
                <a:spcPts val="1200"/>
              </a:spcAft>
              <a:buFont typeface="Arial" panose="020B0604020202020204" pitchFamily="34" charset="0"/>
              <a:buChar char="•"/>
            </a:pPr>
            <a:r>
              <a:rPr lang="en-US" sz="2400" dirty="0">
                <a:solidFill>
                  <a:schemeClr val="bg1"/>
                </a:solidFill>
              </a:rPr>
              <a:t>Does it exist</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8272271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IS THE LAW OF THE LORD?</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Does it exist?</a:t>
            </a:r>
          </a:p>
          <a:p>
            <a:pPr marL="1714500" lvl="3" indent="-342900">
              <a:spcAft>
                <a:spcPts val="1200"/>
              </a:spcAft>
              <a:buFont typeface="Arial" panose="020B0604020202020204" pitchFamily="34" charset="0"/>
              <a:buChar char="•"/>
            </a:pPr>
            <a:r>
              <a:rPr lang="en-US" sz="2400" dirty="0">
                <a:solidFill>
                  <a:schemeClr val="bg1"/>
                </a:solidFill>
              </a:rPr>
              <a:t>Is it definable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023018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IS THE LAW OF THE LORD?</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Does it exist?</a:t>
            </a: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Is it definable?</a:t>
            </a:r>
          </a:p>
          <a:p>
            <a:pPr marL="1714500" lvl="3" indent="-342900">
              <a:spcAft>
                <a:spcPts val="1200"/>
              </a:spcAft>
              <a:buFont typeface="Arial" panose="020B0604020202020204" pitchFamily="34" charset="0"/>
              <a:buChar char="•"/>
            </a:pPr>
            <a:r>
              <a:rPr lang="en-US" sz="2400" dirty="0">
                <a:solidFill>
                  <a:schemeClr val="bg1"/>
                </a:solidFill>
              </a:rPr>
              <a:t>Is it imposed or natural</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7930971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IS THE LAW OF THE LORD?</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Does it exist?</a:t>
            </a: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Is it definable?</a:t>
            </a: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Is it imposed or natural?</a:t>
            </a:r>
          </a:p>
          <a:p>
            <a:pPr marL="1714500" lvl="3" indent="-342900">
              <a:spcAft>
                <a:spcPts val="1200"/>
              </a:spcAft>
              <a:buFont typeface="Arial" panose="020B0604020202020204" pitchFamily="34" charset="0"/>
              <a:buChar char="•"/>
            </a:pPr>
            <a:r>
              <a:rPr lang="en-US" sz="2400" dirty="0">
                <a:solidFill>
                  <a:schemeClr val="bg1"/>
                </a:solidFill>
              </a:rPr>
              <a:t>Is it testable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872818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WHAT IS THE LAW OF THE LORD?</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Does it exist?</a:t>
            </a: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Is it definable?</a:t>
            </a: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Is it imposed or natural?</a:t>
            </a:r>
          </a:p>
          <a:p>
            <a:pPr marL="1714500" lvl="3" indent="-342900">
              <a:spcAft>
                <a:spcPts val="1200"/>
              </a:spcAft>
              <a:buFont typeface="Arial" panose="020B0604020202020204" pitchFamily="34" charset="0"/>
              <a:buChar char="•"/>
            </a:pPr>
            <a:r>
              <a:rPr lang="en-US" sz="2400" dirty="0">
                <a:solidFill>
                  <a:schemeClr val="accent2">
                    <a:lumMod val="60000"/>
                    <a:lumOff val="40000"/>
                  </a:schemeClr>
                </a:solidFill>
              </a:rPr>
              <a:t>Is it testable?</a:t>
            </a:r>
          </a:p>
          <a:p>
            <a:pPr marL="1714500" lvl="3" indent="-342900">
              <a:spcAft>
                <a:spcPts val="1200"/>
              </a:spcAft>
              <a:buFont typeface="Arial" panose="020B0604020202020204" pitchFamily="34" charset="0"/>
              <a:buChar char="•"/>
            </a:pPr>
            <a:r>
              <a:rPr lang="en-US" sz="2400" dirty="0">
                <a:solidFill>
                  <a:schemeClr val="bg1"/>
                </a:solidFill>
              </a:rPr>
              <a:t>Is it a “rule” enacted or a principle upon which life is built? </a:t>
            </a:r>
          </a:p>
        </p:txBody>
      </p:sp>
    </p:spTree>
    <p:extLst>
      <p:ext uri="{BB962C8B-B14F-4D97-AF65-F5344CB8AC3E}">
        <p14:creationId xmlns:p14="http://schemas.microsoft.com/office/powerpoint/2010/main" val="340604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3200" dirty="0">
                <a:solidFill>
                  <a:srgbClr val="FFFFCC"/>
                </a:solidFill>
              </a:rPr>
              <a:t>We Have Power Over </a:t>
            </a:r>
            <a:endParaRPr lang="en-US" sz="3200" dirty="0" smtClean="0">
              <a:solidFill>
                <a:srgbClr val="FFFFCC"/>
              </a:solidFill>
            </a:endParaRPr>
          </a:p>
          <a:p>
            <a:pPr lvl="0" algn="ctr"/>
            <a:r>
              <a:rPr lang="en-US" sz="3200" dirty="0" smtClean="0">
                <a:solidFill>
                  <a:srgbClr val="FFFFCC"/>
                </a:solidFill>
              </a:rPr>
              <a:t>What </a:t>
            </a:r>
            <a:r>
              <a:rPr lang="en-US" sz="3200" dirty="0">
                <a:solidFill>
                  <a:srgbClr val="FFFFCC"/>
                </a:solidFill>
              </a:rPr>
              <a:t>We Believe </a:t>
            </a:r>
            <a:br>
              <a:rPr lang="en-US" sz="3200" dirty="0">
                <a:solidFill>
                  <a:srgbClr val="FFFFCC"/>
                </a:solidFill>
              </a:rPr>
            </a:br>
            <a:r>
              <a:rPr lang="en-US" sz="3200" dirty="0">
                <a:solidFill>
                  <a:schemeClr val="bg1"/>
                </a:solidFill>
              </a:rPr>
              <a:t/>
            </a:r>
            <a:br>
              <a:rPr lang="en-US" sz="3200" dirty="0">
                <a:solidFill>
                  <a:schemeClr val="bg1"/>
                </a:solidFill>
              </a:rPr>
            </a:br>
            <a:r>
              <a:rPr lang="en-US" sz="3200" i="1" dirty="0">
                <a:solidFill>
                  <a:schemeClr val="accent5">
                    <a:lumMod val="60000"/>
                    <a:lumOff val="40000"/>
                  </a:schemeClr>
                </a:solidFill>
              </a:rPr>
              <a:t>BUT</a:t>
            </a: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b="1" dirty="0">
                <a:solidFill>
                  <a:schemeClr val="bg1"/>
                </a:solidFill>
              </a:rPr>
              <a:t>What We Believe Has </a:t>
            </a:r>
            <a:endParaRPr lang="en-US" sz="3200" b="1" dirty="0" smtClean="0">
              <a:solidFill>
                <a:schemeClr val="bg1"/>
              </a:solidFill>
            </a:endParaRPr>
          </a:p>
          <a:p>
            <a:pPr lvl="0" algn="ctr"/>
            <a:r>
              <a:rPr lang="en-US" sz="3200" b="1" dirty="0" smtClean="0">
                <a:solidFill>
                  <a:schemeClr val="bg1"/>
                </a:solidFill>
              </a:rPr>
              <a:t>Power </a:t>
            </a:r>
            <a:r>
              <a:rPr lang="en-US" sz="3200" b="1" dirty="0">
                <a:solidFill>
                  <a:schemeClr val="bg1"/>
                </a:solidFill>
              </a:rPr>
              <a:t>Over Us</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10389324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a:solidFill>
                  <a:srgbClr val="FFFFCC"/>
                </a:solidFill>
              </a:rPr>
              <a:t>INTEGRATIVE EVIDENCE-BASED APPROACH</a:t>
            </a:r>
          </a:p>
        </p:txBody>
      </p:sp>
      <p:sp>
        <p:nvSpPr>
          <p:cNvPr id="6" name="TextBox 5"/>
          <p:cNvSpPr txBox="1">
            <a:spLocks noChangeArrowheads="1"/>
          </p:cNvSpPr>
          <p:nvPr/>
        </p:nvSpPr>
        <p:spPr>
          <a:xfrm>
            <a:off x="3810000" y="819150"/>
            <a:ext cx="4648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spcAft>
                <a:spcPts val="0"/>
              </a:spcAft>
            </a:pPr>
            <a:endParaRPr lang="en-US" sz="3200" dirty="0" smtClean="0">
              <a:solidFill>
                <a:schemeClr val="bg1"/>
              </a:solidFill>
            </a:endParaRPr>
          </a:p>
          <a:p>
            <a:pPr algn="ctr">
              <a:spcAft>
                <a:spcPts val="0"/>
              </a:spcAft>
            </a:pPr>
            <a:endParaRPr lang="en-US" sz="3200" dirty="0">
              <a:solidFill>
                <a:schemeClr val="bg1"/>
              </a:solidFill>
            </a:endParaRPr>
          </a:p>
          <a:p>
            <a:pPr algn="ctr">
              <a:spcAft>
                <a:spcPts val="0"/>
              </a:spcAft>
            </a:pPr>
            <a:r>
              <a:rPr lang="en-US" sz="3600" dirty="0" smtClean="0">
                <a:solidFill>
                  <a:schemeClr val="bg1"/>
                </a:solidFill>
              </a:rPr>
              <a:t>God’s Law</a:t>
            </a:r>
          </a:p>
          <a:p>
            <a:pPr algn="ctr">
              <a:spcAft>
                <a:spcPts val="0"/>
              </a:spcAft>
            </a:pPr>
            <a:r>
              <a:rPr lang="en-US" sz="3600" dirty="0" smtClean="0">
                <a:solidFill>
                  <a:schemeClr val="bg1"/>
                </a:solidFill>
              </a:rPr>
              <a:t>demonstrated in</a:t>
            </a:r>
          </a:p>
          <a:p>
            <a:pPr algn="ctr">
              <a:spcAft>
                <a:spcPts val="0"/>
              </a:spcAft>
            </a:pPr>
            <a:r>
              <a:rPr lang="en-US" sz="3600" b="1" dirty="0" smtClean="0">
                <a:solidFill>
                  <a:schemeClr val="accent5">
                    <a:lumMod val="60000"/>
                    <a:lumOff val="40000"/>
                  </a:schemeClr>
                </a:solidFill>
              </a:rPr>
              <a:t>Scripture</a:t>
            </a:r>
            <a:endParaRPr lang="en-US" sz="3600" b="1" dirty="0">
              <a:solidFill>
                <a:schemeClr val="accent5">
                  <a:lumMod val="60000"/>
                  <a:lumOff val="4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92733"/>
            <a:ext cx="2737314" cy="318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6875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200" b="1" dirty="0" smtClean="0">
                <a:solidFill>
                  <a:srgbClr val="FFFFCC"/>
                </a:solidFill>
              </a:rPr>
              <a:t>THE BIBLE DEFINES GOD’S LAW AS THE LAW OF LOVE</a:t>
            </a: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a:spcAft>
                <a:spcPts val="1200"/>
              </a:spcAft>
            </a:pPr>
            <a:r>
              <a:rPr lang="en-US" sz="2400" dirty="0" smtClean="0">
                <a:solidFill>
                  <a:schemeClr val="bg1"/>
                </a:solidFill>
              </a:rPr>
              <a:t>“So </a:t>
            </a:r>
            <a:r>
              <a:rPr lang="en-US" sz="2400" dirty="0">
                <a:solidFill>
                  <a:schemeClr val="bg1"/>
                </a:solidFill>
              </a:rPr>
              <a:t>if you faithfully </a:t>
            </a:r>
            <a:r>
              <a:rPr lang="en-US" sz="2400" b="1" dirty="0">
                <a:solidFill>
                  <a:srgbClr val="FFFF99"/>
                </a:solidFill>
              </a:rPr>
              <a:t>obey the commands</a:t>
            </a:r>
            <a:r>
              <a:rPr lang="en-US" sz="2400" dirty="0">
                <a:solidFill>
                  <a:schemeClr val="bg1"/>
                </a:solidFill>
              </a:rPr>
              <a:t> I am giving you </a:t>
            </a:r>
            <a:r>
              <a:rPr lang="en-US" sz="2400" dirty="0" smtClean="0">
                <a:solidFill>
                  <a:schemeClr val="bg1"/>
                </a:solidFill>
              </a:rPr>
              <a:t>today — </a:t>
            </a:r>
            <a:r>
              <a:rPr lang="en-US" sz="2400" b="1" dirty="0" smtClean="0">
                <a:solidFill>
                  <a:srgbClr val="FFFF99"/>
                </a:solidFill>
              </a:rPr>
              <a:t>to </a:t>
            </a:r>
            <a:r>
              <a:rPr lang="en-US" sz="2400" b="1" dirty="0">
                <a:solidFill>
                  <a:srgbClr val="FFFF99"/>
                </a:solidFill>
              </a:rPr>
              <a:t>love the Lord your God</a:t>
            </a:r>
            <a:r>
              <a:rPr lang="en-US" sz="2400" dirty="0">
                <a:solidFill>
                  <a:srgbClr val="FFFF99"/>
                </a:solidFill>
              </a:rPr>
              <a:t> </a:t>
            </a:r>
            <a:r>
              <a:rPr lang="en-US" sz="2400" dirty="0">
                <a:solidFill>
                  <a:schemeClr val="bg1"/>
                </a:solidFill>
              </a:rPr>
              <a:t>and to serve him with all your heart and with all your </a:t>
            </a:r>
            <a:r>
              <a:rPr lang="en-US" sz="2400" dirty="0" smtClean="0">
                <a:solidFill>
                  <a:schemeClr val="bg1"/>
                </a:solidFill>
              </a:rPr>
              <a:t>soul...”  </a:t>
            </a:r>
            <a:r>
              <a:rPr lang="en-US" dirty="0" smtClean="0">
                <a:solidFill>
                  <a:schemeClr val="accent5">
                    <a:lumMod val="60000"/>
                    <a:lumOff val="40000"/>
                  </a:schemeClr>
                </a:solidFill>
              </a:rPr>
              <a:t>Deuteronomy </a:t>
            </a:r>
            <a:r>
              <a:rPr lang="en-US" dirty="0">
                <a:solidFill>
                  <a:schemeClr val="accent5">
                    <a:lumMod val="60000"/>
                    <a:lumOff val="40000"/>
                  </a:schemeClr>
                </a:solidFill>
              </a:rPr>
              <a:t>11:13</a:t>
            </a:r>
          </a:p>
          <a:p>
            <a:pPr lvl="1">
              <a:spcAft>
                <a:spcPts val="1200"/>
              </a:spcAft>
            </a:pPr>
            <a:endParaRPr lang="en-US" sz="2400" dirty="0" smtClean="0">
              <a:solidFill>
                <a:schemeClr val="bg1"/>
              </a:solidFill>
            </a:endParaRPr>
          </a:p>
        </p:txBody>
      </p:sp>
    </p:spTree>
    <p:extLst>
      <p:ext uri="{BB962C8B-B14F-4D97-AF65-F5344CB8AC3E}">
        <p14:creationId xmlns:p14="http://schemas.microsoft.com/office/powerpoint/2010/main" val="30933260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200" b="1" dirty="0" smtClean="0">
                <a:solidFill>
                  <a:srgbClr val="FFFFCC"/>
                </a:solidFill>
              </a:rPr>
              <a:t>THE BIBLE DEFINES GOD’S LAW AS THE LAW OF LOVE</a:t>
            </a: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0"/>
              </a:spcAft>
              <a:buFont typeface="Arial" panose="020B0604020202020204" pitchFamily="34" charset="0"/>
              <a:buChar char="•"/>
            </a:pPr>
            <a:endParaRPr lang="en-US" sz="2000" b="1" dirty="0" smtClean="0">
              <a:solidFill>
                <a:schemeClr val="accent5">
                  <a:lumMod val="60000"/>
                  <a:lumOff val="40000"/>
                </a:schemeClr>
              </a:solidFill>
            </a:endParaRPr>
          </a:p>
          <a:p>
            <a:pPr>
              <a:spcAft>
                <a:spcPts val="1200"/>
              </a:spcAft>
            </a:pPr>
            <a:r>
              <a:rPr lang="en-US" sz="2400" dirty="0" smtClean="0">
                <a:solidFill>
                  <a:schemeClr val="accent2">
                    <a:lumMod val="60000"/>
                    <a:lumOff val="40000"/>
                  </a:schemeClr>
                </a:solidFill>
              </a:rPr>
              <a:t>“So </a:t>
            </a:r>
            <a:r>
              <a:rPr lang="en-US" sz="2400" dirty="0">
                <a:solidFill>
                  <a:schemeClr val="accent2">
                    <a:lumMod val="60000"/>
                    <a:lumOff val="40000"/>
                  </a:schemeClr>
                </a:solidFill>
              </a:rPr>
              <a:t>if you faithfully </a:t>
            </a:r>
            <a:r>
              <a:rPr lang="en-US" sz="2400" b="1" dirty="0">
                <a:solidFill>
                  <a:schemeClr val="accent2">
                    <a:lumMod val="60000"/>
                    <a:lumOff val="40000"/>
                  </a:schemeClr>
                </a:solidFill>
              </a:rPr>
              <a:t>obey the commands</a:t>
            </a:r>
            <a:r>
              <a:rPr lang="en-US" sz="2400" dirty="0">
                <a:solidFill>
                  <a:schemeClr val="accent2">
                    <a:lumMod val="60000"/>
                    <a:lumOff val="40000"/>
                  </a:schemeClr>
                </a:solidFill>
              </a:rPr>
              <a:t> I am giving you </a:t>
            </a:r>
            <a:r>
              <a:rPr lang="en-US" sz="2400" dirty="0" smtClean="0">
                <a:solidFill>
                  <a:schemeClr val="accent2">
                    <a:lumMod val="60000"/>
                    <a:lumOff val="40000"/>
                  </a:schemeClr>
                </a:solidFill>
              </a:rPr>
              <a:t>today — </a:t>
            </a:r>
            <a:r>
              <a:rPr lang="en-US" sz="2400" b="1" dirty="0" smtClean="0">
                <a:solidFill>
                  <a:schemeClr val="accent2">
                    <a:lumMod val="60000"/>
                    <a:lumOff val="40000"/>
                  </a:schemeClr>
                </a:solidFill>
              </a:rPr>
              <a:t>to </a:t>
            </a:r>
            <a:r>
              <a:rPr lang="en-US" sz="2400" b="1" dirty="0">
                <a:solidFill>
                  <a:schemeClr val="accent2">
                    <a:lumMod val="60000"/>
                    <a:lumOff val="40000"/>
                  </a:schemeClr>
                </a:solidFill>
              </a:rPr>
              <a:t>love the Lord your God</a:t>
            </a:r>
            <a:r>
              <a:rPr lang="en-US" sz="2400" dirty="0">
                <a:solidFill>
                  <a:schemeClr val="accent2">
                    <a:lumMod val="60000"/>
                    <a:lumOff val="40000"/>
                  </a:schemeClr>
                </a:solidFill>
              </a:rPr>
              <a:t> and to serve him with all your heart and with all your </a:t>
            </a:r>
            <a:r>
              <a:rPr lang="en-US" sz="2400" dirty="0" smtClean="0">
                <a:solidFill>
                  <a:schemeClr val="accent2">
                    <a:lumMod val="60000"/>
                    <a:lumOff val="40000"/>
                  </a:schemeClr>
                </a:solidFill>
              </a:rPr>
              <a:t>soul...”  </a:t>
            </a:r>
            <a:r>
              <a:rPr lang="en-US" dirty="0" smtClean="0">
                <a:solidFill>
                  <a:schemeClr val="accent2">
                    <a:lumMod val="60000"/>
                    <a:lumOff val="40000"/>
                  </a:schemeClr>
                </a:solidFill>
              </a:rPr>
              <a:t>Deuteronomy </a:t>
            </a:r>
            <a:r>
              <a:rPr lang="en-US" dirty="0">
                <a:solidFill>
                  <a:schemeClr val="accent2">
                    <a:lumMod val="60000"/>
                    <a:lumOff val="40000"/>
                  </a:schemeClr>
                </a:solidFill>
              </a:rPr>
              <a:t>11:13</a:t>
            </a:r>
          </a:p>
          <a:p>
            <a:pPr>
              <a:spcAft>
                <a:spcPts val="1200"/>
              </a:spcAft>
            </a:pPr>
            <a:endParaRPr lang="en-US" sz="2400" dirty="0" smtClean="0">
              <a:solidFill>
                <a:schemeClr val="bg1"/>
              </a:solidFill>
            </a:endParaRPr>
          </a:p>
          <a:p>
            <a:pPr>
              <a:spcAft>
                <a:spcPts val="1200"/>
              </a:spcAft>
            </a:pPr>
            <a:r>
              <a:rPr lang="en-US" sz="2400" dirty="0" smtClean="0">
                <a:solidFill>
                  <a:schemeClr val="bg1"/>
                </a:solidFill>
              </a:rPr>
              <a:t>“Love </a:t>
            </a:r>
            <a:r>
              <a:rPr lang="en-US" sz="2400" dirty="0">
                <a:solidFill>
                  <a:schemeClr val="bg1"/>
                </a:solidFill>
              </a:rPr>
              <a:t>does no harm to its neighbor. Therefore </a:t>
            </a:r>
            <a:r>
              <a:rPr lang="en-US" sz="2400" b="1" dirty="0">
                <a:solidFill>
                  <a:srgbClr val="FFFF99"/>
                </a:solidFill>
              </a:rPr>
              <a:t>love is the fulfillment of the law</a:t>
            </a:r>
            <a:r>
              <a:rPr lang="en-US" sz="2400" dirty="0" smtClean="0">
                <a:solidFill>
                  <a:schemeClr val="bg1"/>
                </a:solidFill>
              </a:rPr>
              <a:t>.” </a:t>
            </a:r>
            <a:r>
              <a:rPr lang="en-US" dirty="0">
                <a:solidFill>
                  <a:schemeClr val="accent5">
                    <a:lumMod val="60000"/>
                    <a:lumOff val="40000"/>
                  </a:schemeClr>
                </a:solidFill>
              </a:rPr>
              <a:t>Romans 13:10 </a:t>
            </a:r>
          </a:p>
        </p:txBody>
      </p:sp>
    </p:spTree>
    <p:extLst>
      <p:ext uri="{BB962C8B-B14F-4D97-AF65-F5344CB8AC3E}">
        <p14:creationId xmlns:p14="http://schemas.microsoft.com/office/powerpoint/2010/main" val="31229497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200" b="1" dirty="0" smtClean="0">
                <a:solidFill>
                  <a:srgbClr val="FFFFCC"/>
                </a:solidFill>
              </a:rPr>
              <a:t>THE BIBLE DEFINES GOD’S LAW AS THE LAW OF LOVE</a:t>
            </a: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2000" b="1" dirty="0" smtClean="0">
              <a:solidFill>
                <a:schemeClr val="accent5">
                  <a:lumMod val="60000"/>
                  <a:lumOff val="40000"/>
                </a:schemeClr>
              </a:solidFill>
            </a:endParaRPr>
          </a:p>
          <a:p>
            <a:pPr>
              <a:spcAft>
                <a:spcPts val="1200"/>
              </a:spcAft>
            </a:pPr>
            <a:r>
              <a:rPr lang="en-US" sz="2400" dirty="0" smtClean="0">
                <a:solidFill>
                  <a:schemeClr val="bg1"/>
                </a:solidFill>
              </a:rPr>
              <a:t>“The </a:t>
            </a:r>
            <a:r>
              <a:rPr lang="en-US" sz="2400" b="1" dirty="0">
                <a:solidFill>
                  <a:srgbClr val="FFFF99"/>
                </a:solidFill>
              </a:rPr>
              <a:t>entire law</a:t>
            </a:r>
            <a:r>
              <a:rPr lang="en-US" sz="2400" dirty="0">
                <a:solidFill>
                  <a:srgbClr val="FFFF99"/>
                </a:solidFill>
              </a:rPr>
              <a:t> </a:t>
            </a:r>
            <a:r>
              <a:rPr lang="en-US" sz="2400" dirty="0">
                <a:solidFill>
                  <a:schemeClr val="bg1"/>
                </a:solidFill>
              </a:rPr>
              <a:t>is summed up in a single command: </a:t>
            </a:r>
            <a:r>
              <a:rPr lang="en-US" sz="2400" dirty="0" smtClean="0">
                <a:solidFill>
                  <a:schemeClr val="bg1"/>
                </a:solidFill>
              </a:rPr>
              <a:t>‘</a:t>
            </a:r>
            <a:r>
              <a:rPr lang="en-US" sz="2400" b="1" dirty="0" smtClean="0">
                <a:solidFill>
                  <a:srgbClr val="FFFF99"/>
                </a:solidFill>
              </a:rPr>
              <a:t>Love</a:t>
            </a:r>
            <a:r>
              <a:rPr lang="en-US" sz="2400" dirty="0" smtClean="0">
                <a:solidFill>
                  <a:schemeClr val="bg1"/>
                </a:solidFill>
              </a:rPr>
              <a:t> </a:t>
            </a:r>
            <a:r>
              <a:rPr lang="en-US" sz="2400" dirty="0">
                <a:solidFill>
                  <a:schemeClr val="bg1"/>
                </a:solidFill>
              </a:rPr>
              <a:t>your neighbor as yourself</a:t>
            </a:r>
            <a:r>
              <a:rPr lang="en-US" sz="2400" dirty="0" smtClean="0">
                <a:solidFill>
                  <a:schemeClr val="bg1"/>
                </a:solidFill>
              </a:rPr>
              <a:t>.’” </a:t>
            </a:r>
            <a:r>
              <a:rPr lang="en-US" dirty="0">
                <a:solidFill>
                  <a:schemeClr val="accent5">
                    <a:lumMod val="60000"/>
                    <a:lumOff val="40000"/>
                  </a:schemeClr>
                </a:solidFill>
              </a:rPr>
              <a:t>﻿Galatians 5:14 </a:t>
            </a:r>
          </a:p>
          <a:p>
            <a:pPr lvl="1">
              <a:spcAft>
                <a:spcPts val="1200"/>
              </a:spcAft>
            </a:pPr>
            <a:endParaRPr lang="en-US" sz="2400" dirty="0" smtClean="0">
              <a:solidFill>
                <a:schemeClr val="bg1"/>
              </a:solidFill>
            </a:endParaRPr>
          </a:p>
        </p:txBody>
      </p:sp>
    </p:spTree>
    <p:extLst>
      <p:ext uri="{BB962C8B-B14F-4D97-AF65-F5344CB8AC3E}">
        <p14:creationId xmlns:p14="http://schemas.microsoft.com/office/powerpoint/2010/main" val="36133986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200" b="1" dirty="0" smtClean="0">
                <a:solidFill>
                  <a:srgbClr val="FFFFCC"/>
                </a:solidFill>
              </a:rPr>
              <a:t>THE BIBLE DEFINES GOD’S LAW AS THE LAW OF LOVE</a:t>
            </a: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2000" b="1" dirty="0" smtClean="0">
              <a:solidFill>
                <a:schemeClr val="accent5">
                  <a:lumMod val="60000"/>
                  <a:lumOff val="40000"/>
                </a:schemeClr>
              </a:solidFill>
            </a:endParaRPr>
          </a:p>
          <a:p>
            <a:pPr>
              <a:spcAft>
                <a:spcPts val="1200"/>
              </a:spcAft>
            </a:pPr>
            <a:r>
              <a:rPr lang="en-US" sz="2400" dirty="0" smtClean="0">
                <a:solidFill>
                  <a:schemeClr val="accent2">
                    <a:lumMod val="60000"/>
                    <a:lumOff val="40000"/>
                  </a:schemeClr>
                </a:solidFill>
              </a:rPr>
              <a:t>“The </a:t>
            </a:r>
            <a:r>
              <a:rPr lang="en-US" sz="2400" b="1" dirty="0">
                <a:solidFill>
                  <a:schemeClr val="accent2">
                    <a:lumMod val="60000"/>
                    <a:lumOff val="40000"/>
                  </a:schemeClr>
                </a:solidFill>
              </a:rPr>
              <a:t>entire law</a:t>
            </a:r>
            <a:r>
              <a:rPr lang="en-US" sz="2400" dirty="0">
                <a:solidFill>
                  <a:schemeClr val="accent2">
                    <a:lumMod val="60000"/>
                    <a:lumOff val="40000"/>
                  </a:schemeClr>
                </a:solidFill>
              </a:rPr>
              <a:t> is summed up in a single command: </a:t>
            </a:r>
            <a:r>
              <a:rPr lang="en-US" sz="2400" dirty="0" smtClean="0">
                <a:solidFill>
                  <a:schemeClr val="accent2">
                    <a:lumMod val="60000"/>
                    <a:lumOff val="40000"/>
                  </a:schemeClr>
                </a:solidFill>
              </a:rPr>
              <a:t>‘</a:t>
            </a:r>
            <a:r>
              <a:rPr lang="en-US" sz="2400" b="1" dirty="0" smtClean="0">
                <a:solidFill>
                  <a:schemeClr val="accent2">
                    <a:lumMod val="60000"/>
                    <a:lumOff val="40000"/>
                  </a:schemeClr>
                </a:solidFill>
              </a:rPr>
              <a:t>Love</a:t>
            </a:r>
            <a:r>
              <a:rPr lang="en-US" sz="2400" dirty="0" smtClean="0">
                <a:solidFill>
                  <a:schemeClr val="accent2">
                    <a:lumMod val="60000"/>
                    <a:lumOff val="40000"/>
                  </a:schemeClr>
                </a:solidFill>
              </a:rPr>
              <a:t> </a:t>
            </a:r>
            <a:r>
              <a:rPr lang="en-US" sz="2400" dirty="0">
                <a:solidFill>
                  <a:schemeClr val="accent2">
                    <a:lumMod val="60000"/>
                    <a:lumOff val="40000"/>
                  </a:schemeClr>
                </a:solidFill>
              </a:rPr>
              <a:t>your neighbor as yourself</a:t>
            </a:r>
            <a:r>
              <a:rPr lang="en-US" sz="2400" dirty="0" smtClean="0">
                <a:solidFill>
                  <a:schemeClr val="accent2">
                    <a:lumMod val="60000"/>
                    <a:lumOff val="40000"/>
                  </a:schemeClr>
                </a:solidFill>
              </a:rPr>
              <a:t>.’” </a:t>
            </a:r>
            <a:r>
              <a:rPr lang="en-US" dirty="0">
                <a:solidFill>
                  <a:schemeClr val="accent2">
                    <a:lumMod val="60000"/>
                    <a:lumOff val="40000"/>
                  </a:schemeClr>
                </a:solidFill>
              </a:rPr>
              <a:t>﻿Galatians 5:14 </a:t>
            </a:r>
          </a:p>
          <a:p>
            <a:pPr>
              <a:spcAft>
                <a:spcPts val="1200"/>
              </a:spcAft>
            </a:pPr>
            <a:endParaRPr lang="en-US" sz="2400" dirty="0" smtClean="0">
              <a:solidFill>
                <a:schemeClr val="bg1"/>
              </a:solidFill>
            </a:endParaRPr>
          </a:p>
          <a:p>
            <a:pPr>
              <a:spcAft>
                <a:spcPts val="1200"/>
              </a:spcAft>
            </a:pPr>
            <a:r>
              <a:rPr lang="en-US" sz="2400" dirty="0" smtClean="0">
                <a:solidFill>
                  <a:schemeClr val="bg1"/>
                </a:solidFill>
              </a:rPr>
              <a:t>“If </a:t>
            </a:r>
            <a:r>
              <a:rPr lang="en-US" sz="2400" dirty="0">
                <a:solidFill>
                  <a:schemeClr val="bg1"/>
                </a:solidFill>
              </a:rPr>
              <a:t>you really keep the </a:t>
            </a:r>
            <a:r>
              <a:rPr lang="en-US" sz="2400" b="1" dirty="0">
                <a:solidFill>
                  <a:srgbClr val="FFFF99"/>
                </a:solidFill>
              </a:rPr>
              <a:t>royal law</a:t>
            </a:r>
            <a:r>
              <a:rPr lang="en-US" sz="2400" dirty="0">
                <a:solidFill>
                  <a:schemeClr val="bg1"/>
                </a:solidFill>
              </a:rPr>
              <a:t> found in Scripture, </a:t>
            </a:r>
            <a:r>
              <a:rPr lang="en-US" sz="2400" dirty="0" smtClean="0">
                <a:solidFill>
                  <a:schemeClr val="bg1"/>
                </a:solidFill>
              </a:rPr>
              <a:t>‘</a:t>
            </a:r>
            <a:r>
              <a:rPr lang="en-US" sz="2400" b="1" dirty="0" smtClean="0">
                <a:solidFill>
                  <a:srgbClr val="FFFF99"/>
                </a:solidFill>
              </a:rPr>
              <a:t>Love</a:t>
            </a:r>
            <a:r>
              <a:rPr lang="en-US" sz="2400" dirty="0" smtClean="0">
                <a:solidFill>
                  <a:schemeClr val="bg1"/>
                </a:solidFill>
              </a:rPr>
              <a:t> </a:t>
            </a:r>
            <a:r>
              <a:rPr lang="en-US" sz="2400" dirty="0">
                <a:solidFill>
                  <a:schemeClr val="bg1"/>
                </a:solidFill>
              </a:rPr>
              <a:t>your neighbor as yourself</a:t>
            </a:r>
            <a:r>
              <a:rPr lang="en-US" sz="2400" dirty="0" smtClean="0">
                <a:solidFill>
                  <a:schemeClr val="bg1"/>
                </a:solidFill>
              </a:rPr>
              <a:t>,’</a:t>
            </a:r>
            <a:r>
              <a:rPr lang="en-US" sz="2400" dirty="0">
                <a:solidFill>
                  <a:schemeClr val="bg1"/>
                </a:solidFill>
              </a:rPr>
              <a:t>﻿﻿ you are doing right</a:t>
            </a:r>
            <a:r>
              <a:rPr lang="en-US" sz="2400" dirty="0" smtClean="0">
                <a:solidFill>
                  <a:schemeClr val="bg1"/>
                </a:solidFill>
              </a:rPr>
              <a:t>.” </a:t>
            </a:r>
            <a:r>
              <a:rPr lang="en-US" dirty="0">
                <a:solidFill>
                  <a:schemeClr val="accent5">
                    <a:lumMod val="60000"/>
                    <a:lumOff val="40000"/>
                  </a:schemeClr>
                </a:solidFill>
              </a:rPr>
              <a:t>James </a:t>
            </a:r>
            <a:r>
              <a:rPr lang="en-US" dirty="0" smtClean="0">
                <a:solidFill>
                  <a:schemeClr val="accent5">
                    <a:lumMod val="60000"/>
                    <a:lumOff val="40000"/>
                  </a:schemeClr>
                </a:solidFill>
              </a:rPr>
              <a:t>2:8</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7103938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200" b="1" dirty="0" smtClean="0">
                <a:solidFill>
                  <a:srgbClr val="FFFFCC"/>
                </a:solidFill>
              </a:rPr>
              <a:t>THE BIBLE DEFINES GOD’S LAW AS THE LAW OF LOVE</a:t>
            </a: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2000" b="1" dirty="0" smtClean="0">
              <a:solidFill>
                <a:schemeClr val="accent5">
                  <a:lumMod val="60000"/>
                  <a:lumOff val="40000"/>
                </a:schemeClr>
              </a:solidFill>
            </a:endParaRPr>
          </a:p>
          <a:p>
            <a:pPr>
              <a:spcAft>
                <a:spcPts val="1200"/>
              </a:spcAft>
            </a:pPr>
            <a:r>
              <a:rPr lang="en-US" sz="2400" dirty="0" smtClean="0">
                <a:solidFill>
                  <a:schemeClr val="bg1"/>
                </a:solidFill>
              </a:rPr>
              <a:t>“Jesus </a:t>
            </a:r>
            <a:r>
              <a:rPr lang="en-US" sz="2400" dirty="0">
                <a:solidFill>
                  <a:schemeClr val="bg1"/>
                </a:solidFill>
              </a:rPr>
              <a:t>replied: </a:t>
            </a:r>
            <a:r>
              <a:rPr lang="en-US" sz="2400" dirty="0" smtClean="0">
                <a:solidFill>
                  <a:schemeClr val="bg1"/>
                </a:solidFill>
              </a:rPr>
              <a:t>‘</a:t>
            </a:r>
            <a:r>
              <a:rPr lang="en-US" sz="2400" b="1" dirty="0">
                <a:solidFill>
                  <a:srgbClr val="FFFF99"/>
                </a:solidFill>
              </a:rPr>
              <a:t>Love</a:t>
            </a:r>
            <a:r>
              <a:rPr lang="en-US" sz="2400" dirty="0">
                <a:solidFill>
                  <a:schemeClr val="bg1"/>
                </a:solidFill>
              </a:rPr>
              <a:t> the Lord your God with all your heart and with all your soul and with all your mind.’  This is the first and greatest commandment.  And the second is like it: ‘</a:t>
            </a:r>
            <a:r>
              <a:rPr lang="en-US" sz="2400" b="1" dirty="0">
                <a:solidFill>
                  <a:srgbClr val="FFFF99"/>
                </a:solidFill>
              </a:rPr>
              <a:t>Love</a:t>
            </a:r>
            <a:r>
              <a:rPr lang="en-US" sz="2400" dirty="0">
                <a:solidFill>
                  <a:schemeClr val="bg1"/>
                </a:solidFill>
              </a:rPr>
              <a:t> your neighbor as yourself.’  </a:t>
            </a:r>
            <a:r>
              <a:rPr lang="en-US" sz="2400" b="1" dirty="0">
                <a:solidFill>
                  <a:srgbClr val="FFFF99"/>
                </a:solidFill>
              </a:rPr>
              <a:t>All the Law and the Prophets hang on these two commandments</a:t>
            </a:r>
            <a:r>
              <a:rPr lang="en-US" sz="2400" dirty="0">
                <a:solidFill>
                  <a:schemeClr val="bg1"/>
                </a:solidFill>
              </a:rPr>
              <a:t>.” </a:t>
            </a:r>
            <a:r>
              <a:rPr lang="en-US" dirty="0" smtClean="0">
                <a:solidFill>
                  <a:schemeClr val="accent5">
                    <a:lumMod val="60000"/>
                    <a:lumOff val="40000"/>
                  </a:schemeClr>
                </a:solidFill>
              </a:rPr>
              <a:t>Matthew </a:t>
            </a:r>
            <a:r>
              <a:rPr lang="en-US" dirty="0">
                <a:solidFill>
                  <a:schemeClr val="accent5">
                    <a:lumMod val="60000"/>
                    <a:lumOff val="40000"/>
                  </a:schemeClr>
                </a:solidFill>
              </a:rPr>
              <a:t>12:37-40</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16818318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THE LAW OF LOVE</a:t>
            </a:r>
          </a:p>
        </p:txBody>
      </p:sp>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dirty="0">
              <a:solidFill>
                <a:schemeClr val="accent5">
                  <a:lumMod val="60000"/>
                  <a:lumOff val="40000"/>
                </a:schemeClr>
              </a:solidFill>
            </a:endParaRPr>
          </a:p>
        </p:txBody>
      </p:sp>
    </p:spTree>
    <p:extLst>
      <p:ext uri="{BB962C8B-B14F-4D97-AF65-F5344CB8AC3E}">
        <p14:creationId xmlns:p14="http://schemas.microsoft.com/office/powerpoint/2010/main" val="7179085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THE LAW OF LOVE</a:t>
            </a:r>
          </a:p>
        </p:txBody>
      </p:sp>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r>
              <a:rPr lang="en-US" sz="2400" dirty="0" smtClean="0">
                <a:solidFill>
                  <a:schemeClr val="bg1"/>
                </a:solidFill>
              </a:rPr>
              <a:t>“</a:t>
            </a:r>
            <a:r>
              <a:rPr lang="en-US" sz="2400" dirty="0">
                <a:solidFill>
                  <a:schemeClr val="bg1"/>
                </a:solidFill>
              </a:rPr>
              <a:t>Love is not self seeking</a:t>
            </a:r>
            <a:r>
              <a:rPr lang="en-US" sz="2400" dirty="0" smtClean="0">
                <a:solidFill>
                  <a:schemeClr val="bg1"/>
                </a:solidFill>
              </a:rPr>
              <a:t>” </a:t>
            </a:r>
            <a:r>
              <a:rPr lang="en-US" dirty="0" smtClean="0">
                <a:solidFill>
                  <a:schemeClr val="accent5">
                    <a:lumMod val="60000"/>
                    <a:lumOff val="40000"/>
                  </a:schemeClr>
                </a:solidFill>
              </a:rPr>
              <a:t>1 </a:t>
            </a:r>
            <a:r>
              <a:rPr lang="en-US" dirty="0" err="1">
                <a:solidFill>
                  <a:schemeClr val="accent5">
                    <a:lumMod val="60000"/>
                    <a:lumOff val="40000"/>
                  </a:schemeClr>
                </a:solidFill>
              </a:rPr>
              <a:t>Cor</a:t>
            </a:r>
            <a:r>
              <a:rPr lang="en-US" dirty="0">
                <a:solidFill>
                  <a:schemeClr val="accent5">
                    <a:lumMod val="60000"/>
                    <a:lumOff val="40000"/>
                  </a:schemeClr>
                </a:solidFill>
              </a:rPr>
              <a:t> 13:4</a:t>
            </a:r>
            <a:r>
              <a:rPr lang="en-US" dirty="0" smtClean="0">
                <a:solidFill>
                  <a:schemeClr val="accent5">
                    <a:lumMod val="60000"/>
                    <a:lumOff val="40000"/>
                  </a:schemeClr>
                </a:solidFill>
              </a:rPr>
              <a:t>, 5</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0653611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THE LAW OF LOVE</a:t>
            </a:r>
          </a:p>
        </p:txBody>
      </p:sp>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a:t>
            </a:r>
            <a:r>
              <a:rPr lang="en-US" sz="2400" dirty="0">
                <a:solidFill>
                  <a:schemeClr val="accent2">
                    <a:lumMod val="60000"/>
                    <a:lumOff val="40000"/>
                  </a:schemeClr>
                </a:solidFill>
              </a:rPr>
              <a:t>Love is not self seeking</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1 </a:t>
            </a:r>
            <a:r>
              <a:rPr lang="en-US" dirty="0" err="1">
                <a:solidFill>
                  <a:schemeClr val="accent2">
                    <a:lumMod val="60000"/>
                    <a:lumOff val="40000"/>
                  </a:schemeClr>
                </a:solidFill>
              </a:rPr>
              <a:t>Cor</a:t>
            </a:r>
            <a:r>
              <a:rPr lang="en-US" dirty="0">
                <a:solidFill>
                  <a:schemeClr val="accent2">
                    <a:lumMod val="60000"/>
                    <a:lumOff val="40000"/>
                  </a:schemeClr>
                </a:solidFill>
              </a:rPr>
              <a:t> 13:4</a:t>
            </a:r>
            <a:r>
              <a:rPr lang="en-US" dirty="0" smtClean="0">
                <a:solidFill>
                  <a:schemeClr val="accent2">
                    <a:lumMod val="60000"/>
                    <a:lumOff val="40000"/>
                  </a:schemeClr>
                </a:solidFill>
              </a:rPr>
              <a:t>, 5</a:t>
            </a:r>
            <a:endParaRPr lang="en-US"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smtClean="0">
                <a:solidFill>
                  <a:schemeClr val="bg1"/>
                </a:solidFill>
              </a:rPr>
              <a:t>“God </a:t>
            </a:r>
            <a:r>
              <a:rPr lang="en-US" sz="2400" dirty="0">
                <a:solidFill>
                  <a:schemeClr val="bg1"/>
                </a:solidFill>
              </a:rPr>
              <a:t>is </a:t>
            </a:r>
            <a:r>
              <a:rPr lang="en-US" sz="2400" dirty="0" smtClean="0">
                <a:solidFill>
                  <a:schemeClr val="bg1"/>
                </a:solidFill>
              </a:rPr>
              <a:t>love.” </a:t>
            </a:r>
            <a:r>
              <a:rPr lang="en-US" dirty="0" smtClean="0">
                <a:solidFill>
                  <a:schemeClr val="accent5">
                    <a:lumMod val="60000"/>
                    <a:lumOff val="40000"/>
                  </a:schemeClr>
                </a:solidFill>
              </a:rPr>
              <a:t>1 John 4:8</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39039417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THE LAW OF LOVE</a:t>
            </a:r>
          </a:p>
        </p:txBody>
      </p:sp>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a:t>
            </a:r>
            <a:r>
              <a:rPr lang="en-US" sz="2400" dirty="0">
                <a:solidFill>
                  <a:schemeClr val="accent2">
                    <a:lumMod val="60000"/>
                    <a:lumOff val="40000"/>
                  </a:schemeClr>
                </a:solidFill>
              </a:rPr>
              <a:t>Love is not self seeking</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1 </a:t>
            </a:r>
            <a:r>
              <a:rPr lang="en-US" dirty="0" err="1">
                <a:solidFill>
                  <a:schemeClr val="accent2">
                    <a:lumMod val="60000"/>
                    <a:lumOff val="40000"/>
                  </a:schemeClr>
                </a:solidFill>
              </a:rPr>
              <a:t>Cor</a:t>
            </a:r>
            <a:r>
              <a:rPr lang="en-US" dirty="0">
                <a:solidFill>
                  <a:schemeClr val="accent2">
                    <a:lumMod val="60000"/>
                    <a:lumOff val="40000"/>
                  </a:schemeClr>
                </a:solidFill>
              </a:rPr>
              <a:t> 13:4</a:t>
            </a:r>
            <a:r>
              <a:rPr lang="en-US" dirty="0" smtClean="0">
                <a:solidFill>
                  <a:schemeClr val="accent2">
                    <a:lumMod val="60000"/>
                    <a:lumOff val="40000"/>
                  </a:schemeClr>
                </a:solidFill>
              </a:rPr>
              <a:t>, 5</a:t>
            </a:r>
            <a:endParaRPr lang="en-US"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a:t>
            </a:r>
            <a:r>
              <a:rPr lang="en-US" sz="2400" dirty="0" smtClean="0">
                <a:solidFill>
                  <a:schemeClr val="accent2">
                    <a:lumMod val="60000"/>
                    <a:lumOff val="40000"/>
                  </a:schemeClr>
                </a:solidFill>
              </a:rPr>
              <a:t>love.” </a:t>
            </a:r>
            <a:r>
              <a:rPr lang="en-US" dirty="0" smtClean="0">
                <a:solidFill>
                  <a:schemeClr val="accent2">
                    <a:lumMod val="60000"/>
                    <a:lumOff val="40000"/>
                  </a:schemeClr>
                </a:solidFill>
              </a:rPr>
              <a:t>1 John </a:t>
            </a:r>
            <a:r>
              <a:rPr lang="en-US" dirty="0">
                <a:solidFill>
                  <a:schemeClr val="accent2">
                    <a:lumMod val="60000"/>
                    <a:lumOff val="40000"/>
                  </a:schemeClr>
                </a:solidFill>
              </a:rPr>
              <a:t>4:8</a:t>
            </a:r>
          </a:p>
          <a:p>
            <a:pPr marL="800100" lvl="1" indent="-342900">
              <a:spcAft>
                <a:spcPts val="1200"/>
              </a:spcAft>
              <a:buFont typeface="Arial" panose="020B0604020202020204" pitchFamily="34" charset="0"/>
              <a:buChar char="•"/>
            </a:pPr>
            <a:r>
              <a:rPr lang="en-US" sz="2400" dirty="0">
                <a:solidFill>
                  <a:schemeClr val="bg1"/>
                </a:solidFill>
              </a:rPr>
              <a:t>Eternal power and Divine Nature </a:t>
            </a:r>
            <a:r>
              <a:rPr lang="en-US" dirty="0" smtClean="0">
                <a:solidFill>
                  <a:schemeClr val="accent5">
                    <a:lumMod val="60000"/>
                    <a:lumOff val="40000"/>
                  </a:schemeClr>
                </a:solidFill>
              </a:rPr>
              <a:t>Romans 1:20</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2538385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WE BELIEVE HAS POWER OVER US POWER TO HEAL AND POWER TO DESTROY</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lvl="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5949911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THE LAW OF LOVE</a:t>
            </a:r>
          </a:p>
        </p:txBody>
      </p:sp>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a:t>
            </a:r>
            <a:r>
              <a:rPr lang="en-US" sz="2400" dirty="0">
                <a:solidFill>
                  <a:schemeClr val="accent2">
                    <a:lumMod val="60000"/>
                    <a:lumOff val="40000"/>
                  </a:schemeClr>
                </a:solidFill>
              </a:rPr>
              <a:t>Love is not self seeking</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1 </a:t>
            </a:r>
            <a:r>
              <a:rPr lang="en-US" dirty="0" err="1">
                <a:solidFill>
                  <a:schemeClr val="accent2">
                    <a:lumMod val="60000"/>
                    <a:lumOff val="40000"/>
                  </a:schemeClr>
                </a:solidFill>
              </a:rPr>
              <a:t>Cor</a:t>
            </a:r>
            <a:r>
              <a:rPr lang="en-US" dirty="0">
                <a:solidFill>
                  <a:schemeClr val="accent2">
                    <a:lumMod val="60000"/>
                    <a:lumOff val="40000"/>
                  </a:schemeClr>
                </a:solidFill>
              </a:rPr>
              <a:t> 13:4</a:t>
            </a:r>
            <a:r>
              <a:rPr lang="en-US" dirty="0" smtClean="0">
                <a:solidFill>
                  <a:schemeClr val="accent2">
                    <a:lumMod val="60000"/>
                    <a:lumOff val="40000"/>
                  </a:schemeClr>
                </a:solidFill>
              </a:rPr>
              <a:t>, 5</a:t>
            </a:r>
            <a:endParaRPr lang="en-US"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smtClean="0">
                <a:solidFill>
                  <a:schemeClr val="accent2">
                    <a:lumMod val="60000"/>
                    <a:lumOff val="40000"/>
                  </a:schemeClr>
                </a:solidFill>
              </a:rPr>
              <a:t>“God </a:t>
            </a:r>
            <a:r>
              <a:rPr lang="en-US" sz="2400" dirty="0">
                <a:solidFill>
                  <a:schemeClr val="accent2">
                    <a:lumMod val="60000"/>
                    <a:lumOff val="40000"/>
                  </a:schemeClr>
                </a:solidFill>
              </a:rPr>
              <a:t>is </a:t>
            </a:r>
            <a:r>
              <a:rPr lang="en-US" sz="2400" dirty="0" smtClean="0">
                <a:solidFill>
                  <a:schemeClr val="accent2">
                    <a:lumMod val="60000"/>
                    <a:lumOff val="40000"/>
                  </a:schemeClr>
                </a:solidFill>
              </a:rPr>
              <a:t>love.” </a:t>
            </a:r>
            <a:r>
              <a:rPr lang="en-US" dirty="0" smtClean="0">
                <a:solidFill>
                  <a:schemeClr val="accent2">
                    <a:lumMod val="60000"/>
                    <a:lumOff val="40000"/>
                  </a:schemeClr>
                </a:solidFill>
              </a:rPr>
              <a:t>1 John </a:t>
            </a:r>
            <a:r>
              <a:rPr lang="en-US" dirty="0">
                <a:solidFill>
                  <a:schemeClr val="accent2">
                    <a:lumMod val="60000"/>
                    <a:lumOff val="40000"/>
                  </a:schemeClr>
                </a:solidFill>
              </a:rPr>
              <a:t>4:8</a:t>
            </a: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Eternal power and Divine Nature </a:t>
            </a:r>
            <a:r>
              <a:rPr lang="en-US" dirty="0" smtClean="0">
                <a:solidFill>
                  <a:schemeClr val="accent2">
                    <a:lumMod val="60000"/>
                    <a:lumOff val="40000"/>
                  </a:schemeClr>
                </a:solidFill>
              </a:rPr>
              <a:t>Romans </a:t>
            </a:r>
            <a:r>
              <a:rPr lang="en-US" dirty="0">
                <a:solidFill>
                  <a:schemeClr val="accent2">
                    <a:lumMod val="60000"/>
                    <a:lumOff val="40000"/>
                  </a:schemeClr>
                </a:solidFill>
              </a:rPr>
              <a:t>1:20</a:t>
            </a:r>
            <a:endParaRPr lang="en-US" sz="2400"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bg1"/>
                </a:solidFill>
              </a:rPr>
              <a:t>“He who pursues righteousness and love finds life, prosperity and honor.” </a:t>
            </a:r>
            <a:r>
              <a:rPr lang="en-US" dirty="0" smtClean="0">
                <a:solidFill>
                  <a:schemeClr val="accent5">
                    <a:lumMod val="60000"/>
                    <a:lumOff val="40000"/>
                  </a:schemeClr>
                </a:solidFill>
              </a:rPr>
              <a:t>Proverbs </a:t>
            </a:r>
            <a:r>
              <a:rPr lang="en-US" dirty="0">
                <a:solidFill>
                  <a:schemeClr val="accent5">
                    <a:lumMod val="60000"/>
                    <a:lumOff val="40000"/>
                  </a:schemeClr>
                </a:solidFill>
              </a:rPr>
              <a:t>21:21</a:t>
            </a:r>
          </a:p>
          <a:p>
            <a:pPr lvl="1">
              <a:spcAft>
                <a:spcPts val="1200"/>
              </a:spcAft>
            </a:pPr>
            <a:endParaRPr lang="en-US" sz="2400" dirty="0">
              <a:solidFill>
                <a:srgbClr val="FFFF99"/>
              </a:solidFill>
            </a:endParaRPr>
          </a:p>
        </p:txBody>
      </p:sp>
    </p:spTree>
    <p:extLst>
      <p:ext uri="{BB962C8B-B14F-4D97-AF65-F5344CB8AC3E}">
        <p14:creationId xmlns:p14="http://schemas.microsoft.com/office/powerpoint/2010/main" val="4705170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THE LAW OF LOVE</a:t>
            </a:r>
          </a:p>
        </p:txBody>
      </p:sp>
      <p:sp>
        <p:nvSpPr>
          <p:cNvPr id="6" name="TextBox 5"/>
          <p:cNvSpPr txBox="1">
            <a:spLocks noChangeArrowheads="1"/>
          </p:cNvSpPr>
          <p:nvPr/>
        </p:nvSpPr>
        <p:spPr>
          <a:xfrm>
            <a:off x="1143000" y="895348"/>
            <a:ext cx="70104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lgn="ctr">
              <a:spcAft>
                <a:spcPts val="1200"/>
              </a:spcAft>
            </a:pPr>
            <a:endParaRPr lang="en-US" sz="2800" dirty="0" smtClean="0">
              <a:solidFill>
                <a:schemeClr val="bg1"/>
              </a:solidFill>
            </a:endParaRPr>
          </a:p>
          <a:p>
            <a:pPr algn="ctr">
              <a:spcAft>
                <a:spcPts val="1200"/>
              </a:spcAft>
            </a:pPr>
            <a:r>
              <a:rPr lang="en-US" sz="2800" dirty="0" smtClean="0">
                <a:solidFill>
                  <a:schemeClr val="bg1"/>
                </a:solidFill>
              </a:rPr>
              <a:t>The </a:t>
            </a:r>
            <a:r>
              <a:rPr lang="en-US" sz="2800" dirty="0">
                <a:solidFill>
                  <a:schemeClr val="bg1"/>
                </a:solidFill>
              </a:rPr>
              <a:t>Scripture is suggesting that God constructed nature to operate upon the law of </a:t>
            </a:r>
            <a:r>
              <a:rPr lang="en-US" sz="2800" dirty="0" smtClean="0">
                <a:solidFill>
                  <a:schemeClr val="bg1"/>
                </a:solidFill>
              </a:rPr>
              <a:t>giving, beneficence, and love</a:t>
            </a:r>
          </a:p>
          <a:p>
            <a:pPr algn="ctr">
              <a:spcAft>
                <a:spcPts val="1200"/>
              </a:spcAft>
            </a:pPr>
            <a:r>
              <a:rPr lang="en-US" sz="3600" b="1" dirty="0">
                <a:solidFill>
                  <a:schemeClr val="accent1">
                    <a:lumMod val="60000"/>
                    <a:lumOff val="40000"/>
                  </a:schemeClr>
                </a:solidFill>
              </a:rPr>
              <a:t>L</a:t>
            </a:r>
            <a:r>
              <a:rPr lang="en-US" sz="3600" b="1" dirty="0" smtClean="0">
                <a:solidFill>
                  <a:schemeClr val="accent1">
                    <a:lumMod val="60000"/>
                    <a:lumOff val="40000"/>
                  </a:schemeClr>
                </a:solidFill>
              </a:rPr>
              <a:t>et’s </a:t>
            </a:r>
            <a:r>
              <a:rPr lang="en-US" sz="3600" b="1" dirty="0">
                <a:solidFill>
                  <a:schemeClr val="accent1">
                    <a:lumMod val="60000"/>
                    <a:lumOff val="40000"/>
                  </a:schemeClr>
                </a:solidFill>
              </a:rPr>
              <a:t>test </a:t>
            </a:r>
            <a:r>
              <a:rPr lang="en-US" sz="3600" b="1" dirty="0" smtClean="0">
                <a:solidFill>
                  <a:schemeClr val="accent1">
                    <a:lumMod val="60000"/>
                    <a:lumOff val="40000"/>
                  </a:schemeClr>
                </a:solidFill>
              </a:rPr>
              <a:t>it!</a:t>
            </a:r>
            <a:endParaRPr lang="en-US" sz="3600" b="1" dirty="0">
              <a:solidFill>
                <a:schemeClr val="accent1">
                  <a:lumMod val="60000"/>
                  <a:lumOff val="40000"/>
                </a:schemeClr>
              </a:solidFill>
            </a:endParaRPr>
          </a:p>
        </p:txBody>
      </p:sp>
    </p:spTree>
    <p:extLst>
      <p:ext uri="{BB962C8B-B14F-4D97-AF65-F5344CB8AC3E}">
        <p14:creationId xmlns:p14="http://schemas.microsoft.com/office/powerpoint/2010/main" val="27989558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descr="VennDiagram_Science.png"/>
          <p:cNvPicPr>
            <a:picLocks noGrp="1" noChangeAspect="1"/>
          </p:cNvPicPr>
          <p:nvPr/>
        </p:nvPicPr>
        <p:blipFill rotWithShape="1">
          <a:blip r:embed="rId2" cstate="print">
            <a:extLst>
              <a:ext uri="{28A0092B-C50C-407E-A947-70E740481C1C}">
                <a14:useLocalDpi xmlns:a14="http://schemas.microsoft.com/office/drawing/2010/main" val="0"/>
              </a:ext>
            </a:extLst>
          </a:blip>
          <a:srcRect t="-686" b="-418"/>
          <a:stretch/>
        </p:blipFill>
        <p:spPr>
          <a:xfrm>
            <a:off x="1066799" y="1242226"/>
            <a:ext cx="2743200" cy="2777324"/>
          </a:xfrm>
          <a:prstGeom prst="rect">
            <a:avLst/>
          </a:prstGeom>
        </p:spPr>
      </p:pic>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a:solidFill>
                  <a:srgbClr val="FFFFCC"/>
                </a:solidFill>
              </a:rPr>
              <a:t>INTEGRATIVE EVIDENCE-BASED APPROACH</a:t>
            </a:r>
          </a:p>
        </p:txBody>
      </p:sp>
      <p:sp>
        <p:nvSpPr>
          <p:cNvPr id="6" name="TextBox 5"/>
          <p:cNvSpPr txBox="1">
            <a:spLocks noChangeArrowheads="1"/>
          </p:cNvSpPr>
          <p:nvPr/>
        </p:nvSpPr>
        <p:spPr>
          <a:xfrm>
            <a:off x="3810000" y="819150"/>
            <a:ext cx="4648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spcAft>
                <a:spcPts val="0"/>
              </a:spcAft>
            </a:pPr>
            <a:endParaRPr lang="en-US" sz="3200" dirty="0" smtClean="0">
              <a:solidFill>
                <a:schemeClr val="bg1"/>
              </a:solidFill>
            </a:endParaRPr>
          </a:p>
          <a:p>
            <a:pPr algn="ctr">
              <a:spcAft>
                <a:spcPts val="0"/>
              </a:spcAft>
            </a:pPr>
            <a:endParaRPr lang="en-US" sz="3200" dirty="0">
              <a:solidFill>
                <a:schemeClr val="bg1"/>
              </a:solidFill>
            </a:endParaRPr>
          </a:p>
          <a:p>
            <a:pPr algn="ctr">
              <a:spcAft>
                <a:spcPts val="0"/>
              </a:spcAft>
            </a:pPr>
            <a:r>
              <a:rPr lang="en-US" sz="3600" dirty="0" smtClean="0">
                <a:solidFill>
                  <a:schemeClr val="bg1"/>
                </a:solidFill>
              </a:rPr>
              <a:t>Law </a:t>
            </a:r>
            <a:r>
              <a:rPr lang="en-US" sz="3600" dirty="0">
                <a:solidFill>
                  <a:schemeClr val="bg1"/>
                </a:solidFill>
              </a:rPr>
              <a:t>of </a:t>
            </a:r>
            <a:r>
              <a:rPr lang="en-US" sz="3600" dirty="0" smtClean="0">
                <a:solidFill>
                  <a:schemeClr val="bg1"/>
                </a:solidFill>
              </a:rPr>
              <a:t>love</a:t>
            </a:r>
          </a:p>
          <a:p>
            <a:pPr algn="ctr">
              <a:spcAft>
                <a:spcPts val="0"/>
              </a:spcAft>
            </a:pPr>
            <a:r>
              <a:rPr lang="en-US" sz="3600" dirty="0" smtClean="0">
                <a:solidFill>
                  <a:schemeClr val="bg1"/>
                </a:solidFill>
              </a:rPr>
              <a:t>demonstrated in</a:t>
            </a:r>
          </a:p>
          <a:p>
            <a:pPr algn="ctr">
              <a:spcAft>
                <a:spcPts val="0"/>
              </a:spcAft>
            </a:pPr>
            <a:r>
              <a:rPr lang="en-US" sz="3600" b="1" dirty="0" smtClean="0">
                <a:solidFill>
                  <a:schemeClr val="accent5">
                    <a:lumMod val="60000"/>
                    <a:lumOff val="40000"/>
                  </a:schemeClr>
                </a:solidFill>
              </a:rPr>
              <a:t>Nature</a:t>
            </a:r>
            <a:endParaRPr lang="en-US" sz="3600" b="1" dirty="0">
              <a:solidFill>
                <a:schemeClr val="accent5">
                  <a:lumMod val="60000"/>
                  <a:lumOff val="40000"/>
                </a:schemeClr>
              </a:solidFill>
            </a:endParaRPr>
          </a:p>
        </p:txBody>
      </p:sp>
    </p:spTree>
    <p:extLst>
      <p:ext uri="{BB962C8B-B14F-4D97-AF65-F5344CB8AC3E}">
        <p14:creationId xmlns:p14="http://schemas.microsoft.com/office/powerpoint/2010/main" val="28863332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rot="16200000">
            <a:off x="-547997" y="2205346"/>
            <a:ext cx="4038601" cy="656607"/>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r"/>
            <a:r>
              <a:rPr lang="en-US" sz="3600" b="1" spc="300" dirty="0" smtClean="0">
                <a:solidFill>
                  <a:schemeClr val="accent5">
                    <a:lumMod val="60000"/>
                    <a:lumOff val="40000"/>
                  </a:schemeClr>
                </a:solidFill>
              </a:rPr>
              <a:t>WATER</a:t>
            </a:r>
            <a:endParaRPr lang="en-US" sz="3600" b="1" spc="300" dirty="0">
              <a:solidFill>
                <a:schemeClr val="accent5">
                  <a:lumMod val="60000"/>
                  <a:lumOff val="40000"/>
                </a:schemeClr>
              </a:solidFill>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811825" y="464301"/>
            <a:ext cx="5321783" cy="3991337"/>
          </a:xfrm>
          <a:prstGeom prst="rect">
            <a:avLst/>
          </a:prstGeom>
        </p:spPr>
      </p:pic>
      <p:sp>
        <p:nvSpPr>
          <p:cNvPr id="7" name="TextBox 6"/>
          <p:cNvSpPr txBox="1"/>
          <p:nvPr/>
        </p:nvSpPr>
        <p:spPr>
          <a:xfrm>
            <a:off x="1826455" y="4240194"/>
            <a:ext cx="1834156" cy="246221"/>
          </a:xfrm>
          <a:prstGeom prst="rect">
            <a:avLst/>
          </a:prstGeom>
          <a:noFill/>
        </p:spPr>
        <p:txBody>
          <a:bodyPr wrap="none" rtlCol="0">
            <a:spAutoFit/>
          </a:bodyPr>
          <a:lstStyle/>
          <a:p>
            <a:pPr marL="0" lvl="3"/>
            <a:r>
              <a:rPr lang="en-US" sz="1000" dirty="0">
                <a:solidFill>
                  <a:schemeClr val="tx2">
                    <a:lumMod val="40000"/>
                    <a:lumOff val="60000"/>
                  </a:schemeClr>
                </a:solidFill>
              </a:rPr>
              <a:t>image courtesy of </a:t>
            </a:r>
            <a:r>
              <a:rPr lang="en-US" sz="1000" dirty="0" err="1" smtClean="0">
                <a:solidFill>
                  <a:schemeClr val="tx2">
                    <a:lumMod val="40000"/>
                    <a:lumOff val="60000"/>
                  </a:schemeClr>
                </a:solidFill>
              </a:rPr>
              <a:t>chrusion</a:t>
            </a:r>
            <a:r>
              <a:rPr lang="en-US" sz="1000" dirty="0" smtClean="0">
                <a:solidFill>
                  <a:schemeClr val="tx2">
                    <a:lumMod val="40000"/>
                    <a:lumOff val="60000"/>
                  </a:schemeClr>
                </a:solidFill>
              </a:rPr>
              <a:t> | FX</a:t>
            </a:r>
            <a:endParaRPr lang="en-US" sz="1000" dirty="0">
              <a:solidFill>
                <a:schemeClr val="tx2">
                  <a:lumMod val="40000"/>
                  <a:lumOff val="60000"/>
                </a:schemeClr>
              </a:solidFill>
            </a:endParaRPr>
          </a:p>
        </p:txBody>
      </p:sp>
    </p:spTree>
    <p:extLst>
      <p:ext uri="{BB962C8B-B14F-4D97-AF65-F5344CB8AC3E}">
        <p14:creationId xmlns:p14="http://schemas.microsoft.com/office/powerpoint/2010/main" val="20004997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endParaRPr lang="en-US" sz="2800" dirty="0">
              <a:solidFill>
                <a:schemeClr val="accent5">
                  <a:lumMod val="60000"/>
                  <a:lumOff val="40000"/>
                </a:schemeClr>
              </a:solidFill>
            </a:endParaRPr>
          </a:p>
        </p:txBody>
      </p:sp>
      <p:pic>
        <p:nvPicPr>
          <p:cNvPr id="10" name="Picture 5" descr="bee"/>
          <p:cNvPicPr>
            <a:picLocks noChangeAspect="1" noChangeArrowheads="1"/>
          </p:cNvPicPr>
          <p:nvPr/>
        </p:nvPicPr>
        <p:blipFill>
          <a:blip r:embed="rId3">
            <a:extLst>
              <a:ext uri="{28A0092B-C50C-407E-A947-70E740481C1C}">
                <a14:useLocalDpi xmlns:a14="http://schemas.microsoft.com/office/drawing/2010/main" val="0"/>
              </a:ext>
            </a:extLst>
          </a:blip>
          <a:srcRect l="3920" r="3920"/>
          <a:stretch>
            <a:fillRect/>
          </a:stretch>
        </p:blipFill>
        <p:spPr>
          <a:xfrm>
            <a:off x="1828800" y="469666"/>
            <a:ext cx="5715000" cy="3977569"/>
          </a:xfrm>
          <a:prstGeom prst="rect">
            <a:avLst/>
          </a:prstGeom>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33600" y="4231791"/>
            <a:ext cx="1997663" cy="246221"/>
          </a:xfrm>
          <a:prstGeom prst="rect">
            <a:avLst/>
          </a:prstGeom>
          <a:noFill/>
        </p:spPr>
        <p:txBody>
          <a:bodyPr wrap="none" rtlCol="0">
            <a:spAutoFit/>
          </a:bodyPr>
          <a:lstStyle/>
          <a:p>
            <a:pPr marL="0" lvl="3"/>
            <a:r>
              <a:rPr lang="en-US" sz="1000" dirty="0">
                <a:solidFill>
                  <a:schemeClr val="accent2">
                    <a:lumMod val="60000"/>
                    <a:lumOff val="40000"/>
                  </a:schemeClr>
                </a:solidFill>
              </a:rPr>
              <a:t>image courtesy of </a:t>
            </a:r>
            <a:r>
              <a:rPr lang="en-US" sz="1000" dirty="0" smtClean="0">
                <a:solidFill>
                  <a:schemeClr val="accent2">
                    <a:lumMod val="60000"/>
                    <a:lumOff val="40000"/>
                  </a:schemeClr>
                </a:solidFill>
              </a:rPr>
              <a:t>Dr. Tim Jennings</a:t>
            </a:r>
            <a:endParaRPr lang="en-US" sz="1000" dirty="0">
              <a:solidFill>
                <a:schemeClr val="accent2">
                  <a:lumMod val="60000"/>
                  <a:lumOff val="40000"/>
                </a:schemeClr>
              </a:solidFill>
            </a:endParaRPr>
          </a:p>
        </p:txBody>
      </p:sp>
    </p:spTree>
    <p:extLst>
      <p:ext uri="{BB962C8B-B14F-4D97-AF65-F5344CB8AC3E}">
        <p14:creationId xmlns:p14="http://schemas.microsoft.com/office/powerpoint/2010/main" val="23520542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YAHOO NEWS SEPTEMBER 20, 2013</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bg1"/>
              </a:solidFill>
            </a:endParaRPr>
          </a:p>
          <a:p>
            <a:pPr>
              <a:spcAft>
                <a:spcPts val="1200"/>
              </a:spcAft>
            </a:pPr>
            <a:r>
              <a:rPr lang="en-US" sz="2400" dirty="0" smtClean="0">
                <a:solidFill>
                  <a:schemeClr val="bg1"/>
                </a:solidFill>
              </a:rPr>
              <a:t>Over </a:t>
            </a:r>
            <a:r>
              <a:rPr lang="en-US" sz="2400" dirty="0">
                <a:solidFill>
                  <a:schemeClr val="bg1"/>
                </a:solidFill>
              </a:rPr>
              <a:t>the past seven years, a stunning one-third of the U.S. honeybee population has disappeared without a trace…raising concerns about the impact on the American food supply.</a:t>
            </a:r>
          </a:p>
          <a:p>
            <a:pPr>
              <a:spcAft>
                <a:spcPts val="1200"/>
              </a:spcAft>
            </a:pPr>
            <a:r>
              <a:rPr lang="en-US" sz="2400" dirty="0">
                <a:solidFill>
                  <a:schemeClr val="bg1"/>
                </a:solidFill>
              </a:rPr>
              <a:t>U.S. Department of Agriculture bee researcher Jeff Pettis, who is leading the government’s search for answers, </a:t>
            </a:r>
            <a:r>
              <a:rPr lang="en-US" sz="2400" dirty="0" smtClean="0">
                <a:solidFill>
                  <a:schemeClr val="bg1"/>
                </a:solidFill>
              </a:rPr>
              <a:t>said... </a:t>
            </a:r>
            <a:endParaRPr lang="en-US" sz="2400" dirty="0">
              <a:solidFill>
                <a:schemeClr val="bg1"/>
              </a:solidFill>
            </a:endParaRPr>
          </a:p>
        </p:txBody>
      </p:sp>
    </p:spTree>
    <p:extLst>
      <p:ext uri="{BB962C8B-B14F-4D97-AF65-F5344CB8AC3E}">
        <p14:creationId xmlns:p14="http://schemas.microsoft.com/office/powerpoint/2010/main" val="22327978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0"/>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50" dirty="0" smtClean="0">
                <a:solidFill>
                  <a:srgbClr val="FFFFCC"/>
                </a:solidFill>
              </a:rPr>
              <a:t>YAHOO NEWS SEPTEMBER 20, 2013</a:t>
            </a:r>
            <a:endParaRPr lang="en-US" b="1" spc="5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1200"/>
              </a:spcAft>
              <a:buFont typeface="Arial" panose="020B0604020202020204" pitchFamily="34" charset="0"/>
              <a:buChar char="•"/>
            </a:pPr>
            <a:endParaRPr lang="en-US" sz="1000" dirty="0" smtClean="0">
              <a:solidFill>
                <a:schemeClr val="bg1"/>
              </a:solidFill>
            </a:endParaRPr>
          </a:p>
          <a:p>
            <a:pPr>
              <a:spcAft>
                <a:spcPts val="1200"/>
              </a:spcAft>
            </a:pPr>
            <a:r>
              <a:rPr lang="en-US" sz="2400" dirty="0">
                <a:solidFill>
                  <a:schemeClr val="bg1"/>
                </a:solidFill>
              </a:rPr>
              <a:t>“If you walk into your grocery store, you might see about only one-third of the produce left in the produce aisle,” Pettis said, explaining what a world without bees would look like. “Apples and nuts and many of the fruits and vegetables would simply not be available if we didn't have bees or something to pollinate.”</a:t>
            </a:r>
          </a:p>
        </p:txBody>
      </p:sp>
    </p:spTree>
    <p:extLst>
      <p:ext uri="{BB962C8B-B14F-4D97-AF65-F5344CB8AC3E}">
        <p14:creationId xmlns:p14="http://schemas.microsoft.com/office/powerpoint/2010/main" val="31639458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rot="16200000">
            <a:off x="-547997" y="2205346"/>
            <a:ext cx="4038601" cy="656607"/>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r"/>
            <a:r>
              <a:rPr lang="en-US" sz="3600" b="1" spc="300" dirty="0" smtClean="0">
                <a:solidFill>
                  <a:schemeClr val="accent5">
                    <a:lumMod val="60000"/>
                    <a:lumOff val="40000"/>
                  </a:schemeClr>
                </a:solidFill>
              </a:rPr>
              <a:t>OXYGEN-CO2</a:t>
            </a:r>
            <a:endParaRPr lang="en-US" sz="3600" b="1" spc="300" dirty="0">
              <a:solidFill>
                <a:schemeClr val="accent5">
                  <a:lumMod val="60000"/>
                  <a:lumOff val="40000"/>
                </a:schemeClr>
              </a:solidFill>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1811825" y="514348"/>
            <a:ext cx="6312383" cy="3945239"/>
          </a:xfrm>
          <a:prstGeom prst="rect">
            <a:avLst/>
          </a:prstGeom>
        </p:spPr>
      </p:pic>
      <p:sp>
        <p:nvSpPr>
          <p:cNvPr id="7" name="TextBox 6"/>
          <p:cNvSpPr txBox="1"/>
          <p:nvPr/>
        </p:nvSpPr>
        <p:spPr>
          <a:xfrm>
            <a:off x="1828800" y="4240194"/>
            <a:ext cx="1834156" cy="246221"/>
          </a:xfrm>
          <a:prstGeom prst="rect">
            <a:avLst/>
          </a:prstGeom>
          <a:noFill/>
        </p:spPr>
        <p:txBody>
          <a:bodyPr wrap="none" rtlCol="0">
            <a:spAutoFit/>
          </a:bodyPr>
          <a:lstStyle/>
          <a:p>
            <a:pPr marL="0" lvl="3"/>
            <a:r>
              <a:rPr lang="en-US" sz="1000" dirty="0">
                <a:solidFill>
                  <a:schemeClr val="bg1"/>
                </a:solidFill>
              </a:rPr>
              <a:t>image courtesy of </a:t>
            </a:r>
            <a:r>
              <a:rPr lang="en-US" sz="1000" dirty="0" err="1" smtClean="0">
                <a:solidFill>
                  <a:schemeClr val="bg1"/>
                </a:solidFill>
              </a:rPr>
              <a:t>chrusion</a:t>
            </a:r>
            <a:r>
              <a:rPr lang="en-US" sz="1000" dirty="0" smtClean="0">
                <a:solidFill>
                  <a:schemeClr val="bg1"/>
                </a:solidFill>
              </a:rPr>
              <a:t> | FX</a:t>
            </a:r>
            <a:endParaRPr lang="en-US" sz="1000" dirty="0">
              <a:solidFill>
                <a:schemeClr val="bg1"/>
              </a:solidFill>
            </a:endParaRPr>
          </a:p>
        </p:txBody>
      </p:sp>
    </p:spTree>
    <p:extLst>
      <p:ext uri="{BB962C8B-B14F-4D97-AF65-F5344CB8AC3E}">
        <p14:creationId xmlns:p14="http://schemas.microsoft.com/office/powerpoint/2010/main" val="7422531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pic>
        <p:nvPicPr>
          <p:cNvPr id="9" name="Picture 6"/>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a:xfrm>
            <a:off x="1799608" y="459935"/>
            <a:ext cx="6028766" cy="3840480"/>
          </a:xfrm>
          <a:prstGeom prst="rect">
            <a:avLst/>
          </a:prstGeom>
        </p:spPr>
      </p:pic>
      <p:sp>
        <p:nvSpPr>
          <p:cNvPr id="10" name="TextBox 9"/>
          <p:cNvSpPr txBox="1">
            <a:spLocks noChangeArrowheads="1"/>
          </p:cNvSpPr>
          <p:nvPr/>
        </p:nvSpPr>
        <p:spPr>
          <a:xfrm rot="16200000">
            <a:off x="-586096" y="2189032"/>
            <a:ext cx="4114800" cy="656607"/>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r"/>
            <a:r>
              <a:rPr lang="en-US" sz="3600" b="1" spc="300" dirty="0" smtClean="0">
                <a:solidFill>
                  <a:schemeClr val="accent5">
                    <a:lumMod val="60000"/>
                    <a:lumOff val="40000"/>
                  </a:schemeClr>
                </a:solidFill>
              </a:rPr>
              <a:t>ELECTRICITY</a:t>
            </a:r>
            <a:endParaRPr lang="en-US" sz="3600" b="1" spc="300" dirty="0">
              <a:solidFill>
                <a:schemeClr val="accent5">
                  <a:lumMod val="60000"/>
                  <a:lumOff val="40000"/>
                </a:schemeClr>
              </a:solidFill>
            </a:endParaRPr>
          </a:p>
        </p:txBody>
      </p:sp>
      <p:sp>
        <p:nvSpPr>
          <p:cNvPr id="6" name="TextBox 5"/>
          <p:cNvSpPr txBox="1"/>
          <p:nvPr/>
        </p:nvSpPr>
        <p:spPr>
          <a:xfrm>
            <a:off x="1752600" y="4084971"/>
            <a:ext cx="2117887" cy="246221"/>
          </a:xfrm>
          <a:prstGeom prst="rect">
            <a:avLst/>
          </a:prstGeom>
          <a:noFill/>
        </p:spPr>
        <p:txBody>
          <a:bodyPr wrap="none" rtlCol="0">
            <a:spAutoFit/>
          </a:bodyPr>
          <a:lstStyle/>
          <a:p>
            <a:pPr marL="0" lvl="3"/>
            <a:r>
              <a:rPr lang="en-US" sz="1000" dirty="0">
                <a:solidFill>
                  <a:schemeClr val="tx1">
                    <a:lumMod val="75000"/>
                    <a:lumOff val="25000"/>
                  </a:schemeClr>
                </a:solidFill>
              </a:rPr>
              <a:t>image courtesy of </a:t>
            </a:r>
            <a:r>
              <a:rPr lang="en-US" sz="1000" dirty="0" smtClean="0">
                <a:solidFill>
                  <a:schemeClr val="tx1">
                    <a:lumMod val="75000"/>
                    <a:lumOff val="25000"/>
                  </a:schemeClr>
                </a:solidFill>
              </a:rPr>
              <a:t>exploratorium.edu</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16596994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pic>
        <p:nvPicPr>
          <p:cNvPr id="9" name="Picture 6"/>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a:xfrm>
            <a:off x="1797370" y="459935"/>
            <a:ext cx="6031004" cy="3840480"/>
          </a:xfrm>
          <a:prstGeom prst="rect">
            <a:avLst/>
          </a:prstGeom>
        </p:spPr>
      </p:pic>
      <p:sp>
        <p:nvSpPr>
          <p:cNvPr id="10" name="TextBox 9"/>
          <p:cNvSpPr txBox="1">
            <a:spLocks noChangeArrowheads="1"/>
          </p:cNvSpPr>
          <p:nvPr/>
        </p:nvSpPr>
        <p:spPr>
          <a:xfrm rot="16200000">
            <a:off x="-586096" y="2189032"/>
            <a:ext cx="4114800" cy="656607"/>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r"/>
            <a:r>
              <a:rPr lang="en-US" sz="3600" b="1" spc="300" dirty="0" smtClean="0">
                <a:solidFill>
                  <a:schemeClr val="accent5">
                    <a:lumMod val="60000"/>
                    <a:lumOff val="40000"/>
                  </a:schemeClr>
                </a:solidFill>
              </a:rPr>
              <a:t>ELECTRICITY</a:t>
            </a:r>
            <a:endParaRPr lang="en-US" sz="3600" b="1" spc="300" dirty="0">
              <a:solidFill>
                <a:schemeClr val="accent5">
                  <a:lumMod val="60000"/>
                  <a:lumOff val="40000"/>
                </a:schemeClr>
              </a:solidFill>
            </a:endParaRPr>
          </a:p>
        </p:txBody>
      </p:sp>
      <p:sp>
        <p:nvSpPr>
          <p:cNvPr id="6" name="TextBox 5"/>
          <p:cNvSpPr txBox="1"/>
          <p:nvPr/>
        </p:nvSpPr>
        <p:spPr>
          <a:xfrm>
            <a:off x="1799608" y="4084971"/>
            <a:ext cx="2117887" cy="246221"/>
          </a:xfrm>
          <a:prstGeom prst="rect">
            <a:avLst/>
          </a:prstGeom>
          <a:noFill/>
        </p:spPr>
        <p:txBody>
          <a:bodyPr wrap="none" rtlCol="0">
            <a:spAutoFit/>
          </a:bodyPr>
          <a:lstStyle/>
          <a:p>
            <a:pPr marL="0" lvl="3"/>
            <a:r>
              <a:rPr lang="en-US" sz="1000" dirty="0">
                <a:solidFill>
                  <a:schemeClr val="tx1">
                    <a:lumMod val="75000"/>
                    <a:lumOff val="25000"/>
                  </a:schemeClr>
                </a:solidFill>
              </a:rPr>
              <a:t>image courtesy of </a:t>
            </a:r>
            <a:r>
              <a:rPr lang="en-US" sz="1000" dirty="0" smtClean="0">
                <a:solidFill>
                  <a:schemeClr val="tx1">
                    <a:lumMod val="75000"/>
                    <a:lumOff val="25000"/>
                  </a:schemeClr>
                </a:solidFill>
              </a:rPr>
              <a:t>exploratorium.edu</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1985249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2883 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5613</Words>
  <Application>Microsoft Office PowerPoint</Application>
  <PresentationFormat>On-screen Show (16:9)</PresentationFormat>
  <Paragraphs>1000</Paragraphs>
  <Slides>187</Slides>
  <Notes>0</Notes>
  <HiddenSlides>0</HiddenSlides>
  <MMClips>0</MMClips>
  <ScaleCrop>false</ScaleCrop>
  <HeadingPairs>
    <vt:vector size="4" baseType="variant">
      <vt:variant>
        <vt:lpstr>Theme</vt:lpstr>
      </vt:variant>
      <vt:variant>
        <vt:i4>1</vt:i4>
      </vt:variant>
      <vt:variant>
        <vt:lpstr>Slide Titles</vt:lpstr>
      </vt:variant>
      <vt:variant>
        <vt:i4>187</vt:i4>
      </vt:variant>
    </vt:vector>
  </HeadingPairs>
  <TitlesOfParts>
    <vt:vector size="18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124</cp:revision>
  <dcterms:created xsi:type="dcterms:W3CDTF">2013-09-25T21:31:48Z</dcterms:created>
  <dcterms:modified xsi:type="dcterms:W3CDTF">2013-11-15T04:41:06Z</dcterms:modified>
</cp:coreProperties>
</file>