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6"/>
  </p:notesMasterIdLst>
  <p:sldIdLst>
    <p:sldId id="1269" r:id="rId2"/>
    <p:sldId id="1169" r:id="rId3"/>
    <p:sldId id="794" r:id="rId4"/>
    <p:sldId id="1150" r:id="rId5"/>
    <p:sldId id="1151" r:id="rId6"/>
    <p:sldId id="1152" r:id="rId7"/>
    <p:sldId id="1153" r:id="rId8"/>
    <p:sldId id="1154" r:id="rId9"/>
    <p:sldId id="1155" r:id="rId10"/>
    <p:sldId id="1156" r:id="rId11"/>
    <p:sldId id="1157" r:id="rId12"/>
    <p:sldId id="639" r:id="rId13"/>
    <p:sldId id="749" r:id="rId14"/>
    <p:sldId id="633" r:id="rId15"/>
    <p:sldId id="795" r:id="rId16"/>
    <p:sldId id="796" r:id="rId17"/>
    <p:sldId id="797" r:id="rId18"/>
    <p:sldId id="798" r:id="rId19"/>
    <p:sldId id="799" r:id="rId20"/>
    <p:sldId id="800" r:id="rId21"/>
    <p:sldId id="801" r:id="rId22"/>
    <p:sldId id="802" r:id="rId23"/>
    <p:sldId id="803" r:id="rId24"/>
    <p:sldId id="1072" r:id="rId25"/>
    <p:sldId id="805" r:id="rId26"/>
    <p:sldId id="804" r:id="rId27"/>
    <p:sldId id="602" r:id="rId28"/>
    <p:sldId id="286" r:id="rId29"/>
    <p:sldId id="1003" r:id="rId30"/>
    <p:sldId id="1011" r:id="rId31"/>
    <p:sldId id="1002" r:id="rId32"/>
    <p:sldId id="1001" r:id="rId33"/>
    <p:sldId id="806" r:id="rId34"/>
    <p:sldId id="603" r:id="rId35"/>
    <p:sldId id="604" r:id="rId36"/>
    <p:sldId id="607" r:id="rId37"/>
    <p:sldId id="610" r:id="rId38"/>
    <p:sldId id="608" r:id="rId39"/>
    <p:sldId id="609" r:id="rId40"/>
    <p:sldId id="605" r:id="rId41"/>
    <p:sldId id="1164" r:id="rId42"/>
    <p:sldId id="1165" r:id="rId43"/>
    <p:sldId id="1166" r:id="rId44"/>
    <p:sldId id="522" r:id="rId45"/>
    <p:sldId id="1147" r:id="rId46"/>
    <p:sldId id="668" r:id="rId47"/>
    <p:sldId id="667" r:id="rId48"/>
    <p:sldId id="1158" r:id="rId49"/>
    <p:sldId id="670" r:id="rId50"/>
    <p:sldId id="739" r:id="rId51"/>
    <p:sldId id="817" r:id="rId52"/>
    <p:sldId id="818" r:id="rId53"/>
    <p:sldId id="819" r:id="rId54"/>
    <p:sldId id="820" r:id="rId55"/>
    <p:sldId id="821" r:id="rId56"/>
    <p:sldId id="822" r:id="rId57"/>
    <p:sldId id="825" r:id="rId58"/>
    <p:sldId id="826" r:id="rId59"/>
    <p:sldId id="827" r:id="rId60"/>
    <p:sldId id="1012" r:id="rId61"/>
    <p:sldId id="828" r:id="rId62"/>
    <p:sldId id="1013" r:id="rId63"/>
    <p:sldId id="1014" r:id="rId64"/>
    <p:sldId id="1015" r:id="rId65"/>
    <p:sldId id="1159" r:id="rId66"/>
    <p:sldId id="1016" r:id="rId67"/>
    <p:sldId id="1017" r:id="rId68"/>
    <p:sldId id="1116" r:id="rId69"/>
    <p:sldId id="1115" r:id="rId70"/>
    <p:sldId id="1022" r:id="rId71"/>
    <p:sldId id="1018" r:id="rId72"/>
    <p:sldId id="1019" r:id="rId73"/>
    <p:sldId id="1020" r:id="rId74"/>
    <p:sldId id="1021" r:id="rId75"/>
    <p:sldId id="1023" r:id="rId76"/>
    <p:sldId id="1024" r:id="rId77"/>
    <p:sldId id="1025" r:id="rId78"/>
    <p:sldId id="1026" r:id="rId79"/>
    <p:sldId id="1027" r:id="rId80"/>
    <p:sldId id="1028" r:id="rId81"/>
    <p:sldId id="1029" r:id="rId82"/>
    <p:sldId id="1030" r:id="rId83"/>
    <p:sldId id="1073" r:id="rId84"/>
    <p:sldId id="1031" r:id="rId85"/>
    <p:sldId id="1032" r:id="rId86"/>
    <p:sldId id="1033" r:id="rId87"/>
    <p:sldId id="1034" r:id="rId88"/>
    <p:sldId id="1042" r:id="rId89"/>
    <p:sldId id="1043" r:id="rId90"/>
    <p:sldId id="1044" r:id="rId91"/>
    <p:sldId id="1045" r:id="rId92"/>
    <p:sldId id="1046" r:id="rId93"/>
    <p:sldId id="1047" r:id="rId94"/>
    <p:sldId id="1036" r:id="rId95"/>
    <p:sldId id="1048" r:id="rId96"/>
    <p:sldId id="1049" r:id="rId97"/>
    <p:sldId id="1050" r:id="rId98"/>
    <p:sldId id="1051" r:id="rId99"/>
    <p:sldId id="1170" r:id="rId100"/>
    <p:sldId id="1037" r:id="rId101"/>
    <p:sldId id="1054" r:id="rId102"/>
    <p:sldId id="1120" r:id="rId103"/>
    <p:sldId id="1121" r:id="rId104"/>
    <p:sldId id="1122" r:id="rId105"/>
    <p:sldId id="1038" r:id="rId106"/>
    <p:sldId id="1055" r:id="rId107"/>
    <p:sldId id="1056" r:id="rId108"/>
    <p:sldId id="1057" r:id="rId109"/>
    <p:sldId id="1117" r:id="rId110"/>
    <p:sldId id="1041" r:id="rId111"/>
    <p:sldId id="1058" r:id="rId112"/>
    <p:sldId id="1059" r:id="rId113"/>
    <p:sldId id="1039" r:id="rId114"/>
    <p:sldId id="1060" r:id="rId115"/>
    <p:sldId id="1061" r:id="rId116"/>
    <p:sldId id="1062" r:id="rId117"/>
    <p:sldId id="1063" r:id="rId118"/>
    <p:sldId id="1064" r:id="rId119"/>
    <p:sldId id="1171" r:id="rId120"/>
    <p:sldId id="1065" r:id="rId121"/>
    <p:sldId id="1066" r:id="rId122"/>
    <p:sldId id="1067" r:id="rId123"/>
    <p:sldId id="1160" r:id="rId124"/>
    <p:sldId id="669" r:id="rId125"/>
    <p:sldId id="615" r:id="rId126"/>
    <p:sldId id="614" r:id="rId127"/>
    <p:sldId id="523" r:id="rId128"/>
    <p:sldId id="524" r:id="rId129"/>
    <p:sldId id="576" r:id="rId130"/>
    <p:sldId id="829" r:id="rId131"/>
    <p:sldId id="830" r:id="rId132"/>
    <p:sldId id="831" r:id="rId133"/>
    <p:sldId id="832" r:id="rId134"/>
    <p:sldId id="833" r:id="rId135"/>
    <p:sldId id="834" r:id="rId136"/>
    <p:sldId id="835" r:id="rId137"/>
    <p:sldId id="838" r:id="rId138"/>
    <p:sldId id="839" r:id="rId139"/>
    <p:sldId id="840" r:id="rId140"/>
    <p:sldId id="841" r:id="rId141"/>
    <p:sldId id="842" r:id="rId142"/>
    <p:sldId id="543" r:id="rId143"/>
    <p:sldId id="843" r:id="rId144"/>
    <p:sldId id="844" r:id="rId145"/>
    <p:sldId id="846" r:id="rId146"/>
    <p:sldId id="847" r:id="rId147"/>
    <p:sldId id="848" r:id="rId148"/>
    <p:sldId id="849" r:id="rId149"/>
    <p:sldId id="1172" r:id="rId150"/>
    <p:sldId id="550" r:id="rId151"/>
    <p:sldId id="850" r:id="rId152"/>
    <p:sldId id="551" r:id="rId153"/>
    <p:sldId id="574" r:id="rId154"/>
    <p:sldId id="616" r:id="rId155"/>
    <p:sldId id="575" r:id="rId156"/>
    <p:sldId id="1148" r:id="rId157"/>
    <p:sldId id="1161" r:id="rId158"/>
    <p:sldId id="552" r:id="rId159"/>
    <p:sldId id="553" r:id="rId160"/>
    <p:sldId id="1173" r:id="rId161"/>
    <p:sldId id="555" r:id="rId162"/>
    <p:sldId id="556" r:id="rId163"/>
    <p:sldId id="1167" r:id="rId164"/>
    <p:sldId id="1068" r:id="rId165"/>
    <p:sldId id="1069" r:id="rId166"/>
    <p:sldId id="1071" r:id="rId167"/>
    <p:sldId id="1070" r:id="rId168"/>
    <p:sldId id="1174" r:id="rId169"/>
    <p:sldId id="1087" r:id="rId170"/>
    <p:sldId id="1175" r:id="rId171"/>
    <p:sldId id="1088" r:id="rId172"/>
    <p:sldId id="688" r:id="rId173"/>
    <p:sldId id="882" r:id="rId174"/>
    <p:sldId id="1103" r:id="rId175"/>
    <p:sldId id="1104" r:id="rId176"/>
    <p:sldId id="1089" r:id="rId177"/>
    <p:sldId id="1090" r:id="rId178"/>
    <p:sldId id="1107" r:id="rId179"/>
    <p:sldId id="1108" r:id="rId180"/>
    <p:sldId id="1110" r:id="rId181"/>
    <p:sldId id="1109" r:id="rId182"/>
    <p:sldId id="1111" r:id="rId183"/>
    <p:sldId id="1112" r:id="rId184"/>
    <p:sldId id="1113" r:id="rId185"/>
    <p:sldId id="1106" r:id="rId186"/>
    <p:sldId id="1091" r:id="rId187"/>
    <p:sldId id="1092" r:id="rId188"/>
    <p:sldId id="1093" r:id="rId189"/>
    <p:sldId id="1094" r:id="rId190"/>
    <p:sldId id="1095" r:id="rId191"/>
    <p:sldId id="1096" r:id="rId192"/>
    <p:sldId id="883" r:id="rId193"/>
    <p:sldId id="884" r:id="rId194"/>
    <p:sldId id="885" r:id="rId195"/>
    <p:sldId id="886" r:id="rId196"/>
    <p:sldId id="887" r:id="rId197"/>
    <p:sldId id="888" r:id="rId198"/>
    <p:sldId id="1162" r:id="rId199"/>
    <p:sldId id="1163" r:id="rId200"/>
    <p:sldId id="769" r:id="rId201"/>
    <p:sldId id="764" r:id="rId202"/>
    <p:sldId id="765" r:id="rId203"/>
    <p:sldId id="900" r:id="rId204"/>
    <p:sldId id="1176" r:id="rId205"/>
    <p:sldId id="1177" r:id="rId206"/>
    <p:sldId id="1178" r:id="rId207"/>
    <p:sldId id="1179" r:id="rId208"/>
    <p:sldId id="1180" r:id="rId209"/>
    <p:sldId id="1181" r:id="rId210"/>
    <p:sldId id="1182" r:id="rId211"/>
    <p:sldId id="1183" r:id="rId212"/>
    <p:sldId id="1184" r:id="rId213"/>
    <p:sldId id="754" r:id="rId214"/>
    <p:sldId id="1185" r:id="rId215"/>
    <p:sldId id="1186" r:id="rId216"/>
    <p:sldId id="1187" r:id="rId217"/>
    <p:sldId id="1188" r:id="rId218"/>
    <p:sldId id="755" r:id="rId219"/>
    <p:sldId id="1119" r:id="rId220"/>
    <p:sldId id="1189" r:id="rId221"/>
    <p:sldId id="1190" r:id="rId222"/>
    <p:sldId id="1191" r:id="rId223"/>
    <p:sldId id="1192" r:id="rId224"/>
    <p:sldId id="690" r:id="rId225"/>
    <p:sldId id="913" r:id="rId226"/>
    <p:sldId id="1193" r:id="rId227"/>
    <p:sldId id="1194" r:id="rId228"/>
    <p:sldId id="1195" r:id="rId229"/>
    <p:sldId id="1196" r:id="rId230"/>
    <p:sldId id="907" r:id="rId231"/>
    <p:sldId id="914" r:id="rId232"/>
    <p:sldId id="915" r:id="rId233"/>
    <p:sldId id="918" r:id="rId234"/>
    <p:sldId id="1200" r:id="rId235"/>
    <p:sldId id="1197" r:id="rId236"/>
    <p:sldId id="1198" r:id="rId237"/>
    <p:sldId id="906" r:id="rId238"/>
    <p:sldId id="919" r:id="rId239"/>
    <p:sldId id="691" r:id="rId240"/>
    <p:sldId id="920" r:id="rId241"/>
    <p:sldId id="1207" r:id="rId242"/>
    <p:sldId id="1211" r:id="rId243"/>
    <p:sldId id="1212" r:id="rId244"/>
    <p:sldId id="1213" r:id="rId245"/>
    <p:sldId id="1214" r:id="rId246"/>
    <p:sldId id="1208" r:id="rId247"/>
    <p:sldId id="1209" r:id="rId248"/>
    <p:sldId id="1210" r:id="rId249"/>
    <p:sldId id="1136" r:id="rId250"/>
    <p:sldId id="1141" r:id="rId251"/>
    <p:sldId id="1215" r:id="rId252"/>
    <p:sldId id="1216" r:id="rId253"/>
    <p:sldId id="1217" r:id="rId254"/>
    <p:sldId id="1143" r:id="rId255"/>
    <p:sldId id="1218" r:id="rId256"/>
    <p:sldId id="1219" r:id="rId257"/>
    <p:sldId id="1145" r:id="rId258"/>
    <p:sldId id="1220" r:id="rId259"/>
    <p:sldId id="1221" r:id="rId260"/>
    <p:sldId id="1222" r:id="rId261"/>
    <p:sldId id="1223" r:id="rId262"/>
    <p:sldId id="1224" r:id="rId263"/>
    <p:sldId id="702" r:id="rId264"/>
    <p:sldId id="703" r:id="rId265"/>
    <p:sldId id="939" r:id="rId266"/>
    <p:sldId id="704" r:id="rId267"/>
    <p:sldId id="1100" r:id="rId268"/>
    <p:sldId id="1225" r:id="rId269"/>
    <p:sldId id="1226" r:id="rId270"/>
    <p:sldId id="1227" r:id="rId271"/>
    <p:sldId id="1228" r:id="rId272"/>
    <p:sldId id="1229" r:id="rId273"/>
    <p:sldId id="1230" r:id="rId274"/>
    <p:sldId id="946" r:id="rId275"/>
    <p:sldId id="947" r:id="rId276"/>
    <p:sldId id="949" r:id="rId277"/>
    <p:sldId id="952" r:id="rId278"/>
    <p:sldId id="953" r:id="rId279"/>
    <p:sldId id="956" r:id="rId280"/>
    <p:sldId id="1231" r:id="rId281"/>
    <p:sldId id="1232" r:id="rId282"/>
    <p:sldId id="1233" r:id="rId283"/>
    <p:sldId id="951" r:id="rId284"/>
    <p:sldId id="961" r:id="rId285"/>
    <p:sldId id="1234" r:id="rId286"/>
    <p:sldId id="1235" r:id="rId287"/>
    <p:sldId id="1236" r:id="rId288"/>
    <p:sldId id="1237" r:id="rId289"/>
    <p:sldId id="1101" r:id="rId290"/>
    <p:sldId id="1102" r:id="rId291"/>
    <p:sldId id="705" r:id="rId292"/>
    <p:sldId id="970" r:id="rId293"/>
    <p:sldId id="1242" r:id="rId294"/>
    <p:sldId id="1243" r:id="rId295"/>
    <p:sldId id="1244" r:id="rId296"/>
    <p:sldId id="1245" r:id="rId297"/>
    <p:sldId id="1238" r:id="rId298"/>
    <p:sldId id="1239" r:id="rId299"/>
    <p:sldId id="1240" r:id="rId300"/>
    <p:sldId id="1241" r:id="rId301"/>
    <p:sldId id="706" r:id="rId302"/>
    <p:sldId id="1246" r:id="rId303"/>
    <p:sldId id="1247" r:id="rId304"/>
    <p:sldId id="708" r:id="rId305"/>
    <p:sldId id="975" r:id="rId306"/>
    <p:sldId id="1251" r:id="rId307"/>
    <p:sldId id="1252" r:id="rId308"/>
    <p:sldId id="1250" r:id="rId309"/>
    <p:sldId id="709" r:id="rId310"/>
    <p:sldId id="979" r:id="rId311"/>
    <p:sldId id="1253" r:id="rId312"/>
    <p:sldId id="1254" r:id="rId313"/>
    <p:sldId id="1255" r:id="rId314"/>
    <p:sldId id="983" r:id="rId315"/>
    <p:sldId id="988" r:id="rId316"/>
    <p:sldId id="1257" r:id="rId317"/>
    <p:sldId id="1258" r:id="rId318"/>
    <p:sldId id="1256" r:id="rId319"/>
    <p:sldId id="990" r:id="rId320"/>
    <p:sldId id="1259" r:id="rId321"/>
    <p:sldId id="1260" r:id="rId322"/>
    <p:sldId id="711" r:id="rId323"/>
    <p:sldId id="995" r:id="rId324"/>
    <p:sldId id="1261" r:id="rId325"/>
    <p:sldId id="1262" r:id="rId326"/>
    <p:sldId id="1263" r:id="rId327"/>
    <p:sldId id="1264" r:id="rId328"/>
    <p:sldId id="999" r:id="rId329"/>
    <p:sldId id="1265" r:id="rId330"/>
    <p:sldId id="1266" r:id="rId331"/>
    <p:sldId id="1267" r:id="rId332"/>
    <p:sldId id="1268" r:id="rId333"/>
    <p:sldId id="1146" r:id="rId334"/>
    <p:sldId id="640" r:id="rId3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DED"/>
    <a:srgbClr val="FFFF99"/>
    <a:srgbClr val="FFFFCC"/>
    <a:srgbClr val="ACAEEE"/>
    <a:srgbClr val="8D9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23" autoAdjust="0"/>
  </p:normalViewPr>
  <p:slideViewPr>
    <p:cSldViewPr>
      <p:cViewPr>
        <p:scale>
          <a:sx n="125" d="100"/>
          <a:sy n="125" d="100"/>
        </p:scale>
        <p:origin x="-588" y="-372"/>
      </p:cViewPr>
      <p:guideLst>
        <p:guide orient="horz" pos="468"/>
        <p:guide orient="horz" pos="918"/>
        <p:guide pos="507"/>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notesMaster" Target="notesMasters/notesMaster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presProps" Target="pres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viewProps" Target="view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tableStyles" Target="tableStyle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86BD2-8781-B14A-B7C6-B2F615EDF5BB}" type="doc">
      <dgm:prSet loTypeId="urn:microsoft.com/office/officeart/2005/8/layout/arrow2" loCatId="" qsTypeId="urn:microsoft.com/office/officeart/2005/8/quickstyle/simple4" qsCatId="simple" csTypeId="urn:microsoft.com/office/officeart/2005/8/colors/accent1_2" csCatId="accent1" phldr="1"/>
      <dgm:spPr/>
    </dgm:pt>
    <dgm:pt modelId="{60D0DF3D-C30A-574D-B8DD-3E49A77A9658}">
      <dgm:prSet phldrT="[Text]"/>
      <dgm:spPr/>
      <dgm:t>
        <a:bodyPr/>
        <a:lstStyle/>
        <a:p>
          <a:r>
            <a:rPr lang="en-US" dirty="0" smtClean="0">
              <a:solidFill>
                <a:schemeClr val="tx1"/>
              </a:solidFill>
            </a:rPr>
            <a:t>1</a:t>
          </a:r>
          <a:endParaRPr lang="en-US" dirty="0">
            <a:solidFill>
              <a:schemeClr val="tx1"/>
            </a:solidFill>
          </a:endParaRPr>
        </a:p>
      </dgm:t>
    </dgm:pt>
    <dgm:pt modelId="{F8BA3062-1B77-9042-8BE0-44652C49FBFF}" type="parTrans" cxnId="{88D805DF-7624-EA47-B094-F114981FD6AC}">
      <dgm:prSet/>
      <dgm:spPr/>
      <dgm:t>
        <a:bodyPr/>
        <a:lstStyle/>
        <a:p>
          <a:endParaRPr lang="en-US"/>
        </a:p>
      </dgm:t>
    </dgm:pt>
    <dgm:pt modelId="{F0F81D92-B5AC-0E4A-BF42-38E03F6BD3F7}" type="sibTrans" cxnId="{88D805DF-7624-EA47-B094-F114981FD6AC}">
      <dgm:prSet/>
      <dgm:spPr/>
      <dgm:t>
        <a:bodyPr/>
        <a:lstStyle/>
        <a:p>
          <a:endParaRPr lang="en-US"/>
        </a:p>
      </dgm:t>
    </dgm:pt>
    <dgm:pt modelId="{2ACD6DFB-CE83-3145-AC00-27D7FA4E00D5}">
      <dgm:prSet phldrT="[Text]"/>
      <dgm:spPr/>
      <dgm:t>
        <a:bodyPr/>
        <a:lstStyle/>
        <a:p>
          <a:r>
            <a:rPr lang="en-US" dirty="0" smtClean="0">
              <a:solidFill>
                <a:schemeClr val="tx1"/>
              </a:solidFill>
            </a:rPr>
            <a:t>3</a:t>
          </a:r>
          <a:endParaRPr lang="en-US" dirty="0">
            <a:solidFill>
              <a:schemeClr val="tx1"/>
            </a:solidFill>
          </a:endParaRPr>
        </a:p>
      </dgm:t>
    </dgm:pt>
    <dgm:pt modelId="{D186C3E4-25D1-004F-A0F5-187846AFA359}" type="parTrans" cxnId="{777A2C22-A0A8-F742-B545-7814579D4D3B}">
      <dgm:prSet/>
      <dgm:spPr/>
      <dgm:t>
        <a:bodyPr/>
        <a:lstStyle/>
        <a:p>
          <a:endParaRPr lang="en-US"/>
        </a:p>
      </dgm:t>
    </dgm:pt>
    <dgm:pt modelId="{EB75D9B5-B417-CD43-9948-9C62517B4B4D}" type="sibTrans" cxnId="{777A2C22-A0A8-F742-B545-7814579D4D3B}">
      <dgm:prSet/>
      <dgm:spPr/>
      <dgm:t>
        <a:bodyPr/>
        <a:lstStyle/>
        <a:p>
          <a:endParaRPr lang="en-US"/>
        </a:p>
      </dgm:t>
    </dgm:pt>
    <dgm:pt modelId="{E9D5814F-57AC-0B4E-AC34-9FF4A9D795C0}">
      <dgm:prSet phldrT="[Text]"/>
      <dgm:spPr/>
      <dgm:t>
        <a:bodyPr/>
        <a:lstStyle/>
        <a:p>
          <a:r>
            <a:rPr lang="en-US" dirty="0" smtClean="0">
              <a:solidFill>
                <a:schemeClr val="tx1"/>
              </a:solidFill>
            </a:rPr>
            <a:t>5</a:t>
          </a:r>
          <a:endParaRPr lang="en-US" dirty="0">
            <a:solidFill>
              <a:schemeClr val="tx1"/>
            </a:solidFill>
          </a:endParaRPr>
        </a:p>
      </dgm:t>
    </dgm:pt>
    <dgm:pt modelId="{E4AF58ED-58A8-AC42-8A26-7360536B12FB}" type="parTrans" cxnId="{A311AB2C-8671-1144-B0A6-F916B36350F6}">
      <dgm:prSet/>
      <dgm:spPr/>
      <dgm:t>
        <a:bodyPr/>
        <a:lstStyle/>
        <a:p>
          <a:endParaRPr lang="en-US"/>
        </a:p>
      </dgm:t>
    </dgm:pt>
    <dgm:pt modelId="{FB3FED08-8743-C548-A776-AE628F053EF4}" type="sibTrans" cxnId="{A311AB2C-8671-1144-B0A6-F916B36350F6}">
      <dgm:prSet/>
      <dgm:spPr/>
      <dgm:t>
        <a:bodyPr/>
        <a:lstStyle/>
        <a:p>
          <a:endParaRPr lang="en-US"/>
        </a:p>
      </dgm:t>
    </dgm:pt>
    <dgm:pt modelId="{5A3106C6-962B-BE45-BC1B-75EE78DFCB36}">
      <dgm:prSet phldrT="[Text]"/>
      <dgm:spPr/>
      <dgm:t>
        <a:bodyPr/>
        <a:lstStyle/>
        <a:p>
          <a:r>
            <a:rPr lang="en-US" dirty="0" smtClean="0">
              <a:solidFill>
                <a:schemeClr val="tx1"/>
              </a:solidFill>
            </a:rPr>
            <a:t>7</a:t>
          </a:r>
          <a:endParaRPr lang="en-US" dirty="0">
            <a:solidFill>
              <a:schemeClr val="tx1"/>
            </a:solidFill>
          </a:endParaRPr>
        </a:p>
      </dgm:t>
    </dgm:pt>
    <dgm:pt modelId="{E368B3B9-996D-B043-81EA-3DABB849D41D}" type="parTrans" cxnId="{6FB40BA3-56B4-D547-A0B4-FAF1DF014517}">
      <dgm:prSet/>
      <dgm:spPr/>
      <dgm:t>
        <a:bodyPr/>
        <a:lstStyle/>
        <a:p>
          <a:endParaRPr lang="en-US"/>
        </a:p>
      </dgm:t>
    </dgm:pt>
    <dgm:pt modelId="{B1EB1499-A8AA-E447-80BE-DEC027827054}" type="sibTrans" cxnId="{6FB40BA3-56B4-D547-A0B4-FAF1DF014517}">
      <dgm:prSet/>
      <dgm:spPr/>
      <dgm:t>
        <a:bodyPr/>
        <a:lstStyle/>
        <a:p>
          <a:endParaRPr lang="en-US"/>
        </a:p>
      </dgm:t>
    </dgm:pt>
    <dgm:pt modelId="{0EFC2049-B59B-2746-A16C-10CE0C744736}" type="pres">
      <dgm:prSet presAssocID="{96886BD2-8781-B14A-B7C6-B2F615EDF5BB}" presName="arrowDiagram" presStyleCnt="0">
        <dgm:presLayoutVars>
          <dgm:chMax val="5"/>
          <dgm:dir/>
          <dgm:resizeHandles val="exact"/>
        </dgm:presLayoutVars>
      </dgm:prSet>
      <dgm:spPr/>
    </dgm:pt>
    <dgm:pt modelId="{B5ABB542-D0A6-214A-B53B-4066F9DB4CA6}" type="pres">
      <dgm:prSet presAssocID="{96886BD2-8781-B14A-B7C6-B2F615EDF5BB}" presName="arrow" presStyleLbl="bgShp" presStyleIdx="0" presStyleCnt="1"/>
      <dgm:spPr/>
    </dgm:pt>
    <dgm:pt modelId="{A3D7F0DE-BCD8-5743-B02A-FB81B77A85E4}" type="pres">
      <dgm:prSet presAssocID="{96886BD2-8781-B14A-B7C6-B2F615EDF5BB}" presName="arrowDiagram4" presStyleCnt="0"/>
      <dgm:spPr/>
    </dgm:pt>
    <dgm:pt modelId="{F5C4C43C-14EC-A743-9991-EFE41EE8D68F}" type="pres">
      <dgm:prSet presAssocID="{60D0DF3D-C30A-574D-B8DD-3E49A77A9658}" presName="bullet4a" presStyleLbl="node1" presStyleIdx="0" presStyleCnt="4"/>
      <dgm:spPr/>
    </dgm:pt>
    <dgm:pt modelId="{9E642998-7458-FC4C-BC11-FE7B787514EA}" type="pres">
      <dgm:prSet presAssocID="{60D0DF3D-C30A-574D-B8DD-3E49A77A9658}" presName="textBox4a" presStyleLbl="revTx" presStyleIdx="0" presStyleCnt="4">
        <dgm:presLayoutVars>
          <dgm:bulletEnabled val="1"/>
        </dgm:presLayoutVars>
      </dgm:prSet>
      <dgm:spPr/>
      <dgm:t>
        <a:bodyPr/>
        <a:lstStyle/>
        <a:p>
          <a:endParaRPr lang="en-US"/>
        </a:p>
      </dgm:t>
    </dgm:pt>
    <dgm:pt modelId="{3BFA75DE-42A5-1243-AED1-BDDD1E78D72C}" type="pres">
      <dgm:prSet presAssocID="{2ACD6DFB-CE83-3145-AC00-27D7FA4E00D5}" presName="bullet4b" presStyleLbl="node1" presStyleIdx="1" presStyleCnt="4"/>
      <dgm:spPr/>
    </dgm:pt>
    <dgm:pt modelId="{96AE83B7-A63B-EA4D-A599-E5A2B0870BF6}" type="pres">
      <dgm:prSet presAssocID="{2ACD6DFB-CE83-3145-AC00-27D7FA4E00D5}" presName="textBox4b" presStyleLbl="revTx" presStyleIdx="1" presStyleCnt="4" custScaleY="89766">
        <dgm:presLayoutVars>
          <dgm:bulletEnabled val="1"/>
        </dgm:presLayoutVars>
      </dgm:prSet>
      <dgm:spPr/>
      <dgm:t>
        <a:bodyPr/>
        <a:lstStyle/>
        <a:p>
          <a:endParaRPr lang="en-US"/>
        </a:p>
      </dgm:t>
    </dgm:pt>
    <dgm:pt modelId="{99A18EA4-CFAD-1547-8E30-2B6A69F441AB}" type="pres">
      <dgm:prSet presAssocID="{E9D5814F-57AC-0B4E-AC34-9FF4A9D795C0}" presName="bullet4c" presStyleLbl="node1" presStyleIdx="2" presStyleCnt="4"/>
      <dgm:spPr/>
    </dgm:pt>
    <dgm:pt modelId="{F5CF1DDC-C425-704A-B3A4-D471D7A86BA8}" type="pres">
      <dgm:prSet presAssocID="{E9D5814F-57AC-0B4E-AC34-9FF4A9D795C0}" presName="textBox4c" presStyleLbl="revTx" presStyleIdx="2" presStyleCnt="4" custScaleY="77314">
        <dgm:presLayoutVars>
          <dgm:bulletEnabled val="1"/>
        </dgm:presLayoutVars>
      </dgm:prSet>
      <dgm:spPr/>
      <dgm:t>
        <a:bodyPr/>
        <a:lstStyle/>
        <a:p>
          <a:endParaRPr lang="en-US"/>
        </a:p>
      </dgm:t>
    </dgm:pt>
    <dgm:pt modelId="{9F532EA3-8AA8-C847-A373-5EB101B5A3AC}" type="pres">
      <dgm:prSet presAssocID="{5A3106C6-962B-BE45-BC1B-75EE78DFCB36}" presName="bullet4d" presStyleLbl="node1" presStyleIdx="3" presStyleCnt="4"/>
      <dgm:spPr/>
    </dgm:pt>
    <dgm:pt modelId="{3ED9C5DF-4054-5B4C-8E92-E37463CAF7A9}" type="pres">
      <dgm:prSet presAssocID="{5A3106C6-962B-BE45-BC1B-75EE78DFCB36}" presName="textBox4d" presStyleLbl="revTx" presStyleIdx="3" presStyleCnt="4" custScaleX="123130" custScaleY="68771" custLinFactNeighborX="-12925">
        <dgm:presLayoutVars>
          <dgm:bulletEnabled val="1"/>
        </dgm:presLayoutVars>
      </dgm:prSet>
      <dgm:spPr/>
      <dgm:t>
        <a:bodyPr/>
        <a:lstStyle/>
        <a:p>
          <a:endParaRPr lang="en-US"/>
        </a:p>
      </dgm:t>
    </dgm:pt>
  </dgm:ptLst>
  <dgm:cxnLst>
    <dgm:cxn modelId="{A46CA4B6-CA4A-4212-BAAA-FFC3E0AAD96E}" type="presOf" srcId="{96886BD2-8781-B14A-B7C6-B2F615EDF5BB}" destId="{0EFC2049-B59B-2746-A16C-10CE0C744736}" srcOrd="0" destOrd="0" presId="urn:microsoft.com/office/officeart/2005/8/layout/arrow2"/>
    <dgm:cxn modelId="{44CFFC8E-D250-4F56-9523-CC2FD3F33DCD}" type="presOf" srcId="{5A3106C6-962B-BE45-BC1B-75EE78DFCB36}" destId="{3ED9C5DF-4054-5B4C-8E92-E37463CAF7A9}" srcOrd="0" destOrd="0" presId="urn:microsoft.com/office/officeart/2005/8/layout/arrow2"/>
    <dgm:cxn modelId="{A311AB2C-8671-1144-B0A6-F916B36350F6}" srcId="{96886BD2-8781-B14A-B7C6-B2F615EDF5BB}" destId="{E9D5814F-57AC-0B4E-AC34-9FF4A9D795C0}" srcOrd="2" destOrd="0" parTransId="{E4AF58ED-58A8-AC42-8A26-7360536B12FB}" sibTransId="{FB3FED08-8743-C548-A776-AE628F053EF4}"/>
    <dgm:cxn modelId="{FB4207B6-AE95-4C89-88C0-9D21966ACC7B}" type="presOf" srcId="{60D0DF3D-C30A-574D-B8DD-3E49A77A9658}" destId="{9E642998-7458-FC4C-BC11-FE7B787514EA}" srcOrd="0" destOrd="0" presId="urn:microsoft.com/office/officeart/2005/8/layout/arrow2"/>
    <dgm:cxn modelId="{6FB40BA3-56B4-D547-A0B4-FAF1DF014517}" srcId="{96886BD2-8781-B14A-B7C6-B2F615EDF5BB}" destId="{5A3106C6-962B-BE45-BC1B-75EE78DFCB36}" srcOrd="3" destOrd="0" parTransId="{E368B3B9-996D-B043-81EA-3DABB849D41D}" sibTransId="{B1EB1499-A8AA-E447-80BE-DEC027827054}"/>
    <dgm:cxn modelId="{15152D1C-FB72-4D32-91A0-D2C0D9C0897B}" type="presOf" srcId="{E9D5814F-57AC-0B4E-AC34-9FF4A9D795C0}" destId="{F5CF1DDC-C425-704A-B3A4-D471D7A86BA8}" srcOrd="0" destOrd="0" presId="urn:microsoft.com/office/officeart/2005/8/layout/arrow2"/>
    <dgm:cxn modelId="{88D805DF-7624-EA47-B094-F114981FD6AC}" srcId="{96886BD2-8781-B14A-B7C6-B2F615EDF5BB}" destId="{60D0DF3D-C30A-574D-B8DD-3E49A77A9658}" srcOrd="0" destOrd="0" parTransId="{F8BA3062-1B77-9042-8BE0-44652C49FBFF}" sibTransId="{F0F81D92-B5AC-0E4A-BF42-38E03F6BD3F7}"/>
    <dgm:cxn modelId="{D4A9C59D-752C-4E5A-B061-BFC2BED2ABDF}" type="presOf" srcId="{2ACD6DFB-CE83-3145-AC00-27D7FA4E00D5}" destId="{96AE83B7-A63B-EA4D-A599-E5A2B0870BF6}" srcOrd="0" destOrd="0" presId="urn:microsoft.com/office/officeart/2005/8/layout/arrow2"/>
    <dgm:cxn modelId="{777A2C22-A0A8-F742-B545-7814579D4D3B}" srcId="{96886BD2-8781-B14A-B7C6-B2F615EDF5BB}" destId="{2ACD6DFB-CE83-3145-AC00-27D7FA4E00D5}" srcOrd="1" destOrd="0" parTransId="{D186C3E4-25D1-004F-A0F5-187846AFA359}" sibTransId="{EB75D9B5-B417-CD43-9948-9C62517B4B4D}"/>
    <dgm:cxn modelId="{37076142-2825-4602-9DFE-C149C97DAA0A}" type="presParOf" srcId="{0EFC2049-B59B-2746-A16C-10CE0C744736}" destId="{B5ABB542-D0A6-214A-B53B-4066F9DB4CA6}" srcOrd="0" destOrd="0" presId="urn:microsoft.com/office/officeart/2005/8/layout/arrow2"/>
    <dgm:cxn modelId="{A12599FB-B1ED-4C54-B5E4-4EF72F10DF19}" type="presParOf" srcId="{0EFC2049-B59B-2746-A16C-10CE0C744736}" destId="{A3D7F0DE-BCD8-5743-B02A-FB81B77A85E4}" srcOrd="1" destOrd="0" presId="urn:microsoft.com/office/officeart/2005/8/layout/arrow2"/>
    <dgm:cxn modelId="{ABEDF1FC-768F-45BB-903B-C62BD3C8F31E}" type="presParOf" srcId="{A3D7F0DE-BCD8-5743-B02A-FB81B77A85E4}" destId="{F5C4C43C-14EC-A743-9991-EFE41EE8D68F}" srcOrd="0" destOrd="0" presId="urn:microsoft.com/office/officeart/2005/8/layout/arrow2"/>
    <dgm:cxn modelId="{A214B537-D213-4EB6-8C5C-EB93A07ED761}" type="presParOf" srcId="{A3D7F0DE-BCD8-5743-B02A-FB81B77A85E4}" destId="{9E642998-7458-FC4C-BC11-FE7B787514EA}" srcOrd="1" destOrd="0" presId="urn:microsoft.com/office/officeart/2005/8/layout/arrow2"/>
    <dgm:cxn modelId="{E815B85C-E7C4-45BD-AABF-BFC73878EE88}" type="presParOf" srcId="{A3D7F0DE-BCD8-5743-B02A-FB81B77A85E4}" destId="{3BFA75DE-42A5-1243-AED1-BDDD1E78D72C}" srcOrd="2" destOrd="0" presId="urn:microsoft.com/office/officeart/2005/8/layout/arrow2"/>
    <dgm:cxn modelId="{0E904FB6-2EF7-4B1B-87F0-BAD574AF691D}" type="presParOf" srcId="{A3D7F0DE-BCD8-5743-B02A-FB81B77A85E4}" destId="{96AE83B7-A63B-EA4D-A599-E5A2B0870BF6}" srcOrd="3" destOrd="0" presId="urn:microsoft.com/office/officeart/2005/8/layout/arrow2"/>
    <dgm:cxn modelId="{DBFD402F-1F58-4A16-9A03-6179C552E35A}" type="presParOf" srcId="{A3D7F0DE-BCD8-5743-B02A-FB81B77A85E4}" destId="{99A18EA4-CFAD-1547-8E30-2B6A69F441AB}" srcOrd="4" destOrd="0" presId="urn:microsoft.com/office/officeart/2005/8/layout/arrow2"/>
    <dgm:cxn modelId="{B35732F3-32BE-4637-B06D-12E068B3EB19}" type="presParOf" srcId="{A3D7F0DE-BCD8-5743-B02A-FB81B77A85E4}" destId="{F5CF1DDC-C425-704A-B3A4-D471D7A86BA8}" srcOrd="5" destOrd="0" presId="urn:microsoft.com/office/officeart/2005/8/layout/arrow2"/>
    <dgm:cxn modelId="{64436313-71D6-454A-B230-2501C3A6891A}" type="presParOf" srcId="{A3D7F0DE-BCD8-5743-B02A-FB81B77A85E4}" destId="{9F532EA3-8AA8-C847-A373-5EB101B5A3AC}" srcOrd="6" destOrd="0" presId="urn:microsoft.com/office/officeart/2005/8/layout/arrow2"/>
    <dgm:cxn modelId="{D6C910F3-9402-4683-8BBF-84744AAA76AF}" type="presParOf" srcId="{A3D7F0DE-BCD8-5743-B02A-FB81B77A85E4}" destId="{3ED9C5DF-4054-5B4C-8E92-E37463CAF7A9}" srcOrd="7" destOrd="0" presId="urn:microsoft.com/office/officeart/2005/8/layout/arrow2"/>
  </dgm:cxnLst>
  <dgm:bg>
    <a:solidFill>
      <a:schemeClr val="bg1">
        <a:alpha val="5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BB542-D0A6-214A-B53B-4066F9DB4CA6}">
      <dsp:nvSpPr>
        <dsp:cNvPr id="0" name=""/>
        <dsp:cNvSpPr/>
      </dsp:nvSpPr>
      <dsp:spPr>
        <a:xfrm>
          <a:off x="0" y="6725"/>
          <a:ext cx="2133600" cy="1333500"/>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5C4C43C-14EC-A743-9991-EFE41EE8D68F}">
      <dsp:nvSpPr>
        <dsp:cNvPr id="0" name=""/>
        <dsp:cNvSpPr/>
      </dsp:nvSpPr>
      <dsp:spPr>
        <a:xfrm>
          <a:off x="210159" y="998316"/>
          <a:ext cx="49072" cy="490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642998-7458-FC4C-BC11-FE7B787514EA}">
      <dsp:nvSpPr>
        <dsp:cNvPr id="0" name=""/>
        <dsp:cNvSpPr/>
      </dsp:nvSpPr>
      <dsp:spPr>
        <a:xfrm>
          <a:off x="234696" y="1022853"/>
          <a:ext cx="364845" cy="317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3"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1</a:t>
          </a:r>
          <a:endParaRPr lang="en-US" sz="2200" kern="1200" dirty="0">
            <a:solidFill>
              <a:schemeClr val="tx1"/>
            </a:solidFill>
          </a:endParaRPr>
        </a:p>
      </dsp:txBody>
      <dsp:txXfrm>
        <a:off x="234696" y="1022853"/>
        <a:ext cx="364845" cy="317373"/>
      </dsp:txXfrm>
    </dsp:sp>
    <dsp:sp modelId="{3BFA75DE-42A5-1243-AED1-BDDD1E78D72C}">
      <dsp:nvSpPr>
        <dsp:cNvPr id="0" name=""/>
        <dsp:cNvSpPr/>
      </dsp:nvSpPr>
      <dsp:spPr>
        <a:xfrm>
          <a:off x="556869" y="688144"/>
          <a:ext cx="85344" cy="853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AE83B7-A63B-EA4D-A599-E5A2B0870BF6}">
      <dsp:nvSpPr>
        <dsp:cNvPr id="0" name=""/>
        <dsp:cNvSpPr/>
      </dsp:nvSpPr>
      <dsp:spPr>
        <a:xfrm>
          <a:off x="599541" y="761999"/>
          <a:ext cx="448056" cy="54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222"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3</a:t>
          </a:r>
          <a:endParaRPr lang="en-US" sz="2200" kern="1200" dirty="0">
            <a:solidFill>
              <a:schemeClr val="tx1"/>
            </a:solidFill>
          </a:endParaRPr>
        </a:p>
      </dsp:txBody>
      <dsp:txXfrm>
        <a:off x="599541" y="761999"/>
        <a:ext cx="448056" cy="547042"/>
      </dsp:txXfrm>
    </dsp:sp>
    <dsp:sp modelId="{99A18EA4-CFAD-1547-8E30-2B6A69F441AB}">
      <dsp:nvSpPr>
        <dsp:cNvPr id="0" name=""/>
        <dsp:cNvSpPr/>
      </dsp:nvSpPr>
      <dsp:spPr>
        <a:xfrm>
          <a:off x="999591" y="459582"/>
          <a:ext cx="113080" cy="1130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CF1DDC-C425-704A-B3A4-D471D7A86BA8}">
      <dsp:nvSpPr>
        <dsp:cNvPr id="0" name=""/>
        <dsp:cNvSpPr/>
      </dsp:nvSpPr>
      <dsp:spPr>
        <a:xfrm>
          <a:off x="1056132" y="609601"/>
          <a:ext cx="448056" cy="63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919"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5</a:t>
          </a:r>
          <a:endParaRPr lang="en-US" sz="2200" kern="1200" dirty="0">
            <a:solidFill>
              <a:schemeClr val="tx1"/>
            </a:solidFill>
          </a:endParaRPr>
        </a:p>
      </dsp:txBody>
      <dsp:txXfrm>
        <a:off x="1056132" y="609601"/>
        <a:ext cx="448056" cy="637146"/>
      </dsp:txXfrm>
    </dsp:sp>
    <dsp:sp modelId="{9F532EA3-8AA8-C847-A373-5EB101B5A3AC}">
      <dsp:nvSpPr>
        <dsp:cNvPr id="0" name=""/>
        <dsp:cNvSpPr/>
      </dsp:nvSpPr>
      <dsp:spPr>
        <a:xfrm>
          <a:off x="1481785" y="308363"/>
          <a:ext cx="151485" cy="1514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D9C5DF-4054-5B4C-8E92-E37463CAF7A9}">
      <dsp:nvSpPr>
        <dsp:cNvPr id="0" name=""/>
        <dsp:cNvSpPr/>
      </dsp:nvSpPr>
      <dsp:spPr>
        <a:xfrm>
          <a:off x="1447799" y="533399"/>
          <a:ext cx="551691" cy="65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69" tIns="0"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7</a:t>
          </a:r>
          <a:endParaRPr lang="en-US" sz="2200" kern="1200" dirty="0">
            <a:solidFill>
              <a:schemeClr val="tx1"/>
            </a:solidFill>
          </a:endParaRPr>
        </a:p>
      </dsp:txBody>
      <dsp:txXfrm>
        <a:off x="1447799" y="533399"/>
        <a:ext cx="551691" cy="65753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8CE88-BFAA-524F-ACD8-42D9C3BE511A}" type="datetimeFigureOut">
              <a:rPr lang="en-US" smtClean="0"/>
              <a:t>3/20/2015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45E35-2D49-8E4D-961C-1EFC91D6A348}" type="slidenum">
              <a:rPr lang="en-US" smtClean="0"/>
              <a:t>‹#›</a:t>
            </a:fld>
            <a:endParaRPr lang="en-US"/>
          </a:p>
        </p:txBody>
      </p:sp>
    </p:spTree>
    <p:extLst>
      <p:ext uri="{BB962C8B-B14F-4D97-AF65-F5344CB8AC3E}">
        <p14:creationId xmlns:p14="http://schemas.microsoft.com/office/powerpoint/2010/main" val="40438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cbi.nlm.nih.gov/pubmed/21574706"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healthland.time.com/2011/05/31/diet-psych-out-why-health-food-is-less-satisfying-even-if-its-sinful/#ixzz1O4CuLtly"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24.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25.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26.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27.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46.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28.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29.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48.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30.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49.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31.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32.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51.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33.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52.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34.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35.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54.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36.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55.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40.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56.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41.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57.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42.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43.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59.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44.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45.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61.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46.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62.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47.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63.xml.rels><?xml version="1.0" encoding="UTF-8" standalone="yes"?>
<Relationships xmlns="http://schemas.openxmlformats.org/package/2006/relationships"><Relationship Id="rId8" Type="http://schemas.openxmlformats.org/officeDocument/2006/relationships/hyperlink" Target="http://en.wikipedia.org/wiki/Heart_rate" TargetMode="External"/><Relationship Id="rId13" Type="http://schemas.openxmlformats.org/officeDocument/2006/relationships/hyperlink" Target="http://en.wikipedia.org/wiki/Matthew_Shepard#_note-abcnewspg2#_note-abcnewspg2" TargetMode="External"/><Relationship Id="rId18" Type="http://schemas.openxmlformats.org/officeDocument/2006/relationships/hyperlink" Target="http://en.wikipedia.org/wiki/Matthew_Shepard#_note-cart#_note-cart" TargetMode="External"/><Relationship Id="rId26" Type="http://schemas.openxmlformats.org/officeDocument/2006/relationships/hyperlink" Target="http://en.wikipedia.org/wiki/AIDS" TargetMode="External"/><Relationship Id="rId3" Type="http://schemas.openxmlformats.org/officeDocument/2006/relationships/hyperlink" Target="http://en.wikipedia.org/wiki/October_7" TargetMode="External"/><Relationship Id="rId21" Type="http://schemas.openxmlformats.org/officeDocument/2006/relationships/hyperlink" Target="http://en.wikipedia.org/wiki/Kansas"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Wallet" TargetMode="External"/><Relationship Id="rId17" Type="http://schemas.openxmlformats.org/officeDocument/2006/relationships/hyperlink" Target="http://en.wikipedia.org/wiki/Life_sentence" TargetMode="External"/><Relationship Id="rId25" Type="http://schemas.openxmlformats.org/officeDocument/2006/relationships/hyperlink" Target="http://en.wikipedia.org/wiki/Anti-gay_slogan" TargetMode="External"/><Relationship Id="rId2" Type="http://schemas.openxmlformats.org/officeDocument/2006/relationships/slide" Target="../slides/slide248.xml"/><Relationship Id="rId16" Type="http://schemas.openxmlformats.org/officeDocument/2006/relationships/hyperlink" Target="http://en.wikipedia.org/wiki/Death_penalty" TargetMode="External"/><Relationship Id="rId20" Type="http://schemas.openxmlformats.org/officeDocument/2006/relationships/hyperlink" Target="http://en.wikipedia.org/wiki/Westboro_Baptist_Church" TargetMode="External"/><Relationship Id="rId29" Type="http://schemas.openxmlformats.org/officeDocument/2006/relationships/hyperlink" Target="http://en.wikipedia.org/wiki/Leviticus" TargetMode="External"/><Relationship Id="rId1" Type="http://schemas.openxmlformats.org/officeDocument/2006/relationships/notesMaster" Target="../notesMasters/notesMaster1.xml"/><Relationship Id="rId6" Type="http://schemas.openxmlformats.org/officeDocument/2006/relationships/hyperlink" Target="http://en.wikipedia.org/wiki/Fracture" TargetMode="External"/><Relationship Id="rId11" Type="http://schemas.openxmlformats.org/officeDocument/2006/relationships/hyperlink" Target="http://en.wikipedia.org/wiki/October_12" TargetMode="External"/><Relationship Id="rId24" Type="http://schemas.openxmlformats.org/officeDocument/2006/relationships/hyperlink" Target="http://en.wikipedia.org/wiki/Matthew_Shepard#_note-21#_note-21" TargetMode="External"/><Relationship Id="rId5" Type="http://schemas.openxmlformats.org/officeDocument/2006/relationships/hyperlink" Target="http://en.wikipedia.org/wiki/Pistol-whipping" TargetMode="External"/><Relationship Id="rId15" Type="http://schemas.openxmlformats.org/officeDocument/2006/relationships/hyperlink" Target="http://en.wikipedia.org/wiki/1999" TargetMode="External"/><Relationship Id="rId23" Type="http://schemas.openxmlformats.org/officeDocument/2006/relationships/hyperlink" Target="http://en.wikipedia.org/wiki/Matthew_Shepard#_note-20#_note-20" TargetMode="External"/><Relationship Id="rId28" Type="http://schemas.openxmlformats.org/officeDocument/2006/relationships/hyperlink" Target="http://en.wikipedia.org/wiki/Cheyenne,_Wyoming" TargetMode="External"/><Relationship Id="rId10" Type="http://schemas.openxmlformats.org/officeDocument/2006/relationships/hyperlink" Target="http://en.wikipedia.org/wiki/Vital_signs" TargetMode="External"/><Relationship Id="rId19" Type="http://schemas.openxmlformats.org/officeDocument/2006/relationships/hyperlink" Target="http://en.wikipedia.org/wiki/Anti-gay" TargetMode="External"/><Relationship Id="rId4" Type="http://schemas.openxmlformats.org/officeDocument/2006/relationships/hyperlink" Target="http://en.wikipedia.org/wiki/1998" TargetMode="External"/><Relationship Id="rId9" Type="http://schemas.openxmlformats.org/officeDocument/2006/relationships/hyperlink" Target="http://en.wikipedia.org/wiki/Body_temperature" TargetMode="External"/><Relationship Id="rId14" Type="http://schemas.openxmlformats.org/officeDocument/2006/relationships/hyperlink" Target="http://en.wikipedia.org/wiki/April_5" TargetMode="External"/><Relationship Id="rId22" Type="http://schemas.openxmlformats.org/officeDocument/2006/relationships/hyperlink" Target="http://en.wikipedia.org/wiki/Fred_Phelps" TargetMode="External"/><Relationship Id="rId27" Type="http://schemas.openxmlformats.org/officeDocument/2006/relationships/hyperlink" Target="http://en.wikipedia.org/wiki/Matthew_Shepard#_note-22#_note-22" TargetMode="Externa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en.wikipedia.org/wiki/Lydia_Fairchild#cite_note-1" TargetMode="External"/><Relationship Id="rId3" Type="http://schemas.openxmlformats.org/officeDocument/2006/relationships/hyperlink" Target="http://en.wikipedia.org/wiki/Americans" TargetMode="External"/><Relationship Id="rId7" Type="http://schemas.openxmlformats.org/officeDocument/2006/relationships/hyperlink" Target="http://en.wikipedia.org/wiki/The_New_England_Journal_of_Medicine" TargetMode="External"/><Relationship Id="rId2" Type="http://schemas.openxmlformats.org/officeDocument/2006/relationships/slide" Target="../slides/slide257.xml"/><Relationship Id="rId1" Type="http://schemas.openxmlformats.org/officeDocument/2006/relationships/notesMaster" Target="../notesMasters/notesMaster1.xml"/><Relationship Id="rId6" Type="http://schemas.openxmlformats.org/officeDocument/2006/relationships/hyperlink" Target="http://en.wikipedia.org/wiki/Surrogacy" TargetMode="External"/><Relationship Id="rId5" Type="http://schemas.openxmlformats.org/officeDocument/2006/relationships/hyperlink" Target="http://en.wikipedia.org/wiki/DNA_profiling" TargetMode="External"/><Relationship Id="rId10" Type="http://schemas.openxmlformats.org/officeDocument/2006/relationships/hyperlink" Target="http://en.wikipedia.org/wiki/Pap_test" TargetMode="External"/><Relationship Id="rId4" Type="http://schemas.openxmlformats.org/officeDocument/2006/relationships/hyperlink" Target="http://en.wikipedia.org/wiki/Chimera_(genetics)" TargetMode="External"/><Relationship Id="rId9" Type="http://schemas.openxmlformats.org/officeDocument/2006/relationships/hyperlink" Target="http://en.wikipedia.org/wiki/Lydia_Fairchild#cite_note-2" TargetMode="External"/></Relationships>
</file>

<file path=ppt/notesSlides/_rels/notesSlide65.xml.rels><?xml version="1.0" encoding="UTF-8" standalone="yes"?>
<Relationships xmlns="http://schemas.openxmlformats.org/package/2006/relationships"><Relationship Id="rId8" Type="http://schemas.openxmlformats.org/officeDocument/2006/relationships/hyperlink" Target="http://en.wikipedia.org/wiki/Lydia_Fairchild#cite_note-1" TargetMode="External"/><Relationship Id="rId3" Type="http://schemas.openxmlformats.org/officeDocument/2006/relationships/hyperlink" Target="http://en.wikipedia.org/wiki/Americans" TargetMode="External"/><Relationship Id="rId7" Type="http://schemas.openxmlformats.org/officeDocument/2006/relationships/hyperlink" Target="http://en.wikipedia.org/wiki/The_New_England_Journal_of_Medicine" TargetMode="External"/><Relationship Id="rId2" Type="http://schemas.openxmlformats.org/officeDocument/2006/relationships/slide" Target="../slides/slide258.xml"/><Relationship Id="rId1" Type="http://schemas.openxmlformats.org/officeDocument/2006/relationships/notesMaster" Target="../notesMasters/notesMaster1.xml"/><Relationship Id="rId6" Type="http://schemas.openxmlformats.org/officeDocument/2006/relationships/hyperlink" Target="http://en.wikipedia.org/wiki/Surrogacy" TargetMode="External"/><Relationship Id="rId5" Type="http://schemas.openxmlformats.org/officeDocument/2006/relationships/hyperlink" Target="http://en.wikipedia.org/wiki/DNA_profiling" TargetMode="External"/><Relationship Id="rId10" Type="http://schemas.openxmlformats.org/officeDocument/2006/relationships/hyperlink" Target="http://en.wikipedia.org/wiki/Pap_test" TargetMode="External"/><Relationship Id="rId4" Type="http://schemas.openxmlformats.org/officeDocument/2006/relationships/hyperlink" Target="http://en.wikipedia.org/wiki/Chimera_(genetics)" TargetMode="External"/><Relationship Id="rId9" Type="http://schemas.openxmlformats.org/officeDocument/2006/relationships/hyperlink" Target="http://en.wikipedia.org/wiki/Lydia_Fairchild#cite_note-2" TargetMode="External"/></Relationships>
</file>

<file path=ppt/notesSlides/_rels/notesSlide66.xml.rels><?xml version="1.0" encoding="UTF-8" standalone="yes"?>
<Relationships xmlns="http://schemas.openxmlformats.org/package/2006/relationships"><Relationship Id="rId8" Type="http://schemas.openxmlformats.org/officeDocument/2006/relationships/hyperlink" Target="http://en.wikipedia.org/wiki/Lydia_Fairchild#cite_note-1" TargetMode="External"/><Relationship Id="rId3" Type="http://schemas.openxmlformats.org/officeDocument/2006/relationships/hyperlink" Target="http://en.wikipedia.org/wiki/Americans" TargetMode="External"/><Relationship Id="rId7" Type="http://schemas.openxmlformats.org/officeDocument/2006/relationships/hyperlink" Target="http://en.wikipedia.org/wiki/The_New_England_Journal_of_Medicine" TargetMode="External"/><Relationship Id="rId2" Type="http://schemas.openxmlformats.org/officeDocument/2006/relationships/slide" Target="../slides/slide259.xml"/><Relationship Id="rId1" Type="http://schemas.openxmlformats.org/officeDocument/2006/relationships/notesMaster" Target="../notesMasters/notesMaster1.xml"/><Relationship Id="rId6" Type="http://schemas.openxmlformats.org/officeDocument/2006/relationships/hyperlink" Target="http://en.wikipedia.org/wiki/Surrogacy" TargetMode="External"/><Relationship Id="rId5" Type="http://schemas.openxmlformats.org/officeDocument/2006/relationships/hyperlink" Target="http://en.wikipedia.org/wiki/DNA_profiling" TargetMode="External"/><Relationship Id="rId10" Type="http://schemas.openxmlformats.org/officeDocument/2006/relationships/hyperlink" Target="http://en.wikipedia.org/wiki/Pap_test" TargetMode="External"/><Relationship Id="rId4" Type="http://schemas.openxmlformats.org/officeDocument/2006/relationships/hyperlink" Target="http://en.wikipedia.org/wiki/Chimera_(genetics)" TargetMode="External"/><Relationship Id="rId9" Type="http://schemas.openxmlformats.org/officeDocument/2006/relationships/hyperlink" Target="http://en.wikipedia.org/wiki/Lydia_Fairchild#cite_note-2" TargetMode="External"/></Relationships>
</file>

<file path=ppt/notesSlides/_rels/notesSlide67.xml.rels><?xml version="1.0" encoding="UTF-8" standalone="yes"?>
<Relationships xmlns="http://schemas.openxmlformats.org/package/2006/relationships"><Relationship Id="rId8" Type="http://schemas.openxmlformats.org/officeDocument/2006/relationships/hyperlink" Target="http://en.wikipedia.org/wiki/Lydia_Fairchild#cite_note-1" TargetMode="External"/><Relationship Id="rId3" Type="http://schemas.openxmlformats.org/officeDocument/2006/relationships/hyperlink" Target="http://en.wikipedia.org/wiki/Americans" TargetMode="External"/><Relationship Id="rId7" Type="http://schemas.openxmlformats.org/officeDocument/2006/relationships/hyperlink" Target="http://en.wikipedia.org/wiki/The_New_England_Journal_of_Medicine" TargetMode="External"/><Relationship Id="rId2" Type="http://schemas.openxmlformats.org/officeDocument/2006/relationships/slide" Target="../slides/slide260.xml"/><Relationship Id="rId1" Type="http://schemas.openxmlformats.org/officeDocument/2006/relationships/notesMaster" Target="../notesMasters/notesMaster1.xml"/><Relationship Id="rId6" Type="http://schemas.openxmlformats.org/officeDocument/2006/relationships/hyperlink" Target="http://en.wikipedia.org/wiki/Surrogacy" TargetMode="External"/><Relationship Id="rId5" Type="http://schemas.openxmlformats.org/officeDocument/2006/relationships/hyperlink" Target="http://en.wikipedia.org/wiki/DNA_profiling" TargetMode="External"/><Relationship Id="rId10" Type="http://schemas.openxmlformats.org/officeDocument/2006/relationships/hyperlink" Target="http://en.wikipedia.org/wiki/Pap_test" TargetMode="External"/><Relationship Id="rId4" Type="http://schemas.openxmlformats.org/officeDocument/2006/relationships/hyperlink" Target="http://en.wikipedia.org/wiki/Chimera_(genetics)" TargetMode="External"/><Relationship Id="rId9" Type="http://schemas.openxmlformats.org/officeDocument/2006/relationships/hyperlink" Target="http://en.wikipedia.org/wiki/Lydia_Fairchild#cite_note-2" TargetMode="External"/></Relationships>
</file>

<file path=ppt/notesSlides/_rels/notesSlide68.xml.rels><?xml version="1.0" encoding="UTF-8" standalone="yes"?>
<Relationships xmlns="http://schemas.openxmlformats.org/package/2006/relationships"><Relationship Id="rId8" Type="http://schemas.openxmlformats.org/officeDocument/2006/relationships/hyperlink" Target="http://en.wikipedia.org/wiki/Lydia_Fairchild#cite_note-1" TargetMode="External"/><Relationship Id="rId3" Type="http://schemas.openxmlformats.org/officeDocument/2006/relationships/hyperlink" Target="http://en.wikipedia.org/wiki/Americans" TargetMode="External"/><Relationship Id="rId7" Type="http://schemas.openxmlformats.org/officeDocument/2006/relationships/hyperlink" Target="http://en.wikipedia.org/wiki/The_New_England_Journal_of_Medicine" TargetMode="External"/><Relationship Id="rId2" Type="http://schemas.openxmlformats.org/officeDocument/2006/relationships/slide" Target="../slides/slide261.xml"/><Relationship Id="rId1" Type="http://schemas.openxmlformats.org/officeDocument/2006/relationships/notesMaster" Target="../notesMasters/notesMaster1.xml"/><Relationship Id="rId6" Type="http://schemas.openxmlformats.org/officeDocument/2006/relationships/hyperlink" Target="http://en.wikipedia.org/wiki/Surrogacy" TargetMode="External"/><Relationship Id="rId5" Type="http://schemas.openxmlformats.org/officeDocument/2006/relationships/hyperlink" Target="http://en.wikipedia.org/wiki/DNA_profiling" TargetMode="External"/><Relationship Id="rId10" Type="http://schemas.openxmlformats.org/officeDocument/2006/relationships/hyperlink" Target="http://en.wikipedia.org/wiki/Pap_test" TargetMode="External"/><Relationship Id="rId4" Type="http://schemas.openxmlformats.org/officeDocument/2006/relationships/hyperlink" Target="http://en.wikipedia.org/wiki/Chimera_(genetics)" TargetMode="External"/><Relationship Id="rId9" Type="http://schemas.openxmlformats.org/officeDocument/2006/relationships/hyperlink" Target="http://en.wikipedia.org/wiki/Lydia_Fairchild#cite_note-2" TargetMode="External"/></Relationships>
</file>

<file path=ppt/notesSlides/_rels/notesSlide69.xml.rels><?xml version="1.0" encoding="UTF-8" standalone="yes"?>
<Relationships xmlns="http://schemas.openxmlformats.org/package/2006/relationships"><Relationship Id="rId8" Type="http://schemas.openxmlformats.org/officeDocument/2006/relationships/hyperlink" Target="http://en.wikipedia.org/wiki/Lydia_Fairchild#cite_note-1" TargetMode="External"/><Relationship Id="rId3" Type="http://schemas.openxmlformats.org/officeDocument/2006/relationships/hyperlink" Target="http://en.wikipedia.org/wiki/Americans" TargetMode="External"/><Relationship Id="rId7" Type="http://schemas.openxmlformats.org/officeDocument/2006/relationships/hyperlink" Target="http://en.wikipedia.org/wiki/The_New_England_Journal_of_Medicine" TargetMode="External"/><Relationship Id="rId2" Type="http://schemas.openxmlformats.org/officeDocument/2006/relationships/slide" Target="../slides/slide262.xml"/><Relationship Id="rId1" Type="http://schemas.openxmlformats.org/officeDocument/2006/relationships/notesMaster" Target="../notesMasters/notesMaster1.xml"/><Relationship Id="rId6" Type="http://schemas.openxmlformats.org/officeDocument/2006/relationships/hyperlink" Target="http://en.wikipedia.org/wiki/Surrogacy" TargetMode="External"/><Relationship Id="rId5" Type="http://schemas.openxmlformats.org/officeDocument/2006/relationships/hyperlink" Target="http://en.wikipedia.org/wiki/DNA_profiling" TargetMode="External"/><Relationship Id="rId10" Type="http://schemas.openxmlformats.org/officeDocument/2006/relationships/hyperlink" Target="http://en.wikipedia.org/wiki/Pap_test" TargetMode="External"/><Relationship Id="rId4" Type="http://schemas.openxmlformats.org/officeDocument/2006/relationships/hyperlink" Target="http://en.wikipedia.org/wiki/Chimera_(genetics)" TargetMode="External"/><Relationship Id="rId9" Type="http://schemas.openxmlformats.org/officeDocument/2006/relationships/hyperlink" Target="http://en.wikipedia.org/wiki/Lydia_Fairchild#cite_note-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12</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310</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311</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312</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313</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314</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315</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316</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317</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318</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319</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13</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320</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321</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322</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323</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324</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325</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326</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327</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328</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329</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14</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330</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331</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332</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15</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16</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17</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18</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19</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20</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21</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4</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23</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Math exam on two occasions, first time around they were primed to think about the stereotype that women do worse at math than men, the second time around they were primed to remember Asians are generally better at math than others, their math IQ hadn’t increased and the difficulty of the exams hadn’t changed, but changing what they believed about themselves resulted in marked improvement in scores</a:t>
            </a:r>
          </a:p>
          <a:p>
            <a:pPr>
              <a:defRPr/>
            </a:pPr>
            <a:endParaRPr lang="en-US" dirty="0" smtClean="0">
              <a:cs typeface="+mn-cs"/>
            </a:endParaRPr>
          </a:p>
          <a:p>
            <a:pPr>
              <a:defRPr/>
            </a:pPr>
            <a:r>
              <a:rPr lang="en-US" dirty="0" smtClean="0">
                <a:cs typeface="+mn-cs"/>
              </a:rPr>
              <a:t>When seniors were reminded that cognitive ability declines with age they scored markedly worse on exams than controls of the same age without any such reminder</a:t>
            </a:r>
          </a:p>
          <a:p>
            <a:pPr>
              <a:defRPr/>
            </a:pPr>
            <a:endParaRPr lang="en-US" dirty="0" smtClean="0">
              <a:cs typeface="+mn-cs"/>
            </a:endParaRPr>
          </a:p>
          <a:p>
            <a:pPr>
              <a:defRPr/>
            </a:pPr>
            <a:r>
              <a:rPr lang="en-US" dirty="0" smtClean="0"/>
              <a:t>The problem with most health food is that nobody likes it — not least your own stomach. New </a:t>
            </a:r>
            <a:r>
              <a:rPr lang="en-US" dirty="0" smtClean="0">
                <a:hlinkClick r:id="rId3"/>
              </a:rPr>
              <a:t>research</a:t>
            </a:r>
            <a:r>
              <a:rPr lang="en-US" dirty="0" smtClean="0"/>
              <a:t> suggests that the stomach signals less satisfaction after eating "health food," regardless of the actual fat and calories consumed. In contrast, foods that people perceive as indulgent and sinful produce a greater sense of fullness and gratification, even if they are actually much lower in calories.</a:t>
            </a:r>
          </a:p>
          <a:p>
            <a:pPr>
              <a:defRPr/>
            </a:pPr>
            <a:r>
              <a:rPr lang="en-US" dirty="0" smtClean="0"/>
              <a:t>For their study, Yale psychologists led by Alia Crum recruited 46 participants who were told that the researchers were testing the body's response to two milkshakes that were designed with varying nutritional content. In reality, the two milkshakes were exactly the same, but one was described as being high-fat and containing 620 calories; it was labeled "indulgent" and offering "decadence you deserve." The other shake was described as low-fat with only 140 calories. Its label promised "guilt-free satisfaction."</a:t>
            </a:r>
          </a:p>
          <a:p>
            <a:pPr>
              <a:defRPr/>
            </a:pPr>
            <a:r>
              <a:rPr lang="en-US" dirty="0" smtClean="0"/>
              <a:t>Participants were asked to taste the milkshakes one week apart, so they were unable to directly compare the experiences. Each milkshake actually contained 380 calories.</a:t>
            </a:r>
          </a:p>
          <a:p>
            <a:pPr>
              <a:defRPr/>
            </a:pPr>
            <a:r>
              <a:rPr lang="en-US" dirty="0" smtClean="0"/>
              <a:t>Blood samples showed that gut levels of ghrelin — a hormone that rises in response to hunger and falls with fullness — declined rapidly when participants believed they were consuming a sumptuous treat. When participants thought they were getting health food, however, ghrelin levels stayed stable, meaning that their bodies did not signal the appropriate feeling of fullness after drinking the shake.</a:t>
            </a:r>
          </a:p>
          <a:p>
            <a:pPr>
              <a:defRPr/>
            </a:pPr>
            <a:r>
              <a:rPr lang="en-US" dirty="0" smtClean="0"/>
              <a:t>The research offers a possible clue as why diets fail so often: when we believe that we will be deprived by eating food that is lower in calories, our guts will psych us out with more hunger and less satiety</a:t>
            </a:r>
          </a:p>
          <a:p>
            <a:pPr>
              <a:defRPr/>
            </a:pPr>
            <a:r>
              <a:rPr lang="en-US" dirty="0" smtClean="0"/>
              <a:t/>
            </a:r>
            <a:br>
              <a:rPr lang="en-US" dirty="0" smtClean="0"/>
            </a:br>
            <a:r>
              <a:rPr lang="en-US" dirty="0" smtClean="0"/>
              <a:t/>
            </a:r>
            <a:br>
              <a:rPr lang="en-US" dirty="0" smtClean="0"/>
            </a:br>
            <a:r>
              <a:rPr lang="en-US" dirty="0" smtClean="0"/>
              <a:t>Read </a:t>
            </a:r>
            <a:r>
              <a:rPr lang="en-US" dirty="0" err="1" smtClean="0"/>
              <a:t>more:</a:t>
            </a:r>
            <a:r>
              <a:rPr lang="en-US" dirty="0" err="1" smtClean="0">
                <a:hlinkClick r:id="rId4"/>
              </a:rPr>
              <a:t>http</a:t>
            </a:r>
            <a:r>
              <a:rPr lang="en-US" dirty="0" smtClean="0">
                <a:hlinkClick r:id="rId4"/>
              </a:rPr>
              <a:t>://healthland.time.com/2011/05/31/diet-psych-out-why-health-food-is-less-satisfying-even-if-its-sinful/#ixzz1O4CuLtly</a:t>
            </a:r>
            <a:endParaRPr lang="en-US" dirty="0" smtClean="0"/>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24</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25</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27</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33</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36</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37</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38</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5</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39</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213</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214</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215</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216</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217</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218</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219</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220</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221</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6</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222</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223</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224</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225</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226</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227</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228</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229</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230</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231</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7</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232</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233</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234</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235</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236</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240</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241</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242</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243</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244</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8</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245</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246</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247</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Shortly after midnight on </a:t>
            </a:r>
            <a:r>
              <a:rPr lang="en-US" sz="1200" u="sng" kern="1200" dirty="0" smtClean="0">
                <a:solidFill>
                  <a:schemeClr val="tx1"/>
                </a:solidFill>
                <a:effectLst/>
                <a:latin typeface="+mn-lt"/>
                <a:ea typeface="+mn-ea"/>
                <a:cs typeface="+mn-cs"/>
                <a:hlinkClick r:id="rId3" tooltip="October 7"/>
              </a:rPr>
              <a:t>October 7</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21-year-old Matthew Wayne Shepard, a student at the University of Wyoming met Aaron McKinney and Russell Henderson in a bar. </a:t>
            </a:r>
          </a:p>
          <a:p>
            <a:r>
              <a:rPr lang="en-US" sz="1200" kern="1200" dirty="0" smtClean="0">
                <a:solidFill>
                  <a:schemeClr val="tx1"/>
                </a:solidFill>
                <a:effectLst/>
                <a:latin typeface="+mn-lt"/>
                <a:ea typeface="+mn-ea"/>
                <a:cs typeface="+mn-cs"/>
              </a:rPr>
              <a:t>According to McKinney’s and Henderson’s girlfriends they had gone to the bar looking to find a gay man they could beat and rob. They pretended to be friendly and Shepard eventually asked them for a ride home.</a:t>
            </a:r>
          </a:p>
          <a:p>
            <a:r>
              <a:rPr lang="en-US" sz="1200" kern="1200" dirty="0" smtClean="0">
                <a:solidFill>
                  <a:schemeClr val="tx1"/>
                </a:solidFill>
                <a:effectLst/>
                <a:latin typeface="+mn-lt"/>
                <a:ea typeface="+mn-ea"/>
                <a:cs typeface="+mn-cs"/>
              </a:rPr>
              <a:t>Subsequently, Shepard was robbed, </a:t>
            </a:r>
            <a:r>
              <a:rPr lang="en-US" sz="1200" u="sng" kern="1200" dirty="0" smtClean="0">
                <a:solidFill>
                  <a:schemeClr val="tx1"/>
                </a:solidFill>
                <a:effectLst/>
                <a:latin typeface="+mn-lt"/>
                <a:ea typeface="+mn-ea"/>
                <a:cs typeface="+mn-cs"/>
                <a:hlinkClick r:id="rId5" tooltip="Pistol-whipping"/>
              </a:rPr>
              <a:t>pistol whipped</a:t>
            </a:r>
            <a:r>
              <a:rPr lang="en-US" sz="1200" kern="1200" dirty="0" smtClean="0">
                <a:solidFill>
                  <a:schemeClr val="tx1"/>
                </a:solidFill>
                <a:effectLst/>
                <a:latin typeface="+mn-lt"/>
                <a:ea typeface="+mn-ea"/>
                <a:cs typeface="+mn-cs"/>
              </a:rPr>
              <a:t>, tied to a fence in a remote, and left to die. Shepard was discovered by a cyclist eighteen hours later, at first the cyclist thought that Shepard was a scarecrow. Shepard was still alive but unconscious.</a:t>
            </a:r>
          </a:p>
          <a:p>
            <a:r>
              <a:rPr lang="en-US" sz="1200" kern="1200" dirty="0" smtClean="0">
                <a:solidFill>
                  <a:schemeClr val="tx1"/>
                </a:solidFill>
                <a:effectLst/>
                <a:latin typeface="+mn-lt"/>
                <a:ea typeface="+mn-ea"/>
                <a:cs typeface="+mn-cs"/>
              </a:rPr>
              <a:t>Shepard suffered a </a:t>
            </a:r>
            <a:r>
              <a:rPr lang="en-US" sz="1200" u="sng" kern="1200" dirty="0" smtClean="0">
                <a:solidFill>
                  <a:schemeClr val="tx1"/>
                </a:solidFill>
                <a:effectLst/>
                <a:latin typeface="+mn-lt"/>
                <a:ea typeface="+mn-ea"/>
                <a:cs typeface="+mn-cs"/>
                <a:hlinkClick r:id="rId6" tooltip="Fracture"/>
              </a:rPr>
              <a:t>fracture</a:t>
            </a:r>
            <a:r>
              <a:rPr lang="en-US" sz="1200" kern="1200" dirty="0" smtClean="0">
                <a:solidFill>
                  <a:schemeClr val="tx1"/>
                </a:solidFill>
                <a:effectLst/>
                <a:latin typeface="+mn-lt"/>
                <a:ea typeface="+mn-ea"/>
                <a:cs typeface="+mn-cs"/>
              </a:rPr>
              <a:t> from the back of his head to the front of his right ear. He had severe </a:t>
            </a:r>
            <a:r>
              <a:rPr lang="en-US" sz="1200" u="sng" kern="1200" dirty="0" smtClean="0">
                <a:solidFill>
                  <a:schemeClr val="tx1"/>
                </a:solidFill>
                <a:effectLst/>
                <a:latin typeface="+mn-lt"/>
                <a:ea typeface="+mn-ea"/>
                <a:cs typeface="+mn-cs"/>
                <a:hlinkClick r:id="rId7" tooltip="Brain stem"/>
              </a:rPr>
              <a:t>brain stem</a:t>
            </a:r>
            <a:r>
              <a:rPr lang="en-US" sz="1200" kern="1200" dirty="0" smtClean="0">
                <a:solidFill>
                  <a:schemeClr val="tx1"/>
                </a:solidFill>
                <a:effectLst/>
                <a:latin typeface="+mn-lt"/>
                <a:ea typeface="+mn-ea"/>
                <a:cs typeface="+mn-cs"/>
              </a:rPr>
              <a:t> damage, which affected his body's ability to regulate </a:t>
            </a:r>
            <a:r>
              <a:rPr lang="en-US" sz="1200" u="sng" kern="1200" dirty="0" smtClean="0">
                <a:solidFill>
                  <a:schemeClr val="tx1"/>
                </a:solidFill>
                <a:effectLst/>
                <a:latin typeface="+mn-lt"/>
                <a:ea typeface="+mn-ea"/>
                <a:cs typeface="+mn-cs"/>
                <a:hlinkClick r:id="rId8" tooltip="Heart rate"/>
              </a:rPr>
              <a:t>heart rate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9" tooltip="Body temperature"/>
              </a:rPr>
              <a:t>body temperature</a:t>
            </a:r>
            <a:r>
              <a:rPr lang="en-US" sz="1200" kern="1200" dirty="0" smtClean="0">
                <a:solidFill>
                  <a:schemeClr val="tx1"/>
                </a:solidFill>
                <a:effectLst/>
                <a:latin typeface="+mn-lt"/>
                <a:ea typeface="+mn-ea"/>
                <a:cs typeface="+mn-cs"/>
              </a:rPr>
              <a:t> and other </a:t>
            </a:r>
            <a:r>
              <a:rPr lang="en-US" sz="1200" u="sng" kern="1200" dirty="0" smtClean="0">
                <a:solidFill>
                  <a:schemeClr val="tx1"/>
                </a:solidFill>
                <a:effectLst/>
                <a:latin typeface="+mn-lt"/>
                <a:ea typeface="+mn-ea"/>
                <a:cs typeface="+mn-cs"/>
                <a:hlinkClick r:id="rId10" tooltip="Vital signs"/>
              </a:rPr>
              <a:t>vital signs</a:t>
            </a:r>
            <a:r>
              <a:rPr lang="en-US" sz="1200" kern="1200" dirty="0" smtClean="0">
                <a:solidFill>
                  <a:schemeClr val="tx1"/>
                </a:solidFill>
                <a:effectLst/>
                <a:latin typeface="+mn-lt"/>
                <a:ea typeface="+mn-ea"/>
                <a:cs typeface="+mn-cs"/>
              </a:rPr>
              <a:t>. There were also about a dozen small lacerations around his head, face and neck. His injuries were deemed too severe for doctors to operate. Shepard never regained consciousness and died </a:t>
            </a:r>
            <a:r>
              <a:rPr lang="en-US" sz="1200" u="sng" kern="1200" dirty="0" smtClean="0">
                <a:solidFill>
                  <a:schemeClr val="tx1"/>
                </a:solidFill>
                <a:effectLst/>
                <a:latin typeface="+mn-lt"/>
                <a:ea typeface="+mn-ea"/>
                <a:cs typeface="+mn-cs"/>
                <a:hlinkClick r:id="rId11" tooltip="October 12"/>
              </a:rPr>
              <a:t>October 12</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tooltip="1998"/>
              </a:rPr>
              <a:t>1998</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Police arrested McKinney and Henderson shortly thereafter, finding the bloody gun as well as the victim's shoes and </a:t>
            </a:r>
            <a:r>
              <a:rPr lang="en-US" sz="1200" u="sng" kern="1200" dirty="0" smtClean="0">
                <a:solidFill>
                  <a:schemeClr val="tx1"/>
                </a:solidFill>
                <a:effectLst/>
                <a:latin typeface="+mn-lt"/>
                <a:ea typeface="+mn-ea"/>
                <a:cs typeface="+mn-cs"/>
                <a:hlinkClick r:id="rId12" tooltip="Wallet"/>
              </a:rPr>
              <a:t>wallet</a:t>
            </a:r>
            <a:r>
              <a:rPr lang="en-US" sz="1200" kern="1200" dirty="0" smtClean="0">
                <a:solidFill>
                  <a:schemeClr val="tx1"/>
                </a:solidFill>
                <a:effectLst/>
                <a:latin typeface="+mn-lt"/>
                <a:ea typeface="+mn-ea"/>
                <a:cs typeface="+mn-cs"/>
              </a:rPr>
              <a:t> in their truck.</a:t>
            </a:r>
            <a:r>
              <a:rPr lang="en-US" sz="1200" u="sng" kern="1200" baseline="30000" dirty="0" smtClean="0">
                <a:solidFill>
                  <a:schemeClr val="tx1"/>
                </a:solidFill>
                <a:effectLst/>
                <a:latin typeface="+mn-lt"/>
                <a:ea typeface="+mn-ea"/>
                <a:cs typeface="+mn-cs"/>
                <a:hlinkClick r:id="rId13"/>
              </a:rPr>
              <a:t>[8]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Henderson pleaded guilty on </a:t>
            </a:r>
            <a:r>
              <a:rPr lang="en-US" sz="1200" u="sng" kern="1200" dirty="0" smtClean="0">
                <a:solidFill>
                  <a:schemeClr val="tx1"/>
                </a:solidFill>
                <a:effectLst/>
                <a:latin typeface="+mn-lt"/>
                <a:ea typeface="+mn-ea"/>
                <a:cs typeface="+mn-cs"/>
                <a:hlinkClick r:id="rId14" tooltip="April 5"/>
              </a:rPr>
              <a:t>April 5</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5" tooltip="1999"/>
              </a:rPr>
              <a:t>1999</a:t>
            </a:r>
            <a:r>
              <a:rPr lang="en-US" sz="1200" kern="1200" dirty="0" smtClean="0">
                <a:solidFill>
                  <a:schemeClr val="tx1"/>
                </a:solidFill>
                <a:effectLst/>
                <a:latin typeface="+mn-lt"/>
                <a:ea typeface="+mn-ea"/>
                <a:cs typeface="+mn-cs"/>
              </a:rPr>
              <a:t>, and agreed to testify against McKinney to avoid the </a:t>
            </a:r>
            <a:r>
              <a:rPr lang="en-US" sz="1200" u="sng" kern="1200" dirty="0" smtClean="0">
                <a:solidFill>
                  <a:schemeClr val="tx1"/>
                </a:solidFill>
                <a:effectLst/>
                <a:latin typeface="+mn-lt"/>
                <a:ea typeface="+mn-ea"/>
                <a:cs typeface="+mn-cs"/>
                <a:hlinkClick r:id="rId16" tooltip="Death penalty"/>
              </a:rPr>
              <a:t>death penalty</a:t>
            </a:r>
            <a:r>
              <a:rPr lang="en-US" sz="1200" kern="1200" dirty="0" smtClean="0">
                <a:solidFill>
                  <a:schemeClr val="tx1"/>
                </a:solidFill>
                <a:effectLst/>
                <a:latin typeface="+mn-lt"/>
                <a:ea typeface="+mn-ea"/>
                <a:cs typeface="+mn-cs"/>
              </a:rPr>
              <a:t>; he received two consecutive </a:t>
            </a:r>
            <a:r>
              <a:rPr lang="en-US" sz="1200" u="sng" kern="1200" dirty="0" smtClean="0">
                <a:solidFill>
                  <a:schemeClr val="tx1"/>
                </a:solidFill>
                <a:effectLst/>
                <a:latin typeface="+mn-lt"/>
                <a:ea typeface="+mn-ea"/>
                <a:cs typeface="+mn-cs"/>
                <a:hlinkClick r:id="rId17" tooltip="Life sentence"/>
              </a:rPr>
              <a:t>life sentences</a:t>
            </a:r>
            <a:r>
              <a:rPr lang="en-US" sz="1200" kern="1200" dirty="0" smtClean="0">
                <a:solidFill>
                  <a:schemeClr val="tx1"/>
                </a:solidFill>
                <a:effectLst/>
                <a:latin typeface="+mn-lt"/>
                <a:ea typeface="+mn-ea"/>
                <a:cs typeface="+mn-cs"/>
              </a:rPr>
              <a:t>. The jury in McKinney's trial found him guilty of two counts of felony murder. As it began to deliberate on the death penalty, Shepard's parents brokered a deal, resulting in McKinney receiving two consecutive life terms without the possibility of parole.</a:t>
            </a:r>
            <a:r>
              <a:rPr lang="en-US" sz="1200" u="sng" kern="1200" baseline="30000" dirty="0" smtClean="0">
                <a:solidFill>
                  <a:schemeClr val="tx1"/>
                </a:solidFill>
                <a:effectLst/>
                <a:latin typeface="+mn-lt"/>
                <a:ea typeface="+mn-ea"/>
                <a:cs typeface="+mn-cs"/>
                <a:hlinkClick r:id="rId18"/>
              </a:rPr>
              <a:t>[1]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19" tooltip="Anti-gay"/>
              </a:rPr>
              <a:t>anti-gay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20" tooltip="Westboro Baptist Church"/>
              </a:rPr>
              <a:t>Westboro Baptist Church</a:t>
            </a:r>
            <a:r>
              <a:rPr lang="en-US" sz="1200" kern="120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hlinkClick r:id="rId21" tooltip="Kansas"/>
              </a:rPr>
              <a:t>Kansas</a:t>
            </a:r>
            <a:r>
              <a:rPr lang="en-US" sz="1200" kern="1200" dirty="0" smtClean="0">
                <a:solidFill>
                  <a:schemeClr val="tx1"/>
                </a:solidFill>
                <a:effectLst/>
                <a:latin typeface="+mn-lt"/>
                <a:ea typeface="+mn-ea"/>
                <a:cs typeface="+mn-cs"/>
              </a:rPr>
              <a:t>, led by </a:t>
            </a:r>
            <a:r>
              <a:rPr lang="en-US" sz="1200" u="sng" kern="1200" dirty="0" smtClean="0">
                <a:solidFill>
                  <a:schemeClr val="tx1"/>
                </a:solidFill>
                <a:effectLst/>
                <a:latin typeface="+mn-lt"/>
                <a:ea typeface="+mn-ea"/>
                <a:cs typeface="+mn-cs"/>
                <a:hlinkClick r:id="rId22" tooltip="Fred Phelps"/>
              </a:rPr>
              <a:t>Fred Phelps</a:t>
            </a:r>
            <a:r>
              <a:rPr lang="en-US" sz="1200" kern="1200" dirty="0" smtClean="0">
                <a:solidFill>
                  <a:schemeClr val="tx1"/>
                </a:solidFill>
                <a:effectLst/>
                <a:latin typeface="+mn-lt"/>
                <a:ea typeface="+mn-ea"/>
                <a:cs typeface="+mn-cs"/>
              </a:rPr>
              <a:t>, picketed Shepard's funeral as well as the trial of his assailants,</a:t>
            </a:r>
            <a:r>
              <a:rPr lang="en-US" sz="1200" u="sng" kern="1200" baseline="30000" dirty="0" smtClean="0">
                <a:solidFill>
                  <a:schemeClr val="tx1"/>
                </a:solidFill>
                <a:effectLst/>
                <a:latin typeface="+mn-lt"/>
                <a:ea typeface="+mn-ea"/>
                <a:cs typeface="+mn-cs"/>
                <a:hlinkClick r:id="rId23"/>
              </a:rPr>
              <a:t>[27]</a:t>
            </a:r>
            <a:r>
              <a:rPr lang="en-US" sz="1200" u="sng" kern="1200" baseline="30000" dirty="0" smtClean="0">
                <a:solidFill>
                  <a:schemeClr val="tx1"/>
                </a:solidFill>
                <a:effectLst/>
                <a:latin typeface="+mn-lt"/>
                <a:ea typeface="+mn-ea"/>
                <a:cs typeface="+mn-cs"/>
                <a:hlinkClick r:id="rId24"/>
              </a:rPr>
              <a:t>[28]</a:t>
            </a:r>
            <a:r>
              <a:rPr lang="en-US" sz="1200" kern="1200" dirty="0" smtClean="0">
                <a:solidFill>
                  <a:schemeClr val="tx1"/>
                </a:solidFill>
                <a:effectLst/>
                <a:latin typeface="+mn-lt"/>
                <a:ea typeface="+mn-ea"/>
                <a:cs typeface="+mn-cs"/>
              </a:rPr>
              <a:t> displaying signs with </a:t>
            </a:r>
            <a:r>
              <a:rPr lang="en-US" sz="1200" u="sng" kern="1200" dirty="0" smtClean="0">
                <a:solidFill>
                  <a:schemeClr val="tx1"/>
                </a:solidFill>
                <a:effectLst/>
                <a:latin typeface="+mn-lt"/>
                <a:ea typeface="+mn-ea"/>
                <a:cs typeface="+mn-cs"/>
                <a:hlinkClick r:id="rId25" tooltip="Anti-gay slogan"/>
              </a:rPr>
              <a:t>slogans</a:t>
            </a:r>
            <a:r>
              <a:rPr lang="en-US" sz="1200" kern="1200" dirty="0" smtClean="0">
                <a:solidFill>
                  <a:schemeClr val="tx1"/>
                </a:solidFill>
                <a:effectLst/>
                <a:latin typeface="+mn-lt"/>
                <a:ea typeface="+mn-ea"/>
                <a:cs typeface="+mn-cs"/>
              </a:rPr>
              <a:t> such as "Matt Shepard rots in Hell", "</a:t>
            </a:r>
            <a:r>
              <a:rPr lang="en-US" sz="1200" u="sng" kern="1200" dirty="0" smtClean="0">
                <a:solidFill>
                  <a:schemeClr val="tx1"/>
                </a:solidFill>
                <a:effectLst/>
                <a:latin typeface="+mn-lt"/>
                <a:ea typeface="+mn-ea"/>
                <a:cs typeface="+mn-cs"/>
                <a:hlinkClick r:id="rId26" tooltip="AIDS"/>
              </a:rPr>
              <a:t>AIDS</a:t>
            </a:r>
            <a:r>
              <a:rPr lang="en-US" sz="1200" kern="1200" dirty="0" smtClean="0">
                <a:solidFill>
                  <a:schemeClr val="tx1"/>
                </a:solidFill>
                <a:effectLst/>
                <a:latin typeface="+mn-lt"/>
                <a:ea typeface="+mn-ea"/>
                <a:cs typeface="+mn-cs"/>
              </a:rPr>
              <a:t> Kills Fags Dead" and "God Hates Fags".</a:t>
            </a:r>
            <a:r>
              <a:rPr lang="en-US" sz="1200" u="sng" kern="1200" baseline="30000" dirty="0" smtClean="0">
                <a:solidFill>
                  <a:schemeClr val="tx1"/>
                </a:solidFill>
                <a:effectLst/>
                <a:latin typeface="+mn-lt"/>
                <a:ea typeface="+mn-ea"/>
                <a:cs typeface="+mn-cs"/>
                <a:hlinkClick r:id="rId27"/>
              </a:rPr>
              <a:t>[29]</a:t>
            </a:r>
            <a:r>
              <a:rPr lang="en-US" sz="1200" kern="1200" dirty="0" smtClean="0">
                <a:solidFill>
                  <a:schemeClr val="tx1"/>
                </a:solidFill>
                <a:effectLst/>
                <a:latin typeface="+mn-lt"/>
                <a:ea typeface="+mn-ea"/>
                <a:cs typeface="+mn-cs"/>
              </a:rPr>
              <a:t> When the Wyoming Supreme Court ruled that it was legal to display any sort of religious message on city property if it was legal for Casper's Ten Commandments display to remain, Phelps made attempts to gain city permits in </a:t>
            </a:r>
            <a:r>
              <a:rPr lang="en-US" sz="1200" u="sng" kern="1200" dirty="0" smtClean="0">
                <a:solidFill>
                  <a:schemeClr val="tx1"/>
                </a:solidFill>
                <a:effectLst/>
                <a:latin typeface="+mn-lt"/>
                <a:ea typeface="+mn-ea"/>
                <a:cs typeface="+mn-cs"/>
                <a:hlinkClick r:id="rId28" tooltip="Cheyenne, Wyoming"/>
              </a:rPr>
              <a:t>Cheyenne</a:t>
            </a:r>
            <a:r>
              <a:rPr lang="en-US" sz="1200" kern="1200" dirty="0" smtClean="0">
                <a:solidFill>
                  <a:schemeClr val="tx1"/>
                </a:solidFill>
                <a:effectLst/>
                <a:latin typeface="+mn-lt"/>
                <a:ea typeface="+mn-ea"/>
                <a:cs typeface="+mn-cs"/>
              </a:rPr>
              <a:t> and Casper to build a monument "of marble or granite 5 or 6 feet in height on which will be a bronze plaque bearing Shepard's picture and the words: </a:t>
            </a:r>
            <a:r>
              <a:rPr lang="en-US" sz="1200" i="1" kern="1200" dirty="0" smtClean="0">
                <a:solidFill>
                  <a:schemeClr val="tx1"/>
                </a:solidFill>
                <a:effectLst/>
                <a:latin typeface="+mn-lt"/>
                <a:ea typeface="+mn-ea"/>
                <a:cs typeface="+mn-cs"/>
              </a:rPr>
              <a:t>"MATTHEW SHEPARD, Entered Hell </a:t>
            </a:r>
            <a:r>
              <a:rPr lang="en-US" sz="1200" i="1" u="sng" kern="1200" dirty="0" smtClean="0">
                <a:solidFill>
                  <a:schemeClr val="tx1"/>
                </a:solidFill>
                <a:effectLst/>
                <a:latin typeface="+mn-lt"/>
                <a:ea typeface="+mn-ea"/>
                <a:cs typeface="+mn-cs"/>
                <a:hlinkClick r:id="rId11" tooltip="October 12"/>
              </a:rPr>
              <a:t>October 12</a:t>
            </a:r>
            <a:r>
              <a:rPr lang="en-US" sz="1200" i="1"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hlinkClick r:id="rId4" tooltip="1998"/>
              </a:rPr>
              <a:t>1998</a:t>
            </a:r>
            <a:r>
              <a:rPr lang="en-US" sz="1200" i="1" kern="1200" dirty="0" smtClean="0">
                <a:solidFill>
                  <a:schemeClr val="tx1"/>
                </a:solidFill>
                <a:effectLst/>
                <a:latin typeface="+mn-lt"/>
                <a:ea typeface="+mn-ea"/>
                <a:cs typeface="+mn-cs"/>
              </a:rPr>
              <a:t>, in Defiance of God's Warning: 'Thou shalt not lie with mankind as with womankind; it is abomination.' </a:t>
            </a:r>
            <a:r>
              <a:rPr lang="en-US" sz="1200" i="1" u="sng" kern="1200" dirty="0" smtClean="0">
                <a:solidFill>
                  <a:schemeClr val="tx1"/>
                </a:solidFill>
                <a:effectLst/>
                <a:latin typeface="+mn-lt"/>
                <a:ea typeface="+mn-ea"/>
                <a:cs typeface="+mn-cs"/>
                <a:hlinkClick r:id="rId29" tooltip="Leviticus"/>
              </a:rPr>
              <a:t>Leviticus</a:t>
            </a:r>
            <a:r>
              <a:rPr lang="en-US" sz="1200" i="1" kern="1200" dirty="0" smtClean="0">
                <a:solidFill>
                  <a:schemeClr val="tx1"/>
                </a:solidFill>
                <a:effectLst/>
                <a:latin typeface="+mn-lt"/>
                <a:ea typeface="+mn-ea"/>
                <a:cs typeface="+mn-cs"/>
              </a:rPr>
              <a:t> 18:22.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248</a:t>
            </a:fld>
            <a:endParaRPr lang="en-US"/>
          </a:p>
        </p:txBody>
      </p:sp>
    </p:spTree>
    <p:extLst>
      <p:ext uri="{BB962C8B-B14F-4D97-AF65-F5344CB8AC3E}">
        <p14:creationId xmlns:p14="http://schemas.microsoft.com/office/powerpoint/2010/main" val="14620648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Lydia Fairchild</a:t>
            </a:r>
            <a:r>
              <a:rPr lang="en-US" sz="1200" kern="1200" dirty="0" smtClean="0">
                <a:solidFill>
                  <a:schemeClr val="tx1"/>
                </a:solidFill>
                <a:effectLst/>
                <a:latin typeface="+mn-lt"/>
                <a:ea typeface="+mn-ea"/>
                <a:cs typeface="+mn-cs"/>
              </a:rPr>
              <a:t> is an </a:t>
            </a:r>
            <a:r>
              <a:rPr lang="en-US" sz="1200" kern="1200" dirty="0" smtClean="0">
                <a:solidFill>
                  <a:schemeClr val="tx1"/>
                </a:solidFill>
                <a:effectLst/>
                <a:latin typeface="+mn-lt"/>
                <a:ea typeface="+mn-ea"/>
                <a:cs typeface="+mn-cs"/>
                <a:hlinkClick r:id="rId3" tooltip="Americans"/>
              </a:rPr>
              <a:t>American</a:t>
            </a:r>
            <a:r>
              <a:rPr lang="en-US" sz="1200" kern="1200" dirty="0" smtClean="0">
                <a:solidFill>
                  <a:schemeClr val="tx1"/>
                </a:solidFill>
                <a:effectLst/>
                <a:latin typeface="+mn-lt"/>
                <a:ea typeface="+mn-ea"/>
                <a:cs typeface="+mn-cs"/>
              </a:rPr>
              <a:t> woman who exhibits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with two different sets of DNA present in her body. She was pregnant with her third child when she and the father of her children, Jamie Townsend, separated. When Fairchild applied for welfare support in 2002, she was requested to provide </a:t>
            </a:r>
            <a:r>
              <a:rPr lang="en-US" sz="1200" kern="1200" dirty="0" smtClean="0">
                <a:solidFill>
                  <a:schemeClr val="tx1"/>
                </a:solidFill>
                <a:effectLst/>
                <a:latin typeface="+mn-lt"/>
                <a:ea typeface="+mn-ea"/>
                <a:cs typeface="+mn-cs"/>
                <a:hlinkClick r:id="rId5" tooltip="DNA profiling"/>
              </a:rPr>
              <a:t>DNA evidence</a:t>
            </a:r>
            <a:r>
              <a:rPr lang="en-US" sz="1200" kern="1200" dirty="0" smtClean="0">
                <a:solidFill>
                  <a:schemeClr val="tx1"/>
                </a:solidFill>
                <a:effectLst/>
                <a:latin typeface="+mn-lt"/>
                <a:ea typeface="+mn-ea"/>
                <a:cs typeface="+mn-cs"/>
              </a:rPr>
              <a:t> that Townsend was the father of her children. While the results showed Townsend was certainly the father of the children, the DNA tests indicated that she was not their mother.</a:t>
            </a:r>
          </a:p>
          <a:p>
            <a:r>
              <a:rPr lang="en-US" sz="1200" kern="1200" dirty="0" smtClean="0">
                <a:solidFill>
                  <a:schemeClr val="tx1"/>
                </a:solidFill>
                <a:effectLst/>
                <a:latin typeface="+mn-lt"/>
                <a:ea typeface="+mn-ea"/>
                <a:cs typeface="+mn-cs"/>
              </a:rPr>
              <a:t>This resulted in Fairchild's being taken to court for fraud for claiming benefit for other people's children or taking part in a </a:t>
            </a:r>
            <a:r>
              <a:rPr lang="en-US" sz="1200" kern="1200" dirty="0" smtClean="0">
                <a:solidFill>
                  <a:schemeClr val="tx1"/>
                </a:solidFill>
                <a:effectLst/>
                <a:latin typeface="+mn-lt"/>
                <a:ea typeface="+mn-ea"/>
                <a:cs typeface="+mn-cs"/>
                <a:hlinkClick r:id="rId6" tooltip="Surrogacy"/>
              </a:rPr>
              <a:t>surrogacy</a:t>
            </a:r>
            <a:r>
              <a:rPr lang="en-US" sz="1200" kern="1200" dirty="0" smtClean="0">
                <a:solidFill>
                  <a:schemeClr val="tx1"/>
                </a:solidFill>
                <a:effectLst/>
                <a:latin typeface="+mn-lt"/>
                <a:ea typeface="+mn-ea"/>
                <a:cs typeface="+mn-cs"/>
              </a:rPr>
              <a:t> scam. Hospital records of her prior births were disregarded. Prosecutors called for her two children to be taken into care. As time came for her to give birth to her third child, the judge ordered a witness be present at the birth. This witness was to ensure that blood samples were immediately taken from both the child and Fairchild. Two weeks later, DNA tests indicated that she was not the mother of that child either.</a:t>
            </a:r>
          </a:p>
          <a:p>
            <a:r>
              <a:rPr lang="en-US" sz="1200" kern="1200" dirty="0" smtClean="0">
                <a:solidFill>
                  <a:schemeClr val="tx1"/>
                </a:solidFill>
                <a:effectLst/>
                <a:latin typeface="+mn-lt"/>
                <a:ea typeface="+mn-ea"/>
                <a:cs typeface="+mn-cs"/>
              </a:rPr>
              <a:t>A breakthrough came when a lawyer for the prosecution heard of Karen Keegan, a human </a:t>
            </a:r>
            <a:r>
              <a:rPr lang="en-US" sz="1200" kern="1200" dirty="0" smtClean="0">
                <a:solidFill>
                  <a:schemeClr val="tx1"/>
                </a:solidFill>
                <a:effectLst/>
                <a:latin typeface="+mn-lt"/>
                <a:ea typeface="+mn-ea"/>
                <a:cs typeface="+mn-cs"/>
                <a:hlinkClick r:id="rId4" tooltip="Chimera (genetics)"/>
              </a:rPr>
              <a:t>chimera</a:t>
            </a:r>
            <a:r>
              <a:rPr lang="en-US" sz="1200" kern="1200" dirty="0" smtClean="0">
                <a:solidFill>
                  <a:schemeClr val="tx1"/>
                </a:solidFill>
                <a:effectLst/>
                <a:latin typeface="+mn-lt"/>
                <a:ea typeface="+mn-ea"/>
                <a:cs typeface="+mn-cs"/>
              </a:rPr>
              <a:t> in New England, and suggested the possibility to the Fairchild's lawyer, Alan </a:t>
            </a:r>
            <a:r>
              <a:rPr lang="en-US" sz="1200" kern="1200" dirty="0" err="1" smtClean="0">
                <a:solidFill>
                  <a:schemeClr val="tx1"/>
                </a:solidFill>
                <a:effectLst/>
                <a:latin typeface="+mn-lt"/>
                <a:ea typeface="+mn-ea"/>
                <a:cs typeface="+mn-cs"/>
              </a:rPr>
              <a:t>Tindell</a:t>
            </a:r>
            <a:r>
              <a:rPr lang="en-US" sz="1200" kern="1200" dirty="0" smtClean="0">
                <a:solidFill>
                  <a:schemeClr val="tx1"/>
                </a:solidFill>
                <a:effectLst/>
                <a:latin typeface="+mn-lt"/>
                <a:ea typeface="+mn-ea"/>
                <a:cs typeface="+mn-cs"/>
              </a:rPr>
              <a:t>, who then found an article in the </a:t>
            </a:r>
            <a:r>
              <a:rPr lang="en-US" sz="1200" i="1" kern="1200" dirty="0" smtClean="0">
                <a:solidFill>
                  <a:schemeClr val="tx1"/>
                </a:solidFill>
                <a:effectLst/>
                <a:latin typeface="+mn-lt"/>
                <a:ea typeface="+mn-ea"/>
                <a:cs typeface="+mn-cs"/>
                <a:hlinkClick r:id="rId7" tooltip="The New England Journal of Medicine"/>
              </a:rPr>
              <a:t>New England Journal of Medicine</a:t>
            </a:r>
            <a:r>
              <a:rPr lang="en-US" sz="1200" kern="1200" dirty="0" smtClean="0">
                <a:solidFill>
                  <a:schemeClr val="tx1"/>
                </a:solidFill>
                <a:effectLst/>
                <a:latin typeface="+mn-lt"/>
                <a:ea typeface="+mn-ea"/>
                <a:cs typeface="+mn-cs"/>
              </a:rPr>
              <a:t> about Keegan.</a:t>
            </a:r>
            <a:r>
              <a:rPr lang="en-US" sz="1200" kern="1200" baseline="30000" dirty="0" smtClean="0">
                <a:solidFill>
                  <a:schemeClr val="tx1"/>
                </a:solidFill>
                <a:effectLst/>
                <a:latin typeface="+mn-lt"/>
                <a:ea typeface="+mn-ea"/>
                <a:cs typeface="+mn-cs"/>
                <a:hlinkClick r:id="rId8"/>
              </a:rPr>
              <a:t>[1]</a:t>
            </a:r>
            <a:r>
              <a:rPr lang="en-US" sz="1200" kern="1200" baseline="30000" dirty="0" smtClean="0">
                <a:solidFill>
                  <a:schemeClr val="tx1"/>
                </a:solidFill>
                <a:effectLst/>
                <a:latin typeface="+mn-lt"/>
                <a:ea typeface="+mn-ea"/>
                <a:cs typeface="+mn-cs"/>
                <a:hlinkClick r:id="rId9"/>
              </a:rPr>
              <a:t>[2]</a:t>
            </a:r>
            <a:r>
              <a:rPr lang="en-US" sz="1200" kern="1200" dirty="0" smtClean="0">
                <a:solidFill>
                  <a:schemeClr val="tx1"/>
                </a:solidFill>
                <a:effectLst/>
                <a:latin typeface="+mn-lt"/>
                <a:ea typeface="+mn-ea"/>
                <a:cs typeface="+mn-cs"/>
              </a:rPr>
              <a:t> He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that Fairchild's case might also be caused by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As in Keegan's case, DNA samples were taken from members of the extended family. The DNA of Fairchild's children matched that of Fairchild's mother to the extent expected of a grandmother. They also found that, although the DNA in Fairchild's skin and hair did not match her children's, the DNA from a </a:t>
            </a:r>
            <a:r>
              <a:rPr lang="en-US" sz="1200" kern="1200" dirty="0" smtClean="0">
                <a:solidFill>
                  <a:schemeClr val="tx1"/>
                </a:solidFill>
                <a:effectLst/>
                <a:latin typeface="+mn-lt"/>
                <a:ea typeface="+mn-ea"/>
                <a:cs typeface="+mn-cs"/>
                <a:hlinkClick r:id="rId10" tooltip="Pap test"/>
              </a:rPr>
              <a:t>cervical smear</a:t>
            </a:r>
            <a:r>
              <a:rPr lang="en-US" sz="1200" kern="1200" dirty="0" smtClean="0">
                <a:solidFill>
                  <a:schemeClr val="tx1"/>
                </a:solidFill>
                <a:effectLst/>
                <a:latin typeface="+mn-lt"/>
                <a:ea typeface="+mn-ea"/>
                <a:cs typeface="+mn-cs"/>
              </a:rPr>
              <a:t> test did match. Fairchild was carrying two different sets of DNA, the defining characteristic of a chimera.</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257</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Lydia Fairchild</a:t>
            </a:r>
            <a:r>
              <a:rPr lang="en-US" sz="1200" kern="1200" dirty="0" smtClean="0">
                <a:solidFill>
                  <a:schemeClr val="tx1"/>
                </a:solidFill>
                <a:effectLst/>
                <a:latin typeface="+mn-lt"/>
                <a:ea typeface="+mn-ea"/>
                <a:cs typeface="+mn-cs"/>
              </a:rPr>
              <a:t> is an </a:t>
            </a:r>
            <a:r>
              <a:rPr lang="en-US" sz="1200" kern="1200" dirty="0" smtClean="0">
                <a:solidFill>
                  <a:schemeClr val="tx1"/>
                </a:solidFill>
                <a:effectLst/>
                <a:latin typeface="+mn-lt"/>
                <a:ea typeface="+mn-ea"/>
                <a:cs typeface="+mn-cs"/>
                <a:hlinkClick r:id="rId3" tooltip="Americans"/>
              </a:rPr>
              <a:t>American</a:t>
            </a:r>
            <a:r>
              <a:rPr lang="en-US" sz="1200" kern="1200" dirty="0" smtClean="0">
                <a:solidFill>
                  <a:schemeClr val="tx1"/>
                </a:solidFill>
                <a:effectLst/>
                <a:latin typeface="+mn-lt"/>
                <a:ea typeface="+mn-ea"/>
                <a:cs typeface="+mn-cs"/>
              </a:rPr>
              <a:t> woman who exhibits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with two different sets of DNA present in her body. She was pregnant with her third child when she and the father of her children, Jamie Townsend, separated. When Fairchild applied for welfare support in 2002, she was requested to provide </a:t>
            </a:r>
            <a:r>
              <a:rPr lang="en-US" sz="1200" kern="1200" dirty="0" smtClean="0">
                <a:solidFill>
                  <a:schemeClr val="tx1"/>
                </a:solidFill>
                <a:effectLst/>
                <a:latin typeface="+mn-lt"/>
                <a:ea typeface="+mn-ea"/>
                <a:cs typeface="+mn-cs"/>
                <a:hlinkClick r:id="rId5" tooltip="DNA profiling"/>
              </a:rPr>
              <a:t>DNA evidence</a:t>
            </a:r>
            <a:r>
              <a:rPr lang="en-US" sz="1200" kern="1200" dirty="0" smtClean="0">
                <a:solidFill>
                  <a:schemeClr val="tx1"/>
                </a:solidFill>
                <a:effectLst/>
                <a:latin typeface="+mn-lt"/>
                <a:ea typeface="+mn-ea"/>
                <a:cs typeface="+mn-cs"/>
              </a:rPr>
              <a:t> that Townsend was the father of her children. While the results showed Townsend was certainly the father of the children, the DNA tests indicated that she was not their mother.</a:t>
            </a:r>
          </a:p>
          <a:p>
            <a:r>
              <a:rPr lang="en-US" sz="1200" kern="1200" dirty="0" smtClean="0">
                <a:solidFill>
                  <a:schemeClr val="tx1"/>
                </a:solidFill>
                <a:effectLst/>
                <a:latin typeface="+mn-lt"/>
                <a:ea typeface="+mn-ea"/>
                <a:cs typeface="+mn-cs"/>
              </a:rPr>
              <a:t>This resulted in Fairchild's being taken to court for fraud for claiming benefit for other people's children or taking part in a </a:t>
            </a:r>
            <a:r>
              <a:rPr lang="en-US" sz="1200" kern="1200" dirty="0" smtClean="0">
                <a:solidFill>
                  <a:schemeClr val="tx1"/>
                </a:solidFill>
                <a:effectLst/>
                <a:latin typeface="+mn-lt"/>
                <a:ea typeface="+mn-ea"/>
                <a:cs typeface="+mn-cs"/>
                <a:hlinkClick r:id="rId6" tooltip="Surrogacy"/>
              </a:rPr>
              <a:t>surrogacy</a:t>
            </a:r>
            <a:r>
              <a:rPr lang="en-US" sz="1200" kern="1200" dirty="0" smtClean="0">
                <a:solidFill>
                  <a:schemeClr val="tx1"/>
                </a:solidFill>
                <a:effectLst/>
                <a:latin typeface="+mn-lt"/>
                <a:ea typeface="+mn-ea"/>
                <a:cs typeface="+mn-cs"/>
              </a:rPr>
              <a:t> scam. Hospital records of her prior births were disregarded. Prosecutors called for her two children to be taken into care. As time came for her to give birth to her third child, the judge ordered a witness be present at the birth. This witness was to ensure that blood samples were immediately taken from both the child and Fairchild. Two weeks later, DNA tests indicated that she was not the mother of that child either.</a:t>
            </a:r>
          </a:p>
          <a:p>
            <a:r>
              <a:rPr lang="en-US" sz="1200" kern="1200" dirty="0" smtClean="0">
                <a:solidFill>
                  <a:schemeClr val="tx1"/>
                </a:solidFill>
                <a:effectLst/>
                <a:latin typeface="+mn-lt"/>
                <a:ea typeface="+mn-ea"/>
                <a:cs typeface="+mn-cs"/>
              </a:rPr>
              <a:t>A breakthrough came when a lawyer for the prosecution heard of Karen Keegan, a human </a:t>
            </a:r>
            <a:r>
              <a:rPr lang="en-US" sz="1200" kern="1200" dirty="0" smtClean="0">
                <a:solidFill>
                  <a:schemeClr val="tx1"/>
                </a:solidFill>
                <a:effectLst/>
                <a:latin typeface="+mn-lt"/>
                <a:ea typeface="+mn-ea"/>
                <a:cs typeface="+mn-cs"/>
                <a:hlinkClick r:id="rId4" tooltip="Chimera (genetics)"/>
              </a:rPr>
              <a:t>chimera</a:t>
            </a:r>
            <a:r>
              <a:rPr lang="en-US" sz="1200" kern="1200" dirty="0" smtClean="0">
                <a:solidFill>
                  <a:schemeClr val="tx1"/>
                </a:solidFill>
                <a:effectLst/>
                <a:latin typeface="+mn-lt"/>
                <a:ea typeface="+mn-ea"/>
                <a:cs typeface="+mn-cs"/>
              </a:rPr>
              <a:t> in New England, and suggested the possibility to the Fairchild's lawyer, Alan </a:t>
            </a:r>
            <a:r>
              <a:rPr lang="en-US" sz="1200" kern="1200" dirty="0" err="1" smtClean="0">
                <a:solidFill>
                  <a:schemeClr val="tx1"/>
                </a:solidFill>
                <a:effectLst/>
                <a:latin typeface="+mn-lt"/>
                <a:ea typeface="+mn-ea"/>
                <a:cs typeface="+mn-cs"/>
              </a:rPr>
              <a:t>Tindell</a:t>
            </a:r>
            <a:r>
              <a:rPr lang="en-US" sz="1200" kern="1200" dirty="0" smtClean="0">
                <a:solidFill>
                  <a:schemeClr val="tx1"/>
                </a:solidFill>
                <a:effectLst/>
                <a:latin typeface="+mn-lt"/>
                <a:ea typeface="+mn-ea"/>
                <a:cs typeface="+mn-cs"/>
              </a:rPr>
              <a:t>, who then found an article in the </a:t>
            </a:r>
            <a:r>
              <a:rPr lang="en-US" sz="1200" i="1" kern="1200" dirty="0" smtClean="0">
                <a:solidFill>
                  <a:schemeClr val="tx1"/>
                </a:solidFill>
                <a:effectLst/>
                <a:latin typeface="+mn-lt"/>
                <a:ea typeface="+mn-ea"/>
                <a:cs typeface="+mn-cs"/>
                <a:hlinkClick r:id="rId7" tooltip="The New England Journal of Medicine"/>
              </a:rPr>
              <a:t>New England Journal of Medicine</a:t>
            </a:r>
            <a:r>
              <a:rPr lang="en-US" sz="1200" kern="1200" dirty="0" smtClean="0">
                <a:solidFill>
                  <a:schemeClr val="tx1"/>
                </a:solidFill>
                <a:effectLst/>
                <a:latin typeface="+mn-lt"/>
                <a:ea typeface="+mn-ea"/>
                <a:cs typeface="+mn-cs"/>
              </a:rPr>
              <a:t> about Keegan.</a:t>
            </a:r>
            <a:r>
              <a:rPr lang="en-US" sz="1200" kern="1200" baseline="30000" dirty="0" smtClean="0">
                <a:solidFill>
                  <a:schemeClr val="tx1"/>
                </a:solidFill>
                <a:effectLst/>
                <a:latin typeface="+mn-lt"/>
                <a:ea typeface="+mn-ea"/>
                <a:cs typeface="+mn-cs"/>
                <a:hlinkClick r:id="rId8"/>
              </a:rPr>
              <a:t>[1]</a:t>
            </a:r>
            <a:r>
              <a:rPr lang="en-US" sz="1200" kern="1200" baseline="30000" dirty="0" smtClean="0">
                <a:solidFill>
                  <a:schemeClr val="tx1"/>
                </a:solidFill>
                <a:effectLst/>
                <a:latin typeface="+mn-lt"/>
                <a:ea typeface="+mn-ea"/>
                <a:cs typeface="+mn-cs"/>
                <a:hlinkClick r:id="rId9"/>
              </a:rPr>
              <a:t>[2]</a:t>
            </a:r>
            <a:r>
              <a:rPr lang="en-US" sz="1200" kern="1200" dirty="0" smtClean="0">
                <a:solidFill>
                  <a:schemeClr val="tx1"/>
                </a:solidFill>
                <a:effectLst/>
                <a:latin typeface="+mn-lt"/>
                <a:ea typeface="+mn-ea"/>
                <a:cs typeface="+mn-cs"/>
              </a:rPr>
              <a:t> He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that Fairchild's case might also be caused by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As in Keegan's case, DNA samples were taken from members of the extended family. The DNA of Fairchild's children matched that of Fairchild's mother to the extent expected of a grandmother. They also found that, although the DNA in Fairchild's skin and hair did not match her children's, the DNA from a </a:t>
            </a:r>
            <a:r>
              <a:rPr lang="en-US" sz="1200" kern="1200" dirty="0" smtClean="0">
                <a:solidFill>
                  <a:schemeClr val="tx1"/>
                </a:solidFill>
                <a:effectLst/>
                <a:latin typeface="+mn-lt"/>
                <a:ea typeface="+mn-ea"/>
                <a:cs typeface="+mn-cs"/>
                <a:hlinkClick r:id="rId10" tooltip="Pap test"/>
              </a:rPr>
              <a:t>cervical smear</a:t>
            </a:r>
            <a:r>
              <a:rPr lang="en-US" sz="1200" kern="1200" dirty="0" smtClean="0">
                <a:solidFill>
                  <a:schemeClr val="tx1"/>
                </a:solidFill>
                <a:effectLst/>
                <a:latin typeface="+mn-lt"/>
                <a:ea typeface="+mn-ea"/>
                <a:cs typeface="+mn-cs"/>
              </a:rPr>
              <a:t> test did match. Fairchild was carrying two different sets of DNA, the defining characteristic of a chimera.</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258</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Lydia Fairchild</a:t>
            </a:r>
            <a:r>
              <a:rPr lang="en-US" sz="1200" kern="1200" dirty="0" smtClean="0">
                <a:solidFill>
                  <a:schemeClr val="tx1"/>
                </a:solidFill>
                <a:effectLst/>
                <a:latin typeface="+mn-lt"/>
                <a:ea typeface="+mn-ea"/>
                <a:cs typeface="+mn-cs"/>
              </a:rPr>
              <a:t> is an </a:t>
            </a:r>
            <a:r>
              <a:rPr lang="en-US" sz="1200" kern="1200" dirty="0" smtClean="0">
                <a:solidFill>
                  <a:schemeClr val="tx1"/>
                </a:solidFill>
                <a:effectLst/>
                <a:latin typeface="+mn-lt"/>
                <a:ea typeface="+mn-ea"/>
                <a:cs typeface="+mn-cs"/>
                <a:hlinkClick r:id="rId3" tooltip="Americans"/>
              </a:rPr>
              <a:t>American</a:t>
            </a:r>
            <a:r>
              <a:rPr lang="en-US" sz="1200" kern="1200" dirty="0" smtClean="0">
                <a:solidFill>
                  <a:schemeClr val="tx1"/>
                </a:solidFill>
                <a:effectLst/>
                <a:latin typeface="+mn-lt"/>
                <a:ea typeface="+mn-ea"/>
                <a:cs typeface="+mn-cs"/>
              </a:rPr>
              <a:t> woman who exhibits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with two different sets of DNA present in her body. She was pregnant with her third child when she and the father of her children, Jamie Townsend, separated. When Fairchild applied for welfare support in 2002, she was requested to provide </a:t>
            </a:r>
            <a:r>
              <a:rPr lang="en-US" sz="1200" kern="1200" dirty="0" smtClean="0">
                <a:solidFill>
                  <a:schemeClr val="tx1"/>
                </a:solidFill>
                <a:effectLst/>
                <a:latin typeface="+mn-lt"/>
                <a:ea typeface="+mn-ea"/>
                <a:cs typeface="+mn-cs"/>
                <a:hlinkClick r:id="rId5" tooltip="DNA profiling"/>
              </a:rPr>
              <a:t>DNA evidence</a:t>
            </a:r>
            <a:r>
              <a:rPr lang="en-US" sz="1200" kern="1200" dirty="0" smtClean="0">
                <a:solidFill>
                  <a:schemeClr val="tx1"/>
                </a:solidFill>
                <a:effectLst/>
                <a:latin typeface="+mn-lt"/>
                <a:ea typeface="+mn-ea"/>
                <a:cs typeface="+mn-cs"/>
              </a:rPr>
              <a:t> that Townsend was the father of her children. While the results showed Townsend was certainly the father of the children, the DNA tests indicated that she was not their mother.</a:t>
            </a:r>
          </a:p>
          <a:p>
            <a:r>
              <a:rPr lang="en-US" sz="1200" kern="1200" dirty="0" smtClean="0">
                <a:solidFill>
                  <a:schemeClr val="tx1"/>
                </a:solidFill>
                <a:effectLst/>
                <a:latin typeface="+mn-lt"/>
                <a:ea typeface="+mn-ea"/>
                <a:cs typeface="+mn-cs"/>
              </a:rPr>
              <a:t>This resulted in Fairchild's being taken to court for fraud for claiming benefit for other people's children or taking part in a </a:t>
            </a:r>
            <a:r>
              <a:rPr lang="en-US" sz="1200" kern="1200" dirty="0" smtClean="0">
                <a:solidFill>
                  <a:schemeClr val="tx1"/>
                </a:solidFill>
                <a:effectLst/>
                <a:latin typeface="+mn-lt"/>
                <a:ea typeface="+mn-ea"/>
                <a:cs typeface="+mn-cs"/>
                <a:hlinkClick r:id="rId6" tooltip="Surrogacy"/>
              </a:rPr>
              <a:t>surrogacy</a:t>
            </a:r>
            <a:r>
              <a:rPr lang="en-US" sz="1200" kern="1200" dirty="0" smtClean="0">
                <a:solidFill>
                  <a:schemeClr val="tx1"/>
                </a:solidFill>
                <a:effectLst/>
                <a:latin typeface="+mn-lt"/>
                <a:ea typeface="+mn-ea"/>
                <a:cs typeface="+mn-cs"/>
              </a:rPr>
              <a:t> scam. Hospital records of her prior births were disregarded. Prosecutors called for her two children to be taken into care. As time came for her to give birth to her third child, the judge ordered a witness be present at the birth. This witness was to ensure that blood samples were immediately taken from both the child and Fairchild. Two weeks later, DNA tests indicated that she was not the mother of that child either.</a:t>
            </a:r>
          </a:p>
          <a:p>
            <a:r>
              <a:rPr lang="en-US" sz="1200" kern="1200" dirty="0" smtClean="0">
                <a:solidFill>
                  <a:schemeClr val="tx1"/>
                </a:solidFill>
                <a:effectLst/>
                <a:latin typeface="+mn-lt"/>
                <a:ea typeface="+mn-ea"/>
                <a:cs typeface="+mn-cs"/>
              </a:rPr>
              <a:t>A breakthrough came when a lawyer for the prosecution heard of Karen Keegan, a human </a:t>
            </a:r>
            <a:r>
              <a:rPr lang="en-US" sz="1200" kern="1200" dirty="0" smtClean="0">
                <a:solidFill>
                  <a:schemeClr val="tx1"/>
                </a:solidFill>
                <a:effectLst/>
                <a:latin typeface="+mn-lt"/>
                <a:ea typeface="+mn-ea"/>
                <a:cs typeface="+mn-cs"/>
                <a:hlinkClick r:id="rId4" tooltip="Chimera (genetics)"/>
              </a:rPr>
              <a:t>chimera</a:t>
            </a:r>
            <a:r>
              <a:rPr lang="en-US" sz="1200" kern="1200" dirty="0" smtClean="0">
                <a:solidFill>
                  <a:schemeClr val="tx1"/>
                </a:solidFill>
                <a:effectLst/>
                <a:latin typeface="+mn-lt"/>
                <a:ea typeface="+mn-ea"/>
                <a:cs typeface="+mn-cs"/>
              </a:rPr>
              <a:t> in New England, and suggested the possibility to the Fairchild's lawyer, Alan </a:t>
            </a:r>
            <a:r>
              <a:rPr lang="en-US" sz="1200" kern="1200" dirty="0" err="1" smtClean="0">
                <a:solidFill>
                  <a:schemeClr val="tx1"/>
                </a:solidFill>
                <a:effectLst/>
                <a:latin typeface="+mn-lt"/>
                <a:ea typeface="+mn-ea"/>
                <a:cs typeface="+mn-cs"/>
              </a:rPr>
              <a:t>Tindell</a:t>
            </a:r>
            <a:r>
              <a:rPr lang="en-US" sz="1200" kern="1200" dirty="0" smtClean="0">
                <a:solidFill>
                  <a:schemeClr val="tx1"/>
                </a:solidFill>
                <a:effectLst/>
                <a:latin typeface="+mn-lt"/>
                <a:ea typeface="+mn-ea"/>
                <a:cs typeface="+mn-cs"/>
              </a:rPr>
              <a:t>, who then found an article in the </a:t>
            </a:r>
            <a:r>
              <a:rPr lang="en-US" sz="1200" i="1" kern="1200" dirty="0" smtClean="0">
                <a:solidFill>
                  <a:schemeClr val="tx1"/>
                </a:solidFill>
                <a:effectLst/>
                <a:latin typeface="+mn-lt"/>
                <a:ea typeface="+mn-ea"/>
                <a:cs typeface="+mn-cs"/>
                <a:hlinkClick r:id="rId7" tooltip="The New England Journal of Medicine"/>
              </a:rPr>
              <a:t>New England Journal of Medicine</a:t>
            </a:r>
            <a:r>
              <a:rPr lang="en-US" sz="1200" kern="1200" dirty="0" smtClean="0">
                <a:solidFill>
                  <a:schemeClr val="tx1"/>
                </a:solidFill>
                <a:effectLst/>
                <a:latin typeface="+mn-lt"/>
                <a:ea typeface="+mn-ea"/>
                <a:cs typeface="+mn-cs"/>
              </a:rPr>
              <a:t> about Keegan.</a:t>
            </a:r>
            <a:r>
              <a:rPr lang="en-US" sz="1200" kern="1200" baseline="30000" dirty="0" smtClean="0">
                <a:solidFill>
                  <a:schemeClr val="tx1"/>
                </a:solidFill>
                <a:effectLst/>
                <a:latin typeface="+mn-lt"/>
                <a:ea typeface="+mn-ea"/>
                <a:cs typeface="+mn-cs"/>
                <a:hlinkClick r:id="rId8"/>
              </a:rPr>
              <a:t>[1]</a:t>
            </a:r>
            <a:r>
              <a:rPr lang="en-US" sz="1200" kern="1200" baseline="30000" dirty="0" smtClean="0">
                <a:solidFill>
                  <a:schemeClr val="tx1"/>
                </a:solidFill>
                <a:effectLst/>
                <a:latin typeface="+mn-lt"/>
                <a:ea typeface="+mn-ea"/>
                <a:cs typeface="+mn-cs"/>
                <a:hlinkClick r:id="rId9"/>
              </a:rPr>
              <a:t>[2]</a:t>
            </a:r>
            <a:r>
              <a:rPr lang="en-US" sz="1200" kern="1200" dirty="0" smtClean="0">
                <a:solidFill>
                  <a:schemeClr val="tx1"/>
                </a:solidFill>
                <a:effectLst/>
                <a:latin typeface="+mn-lt"/>
                <a:ea typeface="+mn-ea"/>
                <a:cs typeface="+mn-cs"/>
              </a:rPr>
              <a:t> He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that Fairchild's case might also be caused by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As in Keegan's case, DNA samples were taken from members of the extended family. The DNA of Fairchild's children matched that of Fairchild's mother to the extent expected of a grandmother. They also found that, although the DNA in Fairchild's skin and hair did not match her children's, the DNA from a </a:t>
            </a:r>
            <a:r>
              <a:rPr lang="en-US" sz="1200" kern="1200" dirty="0" smtClean="0">
                <a:solidFill>
                  <a:schemeClr val="tx1"/>
                </a:solidFill>
                <a:effectLst/>
                <a:latin typeface="+mn-lt"/>
                <a:ea typeface="+mn-ea"/>
                <a:cs typeface="+mn-cs"/>
                <a:hlinkClick r:id="rId10" tooltip="Pap test"/>
              </a:rPr>
              <a:t>cervical smear</a:t>
            </a:r>
            <a:r>
              <a:rPr lang="en-US" sz="1200" kern="1200" dirty="0" smtClean="0">
                <a:solidFill>
                  <a:schemeClr val="tx1"/>
                </a:solidFill>
                <a:effectLst/>
                <a:latin typeface="+mn-lt"/>
                <a:ea typeface="+mn-ea"/>
                <a:cs typeface="+mn-cs"/>
              </a:rPr>
              <a:t> test did match. Fairchild was carrying two different sets of DNA, the defining characteristic of a chimera.</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259</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Lydia Fairchild</a:t>
            </a:r>
            <a:r>
              <a:rPr lang="en-US" sz="1200" kern="1200" dirty="0" smtClean="0">
                <a:solidFill>
                  <a:schemeClr val="tx1"/>
                </a:solidFill>
                <a:effectLst/>
                <a:latin typeface="+mn-lt"/>
                <a:ea typeface="+mn-ea"/>
                <a:cs typeface="+mn-cs"/>
              </a:rPr>
              <a:t> is an </a:t>
            </a:r>
            <a:r>
              <a:rPr lang="en-US" sz="1200" kern="1200" dirty="0" smtClean="0">
                <a:solidFill>
                  <a:schemeClr val="tx1"/>
                </a:solidFill>
                <a:effectLst/>
                <a:latin typeface="+mn-lt"/>
                <a:ea typeface="+mn-ea"/>
                <a:cs typeface="+mn-cs"/>
                <a:hlinkClick r:id="rId3" tooltip="Americans"/>
              </a:rPr>
              <a:t>American</a:t>
            </a:r>
            <a:r>
              <a:rPr lang="en-US" sz="1200" kern="1200" dirty="0" smtClean="0">
                <a:solidFill>
                  <a:schemeClr val="tx1"/>
                </a:solidFill>
                <a:effectLst/>
                <a:latin typeface="+mn-lt"/>
                <a:ea typeface="+mn-ea"/>
                <a:cs typeface="+mn-cs"/>
              </a:rPr>
              <a:t> woman who exhibits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with two different sets of DNA present in her body. She was pregnant with her third child when she and the father of her children, Jamie Townsend, separated. When Fairchild applied for welfare support in 2002, she was requested to provide </a:t>
            </a:r>
            <a:r>
              <a:rPr lang="en-US" sz="1200" kern="1200" dirty="0" smtClean="0">
                <a:solidFill>
                  <a:schemeClr val="tx1"/>
                </a:solidFill>
                <a:effectLst/>
                <a:latin typeface="+mn-lt"/>
                <a:ea typeface="+mn-ea"/>
                <a:cs typeface="+mn-cs"/>
                <a:hlinkClick r:id="rId5" tooltip="DNA profiling"/>
              </a:rPr>
              <a:t>DNA evidence</a:t>
            </a:r>
            <a:r>
              <a:rPr lang="en-US" sz="1200" kern="1200" dirty="0" smtClean="0">
                <a:solidFill>
                  <a:schemeClr val="tx1"/>
                </a:solidFill>
                <a:effectLst/>
                <a:latin typeface="+mn-lt"/>
                <a:ea typeface="+mn-ea"/>
                <a:cs typeface="+mn-cs"/>
              </a:rPr>
              <a:t> that Townsend was the father of her children. While the results showed Townsend was certainly the father of the children, the DNA tests indicated that she was not their mother.</a:t>
            </a:r>
          </a:p>
          <a:p>
            <a:r>
              <a:rPr lang="en-US" sz="1200" kern="1200" dirty="0" smtClean="0">
                <a:solidFill>
                  <a:schemeClr val="tx1"/>
                </a:solidFill>
                <a:effectLst/>
                <a:latin typeface="+mn-lt"/>
                <a:ea typeface="+mn-ea"/>
                <a:cs typeface="+mn-cs"/>
              </a:rPr>
              <a:t>This resulted in Fairchild's being taken to court for fraud for claiming benefit for other people's children or taking part in a </a:t>
            </a:r>
            <a:r>
              <a:rPr lang="en-US" sz="1200" kern="1200" dirty="0" smtClean="0">
                <a:solidFill>
                  <a:schemeClr val="tx1"/>
                </a:solidFill>
                <a:effectLst/>
                <a:latin typeface="+mn-lt"/>
                <a:ea typeface="+mn-ea"/>
                <a:cs typeface="+mn-cs"/>
                <a:hlinkClick r:id="rId6" tooltip="Surrogacy"/>
              </a:rPr>
              <a:t>surrogacy</a:t>
            </a:r>
            <a:r>
              <a:rPr lang="en-US" sz="1200" kern="1200" dirty="0" smtClean="0">
                <a:solidFill>
                  <a:schemeClr val="tx1"/>
                </a:solidFill>
                <a:effectLst/>
                <a:latin typeface="+mn-lt"/>
                <a:ea typeface="+mn-ea"/>
                <a:cs typeface="+mn-cs"/>
              </a:rPr>
              <a:t> scam. Hospital records of her prior births were disregarded. Prosecutors called for her two children to be taken into care. As time came for her to give birth to her third child, the judge ordered a witness be present at the birth. This witness was to ensure that blood samples were immediately taken from both the child and Fairchild. Two weeks later, DNA tests indicated that she was not the mother of that child either.</a:t>
            </a:r>
          </a:p>
          <a:p>
            <a:r>
              <a:rPr lang="en-US" sz="1200" kern="1200" dirty="0" smtClean="0">
                <a:solidFill>
                  <a:schemeClr val="tx1"/>
                </a:solidFill>
                <a:effectLst/>
                <a:latin typeface="+mn-lt"/>
                <a:ea typeface="+mn-ea"/>
                <a:cs typeface="+mn-cs"/>
              </a:rPr>
              <a:t>A breakthrough came when a lawyer for the prosecution heard of Karen Keegan, a human </a:t>
            </a:r>
            <a:r>
              <a:rPr lang="en-US" sz="1200" kern="1200" dirty="0" smtClean="0">
                <a:solidFill>
                  <a:schemeClr val="tx1"/>
                </a:solidFill>
                <a:effectLst/>
                <a:latin typeface="+mn-lt"/>
                <a:ea typeface="+mn-ea"/>
                <a:cs typeface="+mn-cs"/>
                <a:hlinkClick r:id="rId4" tooltip="Chimera (genetics)"/>
              </a:rPr>
              <a:t>chimera</a:t>
            </a:r>
            <a:r>
              <a:rPr lang="en-US" sz="1200" kern="1200" dirty="0" smtClean="0">
                <a:solidFill>
                  <a:schemeClr val="tx1"/>
                </a:solidFill>
                <a:effectLst/>
                <a:latin typeface="+mn-lt"/>
                <a:ea typeface="+mn-ea"/>
                <a:cs typeface="+mn-cs"/>
              </a:rPr>
              <a:t> in New England, and suggested the possibility to the Fairchild's lawyer, Alan </a:t>
            </a:r>
            <a:r>
              <a:rPr lang="en-US" sz="1200" kern="1200" dirty="0" err="1" smtClean="0">
                <a:solidFill>
                  <a:schemeClr val="tx1"/>
                </a:solidFill>
                <a:effectLst/>
                <a:latin typeface="+mn-lt"/>
                <a:ea typeface="+mn-ea"/>
                <a:cs typeface="+mn-cs"/>
              </a:rPr>
              <a:t>Tindell</a:t>
            </a:r>
            <a:r>
              <a:rPr lang="en-US" sz="1200" kern="1200" dirty="0" smtClean="0">
                <a:solidFill>
                  <a:schemeClr val="tx1"/>
                </a:solidFill>
                <a:effectLst/>
                <a:latin typeface="+mn-lt"/>
                <a:ea typeface="+mn-ea"/>
                <a:cs typeface="+mn-cs"/>
              </a:rPr>
              <a:t>, who then found an article in the </a:t>
            </a:r>
            <a:r>
              <a:rPr lang="en-US" sz="1200" i="1" kern="1200" dirty="0" smtClean="0">
                <a:solidFill>
                  <a:schemeClr val="tx1"/>
                </a:solidFill>
                <a:effectLst/>
                <a:latin typeface="+mn-lt"/>
                <a:ea typeface="+mn-ea"/>
                <a:cs typeface="+mn-cs"/>
                <a:hlinkClick r:id="rId7" tooltip="The New England Journal of Medicine"/>
              </a:rPr>
              <a:t>New England Journal of Medicine</a:t>
            </a:r>
            <a:r>
              <a:rPr lang="en-US" sz="1200" kern="1200" dirty="0" smtClean="0">
                <a:solidFill>
                  <a:schemeClr val="tx1"/>
                </a:solidFill>
                <a:effectLst/>
                <a:latin typeface="+mn-lt"/>
                <a:ea typeface="+mn-ea"/>
                <a:cs typeface="+mn-cs"/>
              </a:rPr>
              <a:t> about Keegan.</a:t>
            </a:r>
            <a:r>
              <a:rPr lang="en-US" sz="1200" kern="1200" baseline="30000" dirty="0" smtClean="0">
                <a:solidFill>
                  <a:schemeClr val="tx1"/>
                </a:solidFill>
                <a:effectLst/>
                <a:latin typeface="+mn-lt"/>
                <a:ea typeface="+mn-ea"/>
                <a:cs typeface="+mn-cs"/>
                <a:hlinkClick r:id="rId8"/>
              </a:rPr>
              <a:t>[1]</a:t>
            </a:r>
            <a:r>
              <a:rPr lang="en-US" sz="1200" kern="1200" baseline="30000" dirty="0" smtClean="0">
                <a:solidFill>
                  <a:schemeClr val="tx1"/>
                </a:solidFill>
                <a:effectLst/>
                <a:latin typeface="+mn-lt"/>
                <a:ea typeface="+mn-ea"/>
                <a:cs typeface="+mn-cs"/>
                <a:hlinkClick r:id="rId9"/>
              </a:rPr>
              <a:t>[2]</a:t>
            </a:r>
            <a:r>
              <a:rPr lang="en-US" sz="1200" kern="1200" dirty="0" smtClean="0">
                <a:solidFill>
                  <a:schemeClr val="tx1"/>
                </a:solidFill>
                <a:effectLst/>
                <a:latin typeface="+mn-lt"/>
                <a:ea typeface="+mn-ea"/>
                <a:cs typeface="+mn-cs"/>
              </a:rPr>
              <a:t> He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that Fairchild's case might also be caused by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As in Keegan's case, DNA samples were taken from members of the extended family. The DNA of Fairchild's children matched that of Fairchild's mother to the extent expected of a grandmother. They also found that, although the DNA in Fairchild's skin and hair did not match her children's, the DNA from a </a:t>
            </a:r>
            <a:r>
              <a:rPr lang="en-US" sz="1200" kern="1200" dirty="0" smtClean="0">
                <a:solidFill>
                  <a:schemeClr val="tx1"/>
                </a:solidFill>
                <a:effectLst/>
                <a:latin typeface="+mn-lt"/>
                <a:ea typeface="+mn-ea"/>
                <a:cs typeface="+mn-cs"/>
                <a:hlinkClick r:id="rId10" tooltip="Pap test"/>
              </a:rPr>
              <a:t>cervical smear</a:t>
            </a:r>
            <a:r>
              <a:rPr lang="en-US" sz="1200" kern="1200" dirty="0" smtClean="0">
                <a:solidFill>
                  <a:schemeClr val="tx1"/>
                </a:solidFill>
                <a:effectLst/>
                <a:latin typeface="+mn-lt"/>
                <a:ea typeface="+mn-ea"/>
                <a:cs typeface="+mn-cs"/>
              </a:rPr>
              <a:t> test did match. Fairchild was carrying two different sets of DNA, the defining characteristic of a chimera.</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260</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Lydia Fairchild</a:t>
            </a:r>
            <a:r>
              <a:rPr lang="en-US" sz="1200" kern="1200" dirty="0" smtClean="0">
                <a:solidFill>
                  <a:schemeClr val="tx1"/>
                </a:solidFill>
                <a:effectLst/>
                <a:latin typeface="+mn-lt"/>
                <a:ea typeface="+mn-ea"/>
                <a:cs typeface="+mn-cs"/>
              </a:rPr>
              <a:t> is an </a:t>
            </a:r>
            <a:r>
              <a:rPr lang="en-US" sz="1200" kern="1200" dirty="0" smtClean="0">
                <a:solidFill>
                  <a:schemeClr val="tx1"/>
                </a:solidFill>
                <a:effectLst/>
                <a:latin typeface="+mn-lt"/>
                <a:ea typeface="+mn-ea"/>
                <a:cs typeface="+mn-cs"/>
                <a:hlinkClick r:id="rId3" tooltip="Americans"/>
              </a:rPr>
              <a:t>American</a:t>
            </a:r>
            <a:r>
              <a:rPr lang="en-US" sz="1200" kern="1200" dirty="0" smtClean="0">
                <a:solidFill>
                  <a:schemeClr val="tx1"/>
                </a:solidFill>
                <a:effectLst/>
                <a:latin typeface="+mn-lt"/>
                <a:ea typeface="+mn-ea"/>
                <a:cs typeface="+mn-cs"/>
              </a:rPr>
              <a:t> woman who exhibits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with two different sets of DNA present in her body. She was pregnant with her third child when she and the father of her children, Jamie Townsend, separated. When Fairchild applied for welfare support in 2002, she was requested to provide </a:t>
            </a:r>
            <a:r>
              <a:rPr lang="en-US" sz="1200" kern="1200" dirty="0" smtClean="0">
                <a:solidFill>
                  <a:schemeClr val="tx1"/>
                </a:solidFill>
                <a:effectLst/>
                <a:latin typeface="+mn-lt"/>
                <a:ea typeface="+mn-ea"/>
                <a:cs typeface="+mn-cs"/>
                <a:hlinkClick r:id="rId5" tooltip="DNA profiling"/>
              </a:rPr>
              <a:t>DNA evidence</a:t>
            </a:r>
            <a:r>
              <a:rPr lang="en-US" sz="1200" kern="1200" dirty="0" smtClean="0">
                <a:solidFill>
                  <a:schemeClr val="tx1"/>
                </a:solidFill>
                <a:effectLst/>
                <a:latin typeface="+mn-lt"/>
                <a:ea typeface="+mn-ea"/>
                <a:cs typeface="+mn-cs"/>
              </a:rPr>
              <a:t> that Townsend was the father of her children. While the results showed Townsend was certainly the father of the children, the DNA tests indicated that she was not their mother.</a:t>
            </a:r>
          </a:p>
          <a:p>
            <a:r>
              <a:rPr lang="en-US" sz="1200" kern="1200" dirty="0" smtClean="0">
                <a:solidFill>
                  <a:schemeClr val="tx1"/>
                </a:solidFill>
                <a:effectLst/>
                <a:latin typeface="+mn-lt"/>
                <a:ea typeface="+mn-ea"/>
                <a:cs typeface="+mn-cs"/>
              </a:rPr>
              <a:t>This resulted in Fairchild's being taken to court for fraud for claiming benefit for other people's children or taking part in a </a:t>
            </a:r>
            <a:r>
              <a:rPr lang="en-US" sz="1200" kern="1200" dirty="0" smtClean="0">
                <a:solidFill>
                  <a:schemeClr val="tx1"/>
                </a:solidFill>
                <a:effectLst/>
                <a:latin typeface="+mn-lt"/>
                <a:ea typeface="+mn-ea"/>
                <a:cs typeface="+mn-cs"/>
                <a:hlinkClick r:id="rId6" tooltip="Surrogacy"/>
              </a:rPr>
              <a:t>surrogacy</a:t>
            </a:r>
            <a:r>
              <a:rPr lang="en-US" sz="1200" kern="1200" dirty="0" smtClean="0">
                <a:solidFill>
                  <a:schemeClr val="tx1"/>
                </a:solidFill>
                <a:effectLst/>
                <a:latin typeface="+mn-lt"/>
                <a:ea typeface="+mn-ea"/>
                <a:cs typeface="+mn-cs"/>
              </a:rPr>
              <a:t> scam. Hospital records of her prior births were disregarded. Prosecutors called for her two children to be taken into care. As time came for her to give birth to her third child, the judge ordered a witness be present at the birth. This witness was to ensure that blood samples were immediately taken from both the child and Fairchild. Two weeks later, DNA tests indicated that she was not the mother of that child either.</a:t>
            </a:r>
          </a:p>
          <a:p>
            <a:r>
              <a:rPr lang="en-US" sz="1200" kern="1200" dirty="0" smtClean="0">
                <a:solidFill>
                  <a:schemeClr val="tx1"/>
                </a:solidFill>
                <a:effectLst/>
                <a:latin typeface="+mn-lt"/>
                <a:ea typeface="+mn-ea"/>
                <a:cs typeface="+mn-cs"/>
              </a:rPr>
              <a:t>A breakthrough came when a lawyer for the prosecution heard of Karen Keegan, a human </a:t>
            </a:r>
            <a:r>
              <a:rPr lang="en-US" sz="1200" kern="1200" dirty="0" smtClean="0">
                <a:solidFill>
                  <a:schemeClr val="tx1"/>
                </a:solidFill>
                <a:effectLst/>
                <a:latin typeface="+mn-lt"/>
                <a:ea typeface="+mn-ea"/>
                <a:cs typeface="+mn-cs"/>
                <a:hlinkClick r:id="rId4" tooltip="Chimera (genetics)"/>
              </a:rPr>
              <a:t>chimera</a:t>
            </a:r>
            <a:r>
              <a:rPr lang="en-US" sz="1200" kern="1200" dirty="0" smtClean="0">
                <a:solidFill>
                  <a:schemeClr val="tx1"/>
                </a:solidFill>
                <a:effectLst/>
                <a:latin typeface="+mn-lt"/>
                <a:ea typeface="+mn-ea"/>
                <a:cs typeface="+mn-cs"/>
              </a:rPr>
              <a:t> in New England, and suggested the possibility to the Fairchild's lawyer, Alan </a:t>
            </a:r>
            <a:r>
              <a:rPr lang="en-US" sz="1200" kern="1200" dirty="0" err="1" smtClean="0">
                <a:solidFill>
                  <a:schemeClr val="tx1"/>
                </a:solidFill>
                <a:effectLst/>
                <a:latin typeface="+mn-lt"/>
                <a:ea typeface="+mn-ea"/>
                <a:cs typeface="+mn-cs"/>
              </a:rPr>
              <a:t>Tindell</a:t>
            </a:r>
            <a:r>
              <a:rPr lang="en-US" sz="1200" kern="1200" dirty="0" smtClean="0">
                <a:solidFill>
                  <a:schemeClr val="tx1"/>
                </a:solidFill>
                <a:effectLst/>
                <a:latin typeface="+mn-lt"/>
                <a:ea typeface="+mn-ea"/>
                <a:cs typeface="+mn-cs"/>
              </a:rPr>
              <a:t>, who then found an article in the </a:t>
            </a:r>
            <a:r>
              <a:rPr lang="en-US" sz="1200" i="1" kern="1200" dirty="0" smtClean="0">
                <a:solidFill>
                  <a:schemeClr val="tx1"/>
                </a:solidFill>
                <a:effectLst/>
                <a:latin typeface="+mn-lt"/>
                <a:ea typeface="+mn-ea"/>
                <a:cs typeface="+mn-cs"/>
                <a:hlinkClick r:id="rId7" tooltip="The New England Journal of Medicine"/>
              </a:rPr>
              <a:t>New England Journal of Medicine</a:t>
            </a:r>
            <a:r>
              <a:rPr lang="en-US" sz="1200" kern="1200" dirty="0" smtClean="0">
                <a:solidFill>
                  <a:schemeClr val="tx1"/>
                </a:solidFill>
                <a:effectLst/>
                <a:latin typeface="+mn-lt"/>
                <a:ea typeface="+mn-ea"/>
                <a:cs typeface="+mn-cs"/>
              </a:rPr>
              <a:t> about Keegan.</a:t>
            </a:r>
            <a:r>
              <a:rPr lang="en-US" sz="1200" kern="1200" baseline="30000" dirty="0" smtClean="0">
                <a:solidFill>
                  <a:schemeClr val="tx1"/>
                </a:solidFill>
                <a:effectLst/>
                <a:latin typeface="+mn-lt"/>
                <a:ea typeface="+mn-ea"/>
                <a:cs typeface="+mn-cs"/>
                <a:hlinkClick r:id="rId8"/>
              </a:rPr>
              <a:t>[1]</a:t>
            </a:r>
            <a:r>
              <a:rPr lang="en-US" sz="1200" kern="1200" baseline="30000" dirty="0" smtClean="0">
                <a:solidFill>
                  <a:schemeClr val="tx1"/>
                </a:solidFill>
                <a:effectLst/>
                <a:latin typeface="+mn-lt"/>
                <a:ea typeface="+mn-ea"/>
                <a:cs typeface="+mn-cs"/>
                <a:hlinkClick r:id="rId9"/>
              </a:rPr>
              <a:t>[2]</a:t>
            </a:r>
            <a:r>
              <a:rPr lang="en-US" sz="1200" kern="1200" dirty="0" smtClean="0">
                <a:solidFill>
                  <a:schemeClr val="tx1"/>
                </a:solidFill>
                <a:effectLst/>
                <a:latin typeface="+mn-lt"/>
                <a:ea typeface="+mn-ea"/>
                <a:cs typeface="+mn-cs"/>
              </a:rPr>
              <a:t> He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that Fairchild's case might also be caused by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As in Keegan's case, DNA samples were taken from members of the extended family. The DNA of Fairchild's children matched that of Fairchild's mother to the extent expected of a grandmother. They also found that, although the DNA in Fairchild's skin and hair did not match her children's, the DNA from a </a:t>
            </a:r>
            <a:r>
              <a:rPr lang="en-US" sz="1200" kern="1200" dirty="0" smtClean="0">
                <a:solidFill>
                  <a:schemeClr val="tx1"/>
                </a:solidFill>
                <a:effectLst/>
                <a:latin typeface="+mn-lt"/>
                <a:ea typeface="+mn-ea"/>
                <a:cs typeface="+mn-cs"/>
                <a:hlinkClick r:id="rId10" tooltip="Pap test"/>
              </a:rPr>
              <a:t>cervical smear</a:t>
            </a:r>
            <a:r>
              <a:rPr lang="en-US" sz="1200" kern="1200" dirty="0" smtClean="0">
                <a:solidFill>
                  <a:schemeClr val="tx1"/>
                </a:solidFill>
                <a:effectLst/>
                <a:latin typeface="+mn-lt"/>
                <a:ea typeface="+mn-ea"/>
                <a:cs typeface="+mn-cs"/>
              </a:rPr>
              <a:t> test did match. Fairchild was carrying two different sets of DNA, the defining characteristic of a chimera.</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261</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Lydia Fairchild</a:t>
            </a:r>
            <a:r>
              <a:rPr lang="en-US" sz="1200" kern="1200" dirty="0" smtClean="0">
                <a:solidFill>
                  <a:schemeClr val="tx1"/>
                </a:solidFill>
                <a:effectLst/>
                <a:latin typeface="+mn-lt"/>
                <a:ea typeface="+mn-ea"/>
                <a:cs typeface="+mn-cs"/>
              </a:rPr>
              <a:t> is an </a:t>
            </a:r>
            <a:r>
              <a:rPr lang="en-US" sz="1200" kern="1200" dirty="0" smtClean="0">
                <a:solidFill>
                  <a:schemeClr val="tx1"/>
                </a:solidFill>
                <a:effectLst/>
                <a:latin typeface="+mn-lt"/>
                <a:ea typeface="+mn-ea"/>
                <a:cs typeface="+mn-cs"/>
                <a:hlinkClick r:id="rId3" tooltip="Americans"/>
              </a:rPr>
              <a:t>American</a:t>
            </a:r>
            <a:r>
              <a:rPr lang="en-US" sz="1200" kern="1200" dirty="0" smtClean="0">
                <a:solidFill>
                  <a:schemeClr val="tx1"/>
                </a:solidFill>
                <a:effectLst/>
                <a:latin typeface="+mn-lt"/>
                <a:ea typeface="+mn-ea"/>
                <a:cs typeface="+mn-cs"/>
              </a:rPr>
              <a:t> woman who exhibits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with two different sets of DNA present in her body. She was pregnant with her third child when she and the father of her children, Jamie Townsend, separated. When Fairchild applied for welfare support in 2002, she was requested to provide </a:t>
            </a:r>
            <a:r>
              <a:rPr lang="en-US" sz="1200" kern="1200" dirty="0" smtClean="0">
                <a:solidFill>
                  <a:schemeClr val="tx1"/>
                </a:solidFill>
                <a:effectLst/>
                <a:latin typeface="+mn-lt"/>
                <a:ea typeface="+mn-ea"/>
                <a:cs typeface="+mn-cs"/>
                <a:hlinkClick r:id="rId5" tooltip="DNA profiling"/>
              </a:rPr>
              <a:t>DNA evidence</a:t>
            </a:r>
            <a:r>
              <a:rPr lang="en-US" sz="1200" kern="1200" dirty="0" smtClean="0">
                <a:solidFill>
                  <a:schemeClr val="tx1"/>
                </a:solidFill>
                <a:effectLst/>
                <a:latin typeface="+mn-lt"/>
                <a:ea typeface="+mn-ea"/>
                <a:cs typeface="+mn-cs"/>
              </a:rPr>
              <a:t> that Townsend was the father of her children. While the results showed Townsend was certainly the father of the children, the DNA tests indicated that she was not their mother.</a:t>
            </a:r>
          </a:p>
          <a:p>
            <a:r>
              <a:rPr lang="en-US" sz="1200" kern="1200" dirty="0" smtClean="0">
                <a:solidFill>
                  <a:schemeClr val="tx1"/>
                </a:solidFill>
                <a:effectLst/>
                <a:latin typeface="+mn-lt"/>
                <a:ea typeface="+mn-ea"/>
                <a:cs typeface="+mn-cs"/>
              </a:rPr>
              <a:t>This resulted in Fairchild's being taken to court for fraud for claiming benefit for other people's children or taking part in a </a:t>
            </a:r>
            <a:r>
              <a:rPr lang="en-US" sz="1200" kern="1200" dirty="0" smtClean="0">
                <a:solidFill>
                  <a:schemeClr val="tx1"/>
                </a:solidFill>
                <a:effectLst/>
                <a:latin typeface="+mn-lt"/>
                <a:ea typeface="+mn-ea"/>
                <a:cs typeface="+mn-cs"/>
                <a:hlinkClick r:id="rId6" tooltip="Surrogacy"/>
              </a:rPr>
              <a:t>surrogacy</a:t>
            </a:r>
            <a:r>
              <a:rPr lang="en-US" sz="1200" kern="1200" dirty="0" smtClean="0">
                <a:solidFill>
                  <a:schemeClr val="tx1"/>
                </a:solidFill>
                <a:effectLst/>
                <a:latin typeface="+mn-lt"/>
                <a:ea typeface="+mn-ea"/>
                <a:cs typeface="+mn-cs"/>
              </a:rPr>
              <a:t> scam. Hospital records of her prior births were disregarded. Prosecutors called for her two children to be taken into care. As time came for her to give birth to her third child, the judge ordered a witness be present at the birth. This witness was to ensure that blood samples were immediately taken from both the child and Fairchild. Two weeks later, DNA tests indicated that she was not the mother of that child either.</a:t>
            </a:r>
          </a:p>
          <a:p>
            <a:r>
              <a:rPr lang="en-US" sz="1200" kern="1200" dirty="0" smtClean="0">
                <a:solidFill>
                  <a:schemeClr val="tx1"/>
                </a:solidFill>
                <a:effectLst/>
                <a:latin typeface="+mn-lt"/>
                <a:ea typeface="+mn-ea"/>
                <a:cs typeface="+mn-cs"/>
              </a:rPr>
              <a:t>A breakthrough came when a lawyer for the prosecution heard of Karen Keegan, a human </a:t>
            </a:r>
            <a:r>
              <a:rPr lang="en-US" sz="1200" kern="1200" dirty="0" smtClean="0">
                <a:solidFill>
                  <a:schemeClr val="tx1"/>
                </a:solidFill>
                <a:effectLst/>
                <a:latin typeface="+mn-lt"/>
                <a:ea typeface="+mn-ea"/>
                <a:cs typeface="+mn-cs"/>
                <a:hlinkClick r:id="rId4" tooltip="Chimera (genetics)"/>
              </a:rPr>
              <a:t>chimera</a:t>
            </a:r>
            <a:r>
              <a:rPr lang="en-US" sz="1200" kern="1200" dirty="0" smtClean="0">
                <a:solidFill>
                  <a:schemeClr val="tx1"/>
                </a:solidFill>
                <a:effectLst/>
                <a:latin typeface="+mn-lt"/>
                <a:ea typeface="+mn-ea"/>
                <a:cs typeface="+mn-cs"/>
              </a:rPr>
              <a:t> in New England, and suggested the possibility to the Fairchild's lawyer, Alan </a:t>
            </a:r>
            <a:r>
              <a:rPr lang="en-US" sz="1200" kern="1200" dirty="0" err="1" smtClean="0">
                <a:solidFill>
                  <a:schemeClr val="tx1"/>
                </a:solidFill>
                <a:effectLst/>
                <a:latin typeface="+mn-lt"/>
                <a:ea typeface="+mn-ea"/>
                <a:cs typeface="+mn-cs"/>
              </a:rPr>
              <a:t>Tindell</a:t>
            </a:r>
            <a:r>
              <a:rPr lang="en-US" sz="1200" kern="1200" dirty="0" smtClean="0">
                <a:solidFill>
                  <a:schemeClr val="tx1"/>
                </a:solidFill>
                <a:effectLst/>
                <a:latin typeface="+mn-lt"/>
                <a:ea typeface="+mn-ea"/>
                <a:cs typeface="+mn-cs"/>
              </a:rPr>
              <a:t>, who then found an article in the </a:t>
            </a:r>
            <a:r>
              <a:rPr lang="en-US" sz="1200" i="1" kern="1200" dirty="0" smtClean="0">
                <a:solidFill>
                  <a:schemeClr val="tx1"/>
                </a:solidFill>
                <a:effectLst/>
                <a:latin typeface="+mn-lt"/>
                <a:ea typeface="+mn-ea"/>
                <a:cs typeface="+mn-cs"/>
                <a:hlinkClick r:id="rId7" tooltip="The New England Journal of Medicine"/>
              </a:rPr>
              <a:t>New England Journal of Medicine</a:t>
            </a:r>
            <a:r>
              <a:rPr lang="en-US" sz="1200" kern="1200" dirty="0" smtClean="0">
                <a:solidFill>
                  <a:schemeClr val="tx1"/>
                </a:solidFill>
                <a:effectLst/>
                <a:latin typeface="+mn-lt"/>
                <a:ea typeface="+mn-ea"/>
                <a:cs typeface="+mn-cs"/>
              </a:rPr>
              <a:t> about Keegan.</a:t>
            </a:r>
            <a:r>
              <a:rPr lang="en-US" sz="1200" kern="1200" baseline="30000" dirty="0" smtClean="0">
                <a:solidFill>
                  <a:schemeClr val="tx1"/>
                </a:solidFill>
                <a:effectLst/>
                <a:latin typeface="+mn-lt"/>
                <a:ea typeface="+mn-ea"/>
                <a:cs typeface="+mn-cs"/>
                <a:hlinkClick r:id="rId8"/>
              </a:rPr>
              <a:t>[1]</a:t>
            </a:r>
            <a:r>
              <a:rPr lang="en-US" sz="1200" kern="1200" baseline="30000" dirty="0" smtClean="0">
                <a:solidFill>
                  <a:schemeClr val="tx1"/>
                </a:solidFill>
                <a:effectLst/>
                <a:latin typeface="+mn-lt"/>
                <a:ea typeface="+mn-ea"/>
                <a:cs typeface="+mn-cs"/>
                <a:hlinkClick r:id="rId9"/>
              </a:rPr>
              <a:t>[2]</a:t>
            </a:r>
            <a:r>
              <a:rPr lang="en-US" sz="1200" kern="1200" dirty="0" smtClean="0">
                <a:solidFill>
                  <a:schemeClr val="tx1"/>
                </a:solidFill>
                <a:effectLst/>
                <a:latin typeface="+mn-lt"/>
                <a:ea typeface="+mn-ea"/>
                <a:cs typeface="+mn-cs"/>
              </a:rPr>
              <a:t> He </a:t>
            </a:r>
            <a:r>
              <a:rPr lang="en-US" sz="1200" kern="1200" dirty="0" err="1" smtClean="0">
                <a:solidFill>
                  <a:schemeClr val="tx1"/>
                </a:solidFill>
                <a:effectLst/>
                <a:latin typeface="+mn-lt"/>
                <a:ea typeface="+mn-ea"/>
                <a:cs typeface="+mn-cs"/>
              </a:rPr>
              <a:t>realised</a:t>
            </a:r>
            <a:r>
              <a:rPr lang="en-US" sz="1200" kern="1200" dirty="0" smtClean="0">
                <a:solidFill>
                  <a:schemeClr val="tx1"/>
                </a:solidFill>
                <a:effectLst/>
                <a:latin typeface="+mn-lt"/>
                <a:ea typeface="+mn-ea"/>
                <a:cs typeface="+mn-cs"/>
              </a:rPr>
              <a:t> that Fairchild's case might also be caused by </a:t>
            </a:r>
            <a:r>
              <a:rPr lang="en-US" sz="1200" kern="1200" dirty="0" smtClean="0">
                <a:solidFill>
                  <a:schemeClr val="tx1"/>
                </a:solidFill>
                <a:effectLst/>
                <a:latin typeface="+mn-lt"/>
                <a:ea typeface="+mn-ea"/>
                <a:cs typeface="+mn-cs"/>
                <a:hlinkClick r:id="rId4" tooltip="Chimera (genetics)"/>
              </a:rPr>
              <a:t>chimerism</a:t>
            </a:r>
            <a:r>
              <a:rPr lang="en-US" sz="1200" kern="1200" dirty="0" smtClean="0">
                <a:solidFill>
                  <a:schemeClr val="tx1"/>
                </a:solidFill>
                <a:effectLst/>
                <a:latin typeface="+mn-lt"/>
                <a:ea typeface="+mn-ea"/>
                <a:cs typeface="+mn-cs"/>
              </a:rPr>
              <a:t>. As in Keegan's case, DNA samples were taken from members of the extended family. The DNA of Fairchild's children matched that of Fairchild's mother to the extent expected of a grandmother. They also found that, although the DNA in Fairchild's skin and hair did not match her children's, the DNA from a </a:t>
            </a:r>
            <a:r>
              <a:rPr lang="en-US" sz="1200" kern="1200" dirty="0" smtClean="0">
                <a:solidFill>
                  <a:schemeClr val="tx1"/>
                </a:solidFill>
                <a:effectLst/>
                <a:latin typeface="+mn-lt"/>
                <a:ea typeface="+mn-ea"/>
                <a:cs typeface="+mn-cs"/>
                <a:hlinkClick r:id="rId10" tooltip="Pap test"/>
              </a:rPr>
              <a:t>cervical smear</a:t>
            </a:r>
            <a:r>
              <a:rPr lang="en-US" sz="1200" kern="1200" dirty="0" smtClean="0">
                <a:solidFill>
                  <a:schemeClr val="tx1"/>
                </a:solidFill>
                <a:effectLst/>
                <a:latin typeface="+mn-lt"/>
                <a:ea typeface="+mn-ea"/>
                <a:cs typeface="+mn-cs"/>
              </a:rPr>
              <a:t> test did match. Fairchild was carrying two different sets of DNA, the defining characteristic of a chimera.</a:t>
            </a:r>
          </a:p>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262</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9</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263</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264</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265</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266</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267</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268</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269</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270</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271</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272</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10</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273</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291</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292</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293</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294</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295</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296</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297</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298</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299</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11</a:t>
            </a:fld>
            <a:endParaRPr lang="en-US"/>
          </a:p>
        </p:txBody>
      </p:sp>
    </p:spTree>
    <p:extLst>
      <p:ext uri="{BB962C8B-B14F-4D97-AF65-F5344CB8AC3E}">
        <p14:creationId xmlns:p14="http://schemas.microsoft.com/office/powerpoint/2010/main" val="20259347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300</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301</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302</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303</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304</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305</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306</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307</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308</a:t>
            </a:fld>
            <a:endParaRPr lang="en-US"/>
          </a:p>
        </p:txBody>
      </p:sp>
    </p:spTree>
    <p:extLst>
      <p:ext uri="{BB962C8B-B14F-4D97-AF65-F5344CB8AC3E}">
        <p14:creationId xmlns:p14="http://schemas.microsoft.com/office/powerpoint/2010/main" val="128282819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5E35-2D49-8E4D-961C-1EFC91D6A348}" type="slidenum">
              <a:rPr lang="en-US" smtClean="0"/>
              <a:t>309</a:t>
            </a:fld>
            <a:endParaRPr lang="en-US"/>
          </a:p>
        </p:txBody>
      </p:sp>
    </p:spTree>
    <p:extLst>
      <p:ext uri="{BB962C8B-B14F-4D97-AF65-F5344CB8AC3E}">
        <p14:creationId xmlns:p14="http://schemas.microsoft.com/office/powerpoint/2010/main" val="128282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3/20/2015</a:t>
            </a:fld>
            <a:endParaRPr lang="en-US"/>
          </a:p>
        </p:txBody>
      </p:sp>
      <p:sp>
        <p:nvSpPr>
          <p:cNvPr id="5" name="Footer Placeholder 4"/>
          <p:cNvSpPr>
            <a:spLocks noGrp="1"/>
          </p:cNvSpPr>
          <p:nvPr>
            <p:ph type="ftr" sz="quarter" idx="11"/>
          </p:nvPr>
        </p:nvSpPr>
        <p:spPr/>
        <p:txBody>
          <a:bodyPr/>
          <a:lstStyle>
            <a:lvl1pPr>
              <a:defRPr>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60740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75688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09097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effectLst>
                  <a:outerShdw blurRad="50800" dist="38100" dir="5400000" algn="t" rotWithShape="0">
                    <a:prstClr val="black">
                      <a:alpha val="40000"/>
                    </a:prstClr>
                  </a:outerShdw>
                </a:effectLst>
              </a:defRPr>
            </a:lvl1pPr>
            <a:lvl2pPr>
              <a:defRPr>
                <a:effectLst>
                  <a:outerShdw blurRad="50800" dist="38100" dir="5400000" algn="t" rotWithShape="0">
                    <a:prstClr val="black">
                      <a:alpha val="40000"/>
                    </a:prstClr>
                  </a:outerShdw>
                </a:effectLst>
              </a:defRPr>
            </a:lvl2pPr>
            <a:lvl3pPr>
              <a:defRPr>
                <a:effectLst>
                  <a:outerShdw blurRad="50800" dist="38100" dir="5400000" algn="t" rotWithShape="0">
                    <a:prstClr val="black">
                      <a:alpha val="40000"/>
                    </a:prstClr>
                  </a:outerShdw>
                </a:effectLst>
              </a:defRPr>
            </a:lvl3pPr>
            <a:lvl4pPr>
              <a:defRPr>
                <a:effectLst>
                  <a:outerShdw blurRad="50800" dist="38100" dir="5400000" algn="t" rotWithShape="0">
                    <a:prstClr val="black">
                      <a:alpha val="40000"/>
                    </a:prstClr>
                  </a:outerShdw>
                </a:effectLst>
              </a:defRPr>
            </a:lvl4pPr>
            <a:lvl5pPr>
              <a:defRPr>
                <a:effectLst>
                  <a:outerShdw blurRad="50800" dist="38100" dir="5400000" algn="t" rotWithShape="0">
                    <a:prstClr val="black">
                      <a:alpha val="40000"/>
                    </a:prst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B71C1-D9F0-4A37-A4F6-BDCB58C21A3B}" type="datetimeFigureOut">
              <a:rPr lang="en-US" smtClean="0"/>
              <a:t>3/20/2015</a:t>
            </a:fld>
            <a:endParaRPr lang="en-US"/>
          </a:p>
        </p:txBody>
      </p:sp>
      <p:sp>
        <p:nvSpPr>
          <p:cNvPr id="5" name="Footer Placeholder 4"/>
          <p:cNvSpPr>
            <a:spLocks noGrp="1"/>
          </p:cNvSpPr>
          <p:nvPr>
            <p:ph type="ftr" sz="quarter" idx="11"/>
          </p:nvPr>
        </p:nvSpPr>
        <p:spPr/>
        <p:txBody>
          <a:bodyPr/>
          <a:lstStyle>
            <a:lvl1pPr>
              <a:defRPr>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32325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B71C1-D9F0-4A37-A4F6-BDCB58C21A3B}" type="datetimeFigureOut">
              <a:rPr lang="en-US" smtClean="0"/>
              <a:t>3/20/2015</a:t>
            </a:fld>
            <a:endParaRPr lang="en-US"/>
          </a:p>
        </p:txBody>
      </p:sp>
      <p:sp>
        <p:nvSpPr>
          <p:cNvPr id="5" name="Footer Placeholder 4"/>
          <p:cNvSpPr>
            <a:spLocks noGrp="1"/>
          </p:cNvSpPr>
          <p:nvPr>
            <p:ph type="ftr" sz="quarter" idx="11"/>
          </p:nvPr>
        </p:nvSpPr>
        <p:spPr/>
        <p:txBody>
          <a:bodyPr/>
          <a:lstStyle>
            <a:lvl1pPr>
              <a:defRPr>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7228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BB71C1-D9F0-4A37-A4F6-BDCB58C21A3B}" type="datetimeFigureOut">
              <a:rPr lang="en-US" smtClean="0"/>
              <a:t>3/20/2015</a:t>
            </a:fld>
            <a:endParaRPr lang="en-US"/>
          </a:p>
        </p:txBody>
      </p:sp>
      <p:sp>
        <p:nvSpPr>
          <p:cNvPr id="6" name="Footer Placeholder 5"/>
          <p:cNvSpPr>
            <a:spLocks noGrp="1"/>
          </p:cNvSpPr>
          <p:nvPr>
            <p:ph type="ftr" sz="quarter" idx="11"/>
          </p:nvPr>
        </p:nvSpPr>
        <p:spPr/>
        <p:txBody>
          <a:bodyPr/>
          <a:lstStyle>
            <a:lvl1pPr>
              <a:defRPr>
                <a:solidFill>
                  <a:schemeClr val="accent5">
                    <a:lumMod val="50000"/>
                  </a:schemeClr>
                </a:solidFill>
              </a:defRPr>
            </a:lvl1p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77928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BB71C1-D9F0-4A37-A4F6-BDCB58C21A3B}" type="datetimeFigureOut">
              <a:rPr lang="en-US" smtClean="0"/>
              <a:t>3/20/2015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1182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BB71C1-D9F0-4A37-A4F6-BDCB58C21A3B}" type="datetimeFigureOut">
              <a:rPr lang="en-US" smtClean="0"/>
              <a:t>3/20/2015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29658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B71C1-D9F0-4A37-A4F6-BDCB58C21A3B}" type="datetimeFigureOut">
              <a:rPr lang="en-US" smtClean="0"/>
              <a:t>3/20/2015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6373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B71C1-D9F0-4A37-A4F6-BDCB58C21A3B}"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904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B71C1-D9F0-4A37-A4F6-BDCB58C21A3B}"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54EFD-86D6-4F47-85FB-7205DE7B8782}" type="slidenum">
              <a:rPr lang="en-US" smtClean="0"/>
              <a:t>‹#›</a:t>
            </a:fld>
            <a:endParaRPr lang="en-US"/>
          </a:p>
        </p:txBody>
      </p:sp>
    </p:spTree>
    <p:extLst>
      <p:ext uri="{BB962C8B-B14F-4D97-AF65-F5344CB8AC3E}">
        <p14:creationId xmlns:p14="http://schemas.microsoft.com/office/powerpoint/2010/main" val="379026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1200151"/>
            <a:ext cx="75438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4BB71C1-D9F0-4A37-A4F6-BDCB58C21A3B}" type="datetimeFigureOut">
              <a:rPr lang="en-US" smtClean="0"/>
              <a:t>3/20/2015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accent5">
                    <a:lumMod val="50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454EFD-86D6-4F47-85FB-7205DE7B8782}" type="slidenum">
              <a:rPr lang="en-US" smtClean="0"/>
              <a:t>‹#›</a:t>
            </a:fld>
            <a:endParaRPr lang="en-US"/>
          </a:p>
        </p:txBody>
      </p:sp>
    </p:spTree>
    <p:extLst>
      <p:ext uri="{BB962C8B-B14F-4D97-AF65-F5344CB8AC3E}">
        <p14:creationId xmlns:p14="http://schemas.microsoft.com/office/powerpoint/2010/main" val="36536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effectLst>
            <a:outerShdw blurRad="50800" dist="38100" dir="5400000" algn="t" rotWithShape="0">
              <a:prstClr val="black">
                <a:alpha val="40000"/>
              </a:prstClr>
            </a:outerShdw>
          </a:effectLst>
          <a:latin typeface="Tahoma"/>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FFFF99"/>
          </a:solidFill>
          <a:effectLst>
            <a:outerShdw blurRad="50800" dist="38100" dir="5400000" algn="t" rotWithShape="0">
              <a:prstClr val="black">
                <a:alpha val="40000"/>
              </a:prstClr>
            </a:outerShdw>
          </a:effectLst>
          <a:latin typeface="Tahom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5400000" algn="t" rotWithShape="0">
              <a:prstClr val="black">
                <a:alpha val="40000"/>
              </a:prstClr>
            </a:outerShdw>
          </a:effectLst>
          <a:latin typeface="Tahom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FF99"/>
          </a:solidFill>
          <a:effectLst>
            <a:outerShdw blurRad="50800" dist="38100" dir="5400000" algn="t" rotWithShape="0">
              <a:prstClr val="black">
                <a:alpha val="40000"/>
              </a:prstClr>
            </a:outerShdw>
          </a:effectLst>
          <a:latin typeface="Tahom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5400000" algn="t" rotWithShape="0">
              <a:prstClr val="black">
                <a:alpha val="40000"/>
              </a:prstClr>
            </a:outerShdw>
          </a:effectLst>
          <a:latin typeface="Tahom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333750"/>
            <a:ext cx="9144000" cy="990600"/>
          </a:xfrm>
          <a:prstGeom prst="rect">
            <a:avLst/>
          </a:prstGeom>
          <a:gradFill flip="none" rotWithShape="1">
            <a:gsLst>
              <a:gs pos="100000">
                <a:schemeClr val="bg2">
                  <a:alpha val="35000"/>
                </a:schemeClr>
              </a:gs>
              <a:gs pos="0">
                <a:schemeClr val="bg1">
                  <a:alpha val="1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0"/>
            <a:ext cx="9144000" cy="1962150"/>
          </a:xfrm>
          <a:prstGeom prst="rect">
            <a:avLst/>
          </a:prstGeom>
          <a:gradFill flip="none" rotWithShape="1">
            <a:gsLst>
              <a:gs pos="0">
                <a:schemeClr val="bg2">
                  <a:alpha val="60000"/>
                </a:schemeClr>
              </a:gs>
              <a:gs pos="100000">
                <a:schemeClr val="bg1">
                  <a:alpha val="1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962151"/>
            <a:ext cx="9144000" cy="1346952"/>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a:xfrm>
            <a:off x="1905000" y="285750"/>
            <a:ext cx="7086600" cy="1511721"/>
          </a:xfrm>
          <a:prstGeom prst="rect">
            <a:avLst/>
          </a:prstGeom>
          <a:effectLst>
            <a:outerShdw blurRad="50800" dist="38100" dir="2700000" algn="tl" rotWithShape="0">
              <a:prstClr val="black">
                <a:alpha val="4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defRPr/>
            </a:pPr>
            <a:r>
              <a:rPr lang="en-US" sz="5400" kern="0" cap="small" spc="-50" dirty="0" smtClean="0">
                <a:solidFill>
                  <a:srgbClr val="FFFFCC"/>
                </a:solidFill>
                <a:effectLst>
                  <a:outerShdw blurRad="50800" dist="38100" dir="8100000" algn="tr" rotWithShape="0">
                    <a:prstClr val="black">
                      <a:alpha val="40000"/>
                    </a:prstClr>
                  </a:outerShdw>
                </a:effectLst>
                <a:latin typeface="Nyala" panose="02000504070300020003" pitchFamily="2" charset="0"/>
              </a:rPr>
              <a:t>God </a:t>
            </a:r>
            <a:r>
              <a:rPr lang="en-US" sz="4800" kern="0" cap="small" spc="-50" dirty="0" smtClean="0">
                <a:solidFill>
                  <a:srgbClr val="FFFFCC"/>
                </a:solidFill>
                <a:effectLst>
                  <a:outerShdw blurRad="50800" dist="38100" dir="8100000" algn="tr" rotWithShape="0">
                    <a:prstClr val="black">
                      <a:alpha val="40000"/>
                    </a:prstClr>
                  </a:outerShdw>
                </a:effectLst>
                <a:latin typeface="Nyala" panose="02000504070300020003" pitchFamily="2" charset="0"/>
              </a:rPr>
              <a:t>and your </a:t>
            </a:r>
            <a:r>
              <a:rPr lang="en-US" sz="5400" kern="0" cap="small" spc="-50" dirty="0" smtClean="0">
                <a:solidFill>
                  <a:srgbClr val="FFFFCC"/>
                </a:solidFill>
                <a:effectLst>
                  <a:outerShdw blurRad="50800" dist="38100" dir="8100000" algn="tr" rotWithShape="0">
                    <a:prstClr val="black">
                      <a:alpha val="40000"/>
                    </a:prstClr>
                  </a:outerShdw>
                </a:effectLst>
                <a:latin typeface="Nyala" panose="02000504070300020003" pitchFamily="2" charset="0"/>
              </a:rPr>
              <a:t>Church</a:t>
            </a:r>
          </a:p>
          <a:p>
            <a:pPr algn="ctr">
              <a:defRPr/>
            </a:pPr>
            <a:r>
              <a:rPr lang="en-US" sz="2400" spc="200" dirty="0" smtClean="0">
                <a:solidFill>
                  <a:srgbClr val="ACAEEE"/>
                </a:solidFill>
                <a:effectLst>
                  <a:outerShdw blurRad="50800" dist="38100" dir="8100000" algn="tr" rotWithShape="0">
                    <a:prstClr val="black">
                      <a:alpha val="40000"/>
                    </a:prstClr>
                  </a:outerShdw>
                </a:effectLst>
                <a:latin typeface="advent pro Lt1" pitchFamily="50" charset="0"/>
              </a:rPr>
              <a:t>PREPARING PEOPLE TO MEET JESUS</a:t>
            </a:r>
          </a:p>
        </p:txBody>
      </p:sp>
      <p:sp>
        <p:nvSpPr>
          <p:cNvPr id="6" name="TextBox 5"/>
          <p:cNvSpPr txBox="1">
            <a:spLocks noChangeArrowheads="1"/>
          </p:cNvSpPr>
          <p:nvPr/>
        </p:nvSpPr>
        <p:spPr>
          <a:xfrm>
            <a:off x="838200" y="3333750"/>
            <a:ext cx="213360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90000"/>
              </a:lnSpc>
              <a:buNone/>
              <a:defRPr/>
            </a:pPr>
            <a:r>
              <a:rPr lang="en-US" dirty="0" smtClean="0">
                <a:solidFill>
                  <a:srgbClr val="FFFF99"/>
                </a:solidFill>
              </a:rPr>
              <a:t>Seven Levels of Moral Decision Making</a:t>
            </a:r>
          </a:p>
        </p:txBody>
      </p:sp>
      <p:sp>
        <p:nvSpPr>
          <p:cNvPr id="9" name="TextBox 8"/>
          <p:cNvSpPr txBox="1">
            <a:spLocks noChangeArrowheads="1"/>
          </p:cNvSpPr>
          <p:nvPr/>
        </p:nvSpPr>
        <p:spPr>
          <a:xfrm>
            <a:off x="3352800" y="3333750"/>
            <a:ext cx="2301850" cy="990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90000"/>
              </a:lnSpc>
              <a:buNone/>
              <a:defRPr/>
            </a:pPr>
            <a:r>
              <a:rPr lang="en-US" dirty="0" smtClean="0">
                <a:solidFill>
                  <a:srgbClr val="FFFF99"/>
                </a:solidFill>
              </a:rPr>
              <a:t>Becoming a Spokesperson for God: The Cosmic Conflict from Beginning to End</a:t>
            </a:r>
          </a:p>
        </p:txBody>
      </p:sp>
      <p:sp>
        <p:nvSpPr>
          <p:cNvPr id="10" name="TextBox 9"/>
          <p:cNvSpPr txBox="1">
            <a:spLocks noChangeArrowheads="1"/>
          </p:cNvSpPr>
          <p:nvPr/>
        </p:nvSpPr>
        <p:spPr>
          <a:xfrm>
            <a:off x="6096000" y="3343275"/>
            <a:ext cx="2133600" cy="714375"/>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90000"/>
              </a:lnSpc>
              <a:buNone/>
              <a:defRPr/>
            </a:pPr>
            <a:r>
              <a:rPr lang="en-US" dirty="0" smtClean="0">
                <a:solidFill>
                  <a:srgbClr val="FFFF99"/>
                </a:solidFill>
              </a:rPr>
              <a:t>Answering Difficult Bible Questions</a:t>
            </a:r>
          </a:p>
        </p:txBody>
      </p:sp>
      <p:sp>
        <p:nvSpPr>
          <p:cNvPr id="11" name="TextBox 10"/>
          <p:cNvSpPr txBox="1">
            <a:spLocks noChangeArrowheads="1"/>
          </p:cNvSpPr>
          <p:nvPr/>
        </p:nvSpPr>
        <p:spPr>
          <a:xfrm>
            <a:off x="838200" y="4552950"/>
            <a:ext cx="7448550" cy="457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0" indent="0" algn="ctr">
              <a:lnSpc>
                <a:spcPct val="80000"/>
              </a:lnSpc>
              <a:buNone/>
              <a:defRPr/>
            </a:pPr>
            <a:r>
              <a:rPr lang="en-US" sz="2000" spc="300" dirty="0" smtClean="0">
                <a:solidFill>
                  <a:schemeClr val="bg1"/>
                </a:solidFill>
                <a:latin typeface="advent pro Lt1" pitchFamily="50" charset="0"/>
              </a:rPr>
              <a:t>PRESENTED BY  TIMOTHY R. JENNINGS, MD, DFAPA</a:t>
            </a:r>
          </a:p>
        </p:txBody>
      </p:sp>
      <p:pic>
        <p:nvPicPr>
          <p:cNvPr id="3" name="Picture 2" descr="Hell_Plan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0750" y="1962150"/>
            <a:ext cx="2286000" cy="134695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90" y="657676"/>
            <a:ext cx="1187419" cy="1152073"/>
          </a:xfrm>
          <a:prstGeom prst="rect">
            <a:avLst/>
          </a:prstGeom>
          <a:effectLst/>
        </p:spPr>
      </p:pic>
      <p:graphicFrame>
        <p:nvGraphicFramePr>
          <p:cNvPr id="4" name="Diagram 3"/>
          <p:cNvGraphicFramePr/>
          <p:nvPr>
            <p:extLst>
              <p:ext uri="{D42A27DB-BD31-4B8C-83A1-F6EECF244321}">
                <p14:modId xmlns:p14="http://schemas.microsoft.com/office/powerpoint/2010/main" val="2867880214"/>
              </p:ext>
            </p:extLst>
          </p:nvPr>
        </p:nvGraphicFramePr>
        <p:xfrm>
          <a:off x="838200" y="1962151"/>
          <a:ext cx="2133600" cy="1346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j0289528.jpg"/>
          <p:cNvPicPr>
            <a:picLocks noChangeAspect="1"/>
          </p:cNvPicPr>
          <p:nvPr/>
        </p:nvPicPr>
        <p:blipFill rotWithShape="1">
          <a:blip r:embed="rId9">
            <a:extLst>
              <a:ext uri="{28A0092B-C50C-407E-A947-70E740481C1C}">
                <a14:useLocalDpi xmlns:a14="http://schemas.microsoft.com/office/drawing/2010/main" val="0"/>
              </a:ext>
            </a:extLst>
          </a:blip>
          <a:srcRect l="7611" t="8333" r="-402" b="55218"/>
          <a:stretch/>
        </p:blipFill>
        <p:spPr>
          <a:xfrm>
            <a:off x="3352800" y="1962151"/>
            <a:ext cx="2286000" cy="1346953"/>
          </a:xfrm>
          <a:prstGeom prst="rect">
            <a:avLst/>
          </a:prstGeom>
        </p:spPr>
      </p:pic>
    </p:spTree>
    <p:extLst>
      <p:ext uri="{BB962C8B-B14F-4D97-AF65-F5344CB8AC3E}">
        <p14:creationId xmlns:p14="http://schemas.microsoft.com/office/powerpoint/2010/main" val="481071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Overview</a:t>
            </a:r>
          </a:p>
        </p:txBody>
      </p:sp>
      <p:sp>
        <p:nvSpPr>
          <p:cNvPr id="4" name="TextBox 3"/>
          <p:cNvSpPr txBox="1">
            <a:spLocks noChangeArrowheads="1"/>
          </p:cNvSpPr>
          <p:nvPr/>
        </p:nvSpPr>
        <p:spPr>
          <a:xfrm>
            <a:off x="457200" y="895350"/>
            <a:ext cx="80010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Why raise the </a:t>
            </a:r>
            <a:r>
              <a:rPr lang="en-US" sz="2800" dirty="0">
                <a:solidFill>
                  <a:schemeClr val="accent5">
                    <a:lumMod val="75000"/>
                  </a:schemeClr>
                </a:solidFill>
                <a:effectLst>
                  <a:outerShdw blurRad="38100" dist="38100" dir="2700000" algn="tl">
                    <a:srgbClr val="000000">
                      <a:alpha val="43137"/>
                    </a:srgbClr>
                  </a:outerShdw>
                </a:effectLst>
              </a:rPr>
              <a:t>w</a:t>
            </a:r>
            <a:r>
              <a:rPr lang="en-US" sz="2800" dirty="0" smtClean="0">
                <a:solidFill>
                  <a:schemeClr val="accent5">
                    <a:lumMod val="75000"/>
                  </a:schemeClr>
                </a:solidFill>
                <a:effectLst>
                  <a:outerShdw blurRad="38100" dist="38100" dir="2700000" algn="tl">
                    <a:srgbClr val="000000">
                      <a:alpha val="43137"/>
                    </a:srgbClr>
                  </a:outerShdw>
                </a:effectLst>
              </a:rPr>
              <a:t>icked only to kill them again?</a:t>
            </a:r>
          </a:p>
          <a:p>
            <a:pPr marL="1257300" lvl="2" indent="-342900">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What is the truth about hell </a:t>
            </a:r>
            <a:r>
              <a:rPr lang="en-US" sz="2800" dirty="0">
                <a:solidFill>
                  <a:schemeClr val="accent5">
                    <a:lumMod val="75000"/>
                  </a:schemeClr>
                </a:solidFill>
                <a:effectLst>
                  <a:outerShdw blurRad="38100" dist="38100" dir="2700000" algn="tl">
                    <a:srgbClr val="000000">
                      <a:alpha val="43137"/>
                    </a:srgbClr>
                  </a:outerShdw>
                </a:effectLst>
              </a:rPr>
              <a:t>and </a:t>
            </a:r>
            <a:r>
              <a:rPr lang="en-US" sz="2800" dirty="0" smtClean="0">
                <a:solidFill>
                  <a:schemeClr val="accent5">
                    <a:lumMod val="75000"/>
                  </a:schemeClr>
                </a:solidFill>
                <a:effectLst>
                  <a:outerShdw blurRad="38100" dist="38100" dir="2700000" algn="tl">
                    <a:srgbClr val="000000">
                      <a:alpha val="43137"/>
                    </a:srgbClr>
                  </a:outerShdw>
                </a:effectLst>
              </a:rPr>
              <a:t>consuming fire?</a:t>
            </a:r>
            <a:endParaRPr lang="en-US" sz="2800" dirty="0">
              <a:solidFill>
                <a:schemeClr val="accent5">
                  <a:lumMod val="75000"/>
                </a:schemeClr>
              </a:solidFill>
              <a:effectLst>
                <a:outerShdw blurRad="38100" dist="38100" dir="2700000" algn="tl">
                  <a:srgbClr val="000000">
                    <a:alpha val="43137"/>
                  </a:srgbClr>
                </a:outerShdw>
              </a:effectLst>
            </a:endParaRPr>
          </a:p>
          <a:p>
            <a:pPr marL="1257300" lvl="2" indent="-342900">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What is the Seal of God &amp; the Mark of the Beast?</a:t>
            </a:r>
            <a:endParaRPr lang="en-US" sz="2400" dirty="0" smtClean="0">
              <a:solidFill>
                <a:schemeClr val="bg1"/>
              </a:solidFill>
              <a:effectLst>
                <a:outerShdw blurRad="38100" dist="38100" dir="2700000" algn="tl">
                  <a:srgbClr val="000000">
                    <a:alpha val="43137"/>
                  </a:srgbClr>
                </a:outerShdw>
              </a:effectLst>
            </a:endParaRPr>
          </a:p>
          <a:p>
            <a:pPr lvl="3">
              <a:spcAft>
                <a:spcPts val="600"/>
              </a:spcAft>
            </a:pPr>
            <a:endParaRPr lang="en-US" sz="2800" dirty="0" smtClean="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7298327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Did God Do in OT Times?</a:t>
            </a:r>
            <a:endParaRPr lang="en-US" dirty="0"/>
          </a:p>
        </p:txBody>
      </p:sp>
      <p:sp>
        <p:nvSpPr>
          <p:cNvPr id="3" name="Content Placeholder 2"/>
          <p:cNvSpPr>
            <a:spLocks noGrp="1"/>
          </p:cNvSpPr>
          <p:nvPr>
            <p:ph idx="1"/>
          </p:nvPr>
        </p:nvSpPr>
        <p:spPr>
          <a:xfrm>
            <a:off x="1143000" y="971550"/>
            <a:ext cx="7543800" cy="3886200"/>
          </a:xfrm>
        </p:spPr>
        <p:txBody>
          <a:bodyPr/>
          <a:lstStyle/>
          <a:p>
            <a:endParaRPr lang="en-US" dirty="0" smtClean="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921700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Did God Do in OT Times?</a:t>
            </a:r>
            <a:endParaRPr lang="en-US" dirty="0"/>
          </a:p>
        </p:txBody>
      </p:sp>
      <p:sp>
        <p:nvSpPr>
          <p:cNvPr id="5" name="Content Placeholder 2"/>
          <p:cNvSpPr>
            <a:spLocks noGrp="1"/>
          </p:cNvSpPr>
          <p:nvPr>
            <p:ph idx="1"/>
          </p:nvPr>
        </p:nvSpPr>
        <p:spPr>
          <a:xfrm>
            <a:off x="685800" y="1089446"/>
            <a:ext cx="8001000" cy="3886200"/>
          </a:xfrm>
        </p:spPr>
        <p:txBody>
          <a:bodyPr/>
          <a:lstStyle/>
          <a:p>
            <a:pPr>
              <a:lnSpc>
                <a:spcPct val="90000"/>
              </a:lnSpc>
            </a:pPr>
            <a:r>
              <a:rPr lang="en-US" dirty="0"/>
              <a:t>Level 1-4: He punished: He </a:t>
            </a:r>
            <a:r>
              <a:rPr lang="en-US" dirty="0" smtClean="0"/>
              <a:t>executed</a:t>
            </a: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6142338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Did God Do in OT Times?</a:t>
            </a:r>
            <a:endParaRPr lang="en-US" dirty="0"/>
          </a:p>
        </p:txBody>
      </p:sp>
      <p:sp>
        <p:nvSpPr>
          <p:cNvPr id="5" name="Content Placeholder 2"/>
          <p:cNvSpPr>
            <a:spLocks noGrp="1"/>
          </p:cNvSpPr>
          <p:nvPr>
            <p:ph idx="1"/>
          </p:nvPr>
        </p:nvSpPr>
        <p:spPr>
          <a:xfrm>
            <a:off x="685800" y="1089446"/>
            <a:ext cx="8001000" cy="3886200"/>
          </a:xfrm>
        </p:spPr>
        <p:txBody>
          <a:bodyPr/>
          <a:lstStyle/>
          <a:p>
            <a:pPr>
              <a:lnSpc>
                <a:spcPct val="90000"/>
              </a:lnSpc>
            </a:pPr>
            <a:r>
              <a:rPr lang="en-US" dirty="0">
                <a:solidFill>
                  <a:schemeClr val="accent5">
                    <a:lumMod val="75000"/>
                  </a:schemeClr>
                </a:solidFill>
              </a:rPr>
              <a:t>Level 1-4: He punished: He executed</a:t>
            </a:r>
          </a:p>
          <a:p>
            <a:pPr>
              <a:lnSpc>
                <a:spcPct val="90000"/>
              </a:lnSpc>
            </a:pPr>
            <a:r>
              <a:rPr lang="en-US" dirty="0"/>
              <a:t>Level 5-7: He turned off the power – pulled the plug, put them “to sleep.” Like shutting down a computer – but no one is yet destroyed</a:t>
            </a:r>
            <a:r>
              <a:rPr lang="en-US" dirty="0" smtClean="0"/>
              <a:t>.</a:t>
            </a: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375080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Did God Do in OT Times?</a:t>
            </a:r>
            <a:endParaRPr lang="en-US" dirty="0"/>
          </a:p>
        </p:txBody>
      </p:sp>
      <p:sp>
        <p:nvSpPr>
          <p:cNvPr id="5" name="Content Placeholder 2"/>
          <p:cNvSpPr>
            <a:spLocks noGrp="1"/>
          </p:cNvSpPr>
          <p:nvPr>
            <p:ph idx="1"/>
          </p:nvPr>
        </p:nvSpPr>
        <p:spPr>
          <a:xfrm>
            <a:off x="685800" y="1089446"/>
            <a:ext cx="8001000" cy="3886200"/>
          </a:xfrm>
        </p:spPr>
        <p:txBody>
          <a:bodyPr/>
          <a:lstStyle/>
          <a:p>
            <a:pPr>
              <a:lnSpc>
                <a:spcPct val="90000"/>
              </a:lnSpc>
            </a:pPr>
            <a:r>
              <a:rPr lang="en-US" dirty="0">
                <a:solidFill>
                  <a:schemeClr val="accent5">
                    <a:lumMod val="75000"/>
                  </a:schemeClr>
                </a:solidFill>
              </a:rPr>
              <a:t>Level 1-4: He punished: He executed</a:t>
            </a:r>
          </a:p>
          <a:p>
            <a:pPr>
              <a:lnSpc>
                <a:spcPct val="90000"/>
              </a:lnSpc>
            </a:pPr>
            <a:r>
              <a:rPr lang="en-US" dirty="0">
                <a:solidFill>
                  <a:schemeClr val="accent5">
                    <a:lumMod val="75000"/>
                  </a:schemeClr>
                </a:solidFill>
              </a:rPr>
              <a:t>Level 5-7: He turned off the power – pulled the plug, put them “to sleep.” Like shutting down a computer – but no one is yet destroyed.</a:t>
            </a:r>
          </a:p>
          <a:p>
            <a:pPr>
              <a:lnSpc>
                <a:spcPct val="90000"/>
              </a:lnSpc>
            </a:pPr>
            <a:r>
              <a:rPr lang="en-US" dirty="0" smtClean="0"/>
              <a:t>He did this to keep open the avenue for Messiah!</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09763170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Did God Do in OT Times?</a:t>
            </a:r>
            <a:endParaRPr lang="en-US" dirty="0"/>
          </a:p>
        </p:txBody>
      </p:sp>
      <p:sp>
        <p:nvSpPr>
          <p:cNvPr id="3" name="Content Placeholder 2"/>
          <p:cNvSpPr>
            <a:spLocks noGrp="1"/>
          </p:cNvSpPr>
          <p:nvPr>
            <p:ph idx="1"/>
          </p:nvPr>
        </p:nvSpPr>
        <p:spPr>
          <a:xfrm>
            <a:off x="685800" y="1089446"/>
            <a:ext cx="8001000" cy="3886200"/>
          </a:xfrm>
        </p:spPr>
        <p:txBody>
          <a:bodyPr/>
          <a:lstStyle/>
          <a:p>
            <a:pPr>
              <a:lnSpc>
                <a:spcPct val="90000"/>
              </a:lnSpc>
            </a:pPr>
            <a:r>
              <a:rPr lang="en-US" dirty="0">
                <a:solidFill>
                  <a:schemeClr val="accent5">
                    <a:lumMod val="75000"/>
                  </a:schemeClr>
                </a:solidFill>
              </a:rPr>
              <a:t>Level 1-4: He punished: He executed</a:t>
            </a:r>
          </a:p>
          <a:p>
            <a:pPr>
              <a:lnSpc>
                <a:spcPct val="90000"/>
              </a:lnSpc>
            </a:pPr>
            <a:r>
              <a:rPr lang="en-US" dirty="0">
                <a:solidFill>
                  <a:schemeClr val="accent5">
                    <a:lumMod val="75000"/>
                  </a:schemeClr>
                </a:solidFill>
              </a:rPr>
              <a:t>Level 5-7: He turned off the power – pulled the plug, put them “to sleep.” Like shutting down a computer – but no one is yet destroyed.</a:t>
            </a:r>
          </a:p>
          <a:p>
            <a:pPr>
              <a:lnSpc>
                <a:spcPct val="90000"/>
              </a:lnSpc>
            </a:pPr>
            <a:r>
              <a:rPr lang="en-US" dirty="0" smtClean="0">
                <a:solidFill>
                  <a:schemeClr val="accent5">
                    <a:lumMod val="75000"/>
                  </a:schemeClr>
                </a:solidFill>
              </a:rPr>
              <a:t>He did this to keep open the avenue for Messiah!</a:t>
            </a:r>
          </a:p>
          <a:p>
            <a:pPr>
              <a:lnSpc>
                <a:spcPct val="90000"/>
              </a:lnSpc>
            </a:pPr>
            <a:r>
              <a:rPr lang="en-US" dirty="0" smtClean="0"/>
              <a:t>This is why the wicked are raised to life again.</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134233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Sequence of Future Events</a:t>
            </a:r>
            <a:endParaRPr lang="en-US" dirty="0"/>
          </a:p>
        </p:txBody>
      </p:sp>
      <p:sp>
        <p:nvSpPr>
          <p:cNvPr id="3" name="Content Placeholder 2"/>
          <p:cNvSpPr>
            <a:spLocks noGrp="1"/>
          </p:cNvSpPr>
          <p:nvPr>
            <p:ph idx="1"/>
          </p:nvPr>
        </p:nvSpPr>
        <p:spPr>
          <a:xfrm>
            <a:off x="1143000" y="971550"/>
            <a:ext cx="7543800" cy="3962400"/>
          </a:xfrm>
        </p:spPr>
        <p:txBody>
          <a:bodyPr>
            <a:normAutofit/>
          </a:bodyPr>
          <a:lstStyle/>
          <a:p>
            <a:endParaRPr lang="en-US" sz="24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7605875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Sequence of Future Events</a:t>
            </a:r>
            <a:endParaRPr lang="en-US" dirty="0"/>
          </a:p>
        </p:txBody>
      </p:sp>
      <p:sp>
        <p:nvSpPr>
          <p:cNvPr id="5" name="Content Placeholder 2"/>
          <p:cNvSpPr>
            <a:spLocks noGrp="1"/>
          </p:cNvSpPr>
          <p:nvPr>
            <p:ph idx="1"/>
          </p:nvPr>
        </p:nvSpPr>
        <p:spPr>
          <a:xfrm>
            <a:off x="685800" y="1089446"/>
            <a:ext cx="8001000" cy="3962400"/>
          </a:xfrm>
        </p:spPr>
        <p:txBody>
          <a:bodyPr>
            <a:noAutofit/>
          </a:bodyPr>
          <a:lstStyle/>
          <a:p>
            <a:pPr>
              <a:lnSpc>
                <a:spcPct val="90000"/>
              </a:lnSpc>
            </a:pPr>
            <a:r>
              <a:rPr lang="en-US" dirty="0"/>
              <a:t>Christ returns with His heavenly servers, creates new bodies for the righteous and downloads their software (souls/individualities/psyche) and they live again  </a:t>
            </a:r>
            <a:r>
              <a:rPr lang="en-US" sz="1800" dirty="0" smtClean="0">
                <a:solidFill>
                  <a:schemeClr val="tx2">
                    <a:lumMod val="40000"/>
                    <a:lumOff val="60000"/>
                  </a:schemeClr>
                </a:solidFill>
              </a:rPr>
              <a:t>1Thessalonians 4:13-18</a:t>
            </a:r>
            <a:endParaRPr lang="en-US" sz="1800" dirty="0">
              <a:solidFill>
                <a:schemeClr val="tx2">
                  <a:lumMod val="40000"/>
                  <a:lumOff val="60000"/>
                </a:schemeClr>
              </a:solidFill>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8215349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Sequence of Future Events</a:t>
            </a:r>
            <a:endParaRPr lang="en-US" dirty="0"/>
          </a:p>
        </p:txBody>
      </p:sp>
      <p:sp>
        <p:nvSpPr>
          <p:cNvPr id="5" name="Content Placeholder 2"/>
          <p:cNvSpPr>
            <a:spLocks noGrp="1"/>
          </p:cNvSpPr>
          <p:nvPr>
            <p:ph idx="1"/>
          </p:nvPr>
        </p:nvSpPr>
        <p:spPr>
          <a:xfrm>
            <a:off x="685800" y="1089446"/>
            <a:ext cx="8001000" cy="3962400"/>
          </a:xfrm>
        </p:spPr>
        <p:txBody>
          <a:bodyPr>
            <a:noAutofit/>
          </a:bodyPr>
          <a:lstStyle/>
          <a:p>
            <a:pPr>
              <a:lnSpc>
                <a:spcPct val="90000"/>
              </a:lnSpc>
            </a:pPr>
            <a:r>
              <a:rPr lang="en-US" dirty="0">
                <a:solidFill>
                  <a:schemeClr val="accent5">
                    <a:lumMod val="75000"/>
                  </a:schemeClr>
                </a:solidFill>
              </a:rPr>
              <a:t>Christ returns with His heavenly servers, creates new bodies for the righteous and downloads their software (souls/individualities/psyche) and they live again </a:t>
            </a:r>
            <a:r>
              <a:rPr lang="en-US" dirty="0" smtClean="0">
                <a:solidFill>
                  <a:schemeClr val="accent5">
                    <a:lumMod val="75000"/>
                  </a:schemeClr>
                </a:solidFill>
              </a:rPr>
              <a:t> </a:t>
            </a:r>
            <a:r>
              <a:rPr lang="en-US" sz="1800" dirty="0" smtClean="0">
                <a:solidFill>
                  <a:schemeClr val="accent5">
                    <a:lumMod val="75000"/>
                  </a:schemeClr>
                </a:solidFill>
              </a:rPr>
              <a:t>1Thessalonians </a:t>
            </a:r>
            <a:r>
              <a:rPr lang="en-US" sz="1800" dirty="0">
                <a:solidFill>
                  <a:schemeClr val="accent5">
                    <a:lumMod val="75000"/>
                  </a:schemeClr>
                </a:solidFill>
              </a:rPr>
              <a:t>4:13-18</a:t>
            </a:r>
          </a:p>
          <a:p>
            <a:pPr>
              <a:lnSpc>
                <a:spcPct val="90000"/>
              </a:lnSpc>
            </a:pPr>
            <a:r>
              <a:rPr lang="en-US" dirty="0" smtClean="0"/>
              <a:t>Righteous living transformed to meet Christ together with the raised</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8977962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Sequence of Future Events</a:t>
            </a:r>
            <a:endParaRPr lang="en-US" dirty="0"/>
          </a:p>
        </p:txBody>
      </p:sp>
      <p:sp>
        <p:nvSpPr>
          <p:cNvPr id="5" name="Content Placeholder 2"/>
          <p:cNvSpPr>
            <a:spLocks noGrp="1"/>
          </p:cNvSpPr>
          <p:nvPr>
            <p:ph idx="1"/>
          </p:nvPr>
        </p:nvSpPr>
        <p:spPr>
          <a:xfrm>
            <a:off x="685800" y="1089446"/>
            <a:ext cx="8001000" cy="3962400"/>
          </a:xfrm>
        </p:spPr>
        <p:txBody>
          <a:bodyPr>
            <a:noAutofit/>
          </a:bodyPr>
          <a:lstStyle/>
          <a:p>
            <a:pPr>
              <a:lnSpc>
                <a:spcPct val="90000"/>
              </a:lnSpc>
            </a:pPr>
            <a:r>
              <a:rPr lang="en-US" dirty="0" smtClean="0"/>
              <a:t>The wicked on earth are put in sleep mode, and wicked already in sleep mode are left in sleep mode</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9710348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Sequence of Future Events</a:t>
            </a:r>
            <a:endParaRPr lang="en-US" dirty="0"/>
          </a:p>
        </p:txBody>
      </p:sp>
      <p:sp>
        <p:nvSpPr>
          <p:cNvPr id="3" name="Content Placeholder 2"/>
          <p:cNvSpPr>
            <a:spLocks noGrp="1"/>
          </p:cNvSpPr>
          <p:nvPr>
            <p:ph idx="1"/>
          </p:nvPr>
        </p:nvSpPr>
        <p:spPr>
          <a:xfrm>
            <a:off x="685800" y="1089446"/>
            <a:ext cx="8001000" cy="3962400"/>
          </a:xfrm>
        </p:spPr>
        <p:txBody>
          <a:bodyPr>
            <a:noAutofit/>
          </a:bodyPr>
          <a:lstStyle/>
          <a:p>
            <a:pPr>
              <a:lnSpc>
                <a:spcPct val="90000"/>
              </a:lnSpc>
            </a:pPr>
            <a:r>
              <a:rPr lang="en-US" dirty="0" smtClean="0">
                <a:solidFill>
                  <a:schemeClr val="accent5">
                    <a:lumMod val="75000"/>
                  </a:schemeClr>
                </a:solidFill>
              </a:rPr>
              <a:t>The wicked on earth are put in sleep mode, and wicked already in sleep mode are left in sleep mode</a:t>
            </a:r>
          </a:p>
          <a:p>
            <a:pPr>
              <a:lnSpc>
                <a:spcPct val="90000"/>
              </a:lnSpc>
            </a:pPr>
            <a:r>
              <a:rPr lang="en-US" dirty="0" smtClean="0"/>
              <a:t>At the end of the 1000 years the wicked are awakened/raised from sleep mode </a:t>
            </a:r>
            <a:r>
              <a:rPr lang="en-US" sz="1800" dirty="0" smtClean="0">
                <a:solidFill>
                  <a:srgbClr val="8EB4E3"/>
                </a:solidFill>
              </a:rPr>
              <a:t>Revelation 20:5</a:t>
            </a:r>
            <a:endParaRPr lang="en-US" dirty="0" smtClean="0"/>
          </a:p>
          <a:p>
            <a:pPr>
              <a:lnSpc>
                <a:spcPct val="90000"/>
              </a:lnSpc>
            </a:pP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006328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Overview</a:t>
            </a:r>
          </a:p>
        </p:txBody>
      </p:sp>
      <p:sp>
        <p:nvSpPr>
          <p:cNvPr id="6" name="TextBox 5"/>
          <p:cNvSpPr txBox="1">
            <a:spLocks noChangeArrowheads="1"/>
          </p:cNvSpPr>
          <p:nvPr/>
        </p:nvSpPr>
        <p:spPr>
          <a:xfrm>
            <a:off x="457200" y="895350"/>
            <a:ext cx="80010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Why raise the </a:t>
            </a:r>
            <a:r>
              <a:rPr lang="en-US" sz="2800" dirty="0">
                <a:solidFill>
                  <a:schemeClr val="accent5">
                    <a:lumMod val="75000"/>
                  </a:schemeClr>
                </a:solidFill>
                <a:effectLst>
                  <a:outerShdw blurRad="38100" dist="38100" dir="2700000" algn="tl">
                    <a:srgbClr val="000000">
                      <a:alpha val="43137"/>
                    </a:srgbClr>
                  </a:outerShdw>
                </a:effectLst>
              </a:rPr>
              <a:t>w</a:t>
            </a:r>
            <a:r>
              <a:rPr lang="en-US" sz="2800" dirty="0" smtClean="0">
                <a:solidFill>
                  <a:schemeClr val="accent5">
                    <a:lumMod val="75000"/>
                  </a:schemeClr>
                </a:solidFill>
                <a:effectLst>
                  <a:outerShdw blurRad="38100" dist="38100" dir="2700000" algn="tl">
                    <a:srgbClr val="000000">
                      <a:alpha val="43137"/>
                    </a:srgbClr>
                  </a:outerShdw>
                </a:effectLst>
              </a:rPr>
              <a:t>icked only to kill them again?</a:t>
            </a:r>
          </a:p>
          <a:p>
            <a:pPr marL="1257300" lvl="2" indent="-342900">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What is the truth about hell </a:t>
            </a:r>
            <a:r>
              <a:rPr lang="en-US" sz="2800" dirty="0">
                <a:solidFill>
                  <a:schemeClr val="accent5">
                    <a:lumMod val="75000"/>
                  </a:schemeClr>
                </a:solidFill>
                <a:effectLst>
                  <a:outerShdw blurRad="38100" dist="38100" dir="2700000" algn="tl">
                    <a:srgbClr val="000000">
                      <a:alpha val="43137"/>
                    </a:srgbClr>
                  </a:outerShdw>
                </a:effectLst>
              </a:rPr>
              <a:t>and </a:t>
            </a:r>
            <a:r>
              <a:rPr lang="en-US" sz="2800" dirty="0" smtClean="0">
                <a:solidFill>
                  <a:schemeClr val="accent5">
                    <a:lumMod val="75000"/>
                  </a:schemeClr>
                </a:solidFill>
                <a:effectLst>
                  <a:outerShdw blurRad="38100" dist="38100" dir="2700000" algn="tl">
                    <a:srgbClr val="000000">
                      <a:alpha val="43137"/>
                    </a:srgbClr>
                  </a:outerShdw>
                </a:effectLst>
              </a:rPr>
              <a:t>consuming fire?</a:t>
            </a:r>
            <a:endParaRPr lang="en-US" sz="2800" dirty="0">
              <a:solidFill>
                <a:schemeClr val="accent5">
                  <a:lumMod val="75000"/>
                </a:schemeClr>
              </a:solidFill>
              <a:effectLst>
                <a:outerShdw blurRad="38100" dist="38100" dir="2700000" algn="tl">
                  <a:srgbClr val="000000">
                    <a:alpha val="43137"/>
                  </a:srgbClr>
                </a:outerShdw>
              </a:effectLst>
            </a:endParaRPr>
          </a:p>
          <a:p>
            <a:pPr marL="1257300" lvl="2" indent="-342900">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What is the Seal of God &amp; the Mark of the Beast?</a:t>
            </a:r>
          </a:p>
          <a:p>
            <a:pPr marL="1257300" lvl="2" indent="-342900">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Homosexuality in the Christian </a:t>
            </a:r>
            <a:r>
              <a:rPr lang="en-US" sz="2800" dirty="0" smtClean="0">
                <a:solidFill>
                  <a:schemeClr val="bg1"/>
                </a:solidFill>
                <a:effectLst>
                  <a:outerShdw blurRad="38100" dist="38100" dir="2700000" algn="tl">
                    <a:srgbClr val="000000">
                      <a:alpha val="43137"/>
                    </a:srgbClr>
                  </a:outerShdw>
                </a:effectLst>
              </a:rPr>
              <a:t>World</a:t>
            </a:r>
          </a:p>
          <a:p>
            <a:pPr lvl="2">
              <a:spcAft>
                <a:spcPts val="600"/>
              </a:spcAft>
            </a:pPr>
            <a:endParaRPr lang="en-US" sz="2400" dirty="0" smtClean="0">
              <a:solidFill>
                <a:schemeClr val="bg1"/>
              </a:solidFill>
              <a:effectLst>
                <a:outerShdw blurRad="38100" dist="38100" dir="2700000" algn="tl">
                  <a:srgbClr val="000000">
                    <a:alpha val="43137"/>
                  </a:srgbClr>
                </a:outerShdw>
              </a:effectLst>
            </a:endParaRPr>
          </a:p>
          <a:p>
            <a:pPr lvl="3">
              <a:spcAft>
                <a:spcPts val="600"/>
              </a:spcAft>
            </a:pPr>
            <a:endParaRPr lang="en-US" sz="2800" dirty="0" smtClean="0">
              <a:solidFill>
                <a:schemeClr val="bg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33889969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Why Raised the Wicked?</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0275650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Why Raised the Wicked?</a:t>
            </a:r>
            <a:endParaRPr lang="en-US" dirty="0"/>
          </a:p>
        </p:txBody>
      </p:sp>
      <p:sp>
        <p:nvSpPr>
          <p:cNvPr id="5" name="Content Placeholder 2"/>
          <p:cNvSpPr>
            <a:spLocks noGrp="1"/>
          </p:cNvSpPr>
          <p:nvPr>
            <p:ph idx="1"/>
          </p:nvPr>
        </p:nvSpPr>
        <p:spPr>
          <a:xfrm>
            <a:off x="685800" y="1090880"/>
            <a:ext cx="8001000" cy="3394472"/>
          </a:xfrm>
        </p:spPr>
        <p:txBody>
          <a:bodyPr/>
          <a:lstStyle/>
          <a:p>
            <a:pPr>
              <a:lnSpc>
                <a:spcPct val="90000"/>
              </a:lnSpc>
            </a:pPr>
            <a:r>
              <a:rPr lang="en-US" dirty="0" smtClean="0"/>
              <a:t>Because God is love and every person is given true freedom to determine their own eternal destiny; they are raised to finish their lives.</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842844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Why Raised the Wicked?</a:t>
            </a:r>
            <a:endParaRPr lang="en-US" dirty="0"/>
          </a:p>
        </p:txBody>
      </p:sp>
      <p:sp>
        <p:nvSpPr>
          <p:cNvPr id="3" name="Content Placeholder 2"/>
          <p:cNvSpPr>
            <a:spLocks noGrp="1"/>
          </p:cNvSpPr>
          <p:nvPr>
            <p:ph idx="1"/>
          </p:nvPr>
        </p:nvSpPr>
        <p:spPr>
          <a:xfrm>
            <a:off x="685800" y="1090880"/>
            <a:ext cx="8001000" cy="3394472"/>
          </a:xfrm>
        </p:spPr>
        <p:txBody>
          <a:bodyPr/>
          <a:lstStyle/>
          <a:p>
            <a:pPr>
              <a:lnSpc>
                <a:spcPct val="90000"/>
              </a:lnSpc>
            </a:pPr>
            <a:r>
              <a:rPr lang="en-US" dirty="0" smtClean="0">
                <a:solidFill>
                  <a:schemeClr val="accent5">
                    <a:lumMod val="75000"/>
                  </a:schemeClr>
                </a:solidFill>
              </a:rPr>
              <a:t>Because God is love and every person is given true freedom to determine their own eternal destiny; they are raised to finish their lives.</a:t>
            </a:r>
          </a:p>
          <a:p>
            <a:pPr>
              <a:lnSpc>
                <a:spcPct val="90000"/>
              </a:lnSpc>
            </a:pPr>
            <a:r>
              <a:rPr lang="en-US" dirty="0" smtClean="0"/>
              <a:t>And in so doing they reveal that God’s actions in putting people in sleep mode in no way determined their destiny</a:t>
            </a: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7076614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3" name="Content Placeholder 2"/>
          <p:cNvSpPr>
            <a:spLocks noGrp="1"/>
          </p:cNvSpPr>
          <p:nvPr>
            <p:ph idx="1"/>
          </p:nvPr>
        </p:nvSpPr>
        <p:spPr>
          <a:xfrm>
            <a:off x="1143000" y="895350"/>
            <a:ext cx="7543800" cy="4038600"/>
          </a:xfrm>
        </p:spPr>
        <p:txBody>
          <a:bodyPr>
            <a:normAutofit/>
          </a:bodyPr>
          <a:lstStyle/>
          <a:p>
            <a:pPr>
              <a:lnSpc>
                <a:spcPct val="80000"/>
              </a:lnSpc>
            </a:pPr>
            <a:endParaRPr lang="en-US" sz="24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91302170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3" name="Content Placeholder 2"/>
          <p:cNvSpPr>
            <a:spLocks noGrp="1"/>
          </p:cNvSpPr>
          <p:nvPr>
            <p:ph idx="1"/>
          </p:nvPr>
        </p:nvSpPr>
        <p:spPr>
          <a:xfrm>
            <a:off x="685800" y="1099506"/>
            <a:ext cx="8001000" cy="4038600"/>
          </a:xfrm>
        </p:spPr>
        <p:txBody>
          <a:bodyPr>
            <a:normAutofit/>
          </a:bodyPr>
          <a:lstStyle/>
          <a:p>
            <a:pPr>
              <a:lnSpc>
                <a:spcPct val="90000"/>
              </a:lnSpc>
            </a:pPr>
            <a:r>
              <a:rPr lang="en-US" dirty="0" smtClean="0"/>
              <a:t>Christ, the saints, the New Jerusalem and holy angels come to earth</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90590143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3" name="Content Placeholder 2"/>
          <p:cNvSpPr>
            <a:spLocks noGrp="1"/>
          </p:cNvSpPr>
          <p:nvPr>
            <p:ph idx="1"/>
          </p:nvPr>
        </p:nvSpPr>
        <p:spPr>
          <a:xfrm>
            <a:off x="685800" y="1098072"/>
            <a:ext cx="8001000" cy="4038600"/>
          </a:xfrm>
        </p:spPr>
        <p:txBody>
          <a:bodyPr>
            <a:normAutofit/>
          </a:bodyPr>
          <a:lstStyle/>
          <a:p>
            <a:pPr>
              <a:lnSpc>
                <a:spcPct val="90000"/>
              </a:lnSpc>
            </a:pPr>
            <a:r>
              <a:rPr lang="en-US" dirty="0" smtClean="0">
                <a:solidFill>
                  <a:schemeClr val="accent5">
                    <a:lumMod val="75000"/>
                  </a:schemeClr>
                </a:solidFill>
              </a:rPr>
              <a:t>Christ, the saints, the New Jerusalem and holy angels come to earth</a:t>
            </a:r>
          </a:p>
          <a:p>
            <a:pPr>
              <a:lnSpc>
                <a:spcPct val="90000"/>
              </a:lnSpc>
            </a:pPr>
            <a:r>
              <a:rPr lang="en-US" dirty="0" smtClean="0"/>
              <a:t>The wicked are raised to life with same characters and train of thoughts as when they were put in sleep mode (souls downloaded from heavenly servers into imperfect bodies and energy given) </a:t>
            </a:r>
            <a:r>
              <a:rPr lang="en-US" sz="1800" dirty="0" smtClean="0">
                <a:solidFill>
                  <a:schemeClr val="tx2">
                    <a:lumMod val="40000"/>
                    <a:lumOff val="60000"/>
                  </a:schemeClr>
                </a:solidFill>
              </a:rPr>
              <a:t>Revelation 20:5</a:t>
            </a:r>
            <a:endParaRPr lang="en-US" dirty="0" smtClean="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3389807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5" name="Content Placeholder 2"/>
          <p:cNvSpPr>
            <a:spLocks noGrp="1"/>
          </p:cNvSpPr>
          <p:nvPr>
            <p:ph idx="1"/>
          </p:nvPr>
        </p:nvSpPr>
        <p:spPr>
          <a:xfrm>
            <a:off x="685800" y="1098072"/>
            <a:ext cx="8001000" cy="4038600"/>
          </a:xfrm>
        </p:spPr>
        <p:txBody>
          <a:bodyPr>
            <a:noAutofit/>
          </a:bodyPr>
          <a:lstStyle/>
          <a:p>
            <a:pPr>
              <a:lnSpc>
                <a:spcPct val="90000"/>
              </a:lnSpc>
            </a:pPr>
            <a:r>
              <a:rPr lang="en-US" dirty="0" smtClean="0"/>
              <a:t>A </a:t>
            </a:r>
            <a:r>
              <a:rPr lang="en-US" dirty="0"/>
              <a:t>period of time goes by while they prepare for war and march on the New Jerusalem </a:t>
            </a:r>
            <a:endParaRPr lang="en-US" dirty="0" smtClean="0"/>
          </a:p>
          <a:p>
            <a:pPr marL="0" indent="0">
              <a:lnSpc>
                <a:spcPct val="90000"/>
              </a:lnSpc>
              <a:buNone/>
            </a:pPr>
            <a:r>
              <a:rPr lang="en-US" sz="1800" dirty="0" smtClean="0">
                <a:solidFill>
                  <a:schemeClr val="tx2">
                    <a:lumMod val="40000"/>
                    <a:lumOff val="60000"/>
                  </a:schemeClr>
                </a:solidFill>
              </a:rPr>
              <a:t>						Revelation </a:t>
            </a:r>
            <a:r>
              <a:rPr lang="en-US" sz="1800" dirty="0" smtClean="0">
                <a:solidFill>
                  <a:schemeClr val="tx2">
                    <a:lumMod val="40000"/>
                    <a:lumOff val="60000"/>
                  </a:schemeClr>
                </a:solidFill>
              </a:rPr>
              <a:t>20:7-9</a:t>
            </a:r>
            <a:endParaRPr lang="en-US" dirty="0">
              <a:solidFill>
                <a:schemeClr val="tx2">
                  <a:lumMod val="40000"/>
                  <a:lumOff val="60000"/>
                </a:schemeClr>
              </a:solidFill>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78484866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5" name="Content Placeholder 2"/>
          <p:cNvSpPr>
            <a:spLocks noGrp="1"/>
          </p:cNvSpPr>
          <p:nvPr>
            <p:ph idx="1"/>
          </p:nvPr>
        </p:nvSpPr>
        <p:spPr>
          <a:xfrm>
            <a:off x="685800" y="1098072"/>
            <a:ext cx="8001000" cy="4038600"/>
          </a:xfrm>
        </p:spPr>
        <p:txBody>
          <a:bodyPr>
            <a:noAutofit/>
          </a:bodyPr>
          <a:lstStyle/>
          <a:p>
            <a:pPr>
              <a:lnSpc>
                <a:spcPct val="90000"/>
              </a:lnSpc>
            </a:pPr>
            <a:r>
              <a:rPr lang="en-US" dirty="0" smtClean="0">
                <a:solidFill>
                  <a:schemeClr val="accent5">
                    <a:lumMod val="75000"/>
                  </a:schemeClr>
                </a:solidFill>
              </a:rPr>
              <a:t>A </a:t>
            </a:r>
            <a:r>
              <a:rPr lang="en-US" dirty="0">
                <a:solidFill>
                  <a:schemeClr val="accent5">
                    <a:lumMod val="75000"/>
                  </a:schemeClr>
                </a:solidFill>
              </a:rPr>
              <a:t>period of time goes by while they prepare for war and march on the New Jerusalem </a:t>
            </a:r>
            <a:endParaRPr lang="en-US" dirty="0" smtClean="0">
              <a:solidFill>
                <a:schemeClr val="accent5">
                  <a:lumMod val="75000"/>
                </a:schemeClr>
              </a:solidFill>
            </a:endParaRPr>
          </a:p>
          <a:p>
            <a:pPr marL="0" indent="0">
              <a:lnSpc>
                <a:spcPct val="90000"/>
              </a:lnSpc>
              <a:buNone/>
            </a:pPr>
            <a:r>
              <a:rPr lang="en-US" sz="1800" dirty="0" smtClean="0">
                <a:solidFill>
                  <a:schemeClr val="accent5">
                    <a:lumMod val="75000"/>
                  </a:schemeClr>
                </a:solidFill>
              </a:rPr>
              <a:t>						Revelation </a:t>
            </a:r>
            <a:r>
              <a:rPr lang="en-US" sz="1800" dirty="0">
                <a:solidFill>
                  <a:schemeClr val="accent5">
                    <a:lumMod val="75000"/>
                  </a:schemeClr>
                </a:solidFill>
              </a:rPr>
              <a:t>20:7-9</a:t>
            </a:r>
            <a:endParaRPr lang="en-US" dirty="0">
              <a:solidFill>
                <a:schemeClr val="accent5">
                  <a:lumMod val="75000"/>
                </a:schemeClr>
              </a:solidFill>
            </a:endParaRPr>
          </a:p>
          <a:p>
            <a:pPr>
              <a:lnSpc>
                <a:spcPct val="90000"/>
              </a:lnSpc>
            </a:pPr>
            <a:r>
              <a:rPr lang="en-US" dirty="0" smtClean="0"/>
              <a:t>The </a:t>
            </a:r>
            <a:r>
              <a:rPr lang="en-US" dirty="0"/>
              <a:t>NJ is on earth, with Christ and the saints and the gates are OPEN </a:t>
            </a:r>
            <a:r>
              <a:rPr lang="en-US" sz="1800" dirty="0">
                <a:solidFill>
                  <a:schemeClr val="tx2">
                    <a:lumMod val="40000"/>
                    <a:lumOff val="60000"/>
                  </a:schemeClr>
                </a:solidFill>
              </a:rPr>
              <a:t>Revelation </a:t>
            </a:r>
            <a:r>
              <a:rPr lang="en-US" sz="1800" dirty="0" smtClean="0">
                <a:solidFill>
                  <a:schemeClr val="tx2">
                    <a:lumMod val="40000"/>
                    <a:lumOff val="60000"/>
                  </a:schemeClr>
                </a:solidFill>
              </a:rPr>
              <a:t>21:25</a:t>
            </a:r>
            <a:endParaRPr lang="en-US" dirty="0">
              <a:solidFill>
                <a:schemeClr val="tx2">
                  <a:lumMod val="40000"/>
                  <a:lumOff val="60000"/>
                </a:schemeClr>
              </a:solidFill>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27538563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3" name="Content Placeholder 2"/>
          <p:cNvSpPr>
            <a:spLocks noGrp="1"/>
          </p:cNvSpPr>
          <p:nvPr>
            <p:ph idx="1"/>
          </p:nvPr>
        </p:nvSpPr>
        <p:spPr>
          <a:xfrm>
            <a:off x="685800" y="1098072"/>
            <a:ext cx="8001000" cy="4038600"/>
          </a:xfrm>
        </p:spPr>
        <p:txBody>
          <a:bodyPr>
            <a:noAutofit/>
          </a:bodyPr>
          <a:lstStyle/>
          <a:p>
            <a:pPr>
              <a:lnSpc>
                <a:spcPct val="90000"/>
              </a:lnSpc>
            </a:pPr>
            <a:r>
              <a:rPr lang="en-US" dirty="0" smtClean="0">
                <a:solidFill>
                  <a:schemeClr val="accent5">
                    <a:lumMod val="75000"/>
                  </a:schemeClr>
                </a:solidFill>
              </a:rPr>
              <a:t>A </a:t>
            </a:r>
            <a:r>
              <a:rPr lang="en-US" dirty="0">
                <a:solidFill>
                  <a:schemeClr val="accent5">
                    <a:lumMod val="75000"/>
                  </a:schemeClr>
                </a:solidFill>
              </a:rPr>
              <a:t>period of time goes by while they prepare for war and march on the New Jerusalem </a:t>
            </a:r>
            <a:endParaRPr lang="en-US" dirty="0" smtClean="0">
              <a:solidFill>
                <a:schemeClr val="accent5">
                  <a:lumMod val="75000"/>
                </a:schemeClr>
              </a:solidFill>
            </a:endParaRPr>
          </a:p>
          <a:p>
            <a:pPr marL="0" indent="0">
              <a:lnSpc>
                <a:spcPct val="90000"/>
              </a:lnSpc>
              <a:buNone/>
            </a:pPr>
            <a:r>
              <a:rPr lang="en-US" sz="1800" dirty="0" smtClean="0">
                <a:solidFill>
                  <a:schemeClr val="accent5">
                    <a:lumMod val="75000"/>
                  </a:schemeClr>
                </a:solidFill>
              </a:rPr>
              <a:t>						Revelation </a:t>
            </a:r>
            <a:r>
              <a:rPr lang="en-US" sz="1800" dirty="0">
                <a:solidFill>
                  <a:schemeClr val="accent5">
                    <a:lumMod val="75000"/>
                  </a:schemeClr>
                </a:solidFill>
              </a:rPr>
              <a:t>20:7-9</a:t>
            </a:r>
            <a:endParaRPr lang="en-US" dirty="0">
              <a:solidFill>
                <a:schemeClr val="accent5">
                  <a:lumMod val="75000"/>
                </a:schemeClr>
              </a:solidFill>
            </a:endParaRPr>
          </a:p>
          <a:p>
            <a:pPr>
              <a:lnSpc>
                <a:spcPct val="90000"/>
              </a:lnSpc>
            </a:pPr>
            <a:r>
              <a:rPr lang="en-US" dirty="0" smtClean="0">
                <a:solidFill>
                  <a:schemeClr val="accent5">
                    <a:lumMod val="75000"/>
                  </a:schemeClr>
                </a:solidFill>
              </a:rPr>
              <a:t>The </a:t>
            </a:r>
            <a:r>
              <a:rPr lang="en-US" dirty="0">
                <a:solidFill>
                  <a:schemeClr val="accent5">
                    <a:lumMod val="75000"/>
                  </a:schemeClr>
                </a:solidFill>
              </a:rPr>
              <a:t>NJ is on earth, with Christ and the saints and the gates are OPEN </a:t>
            </a:r>
            <a:r>
              <a:rPr lang="en-US" sz="1800" dirty="0">
                <a:solidFill>
                  <a:schemeClr val="accent5">
                    <a:lumMod val="75000"/>
                  </a:schemeClr>
                </a:solidFill>
              </a:rPr>
              <a:t>Revelation 21:25</a:t>
            </a:r>
            <a:endParaRPr lang="en-US" dirty="0">
              <a:solidFill>
                <a:schemeClr val="accent5">
                  <a:lumMod val="75000"/>
                </a:schemeClr>
              </a:solidFill>
            </a:endParaRPr>
          </a:p>
          <a:p>
            <a:pPr>
              <a:lnSpc>
                <a:spcPct val="90000"/>
              </a:lnSpc>
            </a:pPr>
            <a:r>
              <a:rPr lang="en-US" dirty="0" smtClean="0"/>
              <a:t>Yet no one comes in – why and what does it reveal?</a:t>
            </a:r>
          </a:p>
          <a:p>
            <a:pPr>
              <a:lnSpc>
                <a:spcPct val="90000"/>
              </a:lnSpc>
            </a:pP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915393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3" name="Content Placeholder 2"/>
          <p:cNvSpPr>
            <a:spLocks noGrp="1"/>
          </p:cNvSpPr>
          <p:nvPr>
            <p:ph idx="1"/>
          </p:nvPr>
        </p:nvSpPr>
        <p:spPr>
          <a:xfrm>
            <a:off x="685800" y="1098072"/>
            <a:ext cx="8001000" cy="4038600"/>
          </a:xfrm>
        </p:spPr>
        <p:txBody>
          <a:bodyPr>
            <a:noAutofit/>
          </a:bodyPr>
          <a:lstStyle/>
          <a:p>
            <a:pPr>
              <a:lnSpc>
                <a:spcPct val="90000"/>
              </a:lnSpc>
            </a:pPr>
            <a:r>
              <a:rPr lang="en-US" dirty="0" smtClean="0">
                <a:solidFill>
                  <a:schemeClr val="accent5">
                    <a:lumMod val="75000"/>
                  </a:schemeClr>
                </a:solidFill>
              </a:rPr>
              <a:t>A </a:t>
            </a:r>
            <a:r>
              <a:rPr lang="en-US" dirty="0">
                <a:solidFill>
                  <a:schemeClr val="accent5">
                    <a:lumMod val="75000"/>
                  </a:schemeClr>
                </a:solidFill>
              </a:rPr>
              <a:t>period of time goes by while they prepare for war and march on the New Jerusalem </a:t>
            </a:r>
            <a:endParaRPr lang="en-US" dirty="0" smtClean="0">
              <a:solidFill>
                <a:schemeClr val="accent5">
                  <a:lumMod val="75000"/>
                </a:schemeClr>
              </a:solidFill>
            </a:endParaRPr>
          </a:p>
          <a:p>
            <a:pPr marL="0" indent="0">
              <a:lnSpc>
                <a:spcPct val="90000"/>
              </a:lnSpc>
              <a:buNone/>
            </a:pPr>
            <a:r>
              <a:rPr lang="en-US" sz="1800" dirty="0" smtClean="0">
                <a:solidFill>
                  <a:schemeClr val="accent5">
                    <a:lumMod val="75000"/>
                  </a:schemeClr>
                </a:solidFill>
              </a:rPr>
              <a:t>						Revelation </a:t>
            </a:r>
            <a:r>
              <a:rPr lang="en-US" sz="1800" dirty="0">
                <a:solidFill>
                  <a:schemeClr val="accent5">
                    <a:lumMod val="75000"/>
                  </a:schemeClr>
                </a:solidFill>
              </a:rPr>
              <a:t>20:7-9</a:t>
            </a:r>
            <a:endParaRPr lang="en-US" dirty="0">
              <a:solidFill>
                <a:schemeClr val="accent5">
                  <a:lumMod val="75000"/>
                </a:schemeClr>
              </a:solidFill>
            </a:endParaRPr>
          </a:p>
          <a:p>
            <a:pPr>
              <a:lnSpc>
                <a:spcPct val="90000"/>
              </a:lnSpc>
            </a:pPr>
            <a:r>
              <a:rPr lang="en-US" dirty="0" smtClean="0">
                <a:solidFill>
                  <a:schemeClr val="accent5">
                    <a:lumMod val="75000"/>
                  </a:schemeClr>
                </a:solidFill>
              </a:rPr>
              <a:t>The </a:t>
            </a:r>
            <a:r>
              <a:rPr lang="en-US" dirty="0">
                <a:solidFill>
                  <a:schemeClr val="accent5">
                    <a:lumMod val="75000"/>
                  </a:schemeClr>
                </a:solidFill>
              </a:rPr>
              <a:t>NJ is on earth, with Christ and the saints and the gates are OPEN </a:t>
            </a:r>
            <a:r>
              <a:rPr lang="en-US" sz="1800" dirty="0">
                <a:solidFill>
                  <a:schemeClr val="accent5">
                    <a:lumMod val="75000"/>
                  </a:schemeClr>
                </a:solidFill>
              </a:rPr>
              <a:t>Revelation 21:25</a:t>
            </a:r>
            <a:endParaRPr lang="en-US" dirty="0">
              <a:solidFill>
                <a:schemeClr val="accent5">
                  <a:lumMod val="75000"/>
                </a:schemeClr>
              </a:solidFill>
            </a:endParaRPr>
          </a:p>
          <a:p>
            <a:pPr>
              <a:lnSpc>
                <a:spcPct val="90000"/>
              </a:lnSpc>
            </a:pPr>
            <a:r>
              <a:rPr lang="en-US" dirty="0" smtClean="0">
                <a:solidFill>
                  <a:schemeClr val="accent5">
                    <a:lumMod val="75000"/>
                  </a:schemeClr>
                </a:solidFill>
              </a:rPr>
              <a:t>Yet no one comes in – why and what does it reveal?</a:t>
            </a:r>
          </a:p>
          <a:p>
            <a:pPr>
              <a:lnSpc>
                <a:spcPct val="90000"/>
              </a:lnSpc>
            </a:pPr>
            <a:r>
              <a:rPr lang="en-US" dirty="0"/>
              <a:t>All stay out because they are so settled into Satan’s lies about God they don’t want to go in</a:t>
            </a:r>
          </a:p>
          <a:p>
            <a:pPr>
              <a:lnSpc>
                <a:spcPct val="90000"/>
              </a:lnSpc>
            </a:pPr>
            <a:endParaRPr lang="en-US" dirty="0" smtClean="0"/>
          </a:p>
          <a:p>
            <a:pPr>
              <a:lnSpc>
                <a:spcPct val="90000"/>
              </a:lnSpc>
            </a:pP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632782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2090530" y="1457325"/>
            <a:ext cx="4919870" cy="175260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4800" b="1" cap="small" spc="-100" dirty="0" smtClean="0">
                <a:solidFill>
                  <a:srgbClr val="FFFFCC"/>
                </a:solidFill>
              </a:rPr>
              <a:t>Why Our Beliefs Matter</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3">
              <a:lnSpc>
                <a:spcPts val="2200"/>
              </a:lnSpc>
              <a:spcAft>
                <a:spcPts val="600"/>
              </a:spcAft>
            </a:pPr>
            <a:endParaRPr lang="en-US" sz="2400" dirty="0" smtClean="0">
              <a:solidFill>
                <a:schemeClr val="bg1"/>
              </a:solidFill>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1945741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5" name="Content Placeholder 2"/>
          <p:cNvSpPr>
            <a:spLocks noGrp="1"/>
          </p:cNvSpPr>
          <p:nvPr>
            <p:ph idx="1"/>
          </p:nvPr>
        </p:nvSpPr>
        <p:spPr>
          <a:xfrm>
            <a:off x="685800" y="1098072"/>
            <a:ext cx="8001000" cy="3810000"/>
          </a:xfrm>
        </p:spPr>
        <p:txBody>
          <a:bodyPr>
            <a:noAutofit/>
          </a:bodyPr>
          <a:lstStyle/>
          <a:p>
            <a:pPr>
              <a:lnSpc>
                <a:spcPct val="90000"/>
              </a:lnSpc>
            </a:pPr>
            <a:r>
              <a:rPr lang="en-US" dirty="0" smtClean="0"/>
              <a:t>All stay out by their own choices</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01388276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5" name="Content Placeholder 2"/>
          <p:cNvSpPr>
            <a:spLocks noGrp="1"/>
          </p:cNvSpPr>
          <p:nvPr>
            <p:ph idx="1"/>
          </p:nvPr>
        </p:nvSpPr>
        <p:spPr>
          <a:xfrm>
            <a:off x="685800" y="1098072"/>
            <a:ext cx="8001000" cy="3810000"/>
          </a:xfrm>
        </p:spPr>
        <p:txBody>
          <a:bodyPr>
            <a:noAutofit/>
          </a:bodyPr>
          <a:lstStyle/>
          <a:p>
            <a:pPr>
              <a:lnSpc>
                <a:spcPct val="90000"/>
              </a:lnSpc>
            </a:pPr>
            <a:r>
              <a:rPr lang="en-US" dirty="0" smtClean="0">
                <a:solidFill>
                  <a:schemeClr val="accent5">
                    <a:lumMod val="75000"/>
                  </a:schemeClr>
                </a:solidFill>
              </a:rPr>
              <a:t>All stay out by their own choices</a:t>
            </a:r>
          </a:p>
          <a:p>
            <a:pPr>
              <a:lnSpc>
                <a:spcPct val="90000"/>
              </a:lnSpc>
            </a:pPr>
            <a:r>
              <a:rPr lang="en-US" dirty="0" smtClean="0"/>
              <a:t>Thus it is demonstrated that God’s action to power-down people and put them in sleep mode, in no way determined their destiny</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9676329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5" name="Content Placeholder 2"/>
          <p:cNvSpPr>
            <a:spLocks noGrp="1"/>
          </p:cNvSpPr>
          <p:nvPr>
            <p:ph idx="1"/>
          </p:nvPr>
        </p:nvSpPr>
        <p:spPr>
          <a:xfrm>
            <a:off x="685800" y="1098072"/>
            <a:ext cx="8001000" cy="3810000"/>
          </a:xfrm>
        </p:spPr>
        <p:txBody>
          <a:bodyPr>
            <a:noAutofit/>
          </a:bodyPr>
          <a:lstStyle/>
          <a:p>
            <a:pPr>
              <a:lnSpc>
                <a:spcPct val="90000"/>
              </a:lnSpc>
            </a:pPr>
            <a:r>
              <a:rPr lang="en-US" dirty="0" smtClean="0">
                <a:solidFill>
                  <a:schemeClr val="accent5">
                    <a:lumMod val="75000"/>
                  </a:schemeClr>
                </a:solidFill>
              </a:rPr>
              <a:t>All stay out by their own choices</a:t>
            </a:r>
          </a:p>
          <a:p>
            <a:pPr>
              <a:lnSpc>
                <a:spcPct val="90000"/>
              </a:lnSpc>
            </a:pPr>
            <a:r>
              <a:rPr lang="en-US" dirty="0" smtClean="0">
                <a:solidFill>
                  <a:schemeClr val="accent5">
                    <a:lumMod val="75000"/>
                  </a:schemeClr>
                </a:solidFill>
              </a:rPr>
              <a:t>Thus it is demonstrated that God’s action to power-down people and put them in sleep mode, in no way determined their destiny </a:t>
            </a:r>
          </a:p>
          <a:p>
            <a:pPr>
              <a:lnSpc>
                <a:spcPct val="90000"/>
              </a:lnSpc>
            </a:pPr>
            <a:r>
              <a:rPr lang="en-US" dirty="0"/>
              <a:t>Even with the evidence of the NJ on earth, they won’t be </a:t>
            </a:r>
            <a:r>
              <a:rPr lang="en-US" dirty="0" smtClean="0"/>
              <a:t>convinced</a:t>
            </a: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35127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1000 Years After the Righteous Raised</a:t>
            </a:r>
            <a:endParaRPr lang="en-US" dirty="0"/>
          </a:p>
        </p:txBody>
      </p:sp>
      <p:sp>
        <p:nvSpPr>
          <p:cNvPr id="3" name="Content Placeholder 2"/>
          <p:cNvSpPr>
            <a:spLocks noGrp="1"/>
          </p:cNvSpPr>
          <p:nvPr>
            <p:ph idx="1"/>
          </p:nvPr>
        </p:nvSpPr>
        <p:spPr>
          <a:xfrm>
            <a:off x="685800" y="1098072"/>
            <a:ext cx="8001000" cy="3810000"/>
          </a:xfrm>
        </p:spPr>
        <p:txBody>
          <a:bodyPr>
            <a:noAutofit/>
          </a:bodyPr>
          <a:lstStyle/>
          <a:p>
            <a:pPr>
              <a:lnSpc>
                <a:spcPct val="90000"/>
              </a:lnSpc>
            </a:pPr>
            <a:r>
              <a:rPr lang="en-US" dirty="0" smtClean="0">
                <a:solidFill>
                  <a:schemeClr val="accent5">
                    <a:lumMod val="75000"/>
                  </a:schemeClr>
                </a:solidFill>
              </a:rPr>
              <a:t>All stay out by their own choices</a:t>
            </a:r>
          </a:p>
          <a:p>
            <a:pPr>
              <a:lnSpc>
                <a:spcPct val="90000"/>
              </a:lnSpc>
            </a:pPr>
            <a:r>
              <a:rPr lang="en-US" dirty="0" smtClean="0">
                <a:solidFill>
                  <a:schemeClr val="accent5">
                    <a:lumMod val="75000"/>
                  </a:schemeClr>
                </a:solidFill>
              </a:rPr>
              <a:t>Thus it is demonstrated that God’s action to power-down people and put them in sleep mode, in no way determined their destiny </a:t>
            </a:r>
          </a:p>
          <a:p>
            <a:pPr>
              <a:lnSpc>
                <a:spcPct val="90000"/>
              </a:lnSpc>
            </a:pPr>
            <a:r>
              <a:rPr lang="en-US" dirty="0">
                <a:solidFill>
                  <a:schemeClr val="accent5">
                    <a:lumMod val="75000"/>
                  </a:schemeClr>
                </a:solidFill>
              </a:rPr>
              <a:t>Even with the evidence of the NJ on earth, they won’t be convinced</a:t>
            </a:r>
          </a:p>
          <a:p>
            <a:pPr>
              <a:lnSpc>
                <a:spcPct val="90000"/>
              </a:lnSpc>
            </a:pPr>
            <a:r>
              <a:rPr lang="en-US" dirty="0" smtClean="0"/>
              <a:t>Each person finishes their own life by their own choices – consistent with the laws of love and liberty – no coercion ever!</a:t>
            </a: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0687969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295400" y="633680"/>
            <a:ext cx="71628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1400" dirty="0">
              <a:solidFill>
                <a:schemeClr val="bg1"/>
              </a:solidFill>
              <a:effectLst>
                <a:outerShdw blurRad="38100" dist="38100" dir="2700000" algn="tl">
                  <a:srgbClr val="000000">
                    <a:alpha val="43137"/>
                  </a:srgbClr>
                </a:outerShdw>
              </a:effectLst>
            </a:endParaRPr>
          </a:p>
          <a:p>
            <a:pPr lvl="1">
              <a:spcAft>
                <a:spcPts val="0"/>
              </a:spcAft>
            </a:pPr>
            <a:endParaRPr lang="en-US" sz="1400" dirty="0" smtClean="0">
              <a:solidFill>
                <a:schemeClr val="bg1"/>
              </a:solidFill>
              <a:effectLst>
                <a:outerShdw blurRad="38100" dist="38100" dir="2700000" algn="tl">
                  <a:srgbClr val="000000">
                    <a:alpha val="43137"/>
                  </a:srgbClr>
                </a:outerShdw>
              </a:effectLst>
            </a:endParaRPr>
          </a:p>
          <a:p>
            <a:pPr marL="171450" indent="-17145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That is consistent with Scripture</a:t>
            </a:r>
          </a:p>
          <a:p>
            <a:pPr lvl="1">
              <a:spcAft>
                <a:spcPts val="0"/>
              </a:spcAft>
            </a:pP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228600" y="-33069"/>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50" dirty="0" smtClean="0">
                <a:solidFill>
                  <a:srgbClr val="FFFFCC"/>
                </a:solidFill>
                <a:effectLst>
                  <a:outerShdw blurRad="38100" dist="38100" dir="2700000" algn="tl">
                    <a:srgbClr val="000000">
                      <a:alpha val="43137"/>
                    </a:srgbClr>
                  </a:outerShdw>
                </a:effectLst>
              </a:rPr>
              <a:t>What Is the Truth About Consuming Fire?</a:t>
            </a:r>
            <a:endParaRPr lang="en-US" sz="3000" b="1" cap="small" spc="50" dirty="0">
              <a:solidFill>
                <a:srgbClr val="FFFFCC"/>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1381724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295400" y="692628"/>
            <a:ext cx="71628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1200" dirty="0">
              <a:solidFill>
                <a:schemeClr val="bg1"/>
              </a:solidFill>
              <a:effectLst>
                <a:outerShdw blurRad="38100" dist="38100" dir="2700000" algn="tl">
                  <a:srgbClr val="000000">
                    <a:alpha val="43137"/>
                  </a:srgbClr>
                </a:outerShdw>
              </a:effectLst>
            </a:endParaRPr>
          </a:p>
          <a:p>
            <a:pPr lvl="1">
              <a:spcAft>
                <a:spcPts val="0"/>
              </a:spcAft>
            </a:pPr>
            <a:endParaRPr lang="en-US" sz="1200" dirty="0" smtClean="0">
              <a:solidFill>
                <a:schemeClr val="bg1"/>
              </a:solidFill>
              <a:effectLst>
                <a:outerShdw blurRad="38100" dist="38100" dir="2700000" algn="tl">
                  <a:srgbClr val="000000">
                    <a:alpha val="43137"/>
                  </a:srgbClr>
                </a:outerShdw>
              </a:effectLst>
            </a:endParaRPr>
          </a:p>
          <a:p>
            <a:pPr marL="171450" indent="-17145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That is consistent with Scripture AND</a:t>
            </a:r>
          </a:p>
          <a:p>
            <a:pPr marL="171450" indent="-171450">
              <a:spcAft>
                <a:spcPts val="0"/>
              </a:spcAft>
              <a:buFont typeface="Arial"/>
              <a:buChar char="•"/>
            </a:pPr>
            <a:endParaRPr lang="en-US" sz="2800" dirty="0">
              <a:solidFill>
                <a:schemeClr val="bg1"/>
              </a:solidFill>
              <a:effectLst>
                <a:outerShdw blurRad="38100" dist="38100" dir="2700000" algn="tl">
                  <a:srgbClr val="000000">
                    <a:alpha val="43137"/>
                  </a:srgbClr>
                </a:outerShdw>
              </a:effectLst>
            </a:endParaRPr>
          </a:p>
          <a:p>
            <a:pPr marL="171450" indent="-17145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Harmonizes with the Laws of Love &amp; Liberty</a:t>
            </a:r>
          </a:p>
          <a:p>
            <a:pPr lvl="1">
              <a:spcAft>
                <a:spcPts val="0"/>
              </a:spcAft>
            </a:pPr>
            <a:endParaRPr lang="en-US" sz="2400" dirty="0">
              <a:solidFill>
                <a:schemeClr val="bg1"/>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228600" y="-33069"/>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50" dirty="0" smtClean="0">
                <a:solidFill>
                  <a:srgbClr val="FFFFCC"/>
                </a:solidFill>
                <a:effectLst>
                  <a:outerShdw blurRad="38100" dist="38100" dir="2700000" algn="tl">
                    <a:srgbClr val="000000">
                      <a:alpha val="43137"/>
                    </a:srgbClr>
                  </a:outerShdw>
                </a:effectLst>
              </a:rPr>
              <a:t>What Is the Truth About Consuming Fire?</a:t>
            </a:r>
            <a:endParaRPr lang="en-US" sz="3000" b="1" cap="small" spc="50" dirty="0">
              <a:solidFill>
                <a:srgbClr val="FFFFCC"/>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32165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801688" y="819150"/>
            <a:ext cx="7656512"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1400" dirty="0">
              <a:solidFill>
                <a:schemeClr val="bg1"/>
              </a:solidFill>
              <a:effectLst>
                <a:outerShdw blurRad="38100" dist="38100" dir="2700000" algn="tl">
                  <a:srgbClr val="000000">
                    <a:alpha val="43137"/>
                  </a:srgbClr>
                </a:outerShdw>
              </a:effectLst>
            </a:endParaRPr>
          </a:p>
          <a:p>
            <a:pPr lvl="1">
              <a:spcAft>
                <a:spcPts val="0"/>
              </a:spcAft>
            </a:pPr>
            <a:endParaRPr lang="en-US" sz="1400" dirty="0" smtClean="0">
              <a:solidFill>
                <a:schemeClr val="bg1"/>
              </a:solidFill>
              <a:effectLst>
                <a:outerShdw blurRad="38100" dist="38100" dir="2700000" algn="tl">
                  <a:srgbClr val="000000">
                    <a:alpha val="43137"/>
                  </a:srgbClr>
                </a:outerShdw>
              </a:effectLst>
            </a:endParaRPr>
          </a:p>
          <a:p>
            <a:pPr lvl="1">
              <a:spcAft>
                <a:spcPts val="0"/>
              </a:spcAft>
            </a:pPr>
            <a:endParaRPr lang="en-US" sz="1400" dirty="0">
              <a:solidFill>
                <a:schemeClr val="bg1"/>
              </a:solidFill>
              <a:effectLst>
                <a:outerShdw blurRad="38100" dist="38100" dir="2700000" algn="tl">
                  <a:srgbClr val="000000">
                    <a:alpha val="43137"/>
                  </a:srgbClr>
                </a:outerShdw>
              </a:effectLst>
            </a:endParaRPr>
          </a:p>
          <a:p>
            <a:pPr>
              <a:spcAft>
                <a:spcPts val="0"/>
              </a:spcAft>
            </a:pPr>
            <a:r>
              <a:rPr lang="en-US" sz="2800" dirty="0" smtClean="0">
                <a:solidFill>
                  <a:schemeClr val="bg1"/>
                </a:solidFill>
                <a:effectLst>
                  <a:outerShdw blurRad="38100" dist="38100" dir="2700000" algn="tl">
                    <a:srgbClr val="000000">
                      <a:alpha val="43137"/>
                    </a:srgbClr>
                  </a:outerShdw>
                </a:effectLst>
              </a:rPr>
              <a:t>The sinners in Zion are terrified; trembling grips the godless: “Who of us can dwell with the consuming fire? Who of us can dwell with the everlasting burning?” </a:t>
            </a:r>
          </a:p>
          <a:p>
            <a:pPr lvl="5">
              <a:spcAft>
                <a:spcPts val="600"/>
              </a:spcAft>
            </a:pPr>
            <a:r>
              <a:rPr lang="en-US" sz="2000" dirty="0" smtClean="0">
                <a:solidFill>
                  <a:schemeClr val="tx2">
                    <a:lumMod val="40000"/>
                    <a:lumOff val="60000"/>
                  </a:schemeClr>
                </a:solidFill>
                <a:effectLst>
                  <a:outerShdw blurRad="38100" dist="38100" dir="2700000" algn="tl">
                    <a:srgbClr val="000000">
                      <a:alpha val="43137"/>
                    </a:srgbClr>
                  </a:outerShdw>
                </a:effectLst>
              </a:rPr>
              <a:t>				Isaiah 33:14</a:t>
            </a:r>
          </a:p>
          <a:p>
            <a:pPr marL="1714500" lvl="3" indent="-342900">
              <a:spcAft>
                <a:spcPts val="600"/>
              </a:spcAft>
              <a:buFont typeface="Courier New" panose="02070309020205020404" pitchFamily="49" charset="0"/>
              <a:buChar char="o"/>
            </a:pPr>
            <a:endParaRPr lang="en-US" sz="2000" dirty="0">
              <a:solidFill>
                <a:schemeClr val="tx2">
                  <a:lumMod val="40000"/>
                  <a:lumOff val="60000"/>
                </a:schemeClr>
              </a:solidFill>
              <a:effectLst>
                <a:outerShdw blurRad="38100" dist="38100" dir="2700000" algn="tl">
                  <a:srgbClr val="000000">
                    <a:alpha val="43137"/>
                  </a:srgbClr>
                </a:outerShdw>
              </a:effectLst>
            </a:endParaRPr>
          </a:p>
        </p:txBody>
      </p:sp>
      <p:sp>
        <p:nvSpPr>
          <p:cNvPr id="7" name="TextBox 6"/>
          <p:cNvSpPr txBox="1">
            <a:spLocks noChangeArrowheads="1"/>
          </p:cNvSpPr>
          <p:nvPr/>
        </p:nvSpPr>
        <p:spPr>
          <a:xfrm>
            <a:off x="228600" y="-33069"/>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50" dirty="0" smtClean="0">
                <a:solidFill>
                  <a:srgbClr val="FFFFCC"/>
                </a:solidFill>
                <a:effectLst>
                  <a:outerShdw blurRad="38100" dist="38100" dir="2700000" algn="tl">
                    <a:srgbClr val="000000">
                      <a:alpha val="43137"/>
                    </a:srgbClr>
                  </a:outerShdw>
                </a:effectLst>
              </a:rPr>
              <a:t>What Is the Truth About Consuming Fire?</a:t>
            </a:r>
            <a:endParaRPr lang="en-US" sz="3000" b="1" cap="small" spc="50" dirty="0">
              <a:solidFill>
                <a:srgbClr val="FFFFCC"/>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3982994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r>
              <a:rPr lang="en-US" sz="1200" dirty="0" smtClean="0">
                <a:solidFill>
                  <a:schemeClr val="bg1"/>
                </a:solidFill>
              </a:rPr>
              <a:t> </a:t>
            </a:r>
            <a:endParaRPr lang="en-US" sz="1200" dirty="0" smtClean="0">
              <a:solidFill>
                <a:schemeClr val="accent2">
                  <a:lumMod val="60000"/>
                  <a:lumOff val="40000"/>
                </a:schemeClr>
              </a:solidFill>
            </a:endParaRPr>
          </a:p>
        </p:txBody>
      </p:sp>
      <p:sp>
        <p:nvSpPr>
          <p:cNvPr id="4" name="TextBox 3"/>
          <p:cNvSpPr txBox="1">
            <a:spLocks noChangeArrowheads="1"/>
          </p:cNvSpPr>
          <p:nvPr/>
        </p:nvSpPr>
        <p:spPr>
          <a:xfrm>
            <a:off x="228600" y="-36302"/>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Who Dwells in the Consuming Fire?</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19214295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801688" y="819150"/>
            <a:ext cx="7656512"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1400" dirty="0">
              <a:solidFill>
                <a:schemeClr val="bg1"/>
              </a:solidFill>
              <a:effectLst>
                <a:outerShdw blurRad="38100" dist="38100" dir="2700000" algn="tl">
                  <a:srgbClr val="000000">
                    <a:alpha val="43137"/>
                  </a:srgbClr>
                </a:outerShdw>
              </a:effectLst>
            </a:endParaRPr>
          </a:p>
          <a:p>
            <a:pPr lvl="1">
              <a:spcAft>
                <a:spcPts val="0"/>
              </a:spcAft>
            </a:pPr>
            <a:endParaRPr lang="en-US" sz="1400" dirty="0" smtClean="0">
              <a:solidFill>
                <a:schemeClr val="bg1"/>
              </a:solidFill>
              <a:effectLst>
                <a:outerShdw blurRad="38100" dist="38100" dir="2700000" algn="tl">
                  <a:srgbClr val="000000">
                    <a:alpha val="43137"/>
                  </a:srgbClr>
                </a:outerShdw>
              </a:effectLst>
            </a:endParaRPr>
          </a:p>
          <a:p>
            <a:pPr lvl="1">
              <a:spcAft>
                <a:spcPts val="0"/>
              </a:spcAft>
            </a:pPr>
            <a:endParaRPr lang="en-US" sz="1400" dirty="0">
              <a:solidFill>
                <a:schemeClr val="bg1"/>
              </a:solidFill>
              <a:effectLst>
                <a:outerShdw blurRad="38100" dist="38100" dir="2700000" algn="tl">
                  <a:srgbClr val="000000">
                    <a:alpha val="43137"/>
                  </a:srgbClr>
                </a:outerShdw>
              </a:effectLst>
            </a:endParaRPr>
          </a:p>
          <a:p>
            <a:pPr>
              <a:spcAft>
                <a:spcPts val="0"/>
              </a:spcAft>
            </a:pPr>
            <a:r>
              <a:rPr lang="en-US" sz="2800" dirty="0" smtClean="0">
                <a:solidFill>
                  <a:schemeClr val="bg1"/>
                </a:solidFill>
                <a:effectLst>
                  <a:outerShdw blurRad="38100" dist="38100" dir="2700000" algn="tl">
                    <a:srgbClr val="000000">
                      <a:alpha val="43137"/>
                    </a:srgbClr>
                  </a:outerShdw>
                </a:effectLst>
              </a:rPr>
              <a:t>He who walks righteously and speaks what is right, who rejects gain from extortion and keeps his hand from accepting bribes, who stops his ears against plots of murder and shuts his eyes against contemplating evil</a:t>
            </a:r>
          </a:p>
          <a:p>
            <a:pPr lvl="5">
              <a:spcAft>
                <a:spcPts val="600"/>
              </a:spcAft>
            </a:pPr>
            <a:r>
              <a:rPr lang="en-US" sz="2000" dirty="0" smtClean="0">
                <a:solidFill>
                  <a:schemeClr val="tx2">
                    <a:lumMod val="40000"/>
                    <a:lumOff val="60000"/>
                  </a:schemeClr>
                </a:solidFill>
                <a:effectLst>
                  <a:outerShdw blurRad="38100" dist="38100" dir="2700000" algn="tl">
                    <a:srgbClr val="000000">
                      <a:alpha val="43137"/>
                    </a:srgbClr>
                  </a:outerShdw>
                </a:effectLst>
              </a:rPr>
              <a:t>				Isaiah 33:15</a:t>
            </a:r>
          </a:p>
          <a:p>
            <a:pPr marL="1714500" lvl="3" indent="-342900">
              <a:spcAft>
                <a:spcPts val="600"/>
              </a:spcAft>
              <a:buFont typeface="Courier New" panose="02070309020205020404" pitchFamily="49" charset="0"/>
              <a:buChar char="o"/>
            </a:pPr>
            <a:endParaRPr lang="en-US" sz="2000" dirty="0">
              <a:solidFill>
                <a:schemeClr val="tx2">
                  <a:lumMod val="40000"/>
                  <a:lumOff val="60000"/>
                </a:schemeClr>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228600" y="-36302"/>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Who Dwells in the Consuming Fire?</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80875789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dirty="0">
              <a:solidFill>
                <a:schemeClr val="accent5">
                  <a:lumMod val="60000"/>
                  <a:lumOff val="40000"/>
                </a:schemeClr>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228600" y="-36302"/>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Evidence From Scripture</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718133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6" name="TextBox 5"/>
          <p:cNvSpPr txBox="1">
            <a:spLocks noChangeArrowheads="1"/>
          </p:cNvSpPr>
          <p:nvPr/>
        </p:nvSpPr>
        <p:spPr>
          <a:xfrm>
            <a:off x="1143000" y="971550"/>
            <a:ext cx="7315200" cy="35814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3">
              <a:lnSpc>
                <a:spcPts val="2200"/>
              </a:lnSpc>
              <a:spcAft>
                <a:spcPts val="600"/>
              </a:spcAft>
            </a:pPr>
            <a:endParaRPr lang="en-US" sz="2400" dirty="0" smtClean="0">
              <a:solidFill>
                <a:schemeClr val="bg1"/>
              </a:solidFill>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8293462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228600" y="-36302"/>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Evidence From Scripture</a:t>
            </a:r>
            <a:endParaRPr lang="en-US" sz="3200" b="1" cap="small" spc="50" dirty="0">
              <a:solidFill>
                <a:srgbClr val="FFFFCC"/>
              </a:solidFill>
              <a:effectLst>
                <a:outerShdw blurRad="38100" dist="38100" dir="2700000" algn="tl">
                  <a:srgbClr val="000000">
                    <a:alpha val="43137"/>
                  </a:srgbClr>
                </a:outerShdw>
              </a:effectLst>
            </a:endParaRPr>
          </a:p>
        </p:txBody>
      </p:sp>
      <p:sp>
        <p:nvSpPr>
          <p:cNvPr id="6" name="TextBox 5"/>
          <p:cNvSpPr txBox="1">
            <a:spLocks noChangeArrowheads="1"/>
          </p:cNvSpPr>
          <p:nvPr/>
        </p:nvSpPr>
        <p:spPr>
          <a:xfrm>
            <a:off x="1295400" y="1141202"/>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Moses and the bush </a:t>
            </a:r>
            <a:r>
              <a:rPr lang="en-US" sz="1800" dirty="0" smtClean="0">
                <a:solidFill>
                  <a:schemeClr val="tx2">
                    <a:lumMod val="40000"/>
                    <a:lumOff val="60000"/>
                  </a:schemeClr>
                </a:solidFill>
                <a:effectLst>
                  <a:outerShdw blurRad="38100" dist="38100" dir="2700000" algn="tl">
                    <a:srgbClr val="000000">
                      <a:alpha val="43137"/>
                    </a:srgbClr>
                  </a:outerShdw>
                </a:effectLst>
              </a:rPr>
              <a:t>Exodus </a:t>
            </a:r>
            <a:r>
              <a:rPr lang="en-US" sz="1800" dirty="0" smtClean="0">
                <a:solidFill>
                  <a:schemeClr val="tx2">
                    <a:lumMod val="40000"/>
                    <a:lumOff val="60000"/>
                  </a:schemeClr>
                </a:solidFill>
                <a:effectLst>
                  <a:outerShdw blurRad="38100" dist="38100" dir="2700000" algn="tl">
                    <a:srgbClr val="000000">
                      <a:alpha val="43137"/>
                    </a:srgbClr>
                  </a:outerShdw>
                </a:effectLst>
              </a:rPr>
              <a:t>3:2</a:t>
            </a:r>
            <a:endParaRPr lang="en-US" sz="1800" dirty="0" smtClean="0">
              <a:solidFill>
                <a:schemeClr val="tx2">
                  <a:lumMod val="40000"/>
                  <a:lumOff val="60000"/>
                </a:schemeClr>
              </a:solidFill>
              <a:effectLst>
                <a:outerShdw blurRad="38100" dist="38100" dir="2700000" algn="tl">
                  <a:srgbClr val="000000">
                    <a:alpha val="43137"/>
                  </a:srgbClr>
                </a:outerShdw>
              </a:effectLst>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20138123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228600" y="-36302"/>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Evidence From Scripture</a:t>
            </a:r>
            <a:endParaRPr lang="en-US" sz="3200" b="1" cap="small" spc="50" dirty="0">
              <a:solidFill>
                <a:srgbClr val="FFFFCC"/>
              </a:solidFill>
              <a:effectLst>
                <a:outerShdw blurRad="38100" dist="38100" dir="2700000" algn="tl">
                  <a:srgbClr val="000000">
                    <a:alpha val="43137"/>
                  </a:srgbClr>
                </a:outerShdw>
              </a:effectLst>
            </a:endParaRPr>
          </a:p>
        </p:txBody>
      </p:sp>
      <p:sp>
        <p:nvSpPr>
          <p:cNvPr id="6" name="TextBox 5"/>
          <p:cNvSpPr txBox="1">
            <a:spLocks noChangeArrowheads="1"/>
          </p:cNvSpPr>
          <p:nvPr/>
        </p:nvSpPr>
        <p:spPr>
          <a:xfrm>
            <a:off x="1295400" y="1141202"/>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Moses and the bush </a:t>
            </a:r>
            <a:r>
              <a:rPr lang="en-US" sz="1800" dirty="0" smtClean="0">
                <a:solidFill>
                  <a:schemeClr val="accent5">
                    <a:lumMod val="75000"/>
                  </a:schemeClr>
                </a:solidFill>
                <a:effectLst>
                  <a:outerShdw blurRad="38100" dist="38100" dir="2700000" algn="tl">
                    <a:srgbClr val="000000">
                      <a:alpha val="43137"/>
                    </a:srgbClr>
                  </a:outerShdw>
                </a:effectLst>
              </a:rPr>
              <a:t>Exodus 3:2</a:t>
            </a:r>
          </a:p>
          <a:p>
            <a:pPr marL="342900" indent="-342900">
              <a:lnSpc>
                <a:spcPct val="80000"/>
              </a:lnSpc>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Sinai</a:t>
            </a:r>
            <a:r>
              <a:rPr lang="en-US" sz="2800" dirty="0" smtClean="0">
                <a:solidFill>
                  <a:schemeClr val="accent5">
                    <a:lumMod val="75000"/>
                  </a:schemeClr>
                </a:solidFill>
                <a:effectLst>
                  <a:outerShdw blurRad="38100" dist="38100" dir="2700000" algn="tl">
                    <a:srgbClr val="000000">
                      <a:alpha val="43137"/>
                    </a:srgbClr>
                  </a:outerShdw>
                </a:effectLst>
              </a:rPr>
              <a:t> </a:t>
            </a:r>
            <a:r>
              <a:rPr lang="en-US" sz="1800" dirty="0" smtClean="0">
                <a:solidFill>
                  <a:schemeClr val="tx2">
                    <a:lumMod val="40000"/>
                    <a:lumOff val="60000"/>
                  </a:schemeClr>
                </a:solidFill>
                <a:effectLst>
                  <a:outerShdw blurRad="38100" dist="38100" dir="2700000" algn="tl">
                    <a:srgbClr val="000000">
                      <a:alpha val="43137"/>
                    </a:srgbClr>
                  </a:outerShdw>
                </a:effectLst>
              </a:rPr>
              <a:t>Exodus </a:t>
            </a:r>
            <a:r>
              <a:rPr lang="en-US" sz="1800" dirty="0" smtClean="0">
                <a:solidFill>
                  <a:schemeClr val="tx2">
                    <a:lumMod val="40000"/>
                    <a:lumOff val="60000"/>
                  </a:schemeClr>
                </a:solidFill>
                <a:effectLst>
                  <a:outerShdw blurRad="38100" dist="38100" dir="2700000" algn="tl">
                    <a:srgbClr val="000000">
                      <a:alpha val="43137"/>
                    </a:srgbClr>
                  </a:outerShdw>
                </a:effectLst>
              </a:rPr>
              <a:t>24:17</a:t>
            </a:r>
            <a:endParaRPr lang="en-US" sz="1800" dirty="0" smtClean="0">
              <a:solidFill>
                <a:schemeClr val="tx2">
                  <a:lumMod val="40000"/>
                  <a:lumOff val="60000"/>
                </a:schemeClr>
              </a:solidFill>
              <a:effectLst>
                <a:outerShdw blurRad="38100" dist="38100" dir="2700000" algn="tl">
                  <a:srgbClr val="000000">
                    <a:alpha val="43137"/>
                  </a:srgbClr>
                </a:outerShdw>
              </a:effectLst>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9407185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228600" y="-36302"/>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Evidence From Scripture</a:t>
            </a:r>
            <a:endParaRPr lang="en-US" sz="3200" b="1" cap="small" spc="50" dirty="0">
              <a:solidFill>
                <a:srgbClr val="FFFFCC"/>
              </a:solidFill>
              <a:effectLst>
                <a:outerShdw blurRad="38100" dist="38100" dir="2700000" algn="tl">
                  <a:srgbClr val="000000">
                    <a:alpha val="43137"/>
                  </a:srgbClr>
                </a:outerShdw>
              </a:effectLst>
            </a:endParaRPr>
          </a:p>
        </p:txBody>
      </p:sp>
      <p:sp>
        <p:nvSpPr>
          <p:cNvPr id="6" name="TextBox 5"/>
          <p:cNvSpPr txBox="1">
            <a:spLocks noChangeArrowheads="1"/>
          </p:cNvSpPr>
          <p:nvPr/>
        </p:nvSpPr>
        <p:spPr>
          <a:xfrm>
            <a:off x="1295400" y="1141202"/>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Moses and the bush </a:t>
            </a:r>
            <a:r>
              <a:rPr lang="en-US" sz="1800" dirty="0" smtClean="0">
                <a:solidFill>
                  <a:schemeClr val="accent5">
                    <a:lumMod val="75000"/>
                  </a:schemeClr>
                </a:solidFill>
                <a:effectLst>
                  <a:outerShdw blurRad="38100" dist="38100" dir="2700000" algn="tl">
                    <a:srgbClr val="000000">
                      <a:alpha val="43137"/>
                    </a:srgbClr>
                  </a:outerShdw>
                </a:effectLst>
              </a:rPr>
              <a:t>Exodus 3:2</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Sinai </a:t>
            </a:r>
            <a:r>
              <a:rPr lang="en-US" sz="1800" dirty="0" smtClean="0">
                <a:solidFill>
                  <a:schemeClr val="accent5">
                    <a:lumMod val="75000"/>
                  </a:schemeClr>
                </a:solidFill>
                <a:effectLst>
                  <a:outerShdw blurRad="38100" dist="38100" dir="2700000" algn="tl">
                    <a:srgbClr val="000000">
                      <a:alpha val="43137"/>
                    </a:srgbClr>
                  </a:outerShdw>
                </a:effectLst>
              </a:rPr>
              <a:t>Exodus 24:17</a:t>
            </a:r>
          </a:p>
          <a:p>
            <a:pPr marL="342900" indent="-342900">
              <a:lnSpc>
                <a:spcPct val="80000"/>
              </a:lnSpc>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Solomon’s Temple Dedication </a:t>
            </a:r>
            <a:r>
              <a:rPr lang="en-US" sz="1800" dirty="0" smtClean="0">
                <a:solidFill>
                  <a:schemeClr val="tx2">
                    <a:lumMod val="40000"/>
                    <a:lumOff val="60000"/>
                  </a:schemeClr>
                </a:solidFill>
                <a:effectLst>
                  <a:outerShdw blurRad="38100" dist="38100" dir="2700000" algn="tl">
                    <a:srgbClr val="000000">
                      <a:alpha val="43137"/>
                    </a:srgbClr>
                  </a:outerShdw>
                </a:effectLst>
              </a:rPr>
              <a:t>2Chronicles </a:t>
            </a:r>
            <a:r>
              <a:rPr lang="en-US" sz="1800" dirty="0" smtClean="0">
                <a:solidFill>
                  <a:schemeClr val="tx2">
                    <a:lumMod val="40000"/>
                    <a:lumOff val="60000"/>
                  </a:schemeClr>
                </a:solidFill>
                <a:effectLst>
                  <a:outerShdw blurRad="38100" dist="38100" dir="2700000" algn="tl">
                    <a:srgbClr val="000000">
                      <a:alpha val="43137"/>
                    </a:srgbClr>
                  </a:outerShdw>
                </a:effectLst>
              </a:rPr>
              <a:t>7:2</a:t>
            </a:r>
            <a:endParaRPr lang="en-US" sz="2800" dirty="0" smtClean="0">
              <a:solidFill>
                <a:schemeClr val="tx2">
                  <a:lumMod val="40000"/>
                  <a:lumOff val="60000"/>
                </a:schemeClr>
              </a:solidFill>
              <a:effectLst>
                <a:outerShdw blurRad="38100" dist="38100" dir="2700000" algn="tl">
                  <a:srgbClr val="000000">
                    <a:alpha val="43137"/>
                  </a:srgbClr>
                </a:outerShdw>
              </a:effectLst>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945639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228600" y="-36302"/>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Evidence From Scripture</a:t>
            </a:r>
            <a:endParaRPr lang="en-US" sz="3200" b="1" cap="small" spc="50" dirty="0">
              <a:solidFill>
                <a:srgbClr val="FFFFCC"/>
              </a:solidFill>
              <a:effectLst>
                <a:outerShdw blurRad="38100" dist="38100" dir="2700000" algn="tl">
                  <a:srgbClr val="000000">
                    <a:alpha val="43137"/>
                  </a:srgbClr>
                </a:outerShdw>
              </a:effectLst>
            </a:endParaRPr>
          </a:p>
        </p:txBody>
      </p:sp>
      <p:sp>
        <p:nvSpPr>
          <p:cNvPr id="6" name="TextBox 5"/>
          <p:cNvSpPr txBox="1">
            <a:spLocks noChangeArrowheads="1"/>
          </p:cNvSpPr>
          <p:nvPr/>
        </p:nvSpPr>
        <p:spPr>
          <a:xfrm>
            <a:off x="1295400" y="1141202"/>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Moses and the bush </a:t>
            </a:r>
            <a:r>
              <a:rPr lang="en-US" sz="1800" dirty="0" smtClean="0">
                <a:solidFill>
                  <a:schemeClr val="accent5">
                    <a:lumMod val="75000"/>
                  </a:schemeClr>
                </a:solidFill>
                <a:effectLst>
                  <a:outerShdw blurRad="38100" dist="38100" dir="2700000" algn="tl">
                    <a:srgbClr val="000000">
                      <a:alpha val="43137"/>
                    </a:srgbClr>
                  </a:outerShdw>
                </a:effectLst>
              </a:rPr>
              <a:t>Exodus 3:2</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Sinai </a:t>
            </a:r>
            <a:r>
              <a:rPr lang="en-US" sz="1800" dirty="0" smtClean="0">
                <a:solidFill>
                  <a:schemeClr val="accent5">
                    <a:lumMod val="75000"/>
                  </a:schemeClr>
                </a:solidFill>
                <a:effectLst>
                  <a:outerShdw blurRad="38100" dist="38100" dir="2700000" algn="tl">
                    <a:srgbClr val="000000">
                      <a:alpha val="43137"/>
                    </a:srgbClr>
                  </a:outerShdw>
                </a:effectLst>
              </a:rPr>
              <a:t>Exodus 24:17</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Solomon’s Temple Dedication </a:t>
            </a:r>
            <a:r>
              <a:rPr lang="en-US" sz="1800" dirty="0" smtClean="0">
                <a:solidFill>
                  <a:schemeClr val="accent5">
                    <a:lumMod val="75000"/>
                  </a:schemeClr>
                </a:solidFill>
                <a:effectLst>
                  <a:outerShdw blurRad="38100" dist="38100" dir="2700000" algn="tl">
                    <a:srgbClr val="000000">
                      <a:alpha val="43137"/>
                    </a:srgbClr>
                  </a:outerShdw>
                </a:effectLst>
              </a:rPr>
              <a:t>2Chronicles 7:2</a:t>
            </a:r>
            <a:endParaRPr lang="en-US" sz="2800" dirty="0" smtClean="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Lucifer amongst fiery stones </a:t>
            </a:r>
            <a:r>
              <a:rPr lang="en-US" sz="1800" dirty="0" smtClean="0">
                <a:solidFill>
                  <a:schemeClr val="tx2">
                    <a:lumMod val="40000"/>
                    <a:lumOff val="60000"/>
                  </a:schemeClr>
                </a:solidFill>
                <a:effectLst>
                  <a:outerShdw blurRad="38100" dist="38100" dir="2700000" algn="tl">
                    <a:srgbClr val="000000">
                      <a:alpha val="43137"/>
                    </a:srgbClr>
                  </a:outerShdw>
                </a:effectLst>
              </a:rPr>
              <a:t>Ezekiel </a:t>
            </a:r>
            <a:r>
              <a:rPr lang="en-US" sz="1800" dirty="0" smtClean="0">
                <a:solidFill>
                  <a:schemeClr val="tx2">
                    <a:lumMod val="40000"/>
                    <a:lumOff val="60000"/>
                  </a:schemeClr>
                </a:solidFill>
                <a:effectLst>
                  <a:outerShdw blurRad="38100" dist="38100" dir="2700000" algn="tl">
                    <a:srgbClr val="000000">
                      <a:alpha val="43137"/>
                    </a:srgbClr>
                  </a:outerShdw>
                </a:effectLst>
              </a:rPr>
              <a:t>28:14,16</a:t>
            </a:r>
            <a:endParaRPr lang="en-US" sz="1800" dirty="0">
              <a:solidFill>
                <a:schemeClr val="tx2">
                  <a:lumMod val="40000"/>
                  <a:lumOff val="60000"/>
                </a:schemeClr>
              </a:solidFill>
              <a:effectLst>
                <a:outerShdw blurRad="38100" dist="38100" dir="2700000" algn="tl">
                  <a:srgbClr val="000000">
                    <a:alpha val="43137"/>
                  </a:srgbClr>
                </a:outerShdw>
              </a:effectLst>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41016529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228600" y="-36302"/>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Evidence From Scripture</a:t>
            </a:r>
            <a:endParaRPr lang="en-US" sz="3200" b="1" cap="small" spc="50" dirty="0">
              <a:solidFill>
                <a:srgbClr val="FFFFCC"/>
              </a:solidFill>
              <a:effectLst>
                <a:outerShdw blurRad="38100" dist="38100" dir="2700000" algn="tl">
                  <a:srgbClr val="000000">
                    <a:alpha val="43137"/>
                  </a:srgbClr>
                </a:outerShdw>
              </a:effectLst>
            </a:endParaRPr>
          </a:p>
        </p:txBody>
      </p:sp>
      <p:sp>
        <p:nvSpPr>
          <p:cNvPr id="6" name="TextBox 5"/>
          <p:cNvSpPr txBox="1">
            <a:spLocks noChangeArrowheads="1"/>
          </p:cNvSpPr>
          <p:nvPr/>
        </p:nvSpPr>
        <p:spPr>
          <a:xfrm>
            <a:off x="1295400" y="1141202"/>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Moses and the bush </a:t>
            </a:r>
            <a:r>
              <a:rPr lang="en-US" sz="1800" dirty="0" smtClean="0">
                <a:solidFill>
                  <a:schemeClr val="accent5">
                    <a:lumMod val="75000"/>
                  </a:schemeClr>
                </a:solidFill>
                <a:effectLst>
                  <a:outerShdw blurRad="38100" dist="38100" dir="2700000" algn="tl">
                    <a:srgbClr val="000000">
                      <a:alpha val="43137"/>
                    </a:srgbClr>
                  </a:outerShdw>
                </a:effectLst>
              </a:rPr>
              <a:t>Exodus 3:2</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Sinai </a:t>
            </a:r>
            <a:r>
              <a:rPr lang="en-US" sz="1800" dirty="0" smtClean="0">
                <a:solidFill>
                  <a:schemeClr val="accent5">
                    <a:lumMod val="75000"/>
                  </a:schemeClr>
                </a:solidFill>
                <a:effectLst>
                  <a:outerShdw blurRad="38100" dist="38100" dir="2700000" algn="tl">
                    <a:srgbClr val="000000">
                      <a:alpha val="43137"/>
                    </a:srgbClr>
                  </a:outerShdw>
                </a:effectLst>
              </a:rPr>
              <a:t>Exodus 24:17</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Solomon’s Temple Dedication </a:t>
            </a:r>
            <a:r>
              <a:rPr lang="en-US" sz="1800" dirty="0" smtClean="0">
                <a:solidFill>
                  <a:schemeClr val="accent5">
                    <a:lumMod val="75000"/>
                  </a:schemeClr>
                </a:solidFill>
                <a:effectLst>
                  <a:outerShdw blurRad="38100" dist="38100" dir="2700000" algn="tl">
                    <a:srgbClr val="000000">
                      <a:alpha val="43137"/>
                    </a:srgbClr>
                  </a:outerShdw>
                </a:effectLst>
              </a:rPr>
              <a:t>2Chronicles 7:2</a:t>
            </a:r>
            <a:endParaRPr lang="en-US" sz="2800" dirty="0" smtClean="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Lucifer amongst fiery stones </a:t>
            </a:r>
            <a:r>
              <a:rPr lang="en-US" sz="1800" dirty="0" smtClean="0">
                <a:solidFill>
                  <a:schemeClr val="accent5">
                    <a:lumMod val="75000"/>
                  </a:schemeClr>
                </a:solidFill>
                <a:effectLst>
                  <a:outerShdw blurRad="38100" dist="38100" dir="2700000" algn="tl">
                    <a:srgbClr val="000000">
                      <a:alpha val="43137"/>
                    </a:srgbClr>
                  </a:outerShdw>
                </a:effectLst>
              </a:rPr>
              <a:t>Ezekiel 28:14,16</a:t>
            </a:r>
            <a:endParaRPr lang="en-US" sz="1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12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Ancient of days &amp; rivers of fire </a:t>
            </a:r>
            <a:r>
              <a:rPr lang="en-US" sz="1800" dirty="0">
                <a:solidFill>
                  <a:schemeClr val="tx2">
                    <a:lumMod val="40000"/>
                    <a:lumOff val="60000"/>
                  </a:schemeClr>
                </a:solidFill>
                <a:effectLst>
                  <a:outerShdw blurRad="38100" dist="38100" dir="2700000" algn="tl">
                    <a:srgbClr val="000000">
                      <a:alpha val="43137"/>
                    </a:srgbClr>
                  </a:outerShdw>
                </a:effectLst>
              </a:rPr>
              <a:t>Daniel </a:t>
            </a:r>
            <a:r>
              <a:rPr lang="en-US" sz="1800" dirty="0" smtClean="0">
                <a:solidFill>
                  <a:schemeClr val="tx2">
                    <a:lumMod val="40000"/>
                    <a:lumOff val="60000"/>
                  </a:schemeClr>
                </a:solidFill>
                <a:effectLst>
                  <a:outerShdw blurRad="38100" dist="38100" dir="2700000" algn="tl">
                    <a:srgbClr val="000000">
                      <a:alpha val="43137"/>
                    </a:srgbClr>
                  </a:outerShdw>
                </a:effectLst>
              </a:rPr>
              <a:t>7:9,10</a:t>
            </a:r>
            <a:endParaRPr lang="en-US" sz="1800" dirty="0" smtClean="0">
              <a:solidFill>
                <a:schemeClr val="tx2">
                  <a:lumMod val="40000"/>
                  <a:lumOff val="60000"/>
                </a:schemeClr>
              </a:solidFill>
              <a:effectLst>
                <a:outerShdw blurRad="38100" dist="38100" dir="2700000" algn="tl">
                  <a:srgbClr val="000000">
                    <a:alpha val="43137"/>
                  </a:srgbClr>
                </a:outerShdw>
              </a:effectLst>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7828286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228600" y="-36302"/>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Evidence From Scripture</a:t>
            </a:r>
            <a:endParaRPr lang="en-US" sz="3200" b="1" cap="small" spc="50" dirty="0">
              <a:solidFill>
                <a:srgbClr val="FFFFCC"/>
              </a:solidFill>
              <a:effectLst>
                <a:outerShdw blurRad="38100" dist="38100" dir="2700000" algn="tl">
                  <a:srgbClr val="000000">
                    <a:alpha val="43137"/>
                  </a:srgbClr>
                </a:outerShdw>
              </a:effectLst>
            </a:endParaRPr>
          </a:p>
        </p:txBody>
      </p:sp>
      <p:sp>
        <p:nvSpPr>
          <p:cNvPr id="6" name="TextBox 5"/>
          <p:cNvSpPr txBox="1">
            <a:spLocks noChangeArrowheads="1"/>
          </p:cNvSpPr>
          <p:nvPr/>
        </p:nvSpPr>
        <p:spPr>
          <a:xfrm>
            <a:off x="1295400" y="1141202"/>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Moses and the bush </a:t>
            </a:r>
            <a:r>
              <a:rPr lang="en-US" sz="1800" dirty="0" smtClean="0">
                <a:solidFill>
                  <a:schemeClr val="accent5">
                    <a:lumMod val="75000"/>
                  </a:schemeClr>
                </a:solidFill>
                <a:effectLst>
                  <a:outerShdw blurRad="38100" dist="38100" dir="2700000" algn="tl">
                    <a:srgbClr val="000000">
                      <a:alpha val="43137"/>
                    </a:srgbClr>
                  </a:outerShdw>
                </a:effectLst>
              </a:rPr>
              <a:t>Exodus 3:2</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Sinai </a:t>
            </a:r>
            <a:r>
              <a:rPr lang="en-US" sz="1800" dirty="0" smtClean="0">
                <a:solidFill>
                  <a:schemeClr val="accent5">
                    <a:lumMod val="75000"/>
                  </a:schemeClr>
                </a:solidFill>
                <a:effectLst>
                  <a:outerShdw blurRad="38100" dist="38100" dir="2700000" algn="tl">
                    <a:srgbClr val="000000">
                      <a:alpha val="43137"/>
                    </a:srgbClr>
                  </a:outerShdw>
                </a:effectLst>
              </a:rPr>
              <a:t>Exodus 24:17</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Solomon’s Temple Dedication </a:t>
            </a:r>
            <a:r>
              <a:rPr lang="en-US" sz="1800" dirty="0" smtClean="0">
                <a:solidFill>
                  <a:schemeClr val="accent5">
                    <a:lumMod val="75000"/>
                  </a:schemeClr>
                </a:solidFill>
                <a:effectLst>
                  <a:outerShdw blurRad="38100" dist="38100" dir="2700000" algn="tl">
                    <a:srgbClr val="000000">
                      <a:alpha val="43137"/>
                    </a:srgbClr>
                  </a:outerShdw>
                </a:effectLst>
              </a:rPr>
              <a:t>2Chronicles 7:2</a:t>
            </a:r>
            <a:endParaRPr lang="en-US" sz="2800" dirty="0" smtClean="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Lucifer amongst fiery stones </a:t>
            </a:r>
            <a:r>
              <a:rPr lang="en-US" sz="1800" dirty="0" smtClean="0">
                <a:solidFill>
                  <a:schemeClr val="accent5">
                    <a:lumMod val="75000"/>
                  </a:schemeClr>
                </a:solidFill>
                <a:effectLst>
                  <a:outerShdw blurRad="38100" dist="38100" dir="2700000" algn="tl">
                    <a:srgbClr val="000000">
                      <a:alpha val="43137"/>
                    </a:srgbClr>
                  </a:outerShdw>
                </a:effectLst>
              </a:rPr>
              <a:t>Ezekiel 28:14,16</a:t>
            </a:r>
            <a:endParaRPr lang="en-US" sz="1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12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Ancient of days &amp; rivers of fire </a:t>
            </a:r>
            <a:r>
              <a:rPr lang="en-US" sz="1800" dirty="0">
                <a:solidFill>
                  <a:schemeClr val="accent5">
                    <a:lumMod val="75000"/>
                  </a:schemeClr>
                </a:solidFill>
                <a:effectLst>
                  <a:outerShdw blurRad="38100" dist="38100" dir="2700000" algn="tl">
                    <a:srgbClr val="000000">
                      <a:alpha val="43137"/>
                    </a:srgbClr>
                  </a:outerShdw>
                </a:effectLst>
              </a:rPr>
              <a:t>Daniel 7:</a:t>
            </a:r>
            <a:r>
              <a:rPr lang="en-US" sz="1800" dirty="0" smtClean="0">
                <a:solidFill>
                  <a:schemeClr val="accent5">
                    <a:lumMod val="75000"/>
                  </a:schemeClr>
                </a:solidFill>
                <a:effectLst>
                  <a:outerShdw blurRad="38100" dist="38100" dir="2700000" algn="tl">
                    <a:srgbClr val="000000">
                      <a:alpha val="43137"/>
                    </a:srgbClr>
                  </a:outerShdw>
                </a:effectLst>
              </a:rPr>
              <a:t>9,10</a:t>
            </a:r>
          </a:p>
          <a:p>
            <a:pPr marL="342900" indent="-342900">
              <a:lnSpc>
                <a:spcPct val="80000"/>
              </a:lnSpc>
              <a:spcAft>
                <a:spcPts val="12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Our God is a consuming fire </a:t>
            </a:r>
            <a:r>
              <a:rPr lang="en-US" sz="1800" dirty="0">
                <a:solidFill>
                  <a:schemeClr val="tx2">
                    <a:lumMod val="40000"/>
                    <a:lumOff val="60000"/>
                  </a:schemeClr>
                </a:solidFill>
                <a:effectLst>
                  <a:outerShdw blurRad="38100" dist="38100" dir="2700000" algn="tl">
                    <a:srgbClr val="000000">
                      <a:alpha val="43137"/>
                    </a:srgbClr>
                  </a:outerShdw>
                </a:effectLst>
              </a:rPr>
              <a:t>Hebrews </a:t>
            </a:r>
            <a:r>
              <a:rPr lang="en-US" sz="1800" dirty="0" smtClean="0">
                <a:solidFill>
                  <a:schemeClr val="tx2">
                    <a:lumMod val="40000"/>
                    <a:lumOff val="60000"/>
                  </a:schemeClr>
                </a:solidFill>
                <a:effectLst>
                  <a:outerShdw blurRad="38100" dist="38100" dir="2700000" algn="tl">
                    <a:srgbClr val="000000">
                      <a:alpha val="43137"/>
                    </a:srgbClr>
                  </a:outerShdw>
                </a:effectLst>
              </a:rPr>
              <a:t>12:29</a:t>
            </a:r>
            <a:endParaRPr lang="en-US" sz="1800" dirty="0">
              <a:solidFill>
                <a:schemeClr val="tx2">
                  <a:lumMod val="40000"/>
                  <a:lumOff val="60000"/>
                </a:schemeClr>
              </a:solidFill>
              <a:effectLst>
                <a:outerShdw blurRad="38100" dist="38100" dir="2700000" algn="tl">
                  <a:srgbClr val="000000">
                    <a:alpha val="43137"/>
                  </a:srgbClr>
                </a:outerShdw>
              </a:effectLst>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1127061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295400" y="1141202"/>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Moses and the bush </a:t>
            </a:r>
            <a:r>
              <a:rPr lang="en-US" sz="1800" dirty="0" smtClean="0">
                <a:solidFill>
                  <a:schemeClr val="accent5">
                    <a:lumMod val="75000"/>
                  </a:schemeClr>
                </a:solidFill>
                <a:effectLst>
                  <a:outerShdw blurRad="38100" dist="38100" dir="2700000" algn="tl">
                    <a:srgbClr val="000000">
                      <a:alpha val="43137"/>
                    </a:srgbClr>
                  </a:outerShdw>
                </a:effectLst>
              </a:rPr>
              <a:t>Exodus 3:2</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Sinai </a:t>
            </a:r>
            <a:r>
              <a:rPr lang="en-US" sz="1800" dirty="0" smtClean="0">
                <a:solidFill>
                  <a:schemeClr val="accent5">
                    <a:lumMod val="75000"/>
                  </a:schemeClr>
                </a:solidFill>
                <a:effectLst>
                  <a:outerShdw blurRad="38100" dist="38100" dir="2700000" algn="tl">
                    <a:srgbClr val="000000">
                      <a:alpha val="43137"/>
                    </a:srgbClr>
                  </a:outerShdw>
                </a:effectLst>
              </a:rPr>
              <a:t>Exodus 24:17</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Solomon’s Temple Dedication </a:t>
            </a:r>
            <a:r>
              <a:rPr lang="en-US" sz="1800" dirty="0" smtClean="0">
                <a:solidFill>
                  <a:schemeClr val="accent5">
                    <a:lumMod val="75000"/>
                  </a:schemeClr>
                </a:solidFill>
                <a:effectLst>
                  <a:outerShdw blurRad="38100" dist="38100" dir="2700000" algn="tl">
                    <a:srgbClr val="000000">
                      <a:alpha val="43137"/>
                    </a:srgbClr>
                  </a:outerShdw>
                </a:effectLst>
              </a:rPr>
              <a:t>2Chronicles 7:2</a:t>
            </a:r>
            <a:endParaRPr lang="en-US" sz="2800" dirty="0" smtClean="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Lucifer amongst fiery stones </a:t>
            </a:r>
            <a:r>
              <a:rPr lang="en-US" sz="1800" dirty="0" smtClean="0">
                <a:solidFill>
                  <a:schemeClr val="accent5">
                    <a:lumMod val="75000"/>
                  </a:schemeClr>
                </a:solidFill>
                <a:effectLst>
                  <a:outerShdw blurRad="38100" dist="38100" dir="2700000" algn="tl">
                    <a:srgbClr val="000000">
                      <a:alpha val="43137"/>
                    </a:srgbClr>
                  </a:outerShdw>
                </a:effectLst>
              </a:rPr>
              <a:t>Ezekiel 28:14,16</a:t>
            </a:r>
            <a:endParaRPr lang="en-US" sz="1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12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Ancient of days &amp; rivers of fire </a:t>
            </a:r>
            <a:r>
              <a:rPr lang="en-US" sz="1800" dirty="0">
                <a:solidFill>
                  <a:schemeClr val="accent5">
                    <a:lumMod val="75000"/>
                  </a:schemeClr>
                </a:solidFill>
                <a:effectLst>
                  <a:outerShdw blurRad="38100" dist="38100" dir="2700000" algn="tl">
                    <a:srgbClr val="000000">
                      <a:alpha val="43137"/>
                    </a:srgbClr>
                  </a:outerShdw>
                </a:effectLst>
              </a:rPr>
              <a:t>Daniel 7:</a:t>
            </a:r>
            <a:r>
              <a:rPr lang="en-US" sz="1800" dirty="0" smtClean="0">
                <a:solidFill>
                  <a:schemeClr val="accent5">
                    <a:lumMod val="75000"/>
                  </a:schemeClr>
                </a:solidFill>
                <a:effectLst>
                  <a:outerShdw blurRad="38100" dist="38100" dir="2700000" algn="tl">
                    <a:srgbClr val="000000">
                      <a:alpha val="43137"/>
                    </a:srgbClr>
                  </a:outerShdw>
                </a:effectLst>
              </a:rPr>
              <a:t>9,10</a:t>
            </a:r>
          </a:p>
          <a:p>
            <a:pPr marL="342900" indent="-342900">
              <a:lnSpc>
                <a:spcPct val="80000"/>
              </a:lnSpc>
              <a:spcAft>
                <a:spcPts val="12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Our God is a consuming fire </a:t>
            </a:r>
            <a:r>
              <a:rPr lang="en-US" sz="1800" dirty="0">
                <a:solidFill>
                  <a:schemeClr val="accent5">
                    <a:lumMod val="75000"/>
                  </a:schemeClr>
                </a:solidFill>
                <a:effectLst>
                  <a:outerShdw blurRad="38100" dist="38100" dir="2700000" algn="tl">
                    <a:srgbClr val="000000">
                      <a:alpha val="43137"/>
                    </a:srgbClr>
                  </a:outerShdw>
                </a:effectLst>
              </a:rPr>
              <a:t>Hebrews 12:29</a:t>
            </a:r>
          </a:p>
          <a:p>
            <a:pPr marL="342900" indent="-342900">
              <a:lnSpc>
                <a:spcPct val="80000"/>
              </a:lnSpc>
              <a:spcAft>
                <a:spcPts val="12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New Jerusalem </a:t>
            </a:r>
            <a:r>
              <a:rPr lang="en-US" sz="1800" dirty="0">
                <a:solidFill>
                  <a:srgbClr val="8EB4E3"/>
                </a:solidFill>
                <a:effectLst>
                  <a:outerShdw blurRad="38100" dist="38100" dir="2700000" algn="tl">
                    <a:srgbClr val="000000">
                      <a:alpha val="43137"/>
                    </a:srgbClr>
                  </a:outerShdw>
                </a:effectLst>
              </a:rPr>
              <a:t>Revelation 22:5</a:t>
            </a:r>
          </a:p>
          <a:p>
            <a:pPr marL="342900" indent="-342900">
              <a:lnSpc>
                <a:spcPct val="80000"/>
              </a:lnSpc>
              <a:spcAft>
                <a:spcPts val="1200"/>
              </a:spcAft>
              <a:buFont typeface="Arial" panose="020B0604020202020204" pitchFamily="34" charset="0"/>
              <a:buChar char="•"/>
            </a:pPr>
            <a:endParaRPr lang="en-US" sz="1800" dirty="0">
              <a:solidFill>
                <a:schemeClr val="accent5">
                  <a:lumMod val="60000"/>
                  <a:lumOff val="40000"/>
                </a:schemeClr>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228600" y="-36302"/>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Evidence From Scripture</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09163203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The Lie of Satan?</a:t>
            </a:r>
          </a:p>
        </p:txBody>
      </p:sp>
      <p:sp>
        <p:nvSpPr>
          <p:cNvPr id="6" name="TextBox 5"/>
          <p:cNvSpPr txBox="1">
            <a:spLocks noChangeArrowheads="1"/>
          </p:cNvSpPr>
          <p:nvPr/>
        </p:nvSpPr>
        <p:spPr>
          <a:xfrm>
            <a:off x="1143000" y="895348"/>
            <a:ext cx="7315200" cy="41148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dirty="0">
              <a:solidFill>
                <a:schemeClr val="accent5">
                  <a:lumMod val="60000"/>
                  <a:lumOff val="40000"/>
                </a:schemeClr>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69115719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The Lie of Satan?</a:t>
            </a:r>
          </a:p>
        </p:txBody>
      </p:sp>
      <p:sp>
        <p:nvSpPr>
          <p:cNvPr id="4" name="TextBox 3"/>
          <p:cNvSpPr txBox="1">
            <a:spLocks noChangeArrowheads="1"/>
          </p:cNvSpPr>
          <p:nvPr/>
        </p:nvSpPr>
        <p:spPr>
          <a:xfrm>
            <a:off x="685800" y="1141200"/>
            <a:ext cx="77724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The place you don’t want to go is the place of eternal burning and consuming fire but that place is </a:t>
            </a:r>
            <a:r>
              <a:rPr lang="en-US" sz="2800" i="1" dirty="0" smtClean="0">
                <a:solidFill>
                  <a:srgbClr val="FFFF99"/>
                </a:solidFill>
                <a:effectLst>
                  <a:outerShdw blurRad="38100" dist="38100" dir="2700000" algn="tl">
                    <a:srgbClr val="000000">
                      <a:alpha val="43137"/>
                    </a:srgbClr>
                  </a:outerShdw>
                </a:effectLst>
              </a:rPr>
              <a:t>GOD’S VERY PRESENCE!</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79694449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The Lie of Satan?</a:t>
            </a:r>
          </a:p>
        </p:txBody>
      </p:sp>
      <p:sp>
        <p:nvSpPr>
          <p:cNvPr id="4" name="TextBox 3"/>
          <p:cNvSpPr txBox="1">
            <a:spLocks noChangeArrowheads="1"/>
          </p:cNvSpPr>
          <p:nvPr/>
        </p:nvSpPr>
        <p:spPr>
          <a:xfrm>
            <a:off x="685800" y="1141200"/>
            <a:ext cx="77724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The place you don’t want to go is the place of eternal burning and consuming fire but that place is </a:t>
            </a:r>
            <a:r>
              <a:rPr lang="en-US" sz="2800" i="1" dirty="0" smtClean="0">
                <a:solidFill>
                  <a:schemeClr val="accent5">
                    <a:lumMod val="75000"/>
                  </a:schemeClr>
                </a:solidFill>
                <a:effectLst>
                  <a:outerShdw blurRad="38100" dist="38100" dir="2700000" algn="tl">
                    <a:srgbClr val="000000">
                      <a:alpha val="43137"/>
                    </a:srgbClr>
                  </a:outerShdw>
                </a:effectLst>
              </a:rPr>
              <a:t>GOD’S VERY PRESENCE!</a:t>
            </a:r>
          </a:p>
          <a:p>
            <a:pPr marL="342900" indent="-342900">
              <a:lnSpc>
                <a:spcPct val="80000"/>
              </a:lnSpc>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The righteous are transformed – like Moses’ face after 40 days radiated God’s glory </a:t>
            </a:r>
            <a:r>
              <a:rPr lang="en-US" sz="1800" dirty="0" smtClean="0">
                <a:solidFill>
                  <a:schemeClr val="tx2">
                    <a:lumMod val="40000"/>
                    <a:lumOff val="60000"/>
                  </a:schemeClr>
                </a:solidFill>
                <a:effectLst>
                  <a:outerShdw blurRad="38100" dist="38100" dir="2700000" algn="tl">
                    <a:srgbClr val="000000">
                      <a:alpha val="43137"/>
                    </a:srgbClr>
                  </a:outerShdw>
                </a:effectLst>
              </a:rPr>
              <a:t>Exodus 34:29-35</a:t>
            </a:r>
            <a:endParaRPr lang="en-US" sz="2800" dirty="0" smtClean="0">
              <a:solidFill>
                <a:schemeClr val="tx2">
                  <a:lumMod val="40000"/>
                  <a:lumOff val="60000"/>
                </a:schemeClr>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877220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4" name="TextBox 3"/>
          <p:cNvSpPr txBox="1"/>
          <p:nvPr/>
        </p:nvSpPr>
        <p:spPr>
          <a:xfrm>
            <a:off x="1676400" y="4476750"/>
            <a:ext cx="3163559" cy="400110"/>
          </a:xfrm>
          <a:prstGeom prst="rect">
            <a:avLst/>
          </a:prstGeom>
          <a:noFill/>
        </p:spPr>
        <p:txBody>
          <a:bodyPr wrap="none" rtlCol="0">
            <a:spAutoFit/>
          </a:bodyPr>
          <a:lstStyle/>
          <a:p>
            <a:r>
              <a:rPr lang="en-US" sz="1000" u="sng" dirty="0" smtClean="0">
                <a:solidFill>
                  <a:schemeClr val="bg1"/>
                </a:solidFill>
              </a:rPr>
              <a:t>1. Health Psychol.</a:t>
            </a:r>
            <a:r>
              <a:rPr lang="en-US" sz="1000" dirty="0" smtClean="0">
                <a:solidFill>
                  <a:schemeClr val="bg1"/>
                </a:solidFill>
              </a:rPr>
              <a:t> 2011 </a:t>
            </a:r>
            <a:r>
              <a:rPr lang="en-US" sz="1000" dirty="0">
                <a:solidFill>
                  <a:schemeClr val="bg1"/>
                </a:solidFill>
              </a:rPr>
              <a:t>Jul;30(4):424-9; discussion 430-1. </a:t>
            </a:r>
          </a:p>
          <a:p>
            <a:endParaRPr lang="en-US" sz="1000" dirty="0">
              <a:solidFill>
                <a:schemeClr val="bg1"/>
              </a:solidFill>
            </a:endParaRPr>
          </a:p>
        </p:txBody>
      </p:sp>
      <p:sp>
        <p:nvSpPr>
          <p:cNvPr id="7" name="TextBox 6"/>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Body Response to Belief About </a:t>
            </a:r>
            <a:r>
              <a:rPr lang="en-US" sz="2800" dirty="0" smtClean="0">
                <a:solidFill>
                  <a:schemeClr val="bg1"/>
                </a:solidFill>
                <a:effectLst>
                  <a:outerShdw blurRad="38100" dist="38100" dir="2700000" algn="tl">
                    <a:srgbClr val="000000">
                      <a:alpha val="43137"/>
                    </a:srgbClr>
                  </a:outerShdw>
                </a:effectLst>
              </a:rPr>
              <a:t>Food</a:t>
            </a:r>
            <a:r>
              <a:rPr lang="en-US" sz="2800" baseline="30000" dirty="0" smtClean="0">
                <a:solidFill>
                  <a:schemeClr val="bg1"/>
                </a:solidFill>
                <a:effectLst>
                  <a:outerShdw blurRad="38100" dist="38100" dir="2700000" algn="tl">
                    <a:srgbClr val="000000">
                      <a:alpha val="43137"/>
                    </a:srgbClr>
                  </a:outerShdw>
                </a:effectLst>
              </a:rPr>
              <a:t>1</a:t>
            </a:r>
          </a:p>
          <a:p>
            <a:pPr marL="342900" indent="-342900">
              <a:lnSpc>
                <a:spcPct val="80000"/>
              </a:lnSpc>
              <a:spcAft>
                <a:spcPts val="600"/>
              </a:spcAft>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3014140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The Lie of Satan?</a:t>
            </a:r>
          </a:p>
        </p:txBody>
      </p:sp>
      <p:sp>
        <p:nvSpPr>
          <p:cNvPr id="4" name="TextBox 3"/>
          <p:cNvSpPr txBox="1">
            <a:spLocks noChangeArrowheads="1"/>
          </p:cNvSpPr>
          <p:nvPr/>
        </p:nvSpPr>
        <p:spPr>
          <a:xfrm>
            <a:off x="685800" y="1141200"/>
            <a:ext cx="77724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The place you don’t want to go is the place of eternal burning and consuming fire but that place is </a:t>
            </a:r>
            <a:r>
              <a:rPr lang="en-US" sz="2800" i="1" dirty="0" smtClean="0">
                <a:solidFill>
                  <a:schemeClr val="accent5">
                    <a:lumMod val="75000"/>
                  </a:schemeClr>
                </a:solidFill>
                <a:effectLst>
                  <a:outerShdw blurRad="38100" dist="38100" dir="2700000" algn="tl">
                    <a:srgbClr val="000000">
                      <a:alpha val="43137"/>
                    </a:srgbClr>
                  </a:outerShdw>
                </a:effectLst>
              </a:rPr>
              <a:t>GOD’S VERY PRESENCE!</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The righteous are transformed – like Moses’ face after 40 days radiated God’s glory </a:t>
            </a:r>
            <a:r>
              <a:rPr lang="en-US" sz="1800" dirty="0" smtClean="0">
                <a:solidFill>
                  <a:schemeClr val="accent5">
                    <a:lumMod val="75000"/>
                  </a:schemeClr>
                </a:solidFill>
                <a:effectLst>
                  <a:outerShdw blurRad="38100" dist="38100" dir="2700000" algn="tl">
                    <a:srgbClr val="000000">
                      <a:alpha val="43137"/>
                    </a:srgbClr>
                  </a:outerShdw>
                </a:effectLst>
              </a:rPr>
              <a:t>Exodus 34:29-35</a:t>
            </a:r>
            <a:endParaRPr lang="en-US" sz="2800" dirty="0" smtClean="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But the people shrank back – why?</a:t>
            </a:r>
          </a:p>
          <a:p>
            <a:pPr lvl="1">
              <a:lnSpc>
                <a:spcPct val="80000"/>
              </a:lnSpc>
              <a:spcAft>
                <a:spcPts val="1200"/>
              </a:spcAft>
            </a:pPr>
            <a:endParaRPr lang="en-US" sz="1800" dirty="0">
              <a:solidFill>
                <a:schemeClr val="accent5">
                  <a:lumMod val="60000"/>
                  <a:lumOff val="40000"/>
                </a:schemeClr>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023609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The Lie of Satan?</a:t>
            </a:r>
          </a:p>
        </p:txBody>
      </p:sp>
      <p:sp>
        <p:nvSpPr>
          <p:cNvPr id="6" name="TextBox 5"/>
          <p:cNvSpPr txBox="1">
            <a:spLocks noChangeArrowheads="1"/>
          </p:cNvSpPr>
          <p:nvPr/>
        </p:nvSpPr>
        <p:spPr>
          <a:xfrm>
            <a:off x="685800" y="1141200"/>
            <a:ext cx="77724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The place you don’t want to go is the place of eternal burning and consuming fire but that place is </a:t>
            </a:r>
            <a:r>
              <a:rPr lang="en-US" sz="2800" i="1" dirty="0" smtClean="0">
                <a:solidFill>
                  <a:schemeClr val="accent5">
                    <a:lumMod val="75000"/>
                  </a:schemeClr>
                </a:solidFill>
                <a:effectLst>
                  <a:outerShdw blurRad="38100" dist="38100" dir="2700000" algn="tl">
                    <a:srgbClr val="000000">
                      <a:alpha val="43137"/>
                    </a:srgbClr>
                  </a:outerShdw>
                </a:effectLst>
              </a:rPr>
              <a:t>GOD’S VERY PRESENCE!</a:t>
            </a: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The righteous are transformed – like Moses’ face after 40 days radiated God’s glory </a:t>
            </a:r>
            <a:r>
              <a:rPr lang="en-US" sz="1800" dirty="0" smtClean="0">
                <a:solidFill>
                  <a:schemeClr val="accent5">
                    <a:lumMod val="75000"/>
                  </a:schemeClr>
                </a:solidFill>
                <a:effectLst>
                  <a:outerShdw blurRad="38100" dist="38100" dir="2700000" algn="tl">
                    <a:srgbClr val="000000">
                      <a:alpha val="43137"/>
                    </a:srgbClr>
                  </a:outerShdw>
                </a:effectLst>
              </a:rPr>
              <a:t>Exodus 34:29-35</a:t>
            </a:r>
            <a:endParaRPr lang="en-US" sz="2800" dirty="0" smtClean="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But the people shrank back – why?</a:t>
            </a:r>
          </a:p>
          <a:p>
            <a:pPr marL="342900" indent="-342900">
              <a:lnSpc>
                <a:spcPct val="80000"/>
              </a:lnSpc>
              <a:spcAft>
                <a:spcPts val="12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The wicked are destroyed by the brightness of Christ’s coming </a:t>
            </a:r>
            <a:r>
              <a:rPr lang="en-US" sz="1800" dirty="0">
                <a:solidFill>
                  <a:srgbClr val="8EB4E3"/>
                </a:solidFill>
                <a:effectLst>
                  <a:outerShdw blurRad="38100" dist="38100" dir="2700000" algn="tl">
                    <a:srgbClr val="000000">
                      <a:alpha val="43137"/>
                    </a:srgbClr>
                  </a:outerShdw>
                </a:effectLst>
              </a:rPr>
              <a:t>2 Thessalonians 2:</a:t>
            </a:r>
            <a:r>
              <a:rPr lang="en-US" sz="1800" dirty="0" smtClean="0">
                <a:solidFill>
                  <a:srgbClr val="8EB4E3"/>
                </a:solidFill>
                <a:effectLst>
                  <a:outerShdw blurRad="38100" dist="38100" dir="2700000" algn="tl">
                    <a:srgbClr val="000000">
                      <a:alpha val="43137"/>
                    </a:srgbClr>
                  </a:outerShdw>
                </a:effectLst>
              </a:rPr>
              <a:t>8</a:t>
            </a:r>
          </a:p>
          <a:p>
            <a:pPr marL="800100" lvl="1" indent="-342900">
              <a:lnSpc>
                <a:spcPct val="80000"/>
              </a:lnSpc>
              <a:spcAft>
                <a:spcPts val="1200"/>
              </a:spcAft>
              <a:buFont typeface="Arial" panose="020B0604020202020204" pitchFamily="34" charset="0"/>
              <a:buChar char="•"/>
            </a:pPr>
            <a:endParaRPr lang="en-US" sz="1800" dirty="0">
              <a:solidFill>
                <a:schemeClr val="accent5">
                  <a:lumMod val="60000"/>
                  <a:lumOff val="40000"/>
                </a:schemeClr>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52083167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047750"/>
            <a:ext cx="7315200" cy="3505199"/>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dirty="0">
              <a:solidFill>
                <a:schemeClr val="accent5">
                  <a:lumMod val="60000"/>
                  <a:lumOff val="40000"/>
                </a:schemeClr>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457200" y="178279"/>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Fire that Destroys the Wicked but Heals the Righteous-What is that? </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5090272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78279"/>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Fire that Destroys the Wicked but Heals the Righteous-What is that? </a:t>
            </a:r>
          </a:p>
        </p:txBody>
      </p:sp>
      <p:sp>
        <p:nvSpPr>
          <p:cNvPr id="7" name="TextBox 6"/>
          <p:cNvSpPr txBox="1">
            <a:spLocks noChangeArrowheads="1"/>
          </p:cNvSpPr>
          <p:nvPr/>
        </p:nvSpPr>
        <p:spPr>
          <a:xfrm>
            <a:off x="1143000" y="1241847"/>
            <a:ext cx="7315200" cy="35051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It is a fire that consumes sin</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2973733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78279"/>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Fire that Destroys the Wicked but Heals the Righteous-What is that? </a:t>
            </a:r>
          </a:p>
        </p:txBody>
      </p:sp>
      <p:sp>
        <p:nvSpPr>
          <p:cNvPr id="7" name="TextBox 6"/>
          <p:cNvSpPr txBox="1">
            <a:spLocks noChangeArrowheads="1"/>
          </p:cNvSpPr>
          <p:nvPr/>
        </p:nvSpPr>
        <p:spPr>
          <a:xfrm>
            <a:off x="1143000" y="1241847"/>
            <a:ext cx="7315200" cy="35051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It is a fire that consumes sin</a:t>
            </a:r>
          </a:p>
          <a:p>
            <a:pPr marL="342900" indent="-342900">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And what is sin made out of?</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6936450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78279"/>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Fire that Destroys the Wicked but Heals the Righteous-What is that? </a:t>
            </a:r>
          </a:p>
        </p:txBody>
      </p:sp>
      <p:sp>
        <p:nvSpPr>
          <p:cNvPr id="7" name="TextBox 6"/>
          <p:cNvSpPr txBox="1">
            <a:spLocks noChangeArrowheads="1"/>
          </p:cNvSpPr>
          <p:nvPr/>
        </p:nvSpPr>
        <p:spPr>
          <a:xfrm>
            <a:off x="1143000" y="1241847"/>
            <a:ext cx="7315200" cy="35051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It is a fire that consumes sin</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And what is sin made out of?</a:t>
            </a:r>
          </a:p>
          <a:p>
            <a:pPr marL="342900" indent="-342900">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Lies and selfishness</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728043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78279"/>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Fire that Destroys the Wicked but Heals the Righteous-What is that? </a:t>
            </a:r>
          </a:p>
        </p:txBody>
      </p:sp>
      <p:sp>
        <p:nvSpPr>
          <p:cNvPr id="7" name="TextBox 6"/>
          <p:cNvSpPr txBox="1">
            <a:spLocks noChangeArrowheads="1"/>
          </p:cNvSpPr>
          <p:nvPr/>
        </p:nvSpPr>
        <p:spPr>
          <a:xfrm>
            <a:off x="1143000" y="1241847"/>
            <a:ext cx="7315200" cy="35051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It is a fire that consumes sin</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And what is sin made out of?</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Lies and selfishness</a:t>
            </a:r>
          </a:p>
          <a:p>
            <a:pPr marL="342900" indent="-342900">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What consumes a lie? </a:t>
            </a:r>
            <a:endParaRPr lang="en-US" sz="1800" dirty="0" smtClean="0">
              <a:solidFill>
                <a:schemeClr val="bg1"/>
              </a:solidFill>
              <a:effectLst>
                <a:outerShdw blurRad="38100" dist="38100" dir="2700000" algn="tl">
                  <a:srgbClr val="000000">
                    <a:alpha val="43137"/>
                  </a:srgbClr>
                </a:outerShdw>
              </a:effectLst>
            </a:endParaRPr>
          </a:p>
          <a:p>
            <a:pPr marL="800100" lvl="1" indent="-342900">
              <a:spcAft>
                <a:spcPts val="1200"/>
              </a:spcAft>
              <a:buFont typeface="Arial" panose="020B0604020202020204" pitchFamily="34" charset="0"/>
              <a:buChar char="•"/>
            </a:pPr>
            <a:endParaRPr lang="en-US" sz="1800" dirty="0">
              <a:solidFill>
                <a:schemeClr val="accent5">
                  <a:lumMod val="60000"/>
                  <a:lumOff val="40000"/>
                </a:schemeClr>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5804101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178279"/>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Fire that Destroys the Wicked but Heals the Righteous-What is that? </a:t>
            </a:r>
          </a:p>
        </p:txBody>
      </p:sp>
      <p:sp>
        <p:nvSpPr>
          <p:cNvPr id="7" name="TextBox 6"/>
          <p:cNvSpPr txBox="1">
            <a:spLocks noChangeArrowheads="1"/>
          </p:cNvSpPr>
          <p:nvPr/>
        </p:nvSpPr>
        <p:spPr>
          <a:xfrm>
            <a:off x="1143000" y="1241847"/>
            <a:ext cx="7315200" cy="35051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It is a fire that consumes sin</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And what is sin made out of?</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Lies and selfishness</a:t>
            </a:r>
          </a:p>
          <a:p>
            <a:pPr marL="342900" indent="-342900">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What consumes a lie? – TRUTH!</a:t>
            </a:r>
          </a:p>
          <a:p>
            <a:pPr lvl="1">
              <a:spcAft>
                <a:spcPts val="1200"/>
              </a:spcAft>
            </a:pPr>
            <a:endParaRPr lang="en-US" sz="1800" dirty="0" smtClean="0">
              <a:solidFill>
                <a:schemeClr val="accent5">
                  <a:lumMod val="60000"/>
                  <a:lumOff val="40000"/>
                </a:schemeClr>
              </a:solidFill>
              <a:effectLst>
                <a:outerShdw blurRad="38100" dist="38100" dir="2700000" algn="tl">
                  <a:srgbClr val="000000">
                    <a:alpha val="43137"/>
                  </a:srgbClr>
                </a:outerShdw>
              </a:effectLst>
            </a:endParaRPr>
          </a:p>
          <a:p>
            <a:pPr marL="800100" lvl="1" indent="-342900">
              <a:spcAft>
                <a:spcPts val="1200"/>
              </a:spcAft>
              <a:buFont typeface="Arial" panose="020B0604020202020204" pitchFamily="34" charset="0"/>
              <a:buChar char="•"/>
            </a:pPr>
            <a:endParaRPr lang="en-US" sz="1800" dirty="0">
              <a:solidFill>
                <a:schemeClr val="accent5">
                  <a:lumMod val="60000"/>
                  <a:lumOff val="40000"/>
                </a:schemeClr>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609517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241847"/>
            <a:ext cx="7315200" cy="35051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It is a fire that consumes sin</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And what is sin made out of?</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Lies and selfishness</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What consumes a lie? – TRUTH!</a:t>
            </a:r>
          </a:p>
          <a:p>
            <a:pPr marL="342900" indent="-342900">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What consumes selfishness? </a:t>
            </a:r>
            <a:endParaRPr lang="en-US" sz="1800" dirty="0" smtClean="0">
              <a:solidFill>
                <a:schemeClr val="accent5">
                  <a:lumMod val="60000"/>
                  <a:lumOff val="40000"/>
                </a:schemeClr>
              </a:solidFill>
              <a:effectLst>
                <a:outerShdw blurRad="38100" dist="38100" dir="2700000" algn="tl">
                  <a:srgbClr val="000000">
                    <a:alpha val="43137"/>
                  </a:srgbClr>
                </a:outerShdw>
              </a:effectLst>
            </a:endParaRPr>
          </a:p>
          <a:p>
            <a:pPr marL="800100" lvl="1" indent="-342900">
              <a:spcAft>
                <a:spcPts val="1200"/>
              </a:spcAft>
              <a:buFont typeface="Arial" panose="020B0604020202020204" pitchFamily="34" charset="0"/>
              <a:buChar char="•"/>
            </a:pPr>
            <a:endParaRPr lang="en-US" sz="1800" dirty="0">
              <a:solidFill>
                <a:schemeClr val="accent5">
                  <a:lumMod val="60000"/>
                  <a:lumOff val="40000"/>
                </a:schemeClr>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457200" y="178279"/>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Fire that Destroys the Wicked but Heals the Righteous-What is that? </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60143326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241847"/>
            <a:ext cx="7315200" cy="35051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It is a fire that consumes sin</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And what is sin made out of?</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Lies and selfishness</a:t>
            </a:r>
          </a:p>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What consumes a lie? – TRUTH!</a:t>
            </a:r>
          </a:p>
          <a:p>
            <a:pPr marL="342900" indent="-342900">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What consumes selfishness? – LOVE!</a:t>
            </a:r>
          </a:p>
          <a:p>
            <a:pPr lvl="1">
              <a:spcAft>
                <a:spcPts val="1200"/>
              </a:spcAft>
            </a:pPr>
            <a:endParaRPr lang="en-US" sz="1800" dirty="0" smtClean="0">
              <a:solidFill>
                <a:schemeClr val="accent5">
                  <a:lumMod val="60000"/>
                  <a:lumOff val="40000"/>
                </a:schemeClr>
              </a:solidFill>
              <a:effectLst>
                <a:outerShdw blurRad="38100" dist="38100" dir="2700000" algn="tl">
                  <a:srgbClr val="000000">
                    <a:alpha val="43137"/>
                  </a:srgbClr>
                </a:outerShdw>
              </a:effectLst>
            </a:endParaRPr>
          </a:p>
          <a:p>
            <a:pPr marL="800100" lvl="1" indent="-342900">
              <a:spcAft>
                <a:spcPts val="1200"/>
              </a:spcAft>
              <a:buFont typeface="Arial" panose="020B0604020202020204" pitchFamily="34" charset="0"/>
              <a:buChar char="•"/>
            </a:pPr>
            <a:endParaRPr lang="en-US" sz="1800" dirty="0">
              <a:solidFill>
                <a:schemeClr val="accent5">
                  <a:lumMod val="60000"/>
                  <a:lumOff val="40000"/>
                </a:schemeClr>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457200" y="178279"/>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Fire that Destroys the Wicked but Heals the Righteous-What is that? </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3183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4" name="TextBox 3"/>
          <p:cNvSpPr txBox="1"/>
          <p:nvPr/>
        </p:nvSpPr>
        <p:spPr>
          <a:xfrm>
            <a:off x="1676400" y="4476750"/>
            <a:ext cx="3163559" cy="400110"/>
          </a:xfrm>
          <a:prstGeom prst="rect">
            <a:avLst/>
          </a:prstGeom>
          <a:noFill/>
        </p:spPr>
        <p:txBody>
          <a:bodyPr wrap="none" rtlCol="0">
            <a:spAutoFit/>
          </a:bodyPr>
          <a:lstStyle/>
          <a:p>
            <a:r>
              <a:rPr lang="en-US" sz="1000" u="sng" dirty="0" smtClean="0">
                <a:solidFill>
                  <a:schemeClr val="bg1"/>
                </a:solidFill>
              </a:rPr>
              <a:t>1. Health Psychol.</a:t>
            </a:r>
            <a:r>
              <a:rPr lang="en-US" sz="1000" dirty="0" smtClean="0">
                <a:solidFill>
                  <a:schemeClr val="bg1"/>
                </a:solidFill>
              </a:rPr>
              <a:t> 2011 </a:t>
            </a:r>
            <a:r>
              <a:rPr lang="en-US" sz="1000" dirty="0">
                <a:solidFill>
                  <a:schemeClr val="bg1"/>
                </a:solidFill>
              </a:rPr>
              <a:t>Jul;30(4):424-9; discussion 430-1. </a:t>
            </a:r>
          </a:p>
          <a:p>
            <a:endParaRPr lang="en-US" sz="1000" dirty="0">
              <a:solidFill>
                <a:schemeClr val="bg1"/>
              </a:solidFill>
            </a:endParaRPr>
          </a:p>
        </p:txBody>
      </p:sp>
      <p:sp>
        <p:nvSpPr>
          <p:cNvPr id="7" name="TextBox 6"/>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Body Response to Belief About </a:t>
            </a:r>
            <a:r>
              <a:rPr lang="en-US" sz="2800" dirty="0" smtClean="0">
                <a:solidFill>
                  <a:schemeClr val="bg1"/>
                </a:solidFill>
                <a:effectLst>
                  <a:outerShdw blurRad="38100" dist="38100" dir="2700000" algn="tl">
                    <a:srgbClr val="000000">
                      <a:alpha val="43137"/>
                    </a:srgbClr>
                  </a:outerShdw>
                </a:effectLst>
              </a:rPr>
              <a:t>Food</a:t>
            </a:r>
            <a:r>
              <a:rPr lang="en-US" sz="2800" baseline="30000" dirty="0" smtClean="0">
                <a:solidFill>
                  <a:schemeClr val="bg1"/>
                </a:solidFill>
                <a:effectLst>
                  <a:outerShdw blurRad="38100" dist="38100" dir="2700000" algn="tl">
                    <a:srgbClr val="000000">
                      <a:alpha val="43137"/>
                    </a:srgbClr>
                  </a:outerShdw>
                </a:effectLst>
              </a:rPr>
              <a:t>1</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46 people given a milkshake 2 weeks apart</a:t>
            </a:r>
          </a:p>
          <a:p>
            <a:pPr marL="342900" indent="-342900">
              <a:lnSpc>
                <a:spcPct val="80000"/>
              </a:lnSpc>
              <a:spcAft>
                <a:spcPts val="600"/>
              </a:spcAft>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253867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241845"/>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spcAft>
                <a:spcPts val="1200"/>
              </a:spcAft>
              <a:buFont typeface="Arial" panose="020B0604020202020204" pitchFamily="34" charset="0"/>
              <a:buChar char="•"/>
            </a:pPr>
            <a:r>
              <a:rPr lang="en-US" sz="2800" dirty="0" smtClean="0">
                <a:solidFill>
                  <a:srgbClr val="FFFFFF"/>
                </a:solidFill>
                <a:effectLst>
                  <a:outerShdw blurRad="38100" dist="38100" dir="2700000" algn="tl">
                    <a:srgbClr val="000000">
                      <a:alpha val="43137"/>
                    </a:srgbClr>
                  </a:outerShdw>
                </a:effectLst>
              </a:rPr>
              <a:t>Truth &amp; Love </a:t>
            </a:r>
            <a:r>
              <a:rPr lang="en-US" sz="1800" dirty="0" smtClean="0">
                <a:solidFill>
                  <a:srgbClr val="8EB4E3"/>
                </a:solidFill>
                <a:effectLst>
                  <a:outerShdw blurRad="38100" dist="38100" dir="2700000" algn="tl">
                    <a:srgbClr val="000000">
                      <a:alpha val="43137"/>
                    </a:srgbClr>
                  </a:outerShdw>
                </a:effectLst>
              </a:rPr>
              <a:t>John 16:13, 1John 4:8, Galatians 5:22 </a:t>
            </a:r>
          </a:p>
          <a:p>
            <a:pPr lvl="1">
              <a:spcAft>
                <a:spcPts val="1200"/>
              </a:spcAft>
            </a:pPr>
            <a:endParaRPr lang="en-US" sz="1800" dirty="0" smtClean="0">
              <a:solidFill>
                <a:schemeClr val="accent5">
                  <a:lumMod val="60000"/>
                  <a:lumOff val="40000"/>
                </a:schemeClr>
              </a:solidFill>
              <a:effectLst>
                <a:outerShdw blurRad="38100" dist="38100" dir="2700000" algn="tl">
                  <a:srgbClr val="000000">
                    <a:alpha val="43137"/>
                  </a:srgbClr>
                </a:outerShdw>
              </a:effectLst>
            </a:endParaRPr>
          </a:p>
          <a:p>
            <a:pPr marL="800100" lvl="1" indent="-342900">
              <a:spcAft>
                <a:spcPts val="1200"/>
              </a:spcAft>
              <a:buFont typeface="Arial" panose="020B0604020202020204" pitchFamily="34" charset="0"/>
              <a:buChar char="•"/>
            </a:pPr>
            <a:endParaRPr lang="en-US" sz="1800" dirty="0">
              <a:solidFill>
                <a:schemeClr val="accent5">
                  <a:lumMod val="60000"/>
                  <a:lumOff val="40000"/>
                </a:schemeClr>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The Holy Spirit is the Spirit of:</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22449520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241846"/>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spcAft>
                <a:spcPts val="12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Truth &amp; Love </a:t>
            </a:r>
            <a:r>
              <a:rPr lang="en-US" sz="1800" dirty="0" smtClean="0">
                <a:solidFill>
                  <a:schemeClr val="accent5">
                    <a:lumMod val="75000"/>
                  </a:schemeClr>
                </a:solidFill>
                <a:effectLst>
                  <a:outerShdw blurRad="38100" dist="38100" dir="2700000" algn="tl">
                    <a:srgbClr val="000000">
                      <a:alpha val="43137"/>
                    </a:srgbClr>
                  </a:outerShdw>
                </a:effectLst>
              </a:rPr>
              <a:t>John 16:13, 1John 4:8, Galatians 5:22 </a:t>
            </a:r>
          </a:p>
          <a:p>
            <a:pPr marL="342900" indent="-342900">
              <a:spcAft>
                <a:spcPts val="12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At Pentecost the Spirit fell and they saw – two streams of fire – the fire of truth and love – but no one got burned, the building didn’t catch on fire. </a:t>
            </a:r>
            <a:r>
              <a:rPr lang="en-US" sz="1800" dirty="0" smtClean="0">
                <a:solidFill>
                  <a:schemeClr val="tx2">
                    <a:lumMod val="40000"/>
                    <a:lumOff val="60000"/>
                  </a:schemeClr>
                </a:solidFill>
                <a:effectLst>
                  <a:outerShdw blurRad="38100" dist="38100" dir="2700000" algn="tl">
                    <a:srgbClr val="000000">
                      <a:alpha val="43137"/>
                    </a:srgbClr>
                  </a:outerShdw>
                </a:effectLst>
              </a:rPr>
              <a:t>Acts 2:3</a:t>
            </a:r>
            <a:endParaRPr lang="en-US" sz="2800" dirty="0" smtClean="0">
              <a:solidFill>
                <a:schemeClr val="tx2">
                  <a:lumMod val="40000"/>
                  <a:lumOff val="60000"/>
                </a:schemeClr>
              </a:solidFill>
              <a:effectLst>
                <a:outerShdw blurRad="38100" dist="38100" dir="2700000" algn="tl">
                  <a:srgbClr val="000000">
                    <a:alpha val="43137"/>
                  </a:srgbClr>
                </a:outerShdw>
              </a:effectLst>
            </a:endParaRPr>
          </a:p>
          <a:p>
            <a:pPr lvl="1">
              <a:spcAft>
                <a:spcPts val="1200"/>
              </a:spcAft>
            </a:pPr>
            <a:endParaRPr lang="en-US" sz="1800" dirty="0" smtClean="0">
              <a:solidFill>
                <a:schemeClr val="accent5">
                  <a:lumMod val="60000"/>
                  <a:lumOff val="40000"/>
                </a:schemeClr>
              </a:solidFill>
              <a:effectLst>
                <a:outerShdw blurRad="38100" dist="38100" dir="2700000" algn="tl">
                  <a:srgbClr val="000000">
                    <a:alpha val="43137"/>
                  </a:srgbClr>
                </a:outerShdw>
              </a:effectLst>
            </a:endParaRPr>
          </a:p>
          <a:p>
            <a:pPr marL="800100" lvl="1" indent="-342900">
              <a:spcAft>
                <a:spcPts val="1200"/>
              </a:spcAft>
              <a:buFont typeface="Arial" panose="020B0604020202020204" pitchFamily="34" charset="0"/>
              <a:buChar char="•"/>
            </a:pPr>
            <a:endParaRPr lang="en-US" sz="1800" dirty="0">
              <a:solidFill>
                <a:schemeClr val="accent5">
                  <a:lumMod val="60000"/>
                  <a:lumOff val="40000"/>
                </a:schemeClr>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The Holy Spirit is the Spirit of:</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86912236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098071"/>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smtClean="0">
                <a:solidFill>
                  <a:srgbClr val="FFFFFF"/>
                </a:solidFill>
                <a:effectLst>
                  <a:outerShdw blurRad="38100" dist="38100" dir="2700000" algn="tl">
                    <a:srgbClr val="000000">
                      <a:alpha val="43137"/>
                    </a:srgbClr>
                  </a:outerShdw>
                </a:effectLst>
              </a:rPr>
              <a:t>Aaron’s sons </a:t>
            </a:r>
            <a:r>
              <a:rPr lang="en-US" sz="2800" dirty="0" err="1" smtClean="0">
                <a:solidFill>
                  <a:srgbClr val="FFFFFF"/>
                </a:solidFill>
                <a:effectLst>
                  <a:outerShdw blurRad="38100" dist="38100" dir="2700000" algn="tl">
                    <a:srgbClr val="000000">
                      <a:alpha val="43137"/>
                    </a:srgbClr>
                  </a:outerShdw>
                </a:effectLst>
              </a:rPr>
              <a:t>Nadab</a:t>
            </a:r>
            <a:r>
              <a:rPr lang="en-US" sz="2800" dirty="0" smtClean="0">
                <a:solidFill>
                  <a:srgbClr val="FFFFFF"/>
                </a:solidFill>
                <a:effectLst>
                  <a:outerShdw blurRad="38100" dist="38100" dir="2700000" algn="tl">
                    <a:srgbClr val="000000">
                      <a:alpha val="43137"/>
                    </a:srgbClr>
                  </a:outerShdw>
                </a:effectLst>
              </a:rPr>
              <a:t> and </a:t>
            </a:r>
            <a:r>
              <a:rPr lang="en-US" sz="2800" dirty="0" err="1" smtClean="0">
                <a:solidFill>
                  <a:srgbClr val="FFFFFF"/>
                </a:solidFill>
                <a:effectLst>
                  <a:outerShdw blurRad="38100" dist="38100" dir="2700000" algn="tl">
                    <a:srgbClr val="000000">
                      <a:alpha val="43137"/>
                    </a:srgbClr>
                  </a:outerShdw>
                </a:effectLst>
              </a:rPr>
              <a:t>Abihu</a:t>
            </a:r>
            <a:r>
              <a:rPr lang="en-US" sz="2800" dirty="0" smtClean="0">
                <a:solidFill>
                  <a:srgbClr val="FFFFFF"/>
                </a:solidFill>
                <a:effectLst>
                  <a:outerShdw blurRad="38100" dist="38100" dir="2700000" algn="tl">
                    <a:srgbClr val="000000">
                      <a:alpha val="43137"/>
                    </a:srgbClr>
                  </a:outerShdw>
                </a:effectLst>
              </a:rPr>
              <a:t>… offered unauthorized fire before the Lord... So fire came out from the presence of the Lord and </a:t>
            </a:r>
            <a:r>
              <a:rPr lang="en-US" sz="2800" dirty="0" smtClean="0">
                <a:solidFill>
                  <a:srgbClr val="FFFF99"/>
                </a:solidFill>
                <a:effectLst>
                  <a:outerShdw blurRad="38100" dist="38100" dir="2700000" algn="tl">
                    <a:srgbClr val="000000">
                      <a:alpha val="43137"/>
                    </a:srgbClr>
                  </a:outerShdw>
                </a:effectLst>
              </a:rPr>
              <a:t>consumed them</a:t>
            </a:r>
            <a:r>
              <a:rPr lang="en-US" sz="2800" dirty="0" smtClean="0">
                <a:solidFill>
                  <a:srgbClr val="FFFFFF"/>
                </a:solidFill>
                <a:effectLst>
                  <a:outerShdw blurRad="38100" dist="38100" dir="2700000" algn="tl">
                    <a:srgbClr val="000000">
                      <a:alpha val="43137"/>
                    </a:srgbClr>
                  </a:outerShdw>
                </a:effectLst>
              </a:rPr>
              <a:t>, and </a:t>
            </a:r>
            <a:r>
              <a:rPr lang="en-US" sz="2800" dirty="0" smtClean="0">
                <a:solidFill>
                  <a:srgbClr val="FFFF99"/>
                </a:solidFill>
                <a:effectLst>
                  <a:outerShdw blurRad="38100" dist="38100" dir="2700000" algn="tl">
                    <a:srgbClr val="000000">
                      <a:alpha val="43137"/>
                    </a:srgbClr>
                  </a:outerShdw>
                </a:effectLst>
              </a:rPr>
              <a:t>they died before the Lord</a:t>
            </a:r>
            <a:r>
              <a:rPr lang="en-US" sz="2800" dirty="0" smtClean="0">
                <a:solidFill>
                  <a:srgbClr val="FFFFFF"/>
                </a:solidFill>
                <a:effectLst>
                  <a:outerShdw blurRad="38100" dist="38100" dir="2700000" algn="tl">
                    <a:srgbClr val="000000">
                      <a:alpha val="43137"/>
                    </a:srgbClr>
                  </a:outerShdw>
                </a:effectLst>
              </a:rPr>
              <a:t>…</a:t>
            </a:r>
            <a:r>
              <a:rPr lang="en-US" sz="2800" dirty="0">
                <a:solidFill>
                  <a:srgbClr val="FFFFFF"/>
                </a:solidFill>
                <a:effectLst>
                  <a:outerShdw blurRad="38100" dist="38100" dir="2700000" algn="tl">
                    <a:srgbClr val="000000">
                      <a:alpha val="43137"/>
                    </a:srgbClr>
                  </a:outerShdw>
                </a:effectLst>
              </a:rPr>
              <a:t>Moses summoned </a:t>
            </a:r>
            <a:r>
              <a:rPr lang="en-US" sz="2800" dirty="0" smtClean="0">
                <a:solidFill>
                  <a:srgbClr val="FFFFFF"/>
                </a:solidFill>
                <a:effectLst>
                  <a:outerShdw blurRad="38100" dist="38100" dir="2700000" algn="tl">
                    <a:srgbClr val="000000">
                      <a:alpha val="43137"/>
                    </a:srgbClr>
                  </a:outerShdw>
                </a:effectLst>
              </a:rPr>
              <a:t>[their cousins], </a:t>
            </a:r>
            <a:r>
              <a:rPr lang="en-US" sz="2800" dirty="0">
                <a:solidFill>
                  <a:srgbClr val="FFFFFF"/>
                </a:solidFill>
                <a:effectLst>
                  <a:outerShdw blurRad="38100" dist="38100" dir="2700000" algn="tl">
                    <a:srgbClr val="000000">
                      <a:alpha val="43137"/>
                    </a:srgbClr>
                  </a:outerShdw>
                </a:effectLst>
              </a:rPr>
              <a:t>and said to them, “Come here; carry your cousins outside the </a:t>
            </a:r>
            <a:r>
              <a:rPr lang="en-US" sz="2800" dirty="0" smtClean="0">
                <a:solidFill>
                  <a:srgbClr val="FFFFFF"/>
                </a:solidFill>
                <a:effectLst>
                  <a:outerShdw blurRad="38100" dist="38100" dir="2700000" algn="tl">
                    <a:srgbClr val="000000">
                      <a:alpha val="43137"/>
                    </a:srgbClr>
                  </a:outerShdw>
                </a:effectLst>
              </a:rPr>
              <a:t>camp…” So </a:t>
            </a:r>
            <a:r>
              <a:rPr lang="en-US" sz="2800" dirty="0">
                <a:solidFill>
                  <a:srgbClr val="FFFFFF"/>
                </a:solidFill>
                <a:effectLst>
                  <a:outerShdw blurRad="38100" dist="38100" dir="2700000" algn="tl">
                    <a:srgbClr val="000000">
                      <a:alpha val="43137"/>
                    </a:srgbClr>
                  </a:outerShdw>
                </a:effectLst>
              </a:rPr>
              <a:t>they came and carried them, </a:t>
            </a:r>
            <a:r>
              <a:rPr lang="en-US" sz="2800" dirty="0">
                <a:solidFill>
                  <a:srgbClr val="FFFF99"/>
                </a:solidFill>
                <a:effectLst>
                  <a:outerShdw blurRad="38100" dist="38100" dir="2700000" algn="tl">
                    <a:srgbClr val="000000">
                      <a:alpha val="43137"/>
                    </a:srgbClr>
                  </a:outerShdw>
                </a:effectLst>
              </a:rPr>
              <a:t>still in their tunics</a:t>
            </a:r>
            <a:r>
              <a:rPr lang="en-US" sz="2800" dirty="0">
                <a:solidFill>
                  <a:srgbClr val="FFFFFF"/>
                </a:solidFill>
                <a:effectLst>
                  <a:outerShdw blurRad="38100" dist="38100" dir="2700000" algn="tl">
                    <a:srgbClr val="000000">
                      <a:alpha val="43137"/>
                    </a:srgbClr>
                  </a:outerShdw>
                </a:effectLst>
              </a:rPr>
              <a:t>, outside the camp, as Moses ordered. </a:t>
            </a:r>
            <a:r>
              <a:rPr lang="en-US" sz="1800" dirty="0" smtClean="0">
                <a:solidFill>
                  <a:srgbClr val="8EB4E3"/>
                </a:solidFill>
                <a:effectLst>
                  <a:outerShdw blurRad="38100" dist="38100" dir="2700000" algn="tl">
                    <a:srgbClr val="000000">
                      <a:alpha val="43137"/>
                    </a:srgbClr>
                  </a:outerShdw>
                </a:effectLst>
              </a:rPr>
              <a:t>Leviticus </a:t>
            </a:r>
            <a:r>
              <a:rPr lang="en-US" sz="1800" dirty="0">
                <a:solidFill>
                  <a:srgbClr val="8EB4E3"/>
                </a:solidFill>
                <a:effectLst>
                  <a:outerShdw blurRad="38100" dist="38100" dir="2700000" algn="tl">
                    <a:srgbClr val="000000">
                      <a:alpha val="43137"/>
                    </a:srgbClr>
                  </a:outerShdw>
                </a:effectLst>
              </a:rPr>
              <a:t>10</a:t>
            </a:r>
            <a:r>
              <a:rPr lang="en-US" sz="1800" dirty="0" smtClean="0">
                <a:solidFill>
                  <a:srgbClr val="8EB4E3"/>
                </a:solidFill>
                <a:effectLst>
                  <a:outerShdw blurRad="38100" dist="38100" dir="2700000" algn="tl">
                    <a:srgbClr val="000000">
                      <a:alpha val="43137"/>
                    </a:srgbClr>
                  </a:outerShdw>
                </a:effectLst>
              </a:rPr>
              <a:t>:1-5</a:t>
            </a:r>
            <a:endParaRPr lang="en-US" sz="1800" dirty="0">
              <a:solidFill>
                <a:srgbClr val="8EB4E3"/>
              </a:solidFill>
              <a:effectLst>
                <a:outerShdw blurRad="38100" dist="38100" dir="2700000" algn="tl">
                  <a:srgbClr val="000000">
                    <a:alpha val="43137"/>
                  </a:srgbClr>
                </a:outerShdw>
              </a:effectLst>
            </a:endParaRPr>
          </a:p>
          <a:p>
            <a:pPr>
              <a:lnSpc>
                <a:spcPct val="90000"/>
              </a:lnSpc>
            </a:pPr>
            <a:endParaRPr lang="en-US" sz="2800" dirty="0" smtClean="0">
              <a:solidFill>
                <a:srgbClr val="FFFFFF"/>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Further Evidence</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456062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809750"/>
            <a:ext cx="7315200" cy="2743199"/>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endParaRPr lang="en-US" sz="2400" dirty="0" smtClean="0">
              <a:solidFill>
                <a:srgbClr val="FFFFFF"/>
              </a:solidFill>
            </a:endParaRPr>
          </a:p>
        </p:txBody>
      </p:sp>
      <p:sp>
        <p:nvSpPr>
          <p:cNvPr id="4" name="TextBox 3"/>
          <p:cNvSpPr txBox="1">
            <a:spLocks noChangeArrowheads="1"/>
          </p:cNvSpPr>
          <p:nvPr/>
        </p:nvSpPr>
        <p:spPr>
          <a:xfrm>
            <a:off x="457200" y="57150"/>
            <a:ext cx="8186530" cy="13906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What Happens to Those Solidified In Lies and Selfishness When they Come Into Unveiled Love and Truth?</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73561264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801688" y="1809750"/>
            <a:ext cx="7656512" cy="27431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smtClean="0">
                <a:solidFill>
                  <a:srgbClr val="FFFFFF"/>
                </a:solidFill>
                <a:effectLst>
                  <a:outerShdw blurRad="38100" dist="38100" dir="2700000" algn="tl">
                    <a:srgbClr val="000000">
                      <a:alpha val="43137"/>
                    </a:srgbClr>
                  </a:outerShdw>
                </a:effectLst>
              </a:rPr>
              <a:t>Patients who wish their abusers would admit what they did.</a:t>
            </a:r>
          </a:p>
        </p:txBody>
      </p:sp>
      <p:sp>
        <p:nvSpPr>
          <p:cNvPr id="5" name="TextBox 4"/>
          <p:cNvSpPr txBox="1">
            <a:spLocks noChangeArrowheads="1"/>
          </p:cNvSpPr>
          <p:nvPr/>
        </p:nvSpPr>
        <p:spPr>
          <a:xfrm>
            <a:off x="457200" y="57150"/>
            <a:ext cx="8186530" cy="13906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What Happens to Those Solidified In Lies and Selfishness When they Come Into Unveiled Love and Truth?</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85480399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801688" y="1809750"/>
            <a:ext cx="7656512" cy="27431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Patients who wish their abusers would admit what they did.</a:t>
            </a:r>
          </a:p>
          <a:p>
            <a:pPr marL="342900" indent="-342900">
              <a:buFont typeface="Arial"/>
              <a:buChar char="•"/>
            </a:pPr>
            <a:r>
              <a:rPr lang="en-US" sz="2800" dirty="0">
                <a:solidFill>
                  <a:schemeClr val="bg1"/>
                </a:solidFill>
                <a:effectLst>
                  <a:outerShdw blurRad="38100" dist="38100" dir="2700000" algn="tl">
                    <a:srgbClr val="000000">
                      <a:alpha val="43137"/>
                    </a:srgbClr>
                  </a:outerShdw>
                </a:effectLst>
              </a:rPr>
              <a:t>"If your enemy is hungry, feed him; if he is thirsty, give him something to drink. In doing this, you will heap burning coals on his head." </a:t>
            </a:r>
            <a:r>
              <a:rPr lang="en-US" sz="1800" dirty="0">
                <a:solidFill>
                  <a:srgbClr val="8EB4E3"/>
                </a:solidFill>
                <a:effectLst>
                  <a:outerShdw blurRad="38100" dist="38100" dir="2700000" algn="tl">
                    <a:srgbClr val="000000">
                      <a:alpha val="43137"/>
                    </a:srgbClr>
                  </a:outerShdw>
                </a:effectLst>
              </a:rPr>
              <a:t>Proverbs 25:21,22 and Romans 12:20 </a:t>
            </a:r>
          </a:p>
          <a:p>
            <a:pPr marL="342900" indent="-342900">
              <a:buFont typeface="Arial"/>
              <a:buChar char="•"/>
            </a:pPr>
            <a:endParaRPr lang="en-US" sz="2800" dirty="0" smtClean="0">
              <a:solidFill>
                <a:srgbClr val="FFFFFF"/>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457200" y="57150"/>
            <a:ext cx="8186530" cy="13906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What Happens to Those Solidified In Lies and Selfishness When they Come Into Unveiled Love and Truth?</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0880453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02"/>
            <a:ext cx="8229600" cy="857250"/>
          </a:xfrm>
        </p:spPr>
        <p:txBody>
          <a:bodyPr/>
          <a:lstStyle/>
          <a:p>
            <a:r>
              <a:rPr lang="en-US" dirty="0" smtClean="0"/>
              <a:t>Origen of Alexandria</a:t>
            </a:r>
            <a:endParaRPr lang="en-US" dirty="0"/>
          </a:p>
        </p:txBody>
      </p:sp>
      <p:sp>
        <p:nvSpPr>
          <p:cNvPr id="3" name="Content Placeholder 2"/>
          <p:cNvSpPr>
            <a:spLocks noGrp="1"/>
          </p:cNvSpPr>
          <p:nvPr>
            <p:ph idx="1"/>
          </p:nvPr>
        </p:nvSpPr>
        <p:spPr>
          <a:xfrm>
            <a:off x="1143000" y="1809774"/>
            <a:ext cx="7543800" cy="3394472"/>
          </a:xfrm>
        </p:spPr>
        <p:txBody>
          <a:bodyPr/>
          <a:lstStyle/>
          <a:p>
            <a:pPr marL="0" indent="0">
              <a:buNone/>
            </a:pPr>
            <a:r>
              <a:rPr lang="en-US" dirty="0">
                <a:effectLst>
                  <a:outerShdw blurRad="38100" dist="38100" dir="2700000" algn="tl">
                    <a:srgbClr val="000000">
                      <a:alpha val="43137"/>
                    </a:srgbClr>
                  </a:outerShdw>
                </a:effectLst>
              </a:rPr>
              <a:t>Scripture indicates that every sinner kindles for himself the flame of his own fire, and is not plunged into a fire which has been previously kindled by someone else or which existed before him</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05648212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Lucifer’s End</a:t>
            </a:r>
            <a:endParaRPr lang="en-US" dirty="0"/>
          </a:p>
        </p:txBody>
      </p:sp>
      <p:sp>
        <p:nvSpPr>
          <p:cNvPr id="3" name="Content Placeholder 2"/>
          <p:cNvSpPr>
            <a:spLocks noGrp="1"/>
          </p:cNvSpPr>
          <p:nvPr>
            <p:ph idx="1"/>
          </p:nvPr>
        </p:nvSpPr>
        <p:spPr>
          <a:xfrm>
            <a:off x="1143000" y="1809774"/>
            <a:ext cx="7543800" cy="3394472"/>
          </a:xfrm>
        </p:spPr>
        <p:txBody>
          <a:bodyPr/>
          <a:lstStyle/>
          <a:p>
            <a:pPr marL="0" indent="0">
              <a:buNone/>
            </a:pPr>
            <a:r>
              <a:rPr lang="en-US" dirty="0"/>
              <a:t>By your many sins and dishonest trade </a:t>
            </a:r>
            <a:r>
              <a:rPr lang="en-US" dirty="0" smtClean="0"/>
              <a:t>you </a:t>
            </a:r>
            <a:r>
              <a:rPr lang="en-US" dirty="0"/>
              <a:t>have desecrated your sanctuaries. </a:t>
            </a:r>
            <a:r>
              <a:rPr lang="en-US" dirty="0" smtClean="0"/>
              <a:t>So </a:t>
            </a:r>
            <a:r>
              <a:rPr lang="en-US" dirty="0"/>
              <a:t>I made a fire come out from you, </a:t>
            </a:r>
            <a:r>
              <a:rPr lang="en-US" dirty="0" smtClean="0"/>
              <a:t>and </a:t>
            </a:r>
            <a:r>
              <a:rPr lang="en-US" dirty="0"/>
              <a:t>it consumed </a:t>
            </a:r>
            <a:r>
              <a:rPr lang="en-US" dirty="0" smtClean="0"/>
              <a:t>you… </a:t>
            </a:r>
            <a:r>
              <a:rPr lang="en-US" sz="1600" dirty="0" smtClean="0">
                <a:solidFill>
                  <a:srgbClr val="8EB4E3"/>
                </a:solidFill>
              </a:rPr>
              <a:t>Ezekiel </a:t>
            </a:r>
            <a:r>
              <a:rPr lang="en-US" sz="1600" dirty="0">
                <a:solidFill>
                  <a:srgbClr val="8EB4E3"/>
                </a:solidFill>
              </a:rPr>
              <a:t>28:</a:t>
            </a:r>
            <a:r>
              <a:rPr lang="en-US" sz="1600" dirty="0" smtClean="0">
                <a:solidFill>
                  <a:srgbClr val="8EB4E3"/>
                </a:solidFill>
              </a:rPr>
              <a:t>18</a:t>
            </a:r>
            <a:endParaRPr lang="en-US" sz="1600" dirty="0">
              <a:solidFill>
                <a:srgbClr val="8EB4E3"/>
              </a:solidFill>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86186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What </a:t>
            </a:r>
            <a:r>
              <a:rPr lang="en-US" sz="3200" b="1" cap="small" spc="100" dirty="0">
                <a:solidFill>
                  <a:srgbClr val="FFFFCC"/>
                </a:solidFill>
                <a:effectLst>
                  <a:outerShdw blurRad="38100" dist="38100" dir="2700000" algn="tl">
                    <a:srgbClr val="000000">
                      <a:alpha val="43137"/>
                    </a:srgbClr>
                  </a:outerShdw>
                </a:effectLst>
              </a:rPr>
              <a:t>A</a:t>
            </a:r>
            <a:r>
              <a:rPr lang="en-US" sz="3200" b="1" cap="small" spc="100" dirty="0" smtClean="0">
                <a:solidFill>
                  <a:srgbClr val="FFFFCC"/>
                </a:solidFill>
                <a:effectLst>
                  <a:outerShdw blurRad="38100" dist="38100" dir="2700000" algn="tl">
                    <a:srgbClr val="000000">
                      <a:alpha val="43137"/>
                    </a:srgbClr>
                  </a:outerShdw>
                </a:effectLst>
              </a:rPr>
              <a:t>bout Revelation 14?</a:t>
            </a:r>
          </a:p>
        </p:txBody>
      </p:sp>
      <p:sp>
        <p:nvSpPr>
          <p:cNvPr id="6" name="TextBox 5"/>
          <p:cNvSpPr txBox="1">
            <a:spLocks noChangeArrowheads="1"/>
          </p:cNvSpPr>
          <p:nvPr/>
        </p:nvSpPr>
        <p:spPr>
          <a:xfrm>
            <a:off x="1143000" y="1141200"/>
            <a:ext cx="73152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80000"/>
              </a:lnSpc>
            </a:pPr>
            <a:r>
              <a:rPr lang="en-US" sz="2800" dirty="0">
                <a:solidFill>
                  <a:schemeClr val="bg1"/>
                </a:solidFill>
                <a:effectLst>
                  <a:outerShdw blurRad="38100" dist="38100" dir="2700000" algn="tl">
                    <a:srgbClr val="000000">
                      <a:alpha val="43137"/>
                    </a:srgbClr>
                  </a:outerShdw>
                </a:effectLst>
              </a:rPr>
              <a:t>A third angel followed them and said in a loud voice: “If anyone worships the beast and his image and receives his mark on the forehead or on the hand</a:t>
            </a:r>
            <a:r>
              <a:rPr lang="en-US" sz="2800" dirty="0" smtClean="0">
                <a:solidFill>
                  <a:schemeClr val="bg1"/>
                </a:solidFill>
                <a:effectLst>
                  <a:outerShdw blurRad="38100" dist="38100" dir="2700000" algn="tl">
                    <a:srgbClr val="000000">
                      <a:alpha val="43137"/>
                    </a:srgbClr>
                  </a:outerShdw>
                </a:effectLst>
              </a:rPr>
              <a:t>, he</a:t>
            </a:r>
            <a:r>
              <a:rPr lang="en-US" sz="2800" dirty="0">
                <a:solidFill>
                  <a:schemeClr val="bg1"/>
                </a:solidFill>
                <a:effectLst>
                  <a:outerShdw blurRad="38100" dist="38100" dir="2700000" algn="tl">
                    <a:srgbClr val="000000">
                      <a:alpha val="43137"/>
                    </a:srgbClr>
                  </a:outerShdw>
                </a:effectLst>
              </a:rPr>
              <a:t>, too, will drink of the wine of God’s fury, which has been poured full strength into the cup of his wrath. He will be tormented with </a:t>
            </a:r>
            <a:r>
              <a:rPr lang="en-US" sz="2800" dirty="0">
                <a:solidFill>
                  <a:srgbClr val="FFFF99"/>
                </a:solidFill>
                <a:effectLst>
                  <a:outerShdw blurRad="38100" dist="38100" dir="2700000" algn="tl">
                    <a:srgbClr val="000000">
                      <a:alpha val="43137"/>
                    </a:srgbClr>
                  </a:outerShdw>
                </a:effectLst>
              </a:rPr>
              <a:t>burning sulfur in the presence of the holy angels and of the Lamb</a:t>
            </a:r>
            <a:r>
              <a:rPr lang="en-US" sz="2800" dirty="0">
                <a:solidFill>
                  <a:schemeClr val="bg1"/>
                </a:solidFill>
                <a:effectLst>
                  <a:outerShdw blurRad="38100" dist="38100" dir="2700000" algn="tl">
                    <a:srgbClr val="000000">
                      <a:alpha val="43137"/>
                    </a:srgbClr>
                  </a:outerShdw>
                </a:effectLst>
              </a:rPr>
              <a:t>. </a:t>
            </a:r>
            <a:r>
              <a:rPr lang="en-US" sz="2800" dirty="0" smtClean="0">
                <a:solidFill>
                  <a:srgbClr val="FFFF99"/>
                </a:solidFill>
                <a:effectLst>
                  <a:outerShdw blurRad="38100" dist="38100" dir="2700000" algn="tl">
                    <a:srgbClr val="000000">
                      <a:alpha val="43137"/>
                    </a:srgbClr>
                  </a:outerShdw>
                </a:effectLst>
              </a:rPr>
              <a:t>And </a:t>
            </a:r>
            <a:r>
              <a:rPr lang="en-US" sz="2800" dirty="0">
                <a:solidFill>
                  <a:srgbClr val="FFFF99"/>
                </a:solidFill>
                <a:effectLst>
                  <a:outerShdw blurRad="38100" dist="38100" dir="2700000" algn="tl">
                    <a:srgbClr val="000000">
                      <a:alpha val="43137"/>
                    </a:srgbClr>
                  </a:outerShdw>
                </a:effectLst>
              </a:rPr>
              <a:t>the smoke of their torment rises for ever and ever</a:t>
            </a:r>
            <a:r>
              <a:rPr lang="en-US" sz="2800" dirty="0" smtClean="0">
                <a:solidFill>
                  <a:srgbClr val="FFFF99"/>
                </a:solidFill>
                <a:effectLst>
                  <a:outerShdw blurRad="38100" dist="38100" dir="2700000" algn="tl">
                    <a:srgbClr val="000000">
                      <a:alpha val="43137"/>
                    </a:srgbClr>
                  </a:outerShdw>
                </a:effectLst>
              </a:rPr>
              <a:t>.       </a:t>
            </a:r>
            <a:r>
              <a:rPr lang="en-US" sz="1800" dirty="0" smtClean="0">
                <a:solidFill>
                  <a:srgbClr val="8EB4E3"/>
                </a:solidFill>
                <a:effectLst>
                  <a:outerShdw blurRad="38100" dist="38100" dir="2700000" algn="tl">
                    <a:srgbClr val="000000">
                      <a:alpha val="43137"/>
                    </a:srgbClr>
                  </a:outerShdw>
                </a:effectLst>
              </a:rPr>
              <a:t>VS 9-11</a:t>
            </a:r>
            <a:endParaRPr lang="en-US" sz="2800" dirty="0">
              <a:solidFill>
                <a:srgbClr val="8EB4E3"/>
              </a:solidFill>
              <a:effectLst>
                <a:outerShdw blurRad="38100" dist="38100" dir="2700000" algn="tl">
                  <a:srgbClr val="000000">
                    <a:alpha val="43137"/>
                  </a:srgbClr>
                </a:outerShdw>
              </a:effectLst>
            </a:endParaRPr>
          </a:p>
          <a:p>
            <a:pPr lvl="1">
              <a:lnSpc>
                <a:spcPct val="80000"/>
              </a:lnSpc>
            </a:pPr>
            <a:r>
              <a:rPr lang="en-US" sz="2800" dirty="0">
                <a:solidFill>
                  <a:schemeClr val="bg1"/>
                </a:solidFill>
                <a:effectLst>
                  <a:outerShdw blurRad="38100" dist="38100" dir="2700000" algn="tl">
                    <a:srgbClr val="000000">
                      <a:alpha val="43137"/>
                    </a:srgbClr>
                  </a:outerShdw>
                </a:effectLst>
              </a:rPr>
              <a:t> </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7455892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141202"/>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80000"/>
              </a:lnSpc>
            </a:pPr>
            <a:r>
              <a:rPr lang="en-US" sz="2800" dirty="0">
                <a:solidFill>
                  <a:schemeClr val="bg1"/>
                </a:solidFill>
                <a:effectLst>
                  <a:outerShdw blurRad="38100" dist="38100" dir="2700000" algn="tl">
                    <a:srgbClr val="000000">
                      <a:alpha val="43137"/>
                    </a:srgbClr>
                  </a:outerShdw>
                </a:effectLst>
              </a:rPr>
              <a:t>The word translated brimstone or sulfurous fire is the Greek word “</a:t>
            </a:r>
            <a:r>
              <a:rPr lang="en-US" sz="2800" i="1" dirty="0" err="1">
                <a:solidFill>
                  <a:srgbClr val="FFFF99"/>
                </a:solidFill>
                <a:effectLst>
                  <a:outerShdw blurRad="38100" dist="38100" dir="2700000" algn="tl">
                    <a:srgbClr val="000000">
                      <a:alpha val="43137"/>
                    </a:srgbClr>
                  </a:outerShdw>
                </a:effectLst>
              </a:rPr>
              <a:t>thion</a:t>
            </a:r>
            <a:r>
              <a:rPr lang="en-US" sz="2800" dirty="0">
                <a:solidFill>
                  <a:schemeClr val="bg1"/>
                </a:solidFill>
                <a:effectLst>
                  <a:outerShdw blurRad="38100" dist="38100" dir="2700000" algn="tl">
                    <a:srgbClr val="000000">
                      <a:alpha val="43137"/>
                    </a:srgbClr>
                  </a:outerShdw>
                </a:effectLst>
              </a:rPr>
              <a:t>” which is a form of the word </a:t>
            </a:r>
            <a:r>
              <a:rPr lang="en-US" sz="2800" i="1" dirty="0" err="1">
                <a:solidFill>
                  <a:srgbClr val="FFFF99"/>
                </a:solidFill>
                <a:effectLst>
                  <a:outerShdw blurRad="38100" dist="38100" dir="2700000" algn="tl">
                    <a:srgbClr val="000000">
                      <a:alpha val="43137"/>
                    </a:srgbClr>
                  </a:outerShdw>
                </a:effectLst>
              </a:rPr>
              <a:t>thios</a:t>
            </a:r>
            <a:r>
              <a:rPr lang="en-US" sz="2800" dirty="0">
                <a:solidFill>
                  <a:schemeClr val="bg1"/>
                </a:solidFill>
                <a:effectLst>
                  <a:outerShdw blurRad="38100" dist="38100" dir="2700000" algn="tl">
                    <a:srgbClr val="000000">
                      <a:alpha val="43137"/>
                    </a:srgbClr>
                  </a:outerShdw>
                </a:effectLst>
              </a:rPr>
              <a:t> which means divine, Godhead, divinity. Therefore, the word translated brimstone should more accurately be translated “divine incense” or “holy fire” because it is the fire of God’s </a:t>
            </a:r>
            <a:r>
              <a:rPr lang="en-US" sz="2800" dirty="0" smtClean="0">
                <a:solidFill>
                  <a:schemeClr val="bg1"/>
                </a:solidFill>
                <a:effectLst>
                  <a:outerShdw blurRad="38100" dist="38100" dir="2700000" algn="tl">
                    <a:srgbClr val="000000">
                      <a:alpha val="43137"/>
                    </a:srgbClr>
                  </a:outerShdw>
                </a:effectLst>
              </a:rPr>
              <a:t>presence!</a:t>
            </a:r>
          </a:p>
          <a:p>
            <a:pPr lvl="1">
              <a:lnSpc>
                <a:spcPct val="80000"/>
              </a:lnSpc>
            </a:pP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What </a:t>
            </a:r>
            <a:r>
              <a:rPr lang="en-US" sz="3200" b="1" cap="small" spc="100" dirty="0">
                <a:solidFill>
                  <a:srgbClr val="FFFFCC"/>
                </a:solidFill>
                <a:effectLst>
                  <a:outerShdw blurRad="38100" dist="38100" dir="2700000" algn="tl">
                    <a:srgbClr val="000000">
                      <a:alpha val="43137"/>
                    </a:srgbClr>
                  </a:outerShdw>
                </a:effectLst>
              </a:rPr>
              <a:t>A</a:t>
            </a:r>
            <a:r>
              <a:rPr lang="en-US" sz="3200" b="1" cap="small" spc="100" dirty="0" smtClean="0">
                <a:solidFill>
                  <a:srgbClr val="FFFFCC"/>
                </a:solidFill>
                <a:effectLst>
                  <a:outerShdw blurRad="38100" dist="38100" dir="2700000" algn="tl">
                    <a:srgbClr val="000000">
                      <a:alpha val="43137"/>
                    </a:srgbClr>
                  </a:outerShdw>
                </a:effectLst>
              </a:rPr>
              <a:t>bout Revelation 14?</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09414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4" name="TextBox 3"/>
          <p:cNvSpPr txBox="1"/>
          <p:nvPr/>
        </p:nvSpPr>
        <p:spPr>
          <a:xfrm>
            <a:off x="1676400" y="4476750"/>
            <a:ext cx="3163559" cy="400110"/>
          </a:xfrm>
          <a:prstGeom prst="rect">
            <a:avLst/>
          </a:prstGeom>
          <a:noFill/>
        </p:spPr>
        <p:txBody>
          <a:bodyPr wrap="none" rtlCol="0">
            <a:spAutoFit/>
          </a:bodyPr>
          <a:lstStyle/>
          <a:p>
            <a:r>
              <a:rPr lang="en-US" sz="1000" u="sng" dirty="0" smtClean="0">
                <a:solidFill>
                  <a:schemeClr val="bg1"/>
                </a:solidFill>
              </a:rPr>
              <a:t>1. Health Psychol.</a:t>
            </a:r>
            <a:r>
              <a:rPr lang="en-US" sz="1000" dirty="0" smtClean="0">
                <a:solidFill>
                  <a:schemeClr val="bg1"/>
                </a:solidFill>
              </a:rPr>
              <a:t> 2011 </a:t>
            </a:r>
            <a:r>
              <a:rPr lang="en-US" sz="1000" dirty="0">
                <a:solidFill>
                  <a:schemeClr val="bg1"/>
                </a:solidFill>
              </a:rPr>
              <a:t>Jul;30(4):424-9; discussion 430-1. </a:t>
            </a:r>
          </a:p>
          <a:p>
            <a:endParaRPr lang="en-US" sz="1000" dirty="0">
              <a:solidFill>
                <a:schemeClr val="bg1"/>
              </a:solidFill>
            </a:endParaRPr>
          </a:p>
        </p:txBody>
      </p:sp>
      <p:sp>
        <p:nvSpPr>
          <p:cNvPr id="7" name="TextBox 6"/>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Body Response to Belief About </a:t>
            </a:r>
            <a:r>
              <a:rPr lang="en-US" sz="2800" dirty="0" smtClean="0">
                <a:solidFill>
                  <a:schemeClr val="bg1"/>
                </a:solidFill>
                <a:effectLst>
                  <a:outerShdw blurRad="38100" dist="38100" dir="2700000" algn="tl">
                    <a:srgbClr val="000000">
                      <a:alpha val="43137"/>
                    </a:srgbClr>
                  </a:outerShdw>
                </a:effectLst>
              </a:rPr>
              <a:t>Food</a:t>
            </a:r>
            <a:r>
              <a:rPr lang="en-US" sz="2800" baseline="30000" dirty="0" smtClean="0">
                <a:solidFill>
                  <a:schemeClr val="bg1"/>
                </a:solidFill>
                <a:effectLst>
                  <a:outerShdw blurRad="38100" dist="38100" dir="2700000" algn="tl">
                    <a:srgbClr val="000000">
                      <a:alpha val="43137"/>
                    </a:srgbClr>
                  </a:outerShdw>
                </a:effectLst>
              </a:rPr>
              <a:t>1</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46 people given a milkshake 2 weeks apart</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1 – 620 calorie decadent high fat shake</a:t>
            </a:r>
          </a:p>
          <a:p>
            <a:pPr marL="342900" indent="-342900">
              <a:lnSpc>
                <a:spcPct val="80000"/>
              </a:lnSpc>
              <a:spcAft>
                <a:spcPts val="600"/>
              </a:spcAft>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8006942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141202"/>
            <a:ext cx="73152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80000"/>
              </a:lnSpc>
            </a:pPr>
            <a:r>
              <a:rPr lang="en-US" sz="2800" dirty="0">
                <a:solidFill>
                  <a:schemeClr val="bg1"/>
                </a:solidFill>
                <a:effectLst>
                  <a:outerShdw blurRad="38100" dist="38100" dir="2700000" algn="tl">
                    <a:srgbClr val="000000">
                      <a:alpha val="43137"/>
                    </a:srgbClr>
                  </a:outerShdw>
                </a:effectLst>
              </a:rPr>
              <a:t>As the text says: “He will be tormented with burning sulfur [</a:t>
            </a:r>
            <a:r>
              <a:rPr lang="en-US" sz="2800" i="1" dirty="0" err="1">
                <a:solidFill>
                  <a:schemeClr val="bg1"/>
                </a:solidFill>
                <a:effectLst>
                  <a:outerShdw blurRad="38100" dist="38100" dir="2700000" algn="tl">
                    <a:srgbClr val="000000">
                      <a:alpha val="43137"/>
                    </a:srgbClr>
                  </a:outerShdw>
                </a:effectLst>
              </a:rPr>
              <a:t>thion</a:t>
            </a:r>
            <a:r>
              <a:rPr lang="en-US" sz="2800" i="1" dirty="0">
                <a:solidFill>
                  <a:schemeClr val="bg1"/>
                </a:solidFill>
                <a:effectLst>
                  <a:outerShdw blurRad="38100" dist="38100" dir="2700000" algn="tl">
                    <a:srgbClr val="000000">
                      <a:alpha val="43137"/>
                    </a:srgbClr>
                  </a:outerShdw>
                </a:effectLst>
              </a:rPr>
              <a:t> – truth and love</a:t>
            </a:r>
            <a:r>
              <a:rPr lang="en-US" sz="2800" dirty="0">
                <a:solidFill>
                  <a:schemeClr val="bg1"/>
                </a:solidFill>
                <a:effectLst>
                  <a:outerShdw blurRad="38100" dist="38100" dir="2700000" algn="tl">
                    <a:srgbClr val="000000">
                      <a:alpha val="43137"/>
                    </a:srgbClr>
                  </a:outerShdw>
                </a:effectLst>
              </a:rPr>
              <a:t>] </a:t>
            </a:r>
            <a:r>
              <a:rPr lang="en-US" sz="2800" dirty="0">
                <a:solidFill>
                  <a:srgbClr val="FFFF99"/>
                </a:solidFill>
                <a:effectLst>
                  <a:outerShdw blurRad="38100" dist="38100" dir="2700000" algn="tl">
                    <a:srgbClr val="000000">
                      <a:alpha val="43137"/>
                    </a:srgbClr>
                  </a:outerShdw>
                </a:effectLst>
              </a:rPr>
              <a:t>in the presence of the holy angels and of the Lamb</a:t>
            </a:r>
            <a:r>
              <a:rPr lang="en-US" sz="2800" dirty="0">
                <a:solidFill>
                  <a:schemeClr val="bg1"/>
                </a:solidFill>
                <a:effectLst>
                  <a:outerShdw blurRad="38100" dist="38100" dir="2700000" algn="tl">
                    <a:srgbClr val="000000">
                      <a:alpha val="43137"/>
                    </a:srgbClr>
                  </a:outerShdw>
                </a:effectLst>
              </a:rPr>
              <a:t>.” </a:t>
            </a:r>
          </a:p>
        </p:txBody>
      </p:sp>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What </a:t>
            </a:r>
            <a:r>
              <a:rPr lang="en-US" sz="3200" b="1" cap="small" spc="100" dirty="0">
                <a:solidFill>
                  <a:srgbClr val="FFFFCC"/>
                </a:solidFill>
                <a:effectLst>
                  <a:outerShdw blurRad="38100" dist="38100" dir="2700000" algn="tl">
                    <a:srgbClr val="000000">
                      <a:alpha val="43137"/>
                    </a:srgbClr>
                  </a:outerShdw>
                </a:effectLst>
              </a:rPr>
              <a:t>A</a:t>
            </a:r>
            <a:r>
              <a:rPr lang="en-US" sz="3200" b="1" cap="small" spc="100" dirty="0" smtClean="0">
                <a:solidFill>
                  <a:srgbClr val="FFFFCC"/>
                </a:solidFill>
                <a:effectLst>
                  <a:outerShdw blurRad="38100" dist="38100" dir="2700000" algn="tl">
                    <a:srgbClr val="000000">
                      <a:alpha val="43137"/>
                    </a:srgbClr>
                  </a:outerShdw>
                </a:effectLst>
              </a:rPr>
              <a:t>bout Revelation 14?</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01841318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What </a:t>
            </a:r>
            <a:r>
              <a:rPr lang="en-US" sz="3200" b="1" cap="small" spc="100" dirty="0">
                <a:solidFill>
                  <a:srgbClr val="FFFFCC"/>
                </a:solidFill>
                <a:effectLst>
                  <a:outerShdw blurRad="38100" dist="38100" dir="2700000" algn="tl">
                    <a:srgbClr val="000000">
                      <a:alpha val="43137"/>
                    </a:srgbClr>
                  </a:outerShdw>
                </a:effectLst>
              </a:rPr>
              <a:t>A</a:t>
            </a:r>
            <a:r>
              <a:rPr lang="en-US" sz="3200" b="1" cap="small" spc="100" dirty="0" smtClean="0">
                <a:solidFill>
                  <a:srgbClr val="FFFFCC"/>
                </a:solidFill>
                <a:effectLst>
                  <a:outerShdw blurRad="38100" dist="38100" dir="2700000" algn="tl">
                    <a:srgbClr val="000000">
                      <a:alpha val="43137"/>
                    </a:srgbClr>
                  </a:outerShdw>
                </a:effectLst>
              </a:rPr>
              <a:t>bout Revelation 14?</a:t>
            </a:r>
          </a:p>
        </p:txBody>
      </p:sp>
      <p:sp>
        <p:nvSpPr>
          <p:cNvPr id="5" name="TextBox 4"/>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smtClean="0">
                <a:solidFill>
                  <a:schemeClr val="bg1"/>
                </a:solidFill>
                <a:effectLst>
                  <a:outerShdw blurRad="38100" dist="38100" dir="2700000" algn="tl">
                    <a:srgbClr val="000000">
                      <a:alpha val="43137"/>
                    </a:srgbClr>
                  </a:outerShdw>
                </a:effectLst>
              </a:rPr>
              <a:t>And what about the smoke of their torment rising forever?</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84774367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And what about the smoke of their torment rising forever?</a:t>
            </a:r>
          </a:p>
          <a:p>
            <a:pPr marL="342900" indent="-342900">
              <a:buFont typeface="Arial"/>
              <a:buChar char="•"/>
            </a:pPr>
            <a:r>
              <a:rPr lang="en-US" sz="2800" dirty="0" smtClean="0">
                <a:solidFill>
                  <a:schemeClr val="bg1"/>
                </a:solidFill>
                <a:effectLst>
                  <a:outerShdw blurRad="38100" dist="38100" dir="2700000" algn="tl">
                    <a:srgbClr val="000000">
                      <a:alpha val="43137"/>
                    </a:srgbClr>
                  </a:outerShdw>
                </a:effectLst>
              </a:rPr>
              <a:t>Smoke is what remains </a:t>
            </a:r>
            <a:r>
              <a:rPr lang="en-US" sz="2800" i="1" dirty="0" smtClean="0">
                <a:solidFill>
                  <a:srgbClr val="FFFF99"/>
                </a:solidFill>
                <a:effectLst>
                  <a:outerShdw blurRad="38100" dist="38100" dir="2700000" algn="tl">
                    <a:srgbClr val="000000">
                      <a:alpha val="43137"/>
                    </a:srgbClr>
                  </a:outerShdw>
                </a:effectLst>
              </a:rPr>
              <a:t>after</a:t>
            </a:r>
            <a:r>
              <a:rPr lang="en-US" sz="2800" dirty="0" smtClean="0">
                <a:solidFill>
                  <a:srgbClr val="FFFF99"/>
                </a:solidFill>
                <a:effectLst>
                  <a:outerShdw blurRad="38100" dist="38100" dir="2700000" algn="tl">
                    <a:srgbClr val="000000">
                      <a:alpha val="43137"/>
                    </a:srgbClr>
                  </a:outerShdw>
                </a:effectLst>
              </a:rPr>
              <a:t> </a:t>
            </a:r>
            <a:r>
              <a:rPr lang="en-US" sz="2800" dirty="0" smtClean="0">
                <a:solidFill>
                  <a:schemeClr val="bg1"/>
                </a:solidFill>
                <a:effectLst>
                  <a:outerShdw blurRad="38100" dist="38100" dir="2700000" algn="tl">
                    <a:srgbClr val="000000">
                      <a:alpha val="43137"/>
                    </a:srgbClr>
                  </a:outerShdw>
                </a:effectLst>
              </a:rPr>
              <a:t>something is burned, thus it is </a:t>
            </a:r>
            <a:r>
              <a:rPr lang="en-US" sz="2800" i="1" dirty="0" smtClean="0">
                <a:solidFill>
                  <a:srgbClr val="FFFF99"/>
                </a:solidFill>
                <a:effectLst>
                  <a:outerShdw blurRad="38100" dist="38100" dir="2700000" algn="tl">
                    <a:srgbClr val="000000">
                      <a:alpha val="43137"/>
                    </a:srgbClr>
                  </a:outerShdw>
                </a:effectLst>
              </a:rPr>
              <a:t>symbolic</a:t>
            </a:r>
            <a:r>
              <a:rPr lang="en-US" sz="2800" dirty="0" smtClean="0">
                <a:solidFill>
                  <a:srgbClr val="FFFF99"/>
                </a:solidFill>
                <a:effectLst>
                  <a:outerShdw blurRad="38100" dist="38100" dir="2700000" algn="tl">
                    <a:srgbClr val="000000">
                      <a:alpha val="43137"/>
                    </a:srgbClr>
                  </a:outerShdw>
                </a:effectLst>
              </a:rPr>
              <a:t> </a:t>
            </a:r>
            <a:r>
              <a:rPr lang="en-US" sz="2800" dirty="0" smtClean="0">
                <a:solidFill>
                  <a:schemeClr val="bg1"/>
                </a:solidFill>
                <a:effectLst>
                  <a:outerShdw blurRad="38100" dist="38100" dir="2700000" algn="tl">
                    <a:srgbClr val="000000">
                      <a:alpha val="43137"/>
                    </a:srgbClr>
                  </a:outerShdw>
                </a:effectLst>
              </a:rPr>
              <a:t>of the memory of what happened to them, how unremedied sin caused such suffering and torment and ultimate destruction. This will never be forgotten.</a:t>
            </a: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What </a:t>
            </a:r>
            <a:r>
              <a:rPr lang="en-US" sz="3200" b="1" cap="small" spc="100" dirty="0">
                <a:solidFill>
                  <a:srgbClr val="FFFFCC"/>
                </a:solidFill>
                <a:effectLst>
                  <a:outerShdw blurRad="38100" dist="38100" dir="2700000" algn="tl">
                    <a:srgbClr val="000000">
                      <a:alpha val="43137"/>
                    </a:srgbClr>
                  </a:outerShdw>
                </a:effectLst>
              </a:rPr>
              <a:t>A</a:t>
            </a:r>
            <a:r>
              <a:rPr lang="en-US" sz="3200" b="1" cap="small" spc="100" dirty="0" smtClean="0">
                <a:solidFill>
                  <a:srgbClr val="FFFFCC"/>
                </a:solidFill>
                <a:effectLst>
                  <a:outerShdw blurRad="38100" dist="38100" dir="2700000" algn="tl">
                    <a:srgbClr val="000000">
                      <a:alpha val="43137"/>
                    </a:srgbClr>
                  </a:outerShdw>
                </a:effectLst>
              </a:rPr>
              <a:t>bout Revelation 14?</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5943107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1454628"/>
            <a:ext cx="7570786" cy="2209800"/>
          </a:xfrm>
        </p:spPr>
        <p:txBody>
          <a:bodyPr>
            <a:normAutofit/>
          </a:bodyPr>
          <a:lstStyle/>
          <a:p>
            <a:pPr>
              <a:lnSpc>
                <a:spcPct val="80000"/>
              </a:lnSpc>
            </a:pPr>
            <a:r>
              <a:rPr lang="en-US" sz="4000" dirty="0" smtClean="0">
                <a:effectLst>
                  <a:outerShdw blurRad="50800" dist="38100" dir="5400000" algn="t" rotWithShape="0">
                    <a:prstClr val="black">
                      <a:alpha val="40000"/>
                    </a:prstClr>
                  </a:outerShdw>
                </a:effectLst>
              </a:rPr>
              <a:t>Putting All These Bible Passages Together In Story Form Is the Following Historic View</a:t>
            </a:r>
            <a:endParaRPr lang="en-US" sz="4000" dirty="0">
              <a:effectLst>
                <a:outerShdw blurRad="50800" dist="38100" dir="5400000" algn="t" rotWithShape="0">
                  <a:prstClr val="black">
                    <a:alpha val="40000"/>
                  </a:prstClr>
                </a:outerShdw>
              </a:effectLst>
            </a:endParaRPr>
          </a:p>
        </p:txBody>
      </p:sp>
      <p:sp>
        <p:nvSpPr>
          <p:cNvPr id="3"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60415311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Historic View</a:t>
            </a:r>
            <a:endParaRPr lang="en-US" dirty="0"/>
          </a:p>
        </p:txBody>
      </p:sp>
      <p:sp>
        <p:nvSpPr>
          <p:cNvPr id="3" name="Content Placeholder 2"/>
          <p:cNvSpPr>
            <a:spLocks noGrp="1"/>
          </p:cNvSpPr>
          <p:nvPr>
            <p:ph idx="1"/>
          </p:nvPr>
        </p:nvSpPr>
        <p:spPr>
          <a:xfrm>
            <a:off x="801688" y="988802"/>
            <a:ext cx="7885112" cy="3394472"/>
          </a:xfrm>
        </p:spPr>
        <p:txBody>
          <a:bodyPr>
            <a:noAutofit/>
          </a:bodyPr>
          <a:lstStyle/>
          <a:p>
            <a:pPr marL="0" indent="0">
              <a:lnSpc>
                <a:spcPct val="80000"/>
              </a:lnSpc>
              <a:buNone/>
            </a:pPr>
            <a:r>
              <a:rPr lang="en-US" dirty="0" smtClean="0">
                <a:effectLst>
                  <a:outerShdw blurRad="38100" dist="38100" dir="2700000" algn="tl">
                    <a:srgbClr val="000000">
                      <a:alpha val="43137"/>
                    </a:srgbClr>
                  </a:outerShdw>
                </a:effectLst>
              </a:rPr>
              <a:t>“At last the order to advance is given, and the countless host moves on,—an </a:t>
            </a:r>
            <a:r>
              <a:rPr lang="en-US" dirty="0">
                <a:effectLst>
                  <a:outerShdw blurRad="38100" dist="38100" dir="2700000" algn="tl">
                    <a:srgbClr val="000000">
                      <a:alpha val="43137"/>
                    </a:srgbClr>
                  </a:outerShdw>
                </a:effectLst>
              </a:rPr>
              <a:t>army such as was never summoned by earthly conquerors, such as the combined forces of all ages since war began on earth could never equal. Satan, the mightiest of warriors, leads the van, and his angels unite their forces for this final struggle. Kings and warriors are in his train, and the multitudes follow in vast companies, each under its appointed </a:t>
            </a:r>
            <a:r>
              <a:rPr lang="en-US" dirty="0" smtClean="0">
                <a:effectLst>
                  <a:outerShdw blurRad="38100" dist="38100" dir="2700000" algn="tl">
                    <a:srgbClr val="000000">
                      <a:alpha val="43137"/>
                    </a:srgbClr>
                  </a:outerShdw>
                </a:effectLst>
              </a:rPr>
              <a:t>leader… </a:t>
            </a: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2863385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a:t>Historic View</a:t>
            </a:r>
          </a:p>
        </p:txBody>
      </p:sp>
      <p:sp>
        <p:nvSpPr>
          <p:cNvPr id="3" name="Content Placeholder 2"/>
          <p:cNvSpPr>
            <a:spLocks noGrp="1"/>
          </p:cNvSpPr>
          <p:nvPr>
            <p:ph idx="1"/>
          </p:nvPr>
        </p:nvSpPr>
        <p:spPr>
          <a:xfrm>
            <a:off x="801688" y="988802"/>
            <a:ext cx="7885112" cy="3394472"/>
          </a:xfrm>
        </p:spPr>
        <p:txBody>
          <a:bodyPr>
            <a:normAutofit/>
          </a:bodyPr>
          <a:lstStyle/>
          <a:p>
            <a:pPr marL="0" indent="0">
              <a:lnSpc>
                <a:spcPct val="80000"/>
              </a:lnSpc>
              <a:buNone/>
            </a:pPr>
            <a:r>
              <a:rPr lang="en-US" b="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With </a:t>
            </a:r>
            <a:r>
              <a:rPr lang="en-US" dirty="0">
                <a:effectLst>
                  <a:outerShdw blurRad="38100" dist="38100" dir="2700000" algn="tl">
                    <a:srgbClr val="000000">
                      <a:alpha val="43137"/>
                    </a:srgbClr>
                  </a:outerShdw>
                </a:effectLst>
              </a:rPr>
              <a:t>military precision, the serried ranks advance over the earth's broken and uneven surface to the city of God. By command of Jesus, </a:t>
            </a:r>
            <a:r>
              <a:rPr lang="en-US" dirty="0">
                <a:solidFill>
                  <a:srgbClr val="FFFF99"/>
                </a:solidFill>
                <a:effectLst>
                  <a:outerShdw blurRad="38100" dist="38100" dir="2700000" algn="tl">
                    <a:srgbClr val="000000">
                      <a:alpha val="43137"/>
                    </a:srgbClr>
                  </a:outerShdw>
                </a:effectLst>
              </a:rPr>
              <a:t>the gates of the New Jerusalem are closed,</a:t>
            </a:r>
            <a:r>
              <a:rPr lang="en-US" dirty="0">
                <a:effectLst>
                  <a:outerShdw blurRad="38100" dist="38100" dir="2700000" algn="tl">
                    <a:srgbClr val="000000">
                      <a:alpha val="43137"/>
                    </a:srgbClr>
                  </a:outerShdw>
                </a:effectLst>
              </a:rPr>
              <a:t> and the armies of Satan surround the city, and make ready for the </a:t>
            </a:r>
            <a:r>
              <a:rPr lang="en-US" dirty="0" smtClean="0">
                <a:effectLst>
                  <a:outerShdw blurRad="38100" dist="38100" dir="2700000" algn="tl">
                    <a:srgbClr val="000000">
                      <a:alpha val="43137"/>
                    </a:srgbClr>
                  </a:outerShdw>
                </a:effectLst>
              </a:rPr>
              <a:t>onset… </a:t>
            </a:r>
            <a:r>
              <a:rPr lang="en-US" dirty="0">
                <a:effectLst>
                  <a:outerShdw blurRad="38100" dist="38100" dir="2700000" algn="tl">
                    <a:srgbClr val="000000">
                      <a:alpha val="43137"/>
                    </a:srgbClr>
                  </a:outerShdw>
                </a:effectLst>
              </a:rPr>
              <a:t>Now Christ again appears to the view of his enemies. Far above the city, upon a foundation of burnished gold, is a throne, high and lifted up</a:t>
            </a:r>
            <a:r>
              <a:rPr lang="en-US" dirty="0" smtClean="0">
                <a:effectLst>
                  <a:outerShdw blurRad="38100" dist="38100" dir="2700000" algn="tl">
                    <a:srgbClr val="000000">
                      <a:alpha val="43137"/>
                    </a:srgbClr>
                  </a:outerShdw>
                </a:effectLst>
              </a:rPr>
              <a:t>...</a:t>
            </a:r>
          </a:p>
          <a:p>
            <a:pPr marL="0" indent="0">
              <a:lnSpc>
                <a:spcPct val="80000"/>
              </a:lnSpc>
              <a:buNone/>
            </a:pPr>
            <a:endParaRPr lang="en-US" sz="1800" dirty="0">
              <a:solidFill>
                <a:schemeClr val="tx2">
                  <a:lumMod val="40000"/>
                  <a:lumOff val="60000"/>
                </a:schemeClr>
              </a:solidFill>
              <a:effectLst>
                <a:outerShdw blurRad="38100" dist="38100" dir="2700000" algn="tl">
                  <a:srgbClr val="000000">
                    <a:alpha val="43137"/>
                  </a:srgbClr>
                </a:outerShdw>
              </a:effectLst>
            </a:endParaRPr>
          </a:p>
          <a:p>
            <a:pPr marL="0" indent="0">
              <a:lnSpc>
                <a:spcPct val="80000"/>
              </a:lnSpc>
              <a:buNone/>
            </a:pP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47770023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a:t>Historic View</a:t>
            </a:r>
          </a:p>
        </p:txBody>
      </p:sp>
      <p:sp>
        <p:nvSpPr>
          <p:cNvPr id="3" name="Content Placeholder 2"/>
          <p:cNvSpPr>
            <a:spLocks noGrp="1"/>
          </p:cNvSpPr>
          <p:nvPr>
            <p:ph idx="1"/>
          </p:nvPr>
        </p:nvSpPr>
        <p:spPr>
          <a:xfrm>
            <a:off x="801688" y="988802"/>
            <a:ext cx="7885112" cy="3775473"/>
          </a:xfrm>
        </p:spPr>
        <p:txBody>
          <a:bodyPr>
            <a:noAutofit/>
          </a:bodyPr>
          <a:lstStyle/>
          <a:p>
            <a:pPr marL="0" indent="0">
              <a:lnSpc>
                <a:spcPct val="80000"/>
              </a:lnSpc>
              <a:buNone/>
            </a:pPr>
            <a:r>
              <a:rPr lang="en-US" dirty="0" smtClean="0">
                <a:effectLst>
                  <a:outerShdw blurRad="38100" dist="38100" dir="2700000" algn="tl">
                    <a:srgbClr val="000000">
                      <a:alpha val="43137"/>
                    </a:srgbClr>
                  </a:outerShdw>
                </a:effectLst>
              </a:rPr>
              <a:t>“Upon </a:t>
            </a:r>
            <a:r>
              <a:rPr lang="en-US" dirty="0">
                <a:effectLst>
                  <a:outerShdw blurRad="38100" dist="38100" dir="2700000" algn="tl">
                    <a:srgbClr val="000000">
                      <a:alpha val="43137"/>
                    </a:srgbClr>
                  </a:outerShdw>
                </a:effectLst>
              </a:rPr>
              <a:t>this throne sits the Son of God, and around him are the subjects of his kingdom. The power and majesty of Christ no language can describe, no pen portray. The glory of the Eternal Father is enshrouding his Son. </a:t>
            </a:r>
            <a:r>
              <a:rPr lang="en-US" dirty="0">
                <a:solidFill>
                  <a:srgbClr val="FFFF99"/>
                </a:solidFill>
                <a:effectLst>
                  <a:outerShdw blurRad="38100" dist="38100" dir="2700000" algn="tl">
                    <a:srgbClr val="000000">
                      <a:alpha val="43137"/>
                    </a:srgbClr>
                  </a:outerShdw>
                </a:effectLst>
              </a:rPr>
              <a:t>The brightness of his presence fills the city of God, and flows out </a:t>
            </a:r>
            <a:r>
              <a:rPr lang="en-US" dirty="0">
                <a:effectLst>
                  <a:outerShdw blurRad="38100" dist="38100" dir="2700000" algn="tl">
                    <a:srgbClr val="000000">
                      <a:alpha val="43137"/>
                    </a:srgbClr>
                  </a:outerShdw>
                </a:effectLst>
              </a:rPr>
              <a:t>beyond the gates, flooding the whole earth with its radiance</a:t>
            </a:r>
            <a:r>
              <a:rPr lang="en-US" dirty="0" smtClean="0">
                <a:effectLst>
                  <a:outerShdw blurRad="38100" dist="38100" dir="2700000" algn="tl">
                    <a:srgbClr val="000000">
                      <a:alpha val="43137"/>
                    </a:srgbClr>
                  </a:outerShdw>
                </a:effectLst>
              </a:rPr>
              <a:t>.” </a:t>
            </a:r>
          </a:p>
          <a:p>
            <a:pPr marL="0" indent="0">
              <a:lnSpc>
                <a:spcPct val="80000"/>
              </a:lnSpc>
              <a:buNone/>
            </a:pPr>
            <a:endParaRPr lang="en-US" dirty="0" smtClean="0">
              <a:effectLst>
                <a:outerShdw blurRad="38100" dist="38100" dir="2700000" algn="tl">
                  <a:srgbClr val="000000">
                    <a:alpha val="43137"/>
                  </a:srgbClr>
                </a:outerShdw>
              </a:effectLst>
            </a:endParaRPr>
          </a:p>
          <a:p>
            <a:pPr marL="0" indent="0">
              <a:lnSpc>
                <a:spcPct val="80000"/>
              </a:lnSpc>
              <a:buNone/>
            </a:pPr>
            <a:r>
              <a:rPr lang="en-US" sz="1800" dirty="0">
                <a:solidFill>
                  <a:schemeClr val="tx2">
                    <a:lumMod val="40000"/>
                    <a:lumOff val="60000"/>
                  </a:schemeClr>
                </a:solidFill>
                <a:effectLst>
                  <a:outerShdw blurRad="38100" dist="38100" dir="2700000" algn="tl">
                    <a:srgbClr val="000000">
                      <a:alpha val="43137"/>
                    </a:srgbClr>
                  </a:outerShdw>
                </a:effectLst>
              </a:rPr>
              <a:t>	</a:t>
            </a:r>
            <a:r>
              <a:rPr lang="en-US" sz="1800" dirty="0" smtClean="0">
                <a:solidFill>
                  <a:schemeClr val="tx2">
                    <a:lumMod val="40000"/>
                    <a:lumOff val="60000"/>
                  </a:schemeClr>
                </a:solidFill>
                <a:effectLst>
                  <a:outerShdw blurRad="38100" dist="38100" dir="2700000" algn="tl">
                    <a:srgbClr val="000000">
                      <a:alpha val="43137"/>
                    </a:srgbClr>
                  </a:outerShdw>
                </a:effectLst>
              </a:rPr>
              <a:t>			E.G</a:t>
            </a:r>
            <a:r>
              <a:rPr lang="en-US" sz="1800" dirty="0">
                <a:solidFill>
                  <a:schemeClr val="tx2">
                    <a:lumMod val="40000"/>
                    <a:lumOff val="60000"/>
                  </a:schemeClr>
                </a:solidFill>
                <a:effectLst>
                  <a:outerShdw blurRad="38100" dist="38100" dir="2700000" algn="tl">
                    <a:srgbClr val="000000">
                      <a:alpha val="43137"/>
                    </a:srgbClr>
                  </a:outerShdw>
                </a:effectLst>
              </a:rPr>
              <a:t>. White The Great Controversy 664 </a:t>
            </a:r>
          </a:p>
          <a:p>
            <a:pPr>
              <a:lnSpc>
                <a:spcPct val="80000"/>
              </a:lnSpc>
            </a:pP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28497226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a:t>Historic View</a:t>
            </a:r>
          </a:p>
        </p:txBody>
      </p:sp>
      <p:sp>
        <p:nvSpPr>
          <p:cNvPr id="3" name="Content Placeholder 2"/>
          <p:cNvSpPr>
            <a:spLocks noGrp="1"/>
          </p:cNvSpPr>
          <p:nvPr>
            <p:ph idx="1"/>
          </p:nvPr>
        </p:nvSpPr>
        <p:spPr>
          <a:xfrm>
            <a:off x="801688" y="988825"/>
            <a:ext cx="8037512" cy="3623073"/>
          </a:xfrm>
        </p:spPr>
        <p:txBody>
          <a:bodyPr>
            <a:noAutofit/>
          </a:bodyPr>
          <a:lstStyle/>
          <a:p>
            <a:pPr marL="0" indent="0">
              <a:lnSpc>
                <a:spcPct val="80000"/>
              </a:lnSpc>
              <a:buNone/>
            </a:pPr>
            <a:r>
              <a:rPr lang="en-US" dirty="0"/>
              <a:t>As soon as the books of record are opened, and the eye of Jesus looks upon the wicked, </a:t>
            </a:r>
            <a:r>
              <a:rPr lang="en-US" dirty="0">
                <a:solidFill>
                  <a:srgbClr val="FFFF99"/>
                </a:solidFill>
              </a:rPr>
              <a:t>they are conscious of every sin which they have ever committed</a:t>
            </a:r>
            <a:r>
              <a:rPr lang="en-US" dirty="0"/>
              <a:t>. They see just where their feet diverged from the path of purity and holiness, just how far pride and rebellion have carried them in the violation of the law of God</a:t>
            </a:r>
            <a:r>
              <a:rPr lang="en-US" dirty="0" smtClean="0"/>
              <a:t>...</a:t>
            </a: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2307470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a:t>Historic View</a:t>
            </a:r>
          </a:p>
        </p:txBody>
      </p:sp>
      <p:sp>
        <p:nvSpPr>
          <p:cNvPr id="3" name="Content Placeholder 2"/>
          <p:cNvSpPr>
            <a:spLocks noGrp="1"/>
          </p:cNvSpPr>
          <p:nvPr>
            <p:ph idx="1"/>
          </p:nvPr>
        </p:nvSpPr>
        <p:spPr>
          <a:xfrm>
            <a:off x="801688" y="988825"/>
            <a:ext cx="8037512" cy="3623073"/>
          </a:xfrm>
        </p:spPr>
        <p:txBody>
          <a:bodyPr>
            <a:noAutofit/>
          </a:bodyPr>
          <a:lstStyle/>
          <a:p>
            <a:pPr marL="0" indent="0">
              <a:lnSpc>
                <a:spcPct val="80000"/>
              </a:lnSpc>
              <a:buNone/>
            </a:pPr>
            <a:r>
              <a:rPr lang="en-US" dirty="0" smtClean="0"/>
              <a:t>The </a:t>
            </a:r>
            <a:r>
              <a:rPr lang="en-US" dirty="0"/>
              <a:t>seductive temptations which they encouraged by indulgence in sin, the blessings perverted, the messengers of God despised, the warnings rejected, the waves of mercy beaten back by the stubborn, unrepentant heart--</a:t>
            </a:r>
            <a:r>
              <a:rPr lang="en-US" dirty="0">
                <a:solidFill>
                  <a:srgbClr val="FFFF99"/>
                </a:solidFill>
              </a:rPr>
              <a:t>all appear as if written in letters of fire.</a:t>
            </a:r>
            <a:r>
              <a:rPr lang="en-US" dirty="0"/>
              <a:t>  </a:t>
            </a:r>
          </a:p>
          <a:p>
            <a:pPr marL="0" indent="0">
              <a:lnSpc>
                <a:spcPct val="80000"/>
              </a:lnSpc>
              <a:buNone/>
            </a:pPr>
            <a:endParaRPr lang="en-US" sz="1800" dirty="0" smtClean="0">
              <a:solidFill>
                <a:schemeClr val="tx2">
                  <a:lumMod val="40000"/>
                  <a:lumOff val="60000"/>
                </a:schemeClr>
              </a:solidFill>
              <a:effectLst>
                <a:outerShdw blurRad="38100" dist="38100" dir="2700000" algn="tl">
                  <a:srgbClr val="000000">
                    <a:alpha val="43137"/>
                  </a:srgbClr>
                </a:outerShdw>
              </a:effectLst>
            </a:endParaRPr>
          </a:p>
          <a:p>
            <a:pPr marL="0" indent="0">
              <a:lnSpc>
                <a:spcPct val="80000"/>
              </a:lnSpc>
              <a:buNone/>
            </a:pPr>
            <a:r>
              <a:rPr lang="en-US" sz="1800" dirty="0">
                <a:solidFill>
                  <a:schemeClr val="tx2">
                    <a:lumMod val="40000"/>
                    <a:lumOff val="60000"/>
                  </a:schemeClr>
                </a:solidFill>
                <a:effectLst>
                  <a:outerShdw blurRad="38100" dist="38100" dir="2700000" algn="tl">
                    <a:srgbClr val="000000">
                      <a:alpha val="43137"/>
                    </a:srgbClr>
                  </a:outerShdw>
                </a:effectLst>
              </a:rPr>
              <a:t>	</a:t>
            </a:r>
            <a:r>
              <a:rPr lang="en-US" sz="1800" dirty="0" smtClean="0">
                <a:solidFill>
                  <a:schemeClr val="tx2">
                    <a:lumMod val="40000"/>
                    <a:lumOff val="60000"/>
                  </a:schemeClr>
                </a:solidFill>
                <a:effectLst>
                  <a:outerShdw blurRad="38100" dist="38100" dir="2700000" algn="tl">
                    <a:srgbClr val="000000">
                      <a:alpha val="43137"/>
                    </a:srgbClr>
                  </a:outerShdw>
                </a:effectLst>
              </a:rPr>
              <a:t>			E.G</a:t>
            </a:r>
            <a:r>
              <a:rPr lang="en-US" sz="1800" dirty="0">
                <a:solidFill>
                  <a:schemeClr val="tx2">
                    <a:lumMod val="40000"/>
                    <a:lumOff val="60000"/>
                  </a:schemeClr>
                </a:solidFill>
                <a:effectLst>
                  <a:outerShdw blurRad="38100" dist="38100" dir="2700000" algn="tl">
                    <a:srgbClr val="000000">
                      <a:alpha val="43137"/>
                    </a:srgbClr>
                  </a:outerShdw>
                </a:effectLst>
              </a:rPr>
              <a:t>. White The Great Controversy </a:t>
            </a:r>
            <a:r>
              <a:rPr lang="en-US" sz="1800" dirty="0" smtClean="0">
                <a:solidFill>
                  <a:schemeClr val="tx2">
                    <a:lumMod val="40000"/>
                    <a:lumOff val="60000"/>
                  </a:schemeClr>
                </a:solidFill>
              </a:rPr>
              <a:t> 666</a:t>
            </a: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53554122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a:t>Historic View</a:t>
            </a:r>
          </a:p>
        </p:txBody>
      </p:sp>
      <p:sp>
        <p:nvSpPr>
          <p:cNvPr id="3" name="Content Placeholder 2"/>
          <p:cNvSpPr>
            <a:spLocks noGrp="1"/>
          </p:cNvSpPr>
          <p:nvPr>
            <p:ph idx="1"/>
          </p:nvPr>
        </p:nvSpPr>
        <p:spPr>
          <a:xfrm>
            <a:off x="801688" y="988802"/>
            <a:ext cx="7885112" cy="3623073"/>
          </a:xfrm>
        </p:spPr>
        <p:txBody>
          <a:bodyPr>
            <a:noAutofit/>
          </a:bodyPr>
          <a:lstStyle/>
          <a:p>
            <a:pPr marL="0" indent="0">
              <a:lnSpc>
                <a:spcPct val="80000"/>
              </a:lnSpc>
              <a:buNone/>
            </a:pPr>
            <a:r>
              <a:rPr lang="en-US" dirty="0" smtClean="0"/>
              <a:t>Could </a:t>
            </a:r>
            <a:r>
              <a:rPr lang="en-US" dirty="0"/>
              <a:t>those whose hearts are filled with hatred of God, of truth and holiness, mingle with the heavenly throng and join their songs of praise? Could they endure the </a:t>
            </a:r>
            <a:r>
              <a:rPr lang="en-US" dirty="0">
                <a:solidFill>
                  <a:srgbClr val="FFFF99"/>
                </a:solidFill>
              </a:rPr>
              <a:t>glory</a:t>
            </a:r>
            <a:r>
              <a:rPr lang="en-US" dirty="0"/>
              <a:t> of God and the Lamb? No, no; years of probation </a:t>
            </a:r>
            <a:r>
              <a:rPr lang="en-US" dirty="0" smtClean="0"/>
              <a:t>were </a:t>
            </a:r>
            <a:r>
              <a:rPr lang="en-US" dirty="0"/>
              <a:t>granted them, that they might form characters for heaven; but they have never trained the mind to love purity; they have never learned the language of heaven, and now it is too late</a:t>
            </a:r>
            <a:r>
              <a:rPr lang="en-US" dirty="0" smtClean="0"/>
              <a:t>...</a:t>
            </a: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60709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4" name="TextBox 3"/>
          <p:cNvSpPr txBox="1"/>
          <p:nvPr/>
        </p:nvSpPr>
        <p:spPr>
          <a:xfrm>
            <a:off x="1676400" y="4476750"/>
            <a:ext cx="3163559" cy="400110"/>
          </a:xfrm>
          <a:prstGeom prst="rect">
            <a:avLst/>
          </a:prstGeom>
          <a:noFill/>
        </p:spPr>
        <p:txBody>
          <a:bodyPr wrap="none" rtlCol="0">
            <a:spAutoFit/>
          </a:bodyPr>
          <a:lstStyle/>
          <a:p>
            <a:r>
              <a:rPr lang="en-US" sz="1000" u="sng" dirty="0" smtClean="0">
                <a:solidFill>
                  <a:schemeClr val="bg1"/>
                </a:solidFill>
              </a:rPr>
              <a:t>1. Health Psychol.</a:t>
            </a:r>
            <a:r>
              <a:rPr lang="en-US" sz="1000" dirty="0" smtClean="0">
                <a:solidFill>
                  <a:schemeClr val="bg1"/>
                </a:solidFill>
              </a:rPr>
              <a:t> 2011 </a:t>
            </a:r>
            <a:r>
              <a:rPr lang="en-US" sz="1000" dirty="0">
                <a:solidFill>
                  <a:schemeClr val="bg1"/>
                </a:solidFill>
              </a:rPr>
              <a:t>Jul;30(4):424-9; discussion 430-1. </a:t>
            </a:r>
          </a:p>
          <a:p>
            <a:endParaRPr lang="en-US" sz="1000" dirty="0">
              <a:solidFill>
                <a:schemeClr val="bg1"/>
              </a:solidFill>
            </a:endParaRPr>
          </a:p>
        </p:txBody>
      </p:sp>
      <p:sp>
        <p:nvSpPr>
          <p:cNvPr id="7" name="TextBox 6"/>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Body Response to Belief About </a:t>
            </a:r>
            <a:r>
              <a:rPr lang="en-US" sz="2800" dirty="0" smtClean="0">
                <a:solidFill>
                  <a:schemeClr val="bg1"/>
                </a:solidFill>
                <a:effectLst>
                  <a:outerShdw blurRad="38100" dist="38100" dir="2700000" algn="tl">
                    <a:srgbClr val="000000">
                      <a:alpha val="43137"/>
                    </a:srgbClr>
                  </a:outerShdw>
                </a:effectLst>
              </a:rPr>
              <a:t>Food</a:t>
            </a:r>
            <a:r>
              <a:rPr lang="en-US" sz="2800" baseline="30000" dirty="0" smtClean="0">
                <a:solidFill>
                  <a:schemeClr val="bg1"/>
                </a:solidFill>
                <a:effectLst>
                  <a:outerShdw blurRad="38100" dist="38100" dir="2700000" algn="tl">
                    <a:srgbClr val="000000">
                      <a:alpha val="43137"/>
                    </a:srgbClr>
                  </a:outerShdw>
                </a:effectLst>
              </a:rPr>
              <a:t>1</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46 people given a milkshake 2 weeks apart</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1 – 620 calorie decadent high fat shake</a:t>
            </a:r>
          </a:p>
          <a:p>
            <a:pPr marL="1257300" lvl="2" indent="-342900">
              <a:lnSpc>
                <a:spcPts val="2200"/>
              </a:lnSpc>
              <a:spcAft>
                <a:spcPts val="600"/>
              </a:spcAft>
              <a:buFont typeface="Wingdings" panose="05000000000000000000" pitchFamily="2" charset="2"/>
              <a:buChar char="§"/>
            </a:pPr>
            <a:r>
              <a:rPr lang="en-US" sz="2000" dirty="0" smtClean="0">
                <a:solidFill>
                  <a:srgbClr val="FFFFCC"/>
                </a:solidFill>
                <a:effectLst>
                  <a:outerShdw blurRad="38100" dist="38100" dir="2700000" algn="tl">
                    <a:srgbClr val="000000">
                      <a:alpha val="43137"/>
                    </a:srgbClr>
                  </a:outerShdw>
                </a:effectLst>
              </a:rPr>
              <a:t>2 – 140 calorie low fat healthy shake</a:t>
            </a:r>
          </a:p>
          <a:p>
            <a:pPr marL="342900" indent="-342900">
              <a:lnSpc>
                <a:spcPct val="80000"/>
              </a:lnSpc>
              <a:spcAft>
                <a:spcPts val="600"/>
              </a:spcAft>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00936882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a:t>Historic View</a:t>
            </a:r>
          </a:p>
        </p:txBody>
      </p:sp>
      <p:sp>
        <p:nvSpPr>
          <p:cNvPr id="3" name="Content Placeholder 2"/>
          <p:cNvSpPr>
            <a:spLocks noGrp="1"/>
          </p:cNvSpPr>
          <p:nvPr>
            <p:ph idx="1"/>
          </p:nvPr>
        </p:nvSpPr>
        <p:spPr>
          <a:xfrm>
            <a:off x="801688" y="988802"/>
            <a:ext cx="7885112" cy="3623073"/>
          </a:xfrm>
        </p:spPr>
        <p:txBody>
          <a:bodyPr>
            <a:noAutofit/>
          </a:bodyPr>
          <a:lstStyle/>
          <a:p>
            <a:pPr marL="0" indent="0">
              <a:lnSpc>
                <a:spcPct val="80000"/>
              </a:lnSpc>
              <a:buNone/>
            </a:pPr>
            <a:r>
              <a:rPr lang="en-US" dirty="0" smtClean="0"/>
              <a:t>A </a:t>
            </a:r>
            <a:r>
              <a:rPr lang="en-US" dirty="0"/>
              <a:t>life of rebellion against God has </a:t>
            </a:r>
            <a:r>
              <a:rPr lang="en-US" dirty="0">
                <a:solidFill>
                  <a:srgbClr val="FFFF99"/>
                </a:solidFill>
              </a:rPr>
              <a:t>unfitted them for heaven</a:t>
            </a:r>
            <a:r>
              <a:rPr lang="en-US" dirty="0"/>
              <a:t>. Its purity, holiness, and peace </a:t>
            </a:r>
            <a:r>
              <a:rPr lang="en-US" dirty="0">
                <a:solidFill>
                  <a:srgbClr val="FFFF99"/>
                </a:solidFill>
              </a:rPr>
              <a:t>would be torture to them; the glory of God would be a consuming fire</a:t>
            </a:r>
            <a:r>
              <a:rPr lang="en-US" dirty="0"/>
              <a:t>. They would long to flee from that holy </a:t>
            </a:r>
            <a:r>
              <a:rPr lang="en-US" dirty="0" smtClean="0"/>
              <a:t>place…</a:t>
            </a:r>
          </a:p>
          <a:p>
            <a:pPr marL="0" indent="0">
              <a:lnSpc>
                <a:spcPct val="80000"/>
              </a:lnSpc>
              <a:buNone/>
            </a:pPr>
            <a:endParaRPr lang="en-US" sz="2000" dirty="0">
              <a:solidFill>
                <a:schemeClr val="tx2">
                  <a:lumMod val="40000"/>
                  <a:lumOff val="60000"/>
                </a:schemeClr>
              </a:solidFill>
              <a:effectLst>
                <a:outerShdw blurRad="38100" dist="38100" dir="2700000" algn="tl">
                  <a:srgbClr val="000000">
                    <a:alpha val="43137"/>
                  </a:srgbClr>
                </a:outerShdw>
              </a:effectLst>
            </a:endParaRPr>
          </a:p>
          <a:p>
            <a:pPr marL="0" indent="0">
              <a:lnSpc>
                <a:spcPct val="80000"/>
              </a:lnSpc>
              <a:buNone/>
            </a:pPr>
            <a:r>
              <a:rPr lang="en-US" sz="2000" dirty="0" smtClean="0">
                <a:solidFill>
                  <a:schemeClr val="tx2">
                    <a:lumMod val="40000"/>
                    <a:lumOff val="60000"/>
                  </a:schemeClr>
                </a:solidFill>
                <a:effectLst>
                  <a:outerShdw blurRad="38100" dist="38100" dir="2700000" algn="tl">
                    <a:srgbClr val="000000">
                      <a:alpha val="43137"/>
                    </a:srgbClr>
                  </a:outerShdw>
                </a:effectLst>
              </a:rPr>
              <a:t>			E.G</a:t>
            </a:r>
            <a:r>
              <a:rPr lang="en-US" sz="2000" dirty="0">
                <a:solidFill>
                  <a:schemeClr val="tx2">
                    <a:lumMod val="40000"/>
                    <a:lumOff val="60000"/>
                  </a:schemeClr>
                </a:solidFill>
                <a:effectLst>
                  <a:outerShdw blurRad="38100" dist="38100" dir="2700000" algn="tl">
                    <a:srgbClr val="000000">
                      <a:alpha val="43137"/>
                    </a:srgbClr>
                  </a:outerShdw>
                </a:effectLst>
              </a:rPr>
              <a:t>. White The Great Controversy  </a:t>
            </a:r>
            <a:r>
              <a:rPr lang="en-US" sz="2000" dirty="0" smtClean="0">
                <a:solidFill>
                  <a:schemeClr val="tx2">
                    <a:lumMod val="40000"/>
                    <a:lumOff val="60000"/>
                  </a:schemeClr>
                </a:solidFill>
                <a:effectLst>
                  <a:outerShdw blurRad="38100" dist="38100" dir="2700000" algn="tl">
                    <a:srgbClr val="000000">
                      <a:alpha val="43137"/>
                    </a:srgbClr>
                  </a:outerShdw>
                </a:effectLst>
              </a:rPr>
              <a:t>541</a:t>
            </a:r>
            <a:endParaRPr lang="en-US" sz="2000" dirty="0">
              <a:solidFill>
                <a:schemeClr val="tx2">
                  <a:lumMod val="40000"/>
                  <a:lumOff val="60000"/>
                </a:schemeClr>
              </a:solidFill>
              <a:effectLst>
                <a:outerShdw blurRad="38100" dist="38100" dir="2700000" algn="tl">
                  <a:srgbClr val="000000">
                    <a:alpha val="43137"/>
                  </a:srgbClr>
                </a:outerShdw>
              </a:effectLst>
            </a:endParaRPr>
          </a:p>
          <a:p>
            <a:pPr>
              <a:lnSpc>
                <a:spcPct val="80000"/>
              </a:lnSpc>
            </a:pP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4992856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a:t>Historic View</a:t>
            </a:r>
          </a:p>
        </p:txBody>
      </p:sp>
      <p:sp>
        <p:nvSpPr>
          <p:cNvPr id="3" name="Content Placeholder 2"/>
          <p:cNvSpPr>
            <a:spLocks noGrp="1"/>
          </p:cNvSpPr>
          <p:nvPr>
            <p:ph idx="1"/>
          </p:nvPr>
        </p:nvSpPr>
        <p:spPr>
          <a:xfrm>
            <a:off x="801688" y="988802"/>
            <a:ext cx="7885112" cy="3394472"/>
          </a:xfrm>
        </p:spPr>
        <p:txBody>
          <a:bodyPr>
            <a:noAutofit/>
          </a:bodyPr>
          <a:lstStyle/>
          <a:p>
            <a:pPr marL="0" indent="0">
              <a:lnSpc>
                <a:spcPct val="80000"/>
              </a:lnSpc>
              <a:buNone/>
            </a:pPr>
            <a:r>
              <a:rPr lang="en-US" dirty="0" smtClean="0">
                <a:solidFill>
                  <a:srgbClr val="FFFF99"/>
                </a:solidFill>
              </a:rPr>
              <a:t>They </a:t>
            </a:r>
            <a:r>
              <a:rPr lang="en-US" dirty="0">
                <a:solidFill>
                  <a:srgbClr val="FFFF99"/>
                </a:solidFill>
              </a:rPr>
              <a:t>would welcome destruction</a:t>
            </a:r>
            <a:r>
              <a:rPr lang="en-US" dirty="0"/>
              <a:t>, that they might be hidden from the face of Him who died to redeem them. The destiny of the wicked is </a:t>
            </a:r>
            <a:r>
              <a:rPr lang="en-US" dirty="0">
                <a:solidFill>
                  <a:srgbClr val="FFFF99"/>
                </a:solidFill>
              </a:rPr>
              <a:t>fixed by their own choice</a:t>
            </a:r>
            <a:r>
              <a:rPr lang="en-US" dirty="0"/>
              <a:t>. Their exclusion from heaven is </a:t>
            </a:r>
            <a:r>
              <a:rPr lang="en-US" dirty="0">
                <a:solidFill>
                  <a:srgbClr val="FFFF99"/>
                </a:solidFill>
              </a:rPr>
              <a:t>voluntary with themselves</a:t>
            </a:r>
            <a:r>
              <a:rPr lang="en-US" dirty="0"/>
              <a:t>, and just and merciful on the part of God. </a:t>
            </a:r>
            <a:r>
              <a:rPr lang="en-US" dirty="0" smtClean="0"/>
              <a:t>Like </a:t>
            </a:r>
            <a:r>
              <a:rPr lang="en-US" dirty="0"/>
              <a:t>the waters of the Flood the fires of the great day declare </a:t>
            </a:r>
            <a:r>
              <a:rPr lang="en-US" dirty="0">
                <a:solidFill>
                  <a:srgbClr val="FFFF99"/>
                </a:solidFill>
              </a:rPr>
              <a:t>God's verdict that the wicked are incurable</a:t>
            </a:r>
            <a:r>
              <a:rPr lang="en-US" dirty="0" smtClean="0"/>
              <a:t>. </a:t>
            </a:r>
            <a:endParaRPr lang="en-US" dirty="0"/>
          </a:p>
          <a:p>
            <a:pPr marL="0" indent="0">
              <a:lnSpc>
                <a:spcPct val="80000"/>
              </a:lnSpc>
              <a:buNone/>
            </a:pPr>
            <a:endParaRPr lang="en-US" sz="2000" dirty="0" smtClean="0">
              <a:solidFill>
                <a:schemeClr val="tx2">
                  <a:lumMod val="40000"/>
                  <a:lumOff val="60000"/>
                </a:schemeClr>
              </a:solidFill>
              <a:effectLst>
                <a:outerShdw blurRad="38100" dist="38100" dir="2700000" algn="tl">
                  <a:srgbClr val="000000">
                    <a:alpha val="43137"/>
                  </a:srgbClr>
                </a:outerShdw>
              </a:effectLst>
            </a:endParaRPr>
          </a:p>
          <a:p>
            <a:pPr marL="0" indent="0">
              <a:lnSpc>
                <a:spcPct val="80000"/>
              </a:lnSpc>
              <a:buNone/>
            </a:pPr>
            <a:r>
              <a:rPr lang="en-US" sz="2000" dirty="0">
                <a:solidFill>
                  <a:schemeClr val="tx2">
                    <a:lumMod val="40000"/>
                    <a:lumOff val="60000"/>
                  </a:schemeClr>
                </a:solidFill>
                <a:effectLst>
                  <a:outerShdw blurRad="38100" dist="38100" dir="2700000" algn="tl">
                    <a:srgbClr val="000000">
                      <a:alpha val="43137"/>
                    </a:srgbClr>
                  </a:outerShdw>
                </a:effectLst>
              </a:rPr>
              <a:t>	</a:t>
            </a:r>
            <a:r>
              <a:rPr lang="en-US" sz="2000" dirty="0" smtClean="0">
                <a:solidFill>
                  <a:schemeClr val="tx2">
                    <a:lumMod val="40000"/>
                    <a:lumOff val="60000"/>
                  </a:schemeClr>
                </a:solidFill>
                <a:effectLst>
                  <a:outerShdw blurRad="38100" dist="38100" dir="2700000" algn="tl">
                    <a:srgbClr val="000000">
                      <a:alpha val="43137"/>
                    </a:srgbClr>
                  </a:outerShdw>
                </a:effectLst>
              </a:rPr>
              <a:t>		E.G</a:t>
            </a:r>
            <a:r>
              <a:rPr lang="en-US" sz="2000" dirty="0">
                <a:solidFill>
                  <a:schemeClr val="tx2">
                    <a:lumMod val="40000"/>
                    <a:lumOff val="60000"/>
                  </a:schemeClr>
                </a:solidFill>
                <a:effectLst>
                  <a:outerShdw blurRad="38100" dist="38100" dir="2700000" algn="tl">
                    <a:srgbClr val="000000">
                      <a:alpha val="43137"/>
                    </a:srgbClr>
                  </a:outerShdw>
                </a:effectLst>
              </a:rPr>
              <a:t>. White The Great Controversy 541</a:t>
            </a:r>
            <a:r>
              <a:rPr lang="en-US" sz="2000" dirty="0" smtClean="0">
                <a:solidFill>
                  <a:schemeClr val="tx2">
                    <a:lumMod val="40000"/>
                    <a:lumOff val="60000"/>
                  </a:schemeClr>
                </a:solidFill>
                <a:effectLst>
                  <a:outerShdw blurRad="38100" dist="38100" dir="2700000" algn="tl">
                    <a:srgbClr val="000000">
                      <a:alpha val="43137"/>
                    </a:srgbClr>
                  </a:outerShdw>
                </a:effectLst>
              </a:rPr>
              <a:t>, 542</a:t>
            </a:r>
            <a:endParaRPr lang="en-US" sz="2000" dirty="0">
              <a:solidFill>
                <a:schemeClr val="tx2">
                  <a:lumMod val="40000"/>
                  <a:lumOff val="60000"/>
                </a:schemeClr>
              </a:solidFill>
              <a:effectLst>
                <a:outerShdw blurRad="38100" dist="38100" dir="2700000" algn="tl">
                  <a:srgbClr val="000000">
                    <a:alpha val="43137"/>
                  </a:srgbClr>
                </a:outerShdw>
              </a:effectLst>
            </a:endParaRPr>
          </a:p>
          <a:p>
            <a:pPr>
              <a:lnSpc>
                <a:spcPct val="80000"/>
              </a:lnSpc>
            </a:pP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37302245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95348"/>
            <a:ext cx="7315200" cy="4191002"/>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endParaRPr lang="en-US" sz="24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100" dirty="0" smtClean="0">
                <a:solidFill>
                  <a:srgbClr val="FFFFCC"/>
                </a:solidFill>
                <a:effectLst>
                  <a:outerShdw blurRad="38100" dist="38100" dir="2700000" algn="tl">
                    <a:srgbClr val="000000">
                      <a:alpha val="43137"/>
                    </a:srgbClr>
                  </a:outerShdw>
                </a:effectLst>
              </a:rPr>
              <a:t>Why Raise The Wicked?</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456628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100" dirty="0" smtClean="0">
                <a:solidFill>
                  <a:srgbClr val="FFFFCC"/>
                </a:solidFill>
                <a:effectLst>
                  <a:outerShdw blurRad="38100" dist="38100" dir="2700000" algn="tl">
                    <a:srgbClr val="000000">
                      <a:alpha val="43137"/>
                    </a:srgbClr>
                  </a:outerShdw>
                </a:effectLst>
              </a:rPr>
              <a:t>Why Raise The Wicked?</a:t>
            </a:r>
          </a:p>
        </p:txBody>
      </p:sp>
      <p:sp>
        <p:nvSpPr>
          <p:cNvPr id="5" name="TextBox 4"/>
          <p:cNvSpPr txBox="1">
            <a:spLocks noChangeArrowheads="1"/>
          </p:cNvSpPr>
          <p:nvPr/>
        </p:nvSpPr>
        <p:spPr>
          <a:xfrm>
            <a:off x="685800" y="1056374"/>
            <a:ext cx="7772400" cy="41910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a:solidFill>
                  <a:schemeClr val="bg1"/>
                </a:solidFill>
                <a:effectLst>
                  <a:outerShdw blurRad="38100" dist="38100" dir="2700000" algn="tl">
                    <a:srgbClr val="000000">
                      <a:alpha val="43137"/>
                    </a:srgbClr>
                  </a:outerShdw>
                </a:effectLst>
              </a:rPr>
              <a:t>The death of the wicked in the end is voluntary with themselves – as Scripture says they beg for the mountains to fall on them – they don’t want to live! </a:t>
            </a:r>
            <a:r>
              <a:rPr lang="en-US" sz="1800" dirty="0">
                <a:solidFill>
                  <a:schemeClr val="tx2">
                    <a:lumMod val="40000"/>
                    <a:lumOff val="60000"/>
                  </a:schemeClr>
                </a:solidFill>
                <a:effectLst>
                  <a:outerShdw blurRad="38100" dist="38100" dir="2700000" algn="tl">
                    <a:srgbClr val="000000">
                      <a:alpha val="43137"/>
                    </a:srgbClr>
                  </a:outerShdw>
                </a:effectLst>
              </a:rPr>
              <a:t>Revelation </a:t>
            </a:r>
            <a:r>
              <a:rPr lang="en-US" sz="1800" dirty="0" smtClean="0">
                <a:solidFill>
                  <a:schemeClr val="tx2">
                    <a:lumMod val="40000"/>
                    <a:lumOff val="60000"/>
                  </a:schemeClr>
                </a:solidFill>
                <a:effectLst>
                  <a:outerShdw blurRad="38100" dist="38100" dir="2700000" algn="tl">
                    <a:srgbClr val="000000">
                      <a:alpha val="43137"/>
                    </a:srgbClr>
                  </a:outerShdw>
                </a:effectLst>
              </a:rPr>
              <a:t>6:16</a:t>
            </a:r>
            <a:endParaRPr lang="en-US" sz="1800" dirty="0">
              <a:solidFill>
                <a:schemeClr val="tx2">
                  <a:lumMod val="40000"/>
                  <a:lumOff val="60000"/>
                </a:schemeClr>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6995242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100" dirty="0" smtClean="0">
                <a:solidFill>
                  <a:srgbClr val="FFFFCC"/>
                </a:solidFill>
                <a:effectLst>
                  <a:outerShdw blurRad="38100" dist="38100" dir="2700000" algn="tl">
                    <a:srgbClr val="000000">
                      <a:alpha val="43137"/>
                    </a:srgbClr>
                  </a:outerShdw>
                </a:effectLst>
              </a:rPr>
              <a:t>Why Raise The Wicked?</a:t>
            </a:r>
          </a:p>
        </p:txBody>
      </p:sp>
      <p:sp>
        <p:nvSpPr>
          <p:cNvPr id="5" name="TextBox 4"/>
          <p:cNvSpPr txBox="1">
            <a:spLocks noChangeArrowheads="1"/>
          </p:cNvSpPr>
          <p:nvPr/>
        </p:nvSpPr>
        <p:spPr>
          <a:xfrm>
            <a:off x="685800" y="1056374"/>
            <a:ext cx="7772400" cy="41910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a:solidFill>
                  <a:schemeClr val="accent5">
                    <a:lumMod val="75000"/>
                  </a:schemeClr>
                </a:solidFill>
                <a:effectLst>
                  <a:outerShdw blurRad="38100" dist="38100" dir="2700000" algn="tl">
                    <a:srgbClr val="000000">
                      <a:alpha val="43137"/>
                    </a:srgbClr>
                  </a:outerShdw>
                </a:effectLst>
              </a:rPr>
              <a:t>The death of the wicked in the end is voluntary with themselves – as Scripture says they beg for the mountains to fall on them – they don’t want to live! </a:t>
            </a:r>
            <a:r>
              <a:rPr lang="en-US" sz="1800" dirty="0">
                <a:solidFill>
                  <a:schemeClr val="accent5">
                    <a:lumMod val="75000"/>
                  </a:schemeClr>
                </a:solidFill>
                <a:effectLst>
                  <a:outerShdw blurRad="38100" dist="38100" dir="2700000" algn="tl">
                    <a:srgbClr val="000000">
                      <a:alpha val="43137"/>
                    </a:srgbClr>
                  </a:outerShdw>
                </a:effectLst>
              </a:rPr>
              <a:t>Revelation 6:16</a:t>
            </a:r>
          </a:p>
          <a:p>
            <a:pPr marL="342900" indent="-342900">
              <a:buFont typeface="Arial"/>
              <a:buChar char="•"/>
            </a:pPr>
            <a:endParaRPr lang="en-US" sz="2800" b="1" dirty="0" smtClean="0">
              <a:solidFill>
                <a:schemeClr val="bg1"/>
              </a:solidFill>
              <a:effectLst>
                <a:outerShdw blurRad="38100" dist="38100" dir="2700000" algn="tl">
                  <a:srgbClr val="000000">
                    <a:alpha val="43137"/>
                  </a:srgbClr>
                </a:outerShdw>
              </a:effectLst>
            </a:endParaRPr>
          </a:p>
          <a:p>
            <a:pPr marL="342900" indent="-342900">
              <a:buFont typeface="Arial"/>
              <a:buChar char="•"/>
            </a:pPr>
            <a:r>
              <a:rPr lang="en-US" sz="2800" b="1" dirty="0" smtClean="0">
                <a:solidFill>
                  <a:schemeClr val="bg1"/>
                </a:solidFill>
                <a:effectLst>
                  <a:outerShdw blurRad="38100" dist="38100" dir="2700000" algn="tl">
                    <a:srgbClr val="000000">
                      <a:alpha val="43137"/>
                    </a:srgbClr>
                  </a:outerShdw>
                </a:effectLst>
              </a:rPr>
              <a:t>Why?</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67271418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100" dirty="0" smtClean="0">
                <a:solidFill>
                  <a:srgbClr val="FFFFCC"/>
                </a:solidFill>
                <a:effectLst>
                  <a:outerShdw blurRad="38100" dist="38100" dir="2700000" algn="tl">
                    <a:srgbClr val="000000">
                      <a:alpha val="43137"/>
                    </a:srgbClr>
                  </a:outerShdw>
                </a:effectLst>
              </a:rPr>
              <a:t>Why Raise The Wicked?</a:t>
            </a:r>
          </a:p>
        </p:txBody>
      </p:sp>
      <p:sp>
        <p:nvSpPr>
          <p:cNvPr id="5" name="TextBox 4"/>
          <p:cNvSpPr txBox="1">
            <a:spLocks noChangeArrowheads="1"/>
          </p:cNvSpPr>
          <p:nvPr/>
        </p:nvSpPr>
        <p:spPr>
          <a:xfrm>
            <a:off x="685800" y="1056374"/>
            <a:ext cx="7772400" cy="41910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smtClean="0">
                <a:solidFill>
                  <a:schemeClr val="bg1"/>
                </a:solidFill>
                <a:effectLst>
                  <a:outerShdw blurRad="38100" dist="38100" dir="2700000" algn="tl">
                    <a:srgbClr val="000000">
                      <a:alpha val="43137"/>
                    </a:srgbClr>
                  </a:outerShdw>
                </a:effectLst>
              </a:rPr>
              <a:t>Because their condition is terminal and causes unimaginable suffering when exposed to unveiled love and truth</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88004803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4"/>
            <a:ext cx="7772400" cy="41910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Because their condition is terminal and causes unimaginable suffering when exposed to unveiled love and truth</a:t>
            </a:r>
          </a:p>
          <a:p>
            <a:pPr marL="342900" indent="-342900">
              <a:buFont typeface="Arial"/>
              <a:buChar char="•"/>
            </a:pPr>
            <a:r>
              <a:rPr lang="en-US" sz="2800" dirty="0" smtClean="0">
                <a:solidFill>
                  <a:schemeClr val="bg1"/>
                </a:solidFill>
                <a:effectLst>
                  <a:outerShdw blurRad="38100" dist="38100" dir="2700000" algn="tl">
                    <a:srgbClr val="000000">
                      <a:alpha val="43137"/>
                    </a:srgbClr>
                  </a:outerShdw>
                </a:effectLst>
              </a:rPr>
              <a:t>Yet, the more selfish a being, the more tenaciously they fight to resist the truth, thus some linger in the fires of love and truth, suffering longer than other before they let go and die</a:t>
            </a:r>
          </a:p>
          <a:p>
            <a:pPr marL="342900" indent="-342900">
              <a:buFont typeface="Arial"/>
              <a:buChar char="•"/>
            </a:pP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100" dirty="0" smtClean="0">
                <a:solidFill>
                  <a:srgbClr val="FFFFCC"/>
                </a:solidFill>
                <a:effectLst>
                  <a:outerShdw blurRad="38100" dist="38100" dir="2700000" algn="tl">
                    <a:srgbClr val="000000">
                      <a:alpha val="43137"/>
                    </a:srgbClr>
                  </a:outerShdw>
                </a:effectLst>
              </a:rPr>
              <a:t>Why Raise The Wicked?</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09444714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7752"/>
            <a:ext cx="8229600" cy="857250"/>
          </a:xfrm>
        </p:spPr>
        <p:txBody>
          <a:bodyPr>
            <a:normAutofit fontScale="90000"/>
          </a:bodyPr>
          <a:lstStyle/>
          <a:p>
            <a:pPr>
              <a:lnSpc>
                <a:spcPct val="80000"/>
              </a:lnSpc>
            </a:pPr>
            <a:r>
              <a:rPr lang="en-US" dirty="0" smtClean="0"/>
              <a:t>The Seal of God &amp; The Mark of the Beast</a:t>
            </a:r>
            <a:endParaRPr lang="en-US" dirty="0"/>
          </a:p>
        </p:txBody>
      </p:sp>
      <p:sp>
        <p:nvSpPr>
          <p:cNvPr id="6" name="Content Placeholder 5"/>
          <p:cNvSpPr>
            <a:spLocks noGrp="1"/>
          </p:cNvSpPr>
          <p:nvPr>
            <p:ph idx="1"/>
          </p:nvPr>
        </p:nvSpPr>
        <p:spPr>
          <a:xfrm>
            <a:off x="1143000" y="895350"/>
            <a:ext cx="7543800" cy="4114800"/>
          </a:xfrm>
        </p:spPr>
        <p:txBody>
          <a:bodyPr>
            <a:noAutofit/>
          </a:bodyPr>
          <a:lstStyle/>
          <a:p>
            <a:pPr>
              <a:lnSpc>
                <a:spcPct val="90000"/>
              </a:lnSpc>
            </a:pPr>
            <a:endParaRPr lang="en-US" sz="2400"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0865624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7752"/>
            <a:ext cx="8229600" cy="857250"/>
          </a:xfrm>
        </p:spPr>
        <p:txBody>
          <a:bodyPr>
            <a:normAutofit fontScale="90000"/>
          </a:bodyPr>
          <a:lstStyle/>
          <a:p>
            <a:pPr>
              <a:lnSpc>
                <a:spcPct val="80000"/>
              </a:lnSpc>
            </a:pPr>
            <a:r>
              <a:rPr lang="en-US" dirty="0" smtClean="0"/>
              <a:t>The Seal of God &amp; The Mark of the Beast</a:t>
            </a:r>
            <a:endParaRPr lang="en-US" dirty="0"/>
          </a:p>
        </p:txBody>
      </p:sp>
      <p:sp>
        <p:nvSpPr>
          <p:cNvPr id="7" name="Content Placeholder 5"/>
          <p:cNvSpPr>
            <a:spLocks noGrp="1"/>
          </p:cNvSpPr>
          <p:nvPr>
            <p:ph idx="1"/>
          </p:nvPr>
        </p:nvSpPr>
        <p:spPr>
          <a:xfrm>
            <a:off x="685800" y="1056376"/>
            <a:ext cx="8001000" cy="4114800"/>
          </a:xfrm>
        </p:spPr>
        <p:txBody>
          <a:bodyPr>
            <a:noAutofit/>
          </a:bodyPr>
          <a:lstStyle/>
          <a:p>
            <a:r>
              <a:rPr lang="en-US" dirty="0" smtClean="0">
                <a:effectLst>
                  <a:outerShdw blurRad="38100" dist="38100" dir="2700000" algn="tl" rotWithShape="0">
                    <a:srgbClr val="000000">
                      <a:alpha val="43137"/>
                    </a:srgbClr>
                  </a:outerShdw>
                </a:effectLst>
              </a:rPr>
              <a:t>Do you view this at Levels 1-4 or 5-7?</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31886838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7752"/>
            <a:ext cx="8229600" cy="857250"/>
          </a:xfrm>
        </p:spPr>
        <p:txBody>
          <a:bodyPr>
            <a:normAutofit fontScale="90000"/>
          </a:bodyPr>
          <a:lstStyle/>
          <a:p>
            <a:pPr>
              <a:lnSpc>
                <a:spcPct val="80000"/>
              </a:lnSpc>
            </a:pPr>
            <a:r>
              <a:rPr lang="en-US" dirty="0" smtClean="0"/>
              <a:t>The Seal of God &amp; The Mark of the Beast</a:t>
            </a:r>
            <a:endParaRPr lang="en-US" dirty="0"/>
          </a:p>
        </p:txBody>
      </p:sp>
      <p:sp>
        <p:nvSpPr>
          <p:cNvPr id="7" name="Content Placeholder 5"/>
          <p:cNvSpPr>
            <a:spLocks noGrp="1"/>
          </p:cNvSpPr>
          <p:nvPr>
            <p:ph idx="1"/>
          </p:nvPr>
        </p:nvSpPr>
        <p:spPr>
          <a:xfrm>
            <a:off x="685800" y="1056376"/>
            <a:ext cx="8001000" cy="4114800"/>
          </a:xfrm>
        </p:spPr>
        <p:txBody>
          <a:bodyPr>
            <a:noAutofit/>
          </a:bodyPr>
          <a:lstStyle/>
          <a:p>
            <a:r>
              <a:rPr lang="en-US" dirty="0" smtClean="0">
                <a:solidFill>
                  <a:schemeClr val="accent5">
                    <a:lumMod val="75000"/>
                  </a:schemeClr>
                </a:solidFill>
                <a:effectLst>
                  <a:outerShdw blurRad="38100" dist="38100" dir="2700000" algn="tl" rotWithShape="0">
                    <a:srgbClr val="000000">
                      <a:alpha val="43137"/>
                    </a:srgbClr>
                  </a:outerShdw>
                </a:effectLst>
              </a:rPr>
              <a:t>Do you view this at Levels 1-4 or 5-7?</a:t>
            </a:r>
          </a:p>
          <a:p>
            <a:r>
              <a:rPr lang="en-US" dirty="0" smtClean="0">
                <a:effectLst>
                  <a:outerShdw blurRad="38100" dist="38100" dir="2700000" algn="tl" rotWithShape="0">
                    <a:srgbClr val="000000">
                      <a:alpha val="43137"/>
                    </a:srgbClr>
                  </a:outerShdw>
                </a:effectLst>
              </a:rPr>
              <a:t>Immaturity has difficulty with abstraction </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640715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4" name="TextBox 3"/>
          <p:cNvSpPr txBox="1"/>
          <p:nvPr/>
        </p:nvSpPr>
        <p:spPr>
          <a:xfrm>
            <a:off x="1676400" y="4476750"/>
            <a:ext cx="3163559" cy="400110"/>
          </a:xfrm>
          <a:prstGeom prst="rect">
            <a:avLst/>
          </a:prstGeom>
          <a:noFill/>
        </p:spPr>
        <p:txBody>
          <a:bodyPr wrap="none" rtlCol="0">
            <a:spAutoFit/>
          </a:bodyPr>
          <a:lstStyle/>
          <a:p>
            <a:r>
              <a:rPr lang="en-US" sz="1000" u="sng" dirty="0" smtClean="0">
                <a:solidFill>
                  <a:schemeClr val="bg1"/>
                </a:solidFill>
              </a:rPr>
              <a:t>1. Health Psychol.</a:t>
            </a:r>
            <a:r>
              <a:rPr lang="en-US" sz="1000" dirty="0" smtClean="0">
                <a:solidFill>
                  <a:schemeClr val="bg1"/>
                </a:solidFill>
              </a:rPr>
              <a:t> 2011 </a:t>
            </a:r>
            <a:r>
              <a:rPr lang="en-US" sz="1000" dirty="0">
                <a:solidFill>
                  <a:schemeClr val="bg1"/>
                </a:solidFill>
              </a:rPr>
              <a:t>Jul;30(4):424-9; discussion 430-1. </a:t>
            </a:r>
          </a:p>
          <a:p>
            <a:endParaRPr lang="en-US" sz="1000" dirty="0">
              <a:solidFill>
                <a:schemeClr val="bg1"/>
              </a:solidFill>
            </a:endParaRPr>
          </a:p>
        </p:txBody>
      </p:sp>
      <p:sp>
        <p:nvSpPr>
          <p:cNvPr id="7" name="TextBox 6"/>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Body Response to Belief About </a:t>
            </a:r>
            <a:r>
              <a:rPr lang="en-US" sz="2800" dirty="0" smtClean="0">
                <a:solidFill>
                  <a:schemeClr val="bg1"/>
                </a:solidFill>
                <a:effectLst>
                  <a:outerShdw blurRad="38100" dist="38100" dir="2700000" algn="tl">
                    <a:srgbClr val="000000">
                      <a:alpha val="43137"/>
                    </a:srgbClr>
                  </a:outerShdw>
                </a:effectLst>
              </a:rPr>
              <a:t>Food</a:t>
            </a:r>
            <a:r>
              <a:rPr lang="en-US" sz="2800" baseline="30000" dirty="0" smtClean="0">
                <a:solidFill>
                  <a:schemeClr val="bg1"/>
                </a:solidFill>
                <a:effectLst>
                  <a:outerShdw blurRad="38100" dist="38100" dir="2700000" algn="tl">
                    <a:srgbClr val="000000">
                      <a:alpha val="43137"/>
                    </a:srgbClr>
                  </a:outerShdw>
                </a:effectLst>
              </a:rPr>
              <a:t>1</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46 people given a milkshake 2 weeks apart</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1 – 620 calorie decadent high fat shake</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2 – 140 calorie low fat healthy shake</a:t>
            </a:r>
          </a:p>
          <a:p>
            <a:pPr marL="1714500" lvl="3"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Ghrelin decreased with 1 but not 2</a:t>
            </a:r>
          </a:p>
          <a:p>
            <a:pPr marL="342900" indent="-342900">
              <a:lnSpc>
                <a:spcPct val="80000"/>
              </a:lnSpc>
              <a:spcAft>
                <a:spcPts val="600"/>
              </a:spcAft>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65796470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7752"/>
            <a:ext cx="8229600" cy="857250"/>
          </a:xfrm>
        </p:spPr>
        <p:txBody>
          <a:bodyPr>
            <a:normAutofit fontScale="90000"/>
          </a:bodyPr>
          <a:lstStyle/>
          <a:p>
            <a:pPr>
              <a:lnSpc>
                <a:spcPct val="80000"/>
              </a:lnSpc>
            </a:pPr>
            <a:r>
              <a:rPr lang="en-US" dirty="0" smtClean="0"/>
              <a:t>The Seal of God &amp; The Mark of the Beast</a:t>
            </a:r>
            <a:endParaRPr lang="en-US" dirty="0"/>
          </a:p>
        </p:txBody>
      </p:sp>
      <p:sp>
        <p:nvSpPr>
          <p:cNvPr id="7" name="Content Placeholder 5"/>
          <p:cNvSpPr>
            <a:spLocks noGrp="1"/>
          </p:cNvSpPr>
          <p:nvPr>
            <p:ph idx="1"/>
          </p:nvPr>
        </p:nvSpPr>
        <p:spPr>
          <a:xfrm>
            <a:off x="685800" y="1056376"/>
            <a:ext cx="8001000" cy="4114800"/>
          </a:xfrm>
        </p:spPr>
        <p:txBody>
          <a:bodyPr>
            <a:noAutofit/>
          </a:bodyPr>
          <a:lstStyle/>
          <a:p>
            <a:r>
              <a:rPr lang="en-US" dirty="0" smtClean="0">
                <a:solidFill>
                  <a:schemeClr val="accent5">
                    <a:lumMod val="75000"/>
                  </a:schemeClr>
                </a:solidFill>
                <a:effectLst>
                  <a:outerShdw blurRad="38100" dist="38100" dir="2700000" algn="tl" rotWithShape="0">
                    <a:srgbClr val="000000">
                      <a:alpha val="43137"/>
                    </a:srgbClr>
                  </a:outerShdw>
                </a:effectLst>
              </a:rPr>
              <a:t>Do you view this at Levels 1-4 or 5-7?</a:t>
            </a:r>
          </a:p>
          <a:p>
            <a:r>
              <a:rPr lang="en-US" dirty="0" smtClean="0">
                <a:solidFill>
                  <a:schemeClr val="accent5">
                    <a:lumMod val="75000"/>
                  </a:schemeClr>
                </a:solidFill>
                <a:effectLst>
                  <a:outerShdw blurRad="38100" dist="38100" dir="2700000" algn="tl" rotWithShape="0">
                    <a:srgbClr val="000000">
                      <a:alpha val="43137"/>
                    </a:srgbClr>
                  </a:outerShdw>
                </a:effectLst>
              </a:rPr>
              <a:t>Immaturity has difficulty with abstraction </a:t>
            </a:r>
          </a:p>
          <a:p>
            <a:r>
              <a:rPr lang="en-US" dirty="0" smtClean="0">
                <a:effectLst>
                  <a:outerShdw blurRad="38100" dist="38100" dir="2700000" algn="tl" rotWithShape="0">
                    <a:srgbClr val="000000">
                      <a:alpha val="43137"/>
                    </a:srgbClr>
                  </a:outerShdw>
                </a:effectLst>
              </a:rPr>
              <a:t>Lamb = Jesus</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68355217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7752"/>
            <a:ext cx="8229600" cy="857250"/>
          </a:xfrm>
        </p:spPr>
        <p:txBody>
          <a:bodyPr>
            <a:normAutofit fontScale="90000"/>
          </a:bodyPr>
          <a:lstStyle/>
          <a:p>
            <a:pPr>
              <a:lnSpc>
                <a:spcPct val="80000"/>
              </a:lnSpc>
            </a:pPr>
            <a:r>
              <a:rPr lang="en-US" dirty="0" smtClean="0"/>
              <a:t>The Seal of God &amp; The Mark of the Beast</a:t>
            </a:r>
            <a:endParaRPr lang="en-US" dirty="0"/>
          </a:p>
        </p:txBody>
      </p:sp>
      <p:sp>
        <p:nvSpPr>
          <p:cNvPr id="7" name="Content Placeholder 5"/>
          <p:cNvSpPr>
            <a:spLocks noGrp="1"/>
          </p:cNvSpPr>
          <p:nvPr>
            <p:ph idx="1"/>
          </p:nvPr>
        </p:nvSpPr>
        <p:spPr>
          <a:xfrm>
            <a:off x="685800" y="1056376"/>
            <a:ext cx="8001000" cy="4114800"/>
          </a:xfrm>
        </p:spPr>
        <p:txBody>
          <a:bodyPr>
            <a:noAutofit/>
          </a:bodyPr>
          <a:lstStyle/>
          <a:p>
            <a:r>
              <a:rPr lang="en-US" dirty="0" smtClean="0">
                <a:solidFill>
                  <a:schemeClr val="accent5">
                    <a:lumMod val="75000"/>
                  </a:schemeClr>
                </a:solidFill>
                <a:effectLst>
                  <a:outerShdw blurRad="38100" dist="38100" dir="2700000" algn="tl" rotWithShape="0">
                    <a:srgbClr val="000000">
                      <a:alpha val="43137"/>
                    </a:srgbClr>
                  </a:outerShdw>
                </a:effectLst>
              </a:rPr>
              <a:t>Do you view this at Levels 1-4 or 5-7?</a:t>
            </a:r>
          </a:p>
          <a:p>
            <a:r>
              <a:rPr lang="en-US" dirty="0" smtClean="0">
                <a:solidFill>
                  <a:schemeClr val="accent5">
                    <a:lumMod val="75000"/>
                  </a:schemeClr>
                </a:solidFill>
                <a:effectLst>
                  <a:outerShdw blurRad="38100" dist="38100" dir="2700000" algn="tl" rotWithShape="0">
                    <a:srgbClr val="000000">
                      <a:alpha val="43137"/>
                    </a:srgbClr>
                  </a:outerShdw>
                </a:effectLst>
              </a:rPr>
              <a:t>Immaturity has difficulty with abstraction </a:t>
            </a:r>
          </a:p>
          <a:p>
            <a:r>
              <a:rPr lang="en-US" dirty="0" smtClean="0">
                <a:solidFill>
                  <a:schemeClr val="accent5">
                    <a:lumMod val="75000"/>
                  </a:schemeClr>
                </a:solidFill>
                <a:effectLst>
                  <a:outerShdw blurRad="38100" dist="38100" dir="2700000" algn="tl" rotWithShape="0">
                    <a:srgbClr val="000000">
                      <a:alpha val="43137"/>
                    </a:srgbClr>
                  </a:outerShdw>
                </a:effectLst>
              </a:rPr>
              <a:t>Lamb = Jesus</a:t>
            </a:r>
          </a:p>
          <a:p>
            <a:r>
              <a:rPr lang="en-US" dirty="0" smtClean="0">
                <a:effectLst>
                  <a:outerShdw blurRad="38100" dist="38100" dir="2700000" algn="tl" rotWithShape="0">
                    <a:srgbClr val="000000">
                      <a:alpha val="43137"/>
                    </a:srgbClr>
                  </a:outerShdw>
                </a:effectLst>
              </a:rPr>
              <a:t>When Jesus said “unless you drink my blood…” </a:t>
            </a:r>
          </a:p>
          <a:p>
            <a:pPr lvl="1"/>
            <a:r>
              <a:rPr lang="en-US" dirty="0" smtClean="0">
                <a:effectLst>
                  <a:outerShdw blurRad="38100" dist="38100" dir="2700000" algn="tl" rotWithShape="0">
                    <a:srgbClr val="000000">
                      <a:alpha val="43137"/>
                    </a:srgbClr>
                  </a:outerShdw>
                </a:effectLst>
              </a:rPr>
              <a:t>He was not talking about cannibalism </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1766875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7752"/>
            <a:ext cx="8229600" cy="857250"/>
          </a:xfrm>
        </p:spPr>
        <p:txBody>
          <a:bodyPr>
            <a:normAutofit fontScale="90000"/>
          </a:bodyPr>
          <a:lstStyle/>
          <a:p>
            <a:pPr>
              <a:lnSpc>
                <a:spcPct val="80000"/>
              </a:lnSpc>
            </a:pPr>
            <a:r>
              <a:rPr lang="en-US" dirty="0" smtClean="0"/>
              <a:t>The Seal of God &amp; The Mark of the Beast</a:t>
            </a:r>
            <a:endParaRPr lang="en-US" dirty="0"/>
          </a:p>
        </p:txBody>
      </p:sp>
      <p:sp>
        <p:nvSpPr>
          <p:cNvPr id="7" name="Content Placeholder 5"/>
          <p:cNvSpPr>
            <a:spLocks noGrp="1"/>
          </p:cNvSpPr>
          <p:nvPr>
            <p:ph idx="1"/>
          </p:nvPr>
        </p:nvSpPr>
        <p:spPr>
          <a:xfrm>
            <a:off x="685800" y="1056376"/>
            <a:ext cx="8001000" cy="4114800"/>
          </a:xfrm>
        </p:spPr>
        <p:txBody>
          <a:bodyPr>
            <a:noAutofit/>
          </a:bodyPr>
          <a:lstStyle/>
          <a:p>
            <a:r>
              <a:rPr lang="en-US" dirty="0" smtClean="0">
                <a:effectLst>
                  <a:outerShdw blurRad="38100" dist="38100" dir="2700000" algn="tl" rotWithShape="0">
                    <a:srgbClr val="000000">
                      <a:alpha val="43137"/>
                    </a:srgbClr>
                  </a:outerShdw>
                </a:effectLst>
              </a:rPr>
              <a:t>If I say, “I have a frog in my throat” I am not eating amphibians</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4374912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7752"/>
            <a:ext cx="8229600" cy="857250"/>
          </a:xfrm>
        </p:spPr>
        <p:txBody>
          <a:bodyPr>
            <a:normAutofit fontScale="90000"/>
          </a:bodyPr>
          <a:lstStyle/>
          <a:p>
            <a:pPr>
              <a:lnSpc>
                <a:spcPct val="80000"/>
              </a:lnSpc>
            </a:pPr>
            <a:r>
              <a:rPr lang="en-US" dirty="0" smtClean="0"/>
              <a:t>The Seal of God &amp; The Mark of the Beast</a:t>
            </a:r>
            <a:endParaRPr lang="en-US" dirty="0"/>
          </a:p>
        </p:txBody>
      </p:sp>
      <p:sp>
        <p:nvSpPr>
          <p:cNvPr id="7" name="Content Placeholder 5"/>
          <p:cNvSpPr>
            <a:spLocks noGrp="1"/>
          </p:cNvSpPr>
          <p:nvPr>
            <p:ph idx="1"/>
          </p:nvPr>
        </p:nvSpPr>
        <p:spPr>
          <a:xfrm>
            <a:off x="685800" y="1056376"/>
            <a:ext cx="8001000" cy="4114800"/>
          </a:xfrm>
        </p:spPr>
        <p:txBody>
          <a:bodyPr>
            <a:noAutofit/>
          </a:bodyPr>
          <a:lstStyle/>
          <a:p>
            <a:r>
              <a:rPr lang="en-US" dirty="0" smtClean="0">
                <a:solidFill>
                  <a:schemeClr val="accent5">
                    <a:lumMod val="75000"/>
                  </a:schemeClr>
                </a:solidFill>
                <a:effectLst>
                  <a:outerShdw blurRad="38100" dist="38100" dir="2700000" algn="tl" rotWithShape="0">
                    <a:srgbClr val="000000">
                      <a:alpha val="43137"/>
                    </a:srgbClr>
                  </a:outerShdw>
                </a:effectLst>
              </a:rPr>
              <a:t>If I say, “I have a frog in my throat” I am not eating amphibians</a:t>
            </a:r>
          </a:p>
          <a:p>
            <a:r>
              <a:rPr lang="en-US" dirty="0" smtClean="0">
                <a:effectLst>
                  <a:outerShdw blurRad="38100" dist="38100" dir="2700000" algn="tl" rotWithShape="0">
                    <a:srgbClr val="000000">
                      <a:alpha val="43137"/>
                    </a:srgbClr>
                  </a:outerShdw>
                </a:effectLst>
              </a:rPr>
              <a:t>Man looks on the outward appearance God looks on the heart </a:t>
            </a:r>
            <a:r>
              <a:rPr lang="en-US" sz="1800" dirty="0" smtClean="0">
                <a:solidFill>
                  <a:schemeClr val="tx2">
                    <a:lumMod val="40000"/>
                    <a:lumOff val="60000"/>
                  </a:schemeClr>
                </a:solidFill>
                <a:effectLst>
                  <a:outerShdw blurRad="38100" dist="38100" dir="2700000" algn="tl" rotWithShape="0">
                    <a:srgbClr val="000000">
                      <a:alpha val="43137"/>
                    </a:srgbClr>
                  </a:outerShdw>
                </a:effectLst>
              </a:rPr>
              <a:t>1Samuel 16:7</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90306230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7752"/>
            <a:ext cx="8229600" cy="857250"/>
          </a:xfrm>
        </p:spPr>
        <p:txBody>
          <a:bodyPr>
            <a:normAutofit fontScale="90000"/>
          </a:bodyPr>
          <a:lstStyle/>
          <a:p>
            <a:pPr>
              <a:lnSpc>
                <a:spcPct val="80000"/>
              </a:lnSpc>
            </a:pPr>
            <a:r>
              <a:rPr lang="en-US" dirty="0" smtClean="0"/>
              <a:t>The Seal of God &amp; The Mark of the Beast</a:t>
            </a:r>
            <a:endParaRPr lang="en-US" dirty="0"/>
          </a:p>
        </p:txBody>
      </p:sp>
      <p:sp>
        <p:nvSpPr>
          <p:cNvPr id="6" name="Content Placeholder 5"/>
          <p:cNvSpPr>
            <a:spLocks noGrp="1"/>
          </p:cNvSpPr>
          <p:nvPr>
            <p:ph idx="1"/>
          </p:nvPr>
        </p:nvSpPr>
        <p:spPr>
          <a:xfrm>
            <a:off x="685800" y="1056376"/>
            <a:ext cx="8001000" cy="4114800"/>
          </a:xfrm>
        </p:spPr>
        <p:txBody>
          <a:bodyPr>
            <a:noAutofit/>
          </a:bodyPr>
          <a:lstStyle/>
          <a:p>
            <a:r>
              <a:rPr lang="en-US" dirty="0" smtClean="0">
                <a:solidFill>
                  <a:schemeClr val="accent5">
                    <a:lumMod val="75000"/>
                  </a:schemeClr>
                </a:solidFill>
                <a:effectLst>
                  <a:outerShdw blurRad="38100" dist="38100" dir="2700000" algn="tl" rotWithShape="0">
                    <a:srgbClr val="000000">
                      <a:alpha val="43137"/>
                    </a:srgbClr>
                  </a:outerShdw>
                </a:effectLst>
              </a:rPr>
              <a:t>If I say, “I have a frog in my throat” I am not eating amphibians</a:t>
            </a:r>
          </a:p>
          <a:p>
            <a:r>
              <a:rPr lang="en-US" dirty="0" smtClean="0">
                <a:solidFill>
                  <a:schemeClr val="accent5">
                    <a:lumMod val="75000"/>
                  </a:schemeClr>
                </a:solidFill>
                <a:effectLst>
                  <a:outerShdw blurRad="38100" dist="38100" dir="2700000" algn="tl" rotWithShape="0">
                    <a:srgbClr val="000000">
                      <a:alpha val="43137"/>
                    </a:srgbClr>
                  </a:outerShdw>
                </a:effectLst>
              </a:rPr>
              <a:t>Man looks on the outward appearance God looks on the heart </a:t>
            </a:r>
            <a:r>
              <a:rPr lang="en-US" sz="1800" dirty="0" smtClean="0">
                <a:solidFill>
                  <a:schemeClr val="accent5">
                    <a:lumMod val="75000"/>
                  </a:schemeClr>
                </a:solidFill>
                <a:effectLst>
                  <a:outerShdw blurRad="38100" dist="38100" dir="2700000" algn="tl" rotWithShape="0">
                    <a:srgbClr val="000000">
                      <a:alpha val="43137"/>
                    </a:srgbClr>
                  </a:outerShdw>
                </a:effectLst>
              </a:rPr>
              <a:t>1Samuel 16:7</a:t>
            </a:r>
          </a:p>
          <a:p>
            <a:r>
              <a:rPr lang="en-US" dirty="0" smtClean="0">
                <a:effectLst>
                  <a:outerShdw blurRad="38100" dist="38100" dir="2700000" algn="tl" rotWithShape="0">
                    <a:srgbClr val="000000">
                      <a:alpha val="43137"/>
                    </a:srgbClr>
                  </a:outerShdw>
                </a:effectLst>
              </a:rPr>
              <a:t>The seal or mark – is speaking about our characters</a:t>
            </a: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04286286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8804"/>
            <a:ext cx="8229600" cy="857250"/>
          </a:xfrm>
        </p:spPr>
        <p:txBody>
          <a:bodyPr/>
          <a:lstStyle/>
          <a:p>
            <a:r>
              <a:rPr lang="en-US" dirty="0" smtClean="0"/>
              <a:t>The Seal of God</a:t>
            </a:r>
            <a:endParaRPr lang="en-US" dirty="0"/>
          </a:p>
        </p:txBody>
      </p:sp>
      <p:sp>
        <p:nvSpPr>
          <p:cNvPr id="6" name="Content Placeholder 5"/>
          <p:cNvSpPr>
            <a:spLocks noGrp="1"/>
          </p:cNvSpPr>
          <p:nvPr>
            <p:ph idx="1"/>
          </p:nvPr>
        </p:nvSpPr>
        <p:spPr>
          <a:xfrm>
            <a:off x="990600" y="895350"/>
            <a:ext cx="7696200" cy="3699273"/>
          </a:xfrm>
        </p:spPr>
        <p:txBody>
          <a:bodyPr>
            <a:normAutofit/>
          </a:bodyPr>
          <a:lstStyle/>
          <a:p>
            <a:endParaRPr lang="en-US" sz="2800"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94095139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8804"/>
            <a:ext cx="8229600" cy="857250"/>
          </a:xfrm>
        </p:spPr>
        <p:txBody>
          <a:bodyPr/>
          <a:lstStyle/>
          <a:p>
            <a:r>
              <a:rPr lang="en-US" dirty="0" smtClean="0"/>
              <a:t>The Seal of God</a:t>
            </a:r>
            <a:endParaRPr lang="en-US" dirty="0"/>
          </a:p>
        </p:txBody>
      </p:sp>
      <p:sp>
        <p:nvSpPr>
          <p:cNvPr id="7" name="Content Placeholder 5"/>
          <p:cNvSpPr>
            <a:spLocks noGrp="1"/>
          </p:cNvSpPr>
          <p:nvPr>
            <p:ph idx="1"/>
          </p:nvPr>
        </p:nvSpPr>
        <p:spPr>
          <a:xfrm>
            <a:off x="685800" y="1049207"/>
            <a:ext cx="8001000" cy="3699273"/>
          </a:xfrm>
        </p:spPr>
        <p:txBody>
          <a:bodyPr>
            <a:noAutofit/>
          </a:bodyPr>
          <a:lstStyle/>
          <a:p>
            <a:r>
              <a:rPr lang="en-US" dirty="0" smtClean="0">
                <a:effectLst>
                  <a:outerShdw blurRad="38100" dist="38100" dir="2700000" algn="tl">
                    <a:srgbClr val="000000">
                      <a:alpha val="43137"/>
                    </a:srgbClr>
                  </a:outerShdw>
                </a:effectLst>
              </a:rPr>
              <a:t>When </a:t>
            </a:r>
            <a:r>
              <a:rPr lang="en-US" dirty="0">
                <a:effectLst>
                  <a:outerShdw blurRad="38100" dist="38100" dir="2700000" algn="tl">
                    <a:srgbClr val="000000">
                      <a:alpha val="43137"/>
                    </a:srgbClr>
                  </a:outerShdw>
                </a:effectLst>
              </a:rPr>
              <a:t>you believed, you were marked in him with a seal, the promised Holy </a:t>
            </a:r>
            <a:r>
              <a:rPr lang="en-US" dirty="0" smtClean="0">
                <a:effectLst>
                  <a:outerShdw blurRad="38100" dist="38100" dir="2700000" algn="tl">
                    <a:srgbClr val="000000">
                      <a:alpha val="43137"/>
                    </a:srgbClr>
                  </a:outerShdw>
                </a:effectLst>
              </a:rPr>
              <a:t>Spirit </a:t>
            </a:r>
            <a:r>
              <a:rPr lang="en-US" sz="1600" dirty="0" smtClean="0">
                <a:solidFill>
                  <a:schemeClr val="tx2">
                    <a:lumMod val="40000"/>
                    <a:lumOff val="60000"/>
                  </a:schemeClr>
                </a:solidFill>
                <a:effectLst>
                  <a:outerShdw blurRad="38100" dist="38100" dir="2700000" algn="tl">
                    <a:srgbClr val="000000">
                      <a:alpha val="43137"/>
                    </a:srgbClr>
                  </a:outerShdw>
                </a:effectLst>
              </a:rPr>
              <a:t>Ephesians 1:13</a:t>
            </a:r>
            <a:endParaRPr lang="en-US" dirty="0">
              <a:solidFill>
                <a:schemeClr val="tx2">
                  <a:lumMod val="40000"/>
                  <a:lumOff val="60000"/>
                </a:schemeClr>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9274816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8804"/>
            <a:ext cx="8229600" cy="857250"/>
          </a:xfrm>
        </p:spPr>
        <p:txBody>
          <a:bodyPr/>
          <a:lstStyle/>
          <a:p>
            <a:r>
              <a:rPr lang="en-US" dirty="0" smtClean="0"/>
              <a:t>The Seal of God</a:t>
            </a:r>
            <a:endParaRPr lang="en-US" dirty="0"/>
          </a:p>
        </p:txBody>
      </p:sp>
      <p:sp>
        <p:nvSpPr>
          <p:cNvPr id="7" name="Content Placeholder 5"/>
          <p:cNvSpPr>
            <a:spLocks noGrp="1"/>
          </p:cNvSpPr>
          <p:nvPr>
            <p:ph idx="1"/>
          </p:nvPr>
        </p:nvSpPr>
        <p:spPr>
          <a:xfrm>
            <a:off x="685800" y="1049207"/>
            <a:ext cx="8001000" cy="3699273"/>
          </a:xfrm>
        </p:spPr>
        <p:txBody>
          <a:bodyPr>
            <a:noAutofit/>
          </a:bodyPr>
          <a:lstStyle/>
          <a:p>
            <a:r>
              <a:rPr lang="en-US" dirty="0" smtClean="0">
                <a:solidFill>
                  <a:schemeClr val="accent5">
                    <a:lumMod val="75000"/>
                  </a:schemeClr>
                </a:solidFill>
                <a:effectLst>
                  <a:outerShdw blurRad="38100" dist="38100" dir="2700000" algn="tl">
                    <a:srgbClr val="000000">
                      <a:alpha val="43137"/>
                    </a:srgbClr>
                  </a:outerShdw>
                </a:effectLst>
              </a:rPr>
              <a:t>When </a:t>
            </a:r>
            <a:r>
              <a:rPr lang="en-US" dirty="0">
                <a:solidFill>
                  <a:schemeClr val="accent5">
                    <a:lumMod val="75000"/>
                  </a:schemeClr>
                </a:solidFill>
                <a:effectLst>
                  <a:outerShdw blurRad="38100" dist="38100" dir="2700000" algn="tl">
                    <a:srgbClr val="000000">
                      <a:alpha val="43137"/>
                    </a:srgbClr>
                  </a:outerShdw>
                </a:effectLst>
              </a:rPr>
              <a:t>you believed, you were marked in him with a seal, the promised Holy </a:t>
            </a:r>
            <a:r>
              <a:rPr lang="en-US" dirty="0" smtClean="0">
                <a:solidFill>
                  <a:schemeClr val="accent5">
                    <a:lumMod val="75000"/>
                  </a:schemeClr>
                </a:solidFill>
                <a:effectLst>
                  <a:outerShdw blurRad="38100" dist="38100" dir="2700000" algn="tl">
                    <a:srgbClr val="000000">
                      <a:alpha val="43137"/>
                    </a:srgbClr>
                  </a:outerShdw>
                </a:effectLst>
              </a:rPr>
              <a:t>Spirit </a:t>
            </a:r>
            <a:r>
              <a:rPr lang="en-US" sz="1600" dirty="0" smtClean="0">
                <a:solidFill>
                  <a:schemeClr val="accent5">
                    <a:lumMod val="75000"/>
                  </a:schemeClr>
                </a:solidFill>
                <a:effectLst>
                  <a:outerShdw blurRad="38100" dist="38100" dir="2700000" algn="tl">
                    <a:srgbClr val="000000">
                      <a:alpha val="43137"/>
                    </a:srgbClr>
                  </a:outerShdw>
                </a:effectLst>
              </a:rPr>
              <a:t>Ephesians 1:13</a:t>
            </a:r>
            <a:endParaRPr lang="en-US" dirty="0">
              <a:solidFill>
                <a:schemeClr val="accent5">
                  <a:lumMod val="75000"/>
                </a:schemeClr>
              </a:solidFill>
              <a:effectLst>
                <a:outerShdw blurRad="38100" dist="38100" dir="2700000" algn="tl">
                  <a:srgbClr val="000000">
                    <a:alpha val="43137"/>
                  </a:srgbClr>
                </a:outerShdw>
              </a:effectLst>
            </a:endParaRPr>
          </a:p>
          <a:p>
            <a:r>
              <a:rPr lang="en-US" dirty="0" smtClean="0">
                <a:effectLst>
                  <a:outerShdw blurRad="38100" dist="38100" dir="2700000" algn="tl" rotWithShape="0">
                    <a:srgbClr val="000000">
                      <a:alpha val="43137"/>
                    </a:srgbClr>
                  </a:outerShdw>
                </a:effectLst>
              </a:rPr>
              <a:t>What does the Holy Spirit do that “seals” us?</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39534840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8804"/>
            <a:ext cx="8229600" cy="857250"/>
          </a:xfrm>
        </p:spPr>
        <p:txBody>
          <a:bodyPr/>
          <a:lstStyle/>
          <a:p>
            <a:r>
              <a:rPr lang="en-US" dirty="0" smtClean="0"/>
              <a:t>The Seal of God</a:t>
            </a:r>
            <a:endParaRPr lang="en-US" dirty="0"/>
          </a:p>
        </p:txBody>
      </p:sp>
      <p:sp>
        <p:nvSpPr>
          <p:cNvPr id="7" name="Content Placeholder 5"/>
          <p:cNvSpPr>
            <a:spLocks noGrp="1"/>
          </p:cNvSpPr>
          <p:nvPr>
            <p:ph idx="1"/>
          </p:nvPr>
        </p:nvSpPr>
        <p:spPr>
          <a:xfrm>
            <a:off x="685800" y="1049207"/>
            <a:ext cx="8001000" cy="3699273"/>
          </a:xfrm>
        </p:spPr>
        <p:txBody>
          <a:bodyPr>
            <a:noAutofit/>
          </a:bodyPr>
          <a:lstStyle/>
          <a:p>
            <a:r>
              <a:rPr lang="en-US" dirty="0" smtClean="0">
                <a:solidFill>
                  <a:schemeClr val="accent5">
                    <a:lumMod val="75000"/>
                  </a:schemeClr>
                </a:solidFill>
                <a:effectLst>
                  <a:outerShdw blurRad="38100" dist="38100" dir="2700000" algn="tl">
                    <a:srgbClr val="000000">
                      <a:alpha val="43137"/>
                    </a:srgbClr>
                  </a:outerShdw>
                </a:effectLst>
              </a:rPr>
              <a:t>When </a:t>
            </a:r>
            <a:r>
              <a:rPr lang="en-US" dirty="0">
                <a:solidFill>
                  <a:schemeClr val="accent5">
                    <a:lumMod val="75000"/>
                  </a:schemeClr>
                </a:solidFill>
                <a:effectLst>
                  <a:outerShdw blurRad="38100" dist="38100" dir="2700000" algn="tl">
                    <a:srgbClr val="000000">
                      <a:alpha val="43137"/>
                    </a:srgbClr>
                  </a:outerShdw>
                </a:effectLst>
              </a:rPr>
              <a:t>you believed, you were marked in him with a seal, the promised Holy </a:t>
            </a:r>
            <a:r>
              <a:rPr lang="en-US" dirty="0" smtClean="0">
                <a:solidFill>
                  <a:schemeClr val="accent5">
                    <a:lumMod val="75000"/>
                  </a:schemeClr>
                </a:solidFill>
                <a:effectLst>
                  <a:outerShdw blurRad="38100" dist="38100" dir="2700000" algn="tl">
                    <a:srgbClr val="000000">
                      <a:alpha val="43137"/>
                    </a:srgbClr>
                  </a:outerShdw>
                </a:effectLst>
              </a:rPr>
              <a:t>Spirit </a:t>
            </a:r>
            <a:r>
              <a:rPr lang="en-US" sz="1600" dirty="0" smtClean="0">
                <a:solidFill>
                  <a:schemeClr val="accent5">
                    <a:lumMod val="75000"/>
                  </a:schemeClr>
                </a:solidFill>
                <a:effectLst>
                  <a:outerShdw blurRad="38100" dist="38100" dir="2700000" algn="tl">
                    <a:srgbClr val="000000">
                      <a:alpha val="43137"/>
                    </a:srgbClr>
                  </a:outerShdw>
                </a:effectLst>
              </a:rPr>
              <a:t>Ephesians 1:13</a:t>
            </a:r>
            <a:endParaRPr lang="en-US" dirty="0">
              <a:solidFill>
                <a:schemeClr val="accent5">
                  <a:lumMod val="75000"/>
                </a:schemeClr>
              </a:solidFill>
              <a:effectLst>
                <a:outerShdw blurRad="38100" dist="38100" dir="2700000" algn="tl">
                  <a:srgbClr val="000000">
                    <a:alpha val="43137"/>
                  </a:srgbClr>
                </a:outerShdw>
              </a:effectLst>
            </a:endParaRPr>
          </a:p>
          <a:p>
            <a:r>
              <a:rPr lang="en-US" dirty="0" smtClean="0">
                <a:solidFill>
                  <a:schemeClr val="accent5">
                    <a:lumMod val="75000"/>
                  </a:schemeClr>
                </a:solidFill>
                <a:effectLst>
                  <a:outerShdw blurRad="38100" dist="38100" dir="2700000" algn="tl" rotWithShape="0">
                    <a:srgbClr val="000000">
                      <a:alpha val="43137"/>
                    </a:srgbClr>
                  </a:outerShdw>
                </a:effectLst>
              </a:rPr>
              <a:t>What does the Holy Spirit do that “seals” us?</a:t>
            </a:r>
          </a:p>
          <a:p>
            <a:r>
              <a:rPr lang="en-US" dirty="0" smtClean="0">
                <a:effectLst>
                  <a:outerShdw blurRad="38100" dist="38100" dir="2700000" algn="tl" rotWithShape="0">
                    <a:srgbClr val="000000">
                      <a:alpha val="43137"/>
                    </a:srgbClr>
                  </a:outerShdw>
                </a:effectLst>
              </a:rPr>
              <a:t>Holy Spirit is the Spirit of truth and love – and</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7041318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8804"/>
            <a:ext cx="8229600" cy="857250"/>
          </a:xfrm>
        </p:spPr>
        <p:txBody>
          <a:bodyPr/>
          <a:lstStyle/>
          <a:p>
            <a:r>
              <a:rPr lang="en-US" dirty="0" smtClean="0"/>
              <a:t>The Seal of God</a:t>
            </a:r>
            <a:endParaRPr lang="en-US" dirty="0"/>
          </a:p>
        </p:txBody>
      </p:sp>
      <p:sp>
        <p:nvSpPr>
          <p:cNvPr id="7" name="Content Placeholder 5"/>
          <p:cNvSpPr>
            <a:spLocks noGrp="1"/>
          </p:cNvSpPr>
          <p:nvPr>
            <p:ph idx="1"/>
          </p:nvPr>
        </p:nvSpPr>
        <p:spPr>
          <a:xfrm>
            <a:off x="685800" y="1049207"/>
            <a:ext cx="8001000" cy="3699273"/>
          </a:xfrm>
        </p:spPr>
        <p:txBody>
          <a:bodyPr>
            <a:noAutofit/>
          </a:bodyPr>
          <a:lstStyle/>
          <a:p>
            <a:r>
              <a:rPr lang="en-US" dirty="0" smtClean="0">
                <a:solidFill>
                  <a:schemeClr val="accent5">
                    <a:lumMod val="75000"/>
                  </a:schemeClr>
                </a:solidFill>
                <a:effectLst>
                  <a:outerShdw blurRad="38100" dist="38100" dir="2700000" algn="tl">
                    <a:srgbClr val="000000">
                      <a:alpha val="43137"/>
                    </a:srgbClr>
                  </a:outerShdw>
                </a:effectLst>
              </a:rPr>
              <a:t>When </a:t>
            </a:r>
            <a:r>
              <a:rPr lang="en-US" dirty="0">
                <a:solidFill>
                  <a:schemeClr val="accent5">
                    <a:lumMod val="75000"/>
                  </a:schemeClr>
                </a:solidFill>
                <a:effectLst>
                  <a:outerShdw blurRad="38100" dist="38100" dir="2700000" algn="tl">
                    <a:srgbClr val="000000">
                      <a:alpha val="43137"/>
                    </a:srgbClr>
                  </a:outerShdw>
                </a:effectLst>
              </a:rPr>
              <a:t>you believed, you were marked in him with a seal, the promised Holy </a:t>
            </a:r>
            <a:r>
              <a:rPr lang="en-US" dirty="0" smtClean="0">
                <a:solidFill>
                  <a:schemeClr val="accent5">
                    <a:lumMod val="75000"/>
                  </a:schemeClr>
                </a:solidFill>
                <a:effectLst>
                  <a:outerShdw blurRad="38100" dist="38100" dir="2700000" algn="tl">
                    <a:srgbClr val="000000">
                      <a:alpha val="43137"/>
                    </a:srgbClr>
                  </a:outerShdw>
                </a:effectLst>
              </a:rPr>
              <a:t>Spirit </a:t>
            </a:r>
            <a:r>
              <a:rPr lang="en-US" sz="1600" dirty="0" smtClean="0">
                <a:solidFill>
                  <a:schemeClr val="accent5">
                    <a:lumMod val="75000"/>
                  </a:schemeClr>
                </a:solidFill>
                <a:effectLst>
                  <a:outerShdw blurRad="38100" dist="38100" dir="2700000" algn="tl">
                    <a:srgbClr val="000000">
                      <a:alpha val="43137"/>
                    </a:srgbClr>
                  </a:outerShdw>
                </a:effectLst>
              </a:rPr>
              <a:t>Ephesians 1:13</a:t>
            </a:r>
            <a:endParaRPr lang="en-US" dirty="0">
              <a:solidFill>
                <a:schemeClr val="accent5">
                  <a:lumMod val="75000"/>
                </a:schemeClr>
              </a:solidFill>
              <a:effectLst>
                <a:outerShdw blurRad="38100" dist="38100" dir="2700000" algn="tl">
                  <a:srgbClr val="000000">
                    <a:alpha val="43137"/>
                  </a:srgbClr>
                </a:outerShdw>
              </a:effectLst>
            </a:endParaRPr>
          </a:p>
          <a:p>
            <a:r>
              <a:rPr lang="en-US" dirty="0" smtClean="0">
                <a:solidFill>
                  <a:schemeClr val="accent5">
                    <a:lumMod val="75000"/>
                  </a:schemeClr>
                </a:solidFill>
                <a:effectLst>
                  <a:outerShdw blurRad="38100" dist="38100" dir="2700000" algn="tl" rotWithShape="0">
                    <a:srgbClr val="000000">
                      <a:alpha val="43137"/>
                    </a:srgbClr>
                  </a:outerShdw>
                </a:effectLst>
              </a:rPr>
              <a:t>What does the Holy Spirit do that “seals” us?</a:t>
            </a:r>
          </a:p>
          <a:p>
            <a:r>
              <a:rPr lang="en-US" dirty="0" smtClean="0">
                <a:solidFill>
                  <a:schemeClr val="accent5">
                    <a:lumMod val="75000"/>
                  </a:schemeClr>
                </a:solidFill>
                <a:effectLst>
                  <a:outerShdw blurRad="38100" dist="38100" dir="2700000" algn="tl" rotWithShape="0">
                    <a:srgbClr val="000000">
                      <a:alpha val="43137"/>
                    </a:srgbClr>
                  </a:outerShdw>
                </a:effectLst>
              </a:rPr>
              <a:t>Holy Spirit is the Spirit of truth and love – and</a:t>
            </a:r>
          </a:p>
          <a:p>
            <a:r>
              <a:rPr lang="en-US" dirty="0" smtClean="0">
                <a:effectLst>
                  <a:outerShdw blurRad="38100" dist="38100" dir="2700000" algn="tl" rotWithShape="0">
                    <a:srgbClr val="000000">
                      <a:alpha val="43137"/>
                    </a:srgbClr>
                  </a:outerShdw>
                </a:effectLst>
              </a:rPr>
              <a:t>Jesus said that the Spirit would take what is Christ’s and make it known to us </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645294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4" name="TextBox 3"/>
          <p:cNvSpPr txBox="1"/>
          <p:nvPr/>
        </p:nvSpPr>
        <p:spPr>
          <a:xfrm>
            <a:off x="1676400" y="4476750"/>
            <a:ext cx="3163559" cy="400110"/>
          </a:xfrm>
          <a:prstGeom prst="rect">
            <a:avLst/>
          </a:prstGeom>
          <a:noFill/>
        </p:spPr>
        <p:txBody>
          <a:bodyPr wrap="none" rtlCol="0">
            <a:spAutoFit/>
          </a:bodyPr>
          <a:lstStyle/>
          <a:p>
            <a:r>
              <a:rPr lang="en-US" sz="1000" u="sng" dirty="0" smtClean="0">
                <a:solidFill>
                  <a:schemeClr val="bg1"/>
                </a:solidFill>
              </a:rPr>
              <a:t>1. Health Psychol.</a:t>
            </a:r>
            <a:r>
              <a:rPr lang="en-US" sz="1000" dirty="0" smtClean="0">
                <a:solidFill>
                  <a:schemeClr val="bg1"/>
                </a:solidFill>
              </a:rPr>
              <a:t> 2011 </a:t>
            </a:r>
            <a:r>
              <a:rPr lang="en-US" sz="1000" dirty="0">
                <a:solidFill>
                  <a:schemeClr val="bg1"/>
                </a:solidFill>
              </a:rPr>
              <a:t>Jul;30(4):424-9; discussion 430-1. </a:t>
            </a:r>
          </a:p>
          <a:p>
            <a:endParaRPr lang="en-US" sz="1000" dirty="0">
              <a:solidFill>
                <a:schemeClr val="bg1"/>
              </a:solidFill>
            </a:endParaRPr>
          </a:p>
        </p:txBody>
      </p:sp>
      <p:sp>
        <p:nvSpPr>
          <p:cNvPr id="8" name="TextBox 7"/>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Body Response to Belief About </a:t>
            </a:r>
            <a:r>
              <a:rPr lang="en-US" sz="2800" dirty="0" smtClean="0">
                <a:solidFill>
                  <a:schemeClr val="bg1"/>
                </a:solidFill>
                <a:effectLst>
                  <a:outerShdw blurRad="38100" dist="38100" dir="2700000" algn="tl">
                    <a:srgbClr val="000000">
                      <a:alpha val="43137"/>
                    </a:srgbClr>
                  </a:outerShdw>
                </a:effectLst>
              </a:rPr>
              <a:t>Food</a:t>
            </a:r>
            <a:r>
              <a:rPr lang="en-US" sz="2800" baseline="30000" dirty="0" smtClean="0">
                <a:solidFill>
                  <a:schemeClr val="bg1"/>
                </a:solidFill>
                <a:effectLst>
                  <a:outerShdw blurRad="38100" dist="38100" dir="2700000" algn="tl">
                    <a:srgbClr val="000000">
                      <a:alpha val="43137"/>
                    </a:srgbClr>
                  </a:outerShdw>
                </a:effectLst>
              </a:rPr>
              <a:t>1</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46 people given a milkshake 2 weeks apart</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1 – 620 calorie decadent high fat shake</a:t>
            </a:r>
          </a:p>
          <a:p>
            <a:pPr marL="1257300" lvl="2"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2 – 140 calorie low fat healthy shake</a:t>
            </a:r>
          </a:p>
          <a:p>
            <a:pPr marL="1714500" lvl="3"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Ghrelin decreased with 1 but not 2</a:t>
            </a:r>
          </a:p>
          <a:p>
            <a:pPr marL="1714500" lvl="3" indent="-342900">
              <a:lnSpc>
                <a:spcPts val="2200"/>
              </a:lnSpc>
              <a:spcAft>
                <a:spcPts val="600"/>
              </a:spcAft>
              <a:buFont typeface="Wingdings" panose="05000000000000000000" pitchFamily="2" charset="2"/>
              <a:buChar char="§"/>
            </a:pPr>
            <a:r>
              <a:rPr lang="en-US" sz="2000" dirty="0">
                <a:solidFill>
                  <a:srgbClr val="FFFFCC"/>
                </a:solidFill>
                <a:effectLst>
                  <a:outerShdw blurRad="38100" dist="38100" dir="2700000" algn="tl">
                    <a:srgbClr val="000000">
                      <a:alpha val="43137"/>
                    </a:srgbClr>
                  </a:outerShdw>
                </a:effectLst>
              </a:rPr>
              <a:t>Both shakes same 380 calories</a:t>
            </a:r>
          </a:p>
          <a:p>
            <a:pPr marL="342900" indent="-342900">
              <a:lnSpc>
                <a:spcPct val="80000"/>
              </a:lnSpc>
              <a:spcAft>
                <a:spcPts val="600"/>
              </a:spcAft>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61838816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8804"/>
            <a:ext cx="8229600" cy="857250"/>
          </a:xfrm>
        </p:spPr>
        <p:txBody>
          <a:bodyPr/>
          <a:lstStyle/>
          <a:p>
            <a:r>
              <a:rPr lang="en-US" dirty="0" smtClean="0"/>
              <a:t>The Seal of God</a:t>
            </a:r>
            <a:endParaRPr lang="en-US" dirty="0"/>
          </a:p>
        </p:txBody>
      </p:sp>
      <p:sp>
        <p:nvSpPr>
          <p:cNvPr id="6" name="Content Placeholder 5"/>
          <p:cNvSpPr>
            <a:spLocks noGrp="1"/>
          </p:cNvSpPr>
          <p:nvPr>
            <p:ph idx="1"/>
          </p:nvPr>
        </p:nvSpPr>
        <p:spPr>
          <a:xfrm>
            <a:off x="685800" y="1049207"/>
            <a:ext cx="8001000" cy="3699273"/>
          </a:xfrm>
        </p:spPr>
        <p:txBody>
          <a:bodyPr>
            <a:noAutofit/>
          </a:bodyPr>
          <a:lstStyle/>
          <a:p>
            <a:r>
              <a:rPr lang="en-US" dirty="0" smtClean="0">
                <a:effectLst>
                  <a:outerShdw blurRad="38100" dist="38100" dir="2700000" algn="tl" rotWithShape="0">
                    <a:srgbClr val="000000">
                      <a:alpha val="43137"/>
                    </a:srgbClr>
                  </a:outerShdw>
                </a:effectLst>
              </a:rPr>
              <a:t>The Holy Spirit settles our minds, hearts and characters into the truth and love of God such that we cannot be moved. Through the Spirit, we become partakers of the divine nature and like Christ in character: sealed to God. </a:t>
            </a: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70618286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is the Mark of the Beast?</a:t>
            </a:r>
            <a:endParaRPr lang="en-US" dirty="0"/>
          </a:p>
        </p:txBody>
      </p:sp>
      <p:sp>
        <p:nvSpPr>
          <p:cNvPr id="3" name="Content Placeholder 2"/>
          <p:cNvSpPr>
            <a:spLocks noGrp="1"/>
          </p:cNvSpPr>
          <p:nvPr>
            <p:ph idx="1"/>
          </p:nvPr>
        </p:nvSpPr>
        <p:spPr>
          <a:xfrm>
            <a:off x="990600" y="1047750"/>
            <a:ext cx="7696200" cy="3886200"/>
          </a:xfrm>
        </p:spPr>
        <p:txBody>
          <a:bodyPr>
            <a:normAutofit/>
          </a:bodyPr>
          <a:lstStyle/>
          <a:p>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39284820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is the Mark of the Beast?</a:t>
            </a:r>
            <a:endParaRPr lang="en-US" dirty="0"/>
          </a:p>
        </p:txBody>
      </p:sp>
      <p:sp>
        <p:nvSpPr>
          <p:cNvPr id="5" name="Content Placeholder 2"/>
          <p:cNvSpPr>
            <a:spLocks noGrp="1"/>
          </p:cNvSpPr>
          <p:nvPr>
            <p:ph idx="1"/>
          </p:nvPr>
        </p:nvSpPr>
        <p:spPr>
          <a:xfrm>
            <a:off x="685800" y="1047750"/>
            <a:ext cx="8001000" cy="3886200"/>
          </a:xfrm>
        </p:spPr>
        <p:txBody>
          <a:bodyPr>
            <a:normAutofit/>
          </a:bodyPr>
          <a:lstStyle/>
          <a:p>
            <a:r>
              <a:rPr lang="en-US" dirty="0" smtClean="0">
                <a:effectLst>
                  <a:outerShdw blurRad="38100" dist="38100" dir="2700000" algn="tl">
                    <a:srgbClr val="000000">
                      <a:alpha val="43137"/>
                    </a:srgbClr>
                  </a:outerShdw>
                </a:effectLst>
              </a:rPr>
              <a:t>In Bible symbolism what do Beasts represent? </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5771615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is the Mark of the Beast?</a:t>
            </a:r>
            <a:endParaRPr lang="en-US" dirty="0"/>
          </a:p>
        </p:txBody>
      </p:sp>
      <p:sp>
        <p:nvSpPr>
          <p:cNvPr id="5" name="Content Placeholder 2"/>
          <p:cNvSpPr txBox="1">
            <a:spLocks/>
          </p:cNvSpPr>
          <p:nvPr/>
        </p:nvSpPr>
        <p:spPr>
          <a:xfrm>
            <a:off x="685800" y="1047750"/>
            <a:ext cx="80010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effectLst>
                  <a:outerShdw blurRad="50800" dist="38100" dir="5400000" algn="t" rotWithShape="0">
                    <a:prstClr val="black">
                      <a:alpha val="40000"/>
                    </a:prstClr>
                  </a:outerShdw>
                </a:effectLst>
                <a:latin typeface="Tahoma"/>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FFFF99"/>
                </a:solidFill>
                <a:effectLst>
                  <a:outerShdw blurRad="50800" dist="38100" dir="5400000" algn="t" rotWithShape="0">
                    <a:prstClr val="black">
                      <a:alpha val="40000"/>
                    </a:prstClr>
                  </a:outerShdw>
                </a:effectLst>
                <a:latin typeface="Tahoma"/>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5400000" algn="t" rotWithShape="0">
                    <a:prstClr val="black">
                      <a:alpha val="40000"/>
                    </a:prstClr>
                  </a:outerShdw>
                </a:effectLst>
                <a:latin typeface="Tahom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FFFF99"/>
                </a:solidFill>
                <a:effectLst>
                  <a:outerShdw blurRad="50800" dist="38100" dir="5400000" algn="t" rotWithShape="0">
                    <a:prstClr val="black">
                      <a:alpha val="40000"/>
                    </a:prstClr>
                  </a:outerShdw>
                </a:effectLst>
                <a:latin typeface="Tahom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50800" dist="38100" dir="5400000" algn="t" rotWithShape="0">
                    <a:prstClr val="black">
                      <a:alpha val="40000"/>
                    </a:prstClr>
                  </a:outerShdw>
                </a:effectLst>
                <a:latin typeface="Tahom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In Bible symbolism what do Beasts represent?</a:t>
            </a:r>
            <a:r>
              <a:rPr lang="en-US" dirty="0" smtClean="0">
                <a:solidFill>
                  <a:schemeClr val="accent5">
                    <a:lumMod val="75000"/>
                  </a:schemeClr>
                </a:solidFill>
                <a:effectLst>
                  <a:outerShdw blurRad="38100" dist="38100" dir="2700000" algn="tl">
                    <a:srgbClr val="000000">
                      <a:alpha val="43137"/>
                    </a:srgbClr>
                  </a:outerShdw>
                </a:effectLst>
              </a:rPr>
              <a:t> </a:t>
            </a:r>
          </a:p>
          <a:p>
            <a:pPr lvl="1"/>
            <a:r>
              <a:rPr lang="en-US" dirty="0" smtClean="0">
                <a:effectLst>
                  <a:outerShdw blurRad="38100" dist="38100" dir="2700000" algn="tl">
                    <a:srgbClr val="000000">
                      <a:alpha val="43137"/>
                    </a:srgbClr>
                  </a:outerShdw>
                </a:effectLst>
              </a:rPr>
              <a:t>Earthly governments</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24667742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is the Mark of the Beast?</a:t>
            </a:r>
            <a:endParaRPr lang="en-US" dirty="0"/>
          </a:p>
        </p:txBody>
      </p:sp>
      <p:sp>
        <p:nvSpPr>
          <p:cNvPr id="5" name="Content Placeholder 2"/>
          <p:cNvSpPr>
            <a:spLocks noGrp="1"/>
          </p:cNvSpPr>
          <p:nvPr>
            <p:ph idx="1"/>
          </p:nvPr>
        </p:nvSpPr>
        <p:spPr>
          <a:xfrm>
            <a:off x="685800" y="1047750"/>
            <a:ext cx="8001000" cy="3886200"/>
          </a:xfrm>
        </p:spPr>
        <p:txBody>
          <a:bodyPr>
            <a:normAutofit/>
          </a:bodyPr>
          <a:lstStyle/>
          <a:p>
            <a:r>
              <a:rPr lang="en-US" dirty="0" smtClean="0">
                <a:solidFill>
                  <a:schemeClr val="accent5">
                    <a:lumMod val="75000"/>
                  </a:schemeClr>
                </a:solidFill>
                <a:effectLst>
                  <a:outerShdw blurRad="38100" dist="38100" dir="2700000" algn="tl">
                    <a:srgbClr val="000000">
                      <a:alpha val="43137"/>
                    </a:srgbClr>
                  </a:outerShdw>
                </a:effectLst>
              </a:rPr>
              <a:t>In Bible symbolism what do Beasts represent? </a:t>
            </a:r>
          </a:p>
          <a:p>
            <a:pPr lvl="1"/>
            <a:r>
              <a:rPr lang="en-US" dirty="0" smtClean="0">
                <a:solidFill>
                  <a:schemeClr val="accent5">
                    <a:lumMod val="75000"/>
                  </a:schemeClr>
                </a:solidFill>
                <a:effectLst>
                  <a:outerShdw blurRad="38100" dist="38100" dir="2700000" algn="tl">
                    <a:srgbClr val="000000">
                      <a:alpha val="43137"/>
                    </a:srgbClr>
                  </a:outerShdw>
                </a:effectLst>
              </a:rPr>
              <a:t>Earthly governments</a:t>
            </a:r>
          </a:p>
          <a:p>
            <a:r>
              <a:rPr lang="en-US" dirty="0" smtClean="0">
                <a:effectLst>
                  <a:outerShdw blurRad="38100" dist="38100" dir="2700000" algn="tl">
                    <a:srgbClr val="000000">
                      <a:alpha val="43137"/>
                    </a:srgbClr>
                  </a:outerShdw>
                </a:effectLst>
              </a:rPr>
              <a:t>What type of law do earthly governments operate upon?</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41228830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is the Mark of the Beast?</a:t>
            </a:r>
            <a:endParaRPr lang="en-US" dirty="0"/>
          </a:p>
        </p:txBody>
      </p:sp>
      <p:sp>
        <p:nvSpPr>
          <p:cNvPr id="5" name="Content Placeholder 2"/>
          <p:cNvSpPr>
            <a:spLocks noGrp="1"/>
          </p:cNvSpPr>
          <p:nvPr>
            <p:ph idx="1"/>
          </p:nvPr>
        </p:nvSpPr>
        <p:spPr>
          <a:xfrm>
            <a:off x="685800" y="1047750"/>
            <a:ext cx="8001000" cy="3886200"/>
          </a:xfrm>
        </p:spPr>
        <p:txBody>
          <a:bodyPr>
            <a:normAutofit/>
          </a:bodyPr>
          <a:lstStyle/>
          <a:p>
            <a:r>
              <a:rPr lang="en-US" dirty="0" smtClean="0">
                <a:solidFill>
                  <a:schemeClr val="accent5">
                    <a:lumMod val="75000"/>
                  </a:schemeClr>
                </a:solidFill>
                <a:effectLst>
                  <a:outerShdw blurRad="38100" dist="38100" dir="2700000" algn="tl">
                    <a:srgbClr val="000000">
                      <a:alpha val="43137"/>
                    </a:srgbClr>
                  </a:outerShdw>
                </a:effectLst>
              </a:rPr>
              <a:t>In Bible symbolism what do Beasts represent? </a:t>
            </a:r>
          </a:p>
          <a:p>
            <a:pPr lvl="1"/>
            <a:r>
              <a:rPr lang="en-US" dirty="0" smtClean="0">
                <a:solidFill>
                  <a:schemeClr val="accent5">
                    <a:lumMod val="75000"/>
                  </a:schemeClr>
                </a:solidFill>
                <a:effectLst>
                  <a:outerShdw blurRad="38100" dist="38100" dir="2700000" algn="tl">
                    <a:srgbClr val="000000">
                      <a:alpha val="43137"/>
                    </a:srgbClr>
                  </a:outerShdw>
                </a:effectLst>
              </a:rPr>
              <a:t>Earthly governments</a:t>
            </a:r>
          </a:p>
          <a:p>
            <a:r>
              <a:rPr lang="en-US" dirty="0" smtClean="0">
                <a:effectLst>
                  <a:outerShdw blurRad="38100" dist="38100" dir="2700000" algn="tl">
                    <a:srgbClr val="000000">
                      <a:alpha val="43137"/>
                    </a:srgbClr>
                  </a:outerShdw>
                </a:effectLst>
              </a:rPr>
              <a:t>What type of law do earthly governments operate upon?</a:t>
            </a:r>
          </a:p>
          <a:p>
            <a:pPr lvl="1"/>
            <a:r>
              <a:rPr lang="en-US" dirty="0" smtClean="0">
                <a:effectLst>
                  <a:outerShdw blurRad="38100" dist="38100" dir="2700000" algn="tl">
                    <a:srgbClr val="000000">
                      <a:alpha val="43137"/>
                    </a:srgbClr>
                  </a:outerShdw>
                </a:effectLst>
              </a:rPr>
              <a:t>Imposed law</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54024349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is the Mark of the Beast?</a:t>
            </a:r>
            <a:endParaRPr lang="en-US" dirty="0"/>
          </a:p>
        </p:txBody>
      </p:sp>
      <p:sp>
        <p:nvSpPr>
          <p:cNvPr id="5" name="Content Placeholder 2"/>
          <p:cNvSpPr>
            <a:spLocks noGrp="1"/>
          </p:cNvSpPr>
          <p:nvPr>
            <p:ph idx="1"/>
          </p:nvPr>
        </p:nvSpPr>
        <p:spPr>
          <a:xfrm>
            <a:off x="685800" y="1047750"/>
            <a:ext cx="8001000" cy="3886200"/>
          </a:xfrm>
        </p:spPr>
        <p:txBody>
          <a:bodyPr>
            <a:normAutofit/>
          </a:bodyPr>
          <a:lstStyle/>
          <a:p>
            <a:r>
              <a:rPr lang="en-US" dirty="0" smtClean="0">
                <a:solidFill>
                  <a:schemeClr val="accent5">
                    <a:lumMod val="75000"/>
                  </a:schemeClr>
                </a:solidFill>
                <a:effectLst>
                  <a:outerShdw blurRad="38100" dist="38100" dir="2700000" algn="tl">
                    <a:srgbClr val="000000">
                      <a:alpha val="43137"/>
                    </a:srgbClr>
                  </a:outerShdw>
                </a:effectLst>
              </a:rPr>
              <a:t>In Bible symbolism what do Beasts represent? </a:t>
            </a:r>
          </a:p>
          <a:p>
            <a:pPr lvl="1"/>
            <a:r>
              <a:rPr lang="en-US" dirty="0" smtClean="0">
                <a:solidFill>
                  <a:schemeClr val="accent5">
                    <a:lumMod val="75000"/>
                  </a:schemeClr>
                </a:solidFill>
                <a:effectLst>
                  <a:outerShdw blurRad="38100" dist="38100" dir="2700000" algn="tl">
                    <a:srgbClr val="000000">
                      <a:alpha val="43137"/>
                    </a:srgbClr>
                  </a:outerShdw>
                </a:effectLst>
              </a:rPr>
              <a:t>Earthly governments</a:t>
            </a:r>
          </a:p>
          <a:p>
            <a:r>
              <a:rPr lang="en-US" dirty="0" smtClean="0">
                <a:solidFill>
                  <a:schemeClr val="accent5">
                    <a:lumMod val="75000"/>
                  </a:schemeClr>
                </a:solidFill>
                <a:effectLst>
                  <a:outerShdw blurRad="38100" dist="38100" dir="2700000" algn="tl">
                    <a:srgbClr val="000000">
                      <a:alpha val="43137"/>
                    </a:srgbClr>
                  </a:outerShdw>
                </a:effectLst>
              </a:rPr>
              <a:t>What type of law do earthly governments operate upon?</a:t>
            </a:r>
          </a:p>
          <a:p>
            <a:pPr lvl="1"/>
            <a:r>
              <a:rPr lang="en-US" dirty="0" smtClean="0">
                <a:solidFill>
                  <a:schemeClr val="accent5">
                    <a:lumMod val="75000"/>
                  </a:schemeClr>
                </a:solidFill>
                <a:effectLst>
                  <a:outerShdw blurRad="38100" dist="38100" dir="2700000" algn="tl">
                    <a:srgbClr val="000000">
                      <a:alpha val="43137"/>
                    </a:srgbClr>
                  </a:outerShdw>
                </a:effectLst>
              </a:rPr>
              <a:t>Imposed law</a:t>
            </a:r>
          </a:p>
          <a:p>
            <a:r>
              <a:rPr lang="en-US" dirty="0" smtClean="0">
                <a:effectLst>
                  <a:outerShdw blurRad="38100" dist="38100" dir="2700000" algn="tl">
                    <a:srgbClr val="000000">
                      <a:alpha val="43137"/>
                    </a:srgbClr>
                  </a:outerShdw>
                </a:effectLst>
              </a:rPr>
              <a:t>What is their method of rule?</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96589983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is the Mark of the Beast?</a:t>
            </a:r>
            <a:endParaRPr lang="en-US" dirty="0"/>
          </a:p>
        </p:txBody>
      </p:sp>
      <p:sp>
        <p:nvSpPr>
          <p:cNvPr id="3" name="Content Placeholder 2"/>
          <p:cNvSpPr>
            <a:spLocks noGrp="1"/>
          </p:cNvSpPr>
          <p:nvPr>
            <p:ph idx="1"/>
          </p:nvPr>
        </p:nvSpPr>
        <p:spPr>
          <a:xfrm>
            <a:off x="685800" y="1047750"/>
            <a:ext cx="8001000" cy="3886200"/>
          </a:xfrm>
        </p:spPr>
        <p:txBody>
          <a:bodyPr>
            <a:normAutofit/>
          </a:bodyPr>
          <a:lstStyle/>
          <a:p>
            <a:r>
              <a:rPr lang="en-US" dirty="0" smtClean="0">
                <a:solidFill>
                  <a:schemeClr val="accent5">
                    <a:lumMod val="75000"/>
                  </a:schemeClr>
                </a:solidFill>
                <a:effectLst>
                  <a:outerShdw blurRad="38100" dist="38100" dir="2700000" algn="tl">
                    <a:srgbClr val="000000">
                      <a:alpha val="43137"/>
                    </a:srgbClr>
                  </a:outerShdw>
                </a:effectLst>
              </a:rPr>
              <a:t>In Bible symbolism what do Beasts represent? </a:t>
            </a:r>
          </a:p>
          <a:p>
            <a:pPr lvl="1"/>
            <a:r>
              <a:rPr lang="en-US" dirty="0" smtClean="0">
                <a:solidFill>
                  <a:schemeClr val="accent5">
                    <a:lumMod val="75000"/>
                  </a:schemeClr>
                </a:solidFill>
                <a:effectLst>
                  <a:outerShdw blurRad="38100" dist="38100" dir="2700000" algn="tl">
                    <a:srgbClr val="000000">
                      <a:alpha val="43137"/>
                    </a:srgbClr>
                  </a:outerShdw>
                </a:effectLst>
              </a:rPr>
              <a:t>Earthly governments</a:t>
            </a:r>
          </a:p>
          <a:p>
            <a:r>
              <a:rPr lang="en-US" dirty="0" smtClean="0">
                <a:solidFill>
                  <a:schemeClr val="accent5">
                    <a:lumMod val="75000"/>
                  </a:schemeClr>
                </a:solidFill>
                <a:effectLst>
                  <a:outerShdw blurRad="38100" dist="38100" dir="2700000" algn="tl">
                    <a:srgbClr val="000000">
                      <a:alpha val="43137"/>
                    </a:srgbClr>
                  </a:outerShdw>
                </a:effectLst>
              </a:rPr>
              <a:t>What type of law do earthly governments operate upon?</a:t>
            </a:r>
          </a:p>
          <a:p>
            <a:pPr lvl="1"/>
            <a:r>
              <a:rPr lang="en-US" dirty="0" smtClean="0">
                <a:solidFill>
                  <a:schemeClr val="accent5">
                    <a:lumMod val="75000"/>
                  </a:schemeClr>
                </a:solidFill>
                <a:effectLst>
                  <a:outerShdw blurRad="38100" dist="38100" dir="2700000" algn="tl">
                    <a:srgbClr val="000000">
                      <a:alpha val="43137"/>
                    </a:srgbClr>
                  </a:outerShdw>
                </a:effectLst>
              </a:rPr>
              <a:t>Imposed law</a:t>
            </a:r>
          </a:p>
          <a:p>
            <a:r>
              <a:rPr lang="en-US" dirty="0" smtClean="0">
                <a:effectLst>
                  <a:outerShdw blurRad="38100" dist="38100" dir="2700000" algn="tl">
                    <a:srgbClr val="000000">
                      <a:alpha val="43137"/>
                    </a:srgbClr>
                  </a:outerShdw>
                </a:effectLst>
              </a:rPr>
              <a:t>What is their method of rule?</a:t>
            </a:r>
          </a:p>
          <a:p>
            <a:pPr lvl="1"/>
            <a:r>
              <a:rPr lang="en-US" dirty="0" smtClean="0">
                <a:effectLst>
                  <a:outerShdw blurRad="38100" dist="38100" dir="2700000" algn="tl">
                    <a:srgbClr val="000000">
                      <a:alpha val="43137"/>
                    </a:srgbClr>
                  </a:outerShdw>
                </a:effectLst>
              </a:rPr>
              <a:t>Coercion</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6112996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Revelation 13:16,17</a:t>
            </a:r>
            <a:endParaRPr lang="en-US" dirty="0"/>
          </a:p>
        </p:txBody>
      </p:sp>
      <p:sp>
        <p:nvSpPr>
          <p:cNvPr id="3" name="Content Placeholder 2"/>
          <p:cNvSpPr>
            <a:spLocks noGrp="1"/>
          </p:cNvSpPr>
          <p:nvPr>
            <p:ph idx="1"/>
          </p:nvPr>
        </p:nvSpPr>
        <p:spPr>
          <a:xfrm>
            <a:off x="685800" y="1056376"/>
            <a:ext cx="8001000" cy="3276600"/>
          </a:xfrm>
        </p:spPr>
        <p:txBody>
          <a:bodyPr>
            <a:normAutofit/>
          </a:bodyPr>
          <a:lstStyle/>
          <a:p>
            <a:r>
              <a:rPr lang="en-US" dirty="0"/>
              <a:t>He also </a:t>
            </a:r>
            <a:r>
              <a:rPr lang="en-US" dirty="0">
                <a:solidFill>
                  <a:srgbClr val="FFFF99"/>
                </a:solidFill>
              </a:rPr>
              <a:t>forced</a:t>
            </a:r>
            <a:r>
              <a:rPr lang="en-US" dirty="0"/>
              <a:t> everyone, small and great, rich and poor, free and slave, to receive a mark on his right hand or on his forehead, </a:t>
            </a:r>
            <a:r>
              <a:rPr lang="en-US" dirty="0" smtClean="0"/>
              <a:t>so </a:t>
            </a:r>
            <a:r>
              <a:rPr lang="en-US" dirty="0"/>
              <a:t>that </a:t>
            </a:r>
            <a:r>
              <a:rPr lang="en-US" dirty="0">
                <a:solidFill>
                  <a:srgbClr val="FFFF99"/>
                </a:solidFill>
              </a:rPr>
              <a:t>no one could buy or sell</a:t>
            </a:r>
            <a:r>
              <a:rPr lang="en-US" dirty="0"/>
              <a:t> unless he had the mark</a:t>
            </a:r>
          </a:p>
          <a:p>
            <a:pPr marL="457200" lvl="1" indent="0">
              <a:buNone/>
            </a:pP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4786268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Revelation 13:16,17</a:t>
            </a:r>
            <a:endParaRPr lang="en-US" dirty="0"/>
          </a:p>
        </p:txBody>
      </p:sp>
      <p:sp>
        <p:nvSpPr>
          <p:cNvPr id="3" name="Content Placeholder 2"/>
          <p:cNvSpPr>
            <a:spLocks noGrp="1"/>
          </p:cNvSpPr>
          <p:nvPr>
            <p:ph idx="1"/>
          </p:nvPr>
        </p:nvSpPr>
        <p:spPr>
          <a:xfrm>
            <a:off x="685800" y="1056376"/>
            <a:ext cx="8001000" cy="3276600"/>
          </a:xfrm>
        </p:spPr>
        <p:txBody>
          <a:bodyPr>
            <a:normAutofit/>
          </a:bodyPr>
          <a:lstStyle/>
          <a:p>
            <a:r>
              <a:rPr lang="en-US" dirty="0">
                <a:solidFill>
                  <a:schemeClr val="accent5">
                    <a:lumMod val="75000"/>
                  </a:schemeClr>
                </a:solidFill>
              </a:rPr>
              <a:t>He also forced everyone, small and great, rich and poor, free and slave, to receive a mark on his right hand or on his forehead, </a:t>
            </a:r>
            <a:r>
              <a:rPr lang="en-US" dirty="0" smtClean="0">
                <a:solidFill>
                  <a:schemeClr val="accent5">
                    <a:lumMod val="75000"/>
                  </a:schemeClr>
                </a:solidFill>
              </a:rPr>
              <a:t>so </a:t>
            </a:r>
            <a:r>
              <a:rPr lang="en-US" dirty="0">
                <a:solidFill>
                  <a:schemeClr val="accent5">
                    <a:lumMod val="75000"/>
                  </a:schemeClr>
                </a:solidFill>
              </a:rPr>
              <a:t>that no one could buy or sell unless he had the </a:t>
            </a:r>
            <a:r>
              <a:rPr lang="en-US" dirty="0" smtClean="0">
                <a:solidFill>
                  <a:schemeClr val="accent5">
                    <a:lumMod val="75000"/>
                  </a:schemeClr>
                </a:solidFill>
              </a:rPr>
              <a:t>mark</a:t>
            </a:r>
          </a:p>
          <a:p>
            <a:r>
              <a:rPr lang="en-US" dirty="0" smtClean="0"/>
              <a:t>The mark of the beast is coercion</a:t>
            </a:r>
            <a:endParaRPr lang="en-US" dirty="0"/>
          </a:p>
          <a:p>
            <a:pPr marL="457200" lvl="1" indent="0">
              <a:buNone/>
            </a:pP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192370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8754" name="Rectangle 2"/>
          <p:cNvSpPr>
            <a:spLocks noGrp="1" noChangeArrowheads="1"/>
          </p:cNvSpPr>
          <p:nvPr>
            <p:ph type="ctrTitle"/>
          </p:nvPr>
        </p:nvSpPr>
        <p:spPr>
          <a:xfrm>
            <a:off x="762000" y="552450"/>
            <a:ext cx="7772400" cy="1104900"/>
          </a:xfrm>
        </p:spPr>
        <p:txBody>
          <a:bodyPr>
            <a:normAutofit/>
          </a:bodyPr>
          <a:lstStyle/>
          <a:p>
            <a:pPr>
              <a:lnSpc>
                <a:spcPct val="80000"/>
              </a:lnSpc>
              <a:defRPr/>
            </a:pPr>
            <a:r>
              <a:rPr lang="en-US" cap="small" dirty="0" smtClean="0">
                <a:solidFill>
                  <a:srgbClr val="B6ADED"/>
                </a:solidFill>
                <a:effectLst/>
                <a:cs typeface="Tw Cen MT"/>
              </a:rPr>
              <a:t>ANSWERING DIFFICULT</a:t>
            </a:r>
            <a:br>
              <a:rPr lang="en-US" cap="small" dirty="0" smtClean="0">
                <a:solidFill>
                  <a:srgbClr val="B6ADED"/>
                </a:solidFill>
                <a:effectLst/>
                <a:cs typeface="Tw Cen MT"/>
              </a:rPr>
            </a:br>
            <a:r>
              <a:rPr lang="en-US" cap="small" dirty="0" smtClean="0">
                <a:solidFill>
                  <a:srgbClr val="B6ADED"/>
                </a:solidFill>
                <a:effectLst/>
                <a:cs typeface="Tw Cen MT"/>
              </a:rPr>
              <a:t>BIBLE QUESTIONS</a:t>
            </a:r>
            <a:endParaRPr lang="en-US" sz="2700" b="0" cap="small" dirty="0">
              <a:effectLst/>
              <a:cs typeface="Tw Cen MT"/>
            </a:endParaRPr>
          </a:p>
        </p:txBody>
      </p:sp>
      <p:sp>
        <p:nvSpPr>
          <p:cNvPr id="3018755" name="Rectangle 3"/>
          <p:cNvSpPr>
            <a:spLocks noGrp="1" noChangeArrowheads="1"/>
          </p:cNvSpPr>
          <p:nvPr>
            <p:ph type="subTitle" idx="1"/>
          </p:nvPr>
        </p:nvSpPr>
        <p:spPr>
          <a:xfrm>
            <a:off x="0" y="1962150"/>
            <a:ext cx="9039226" cy="2936966"/>
          </a:xfrm>
          <a:effectLst/>
        </p:spPr>
        <p:txBody>
          <a:bodyPr>
            <a:noAutofit/>
          </a:bodyPr>
          <a:lstStyle/>
          <a:p>
            <a:pPr eaLnBrk="1" hangingPunct="1">
              <a:lnSpc>
                <a:spcPct val="80000"/>
              </a:lnSpc>
              <a:defRPr/>
            </a:pPr>
            <a:r>
              <a:rPr lang="en-US" sz="2000" b="1" dirty="0" smtClean="0">
                <a:solidFill>
                  <a:srgbClr val="FFFF99"/>
                </a:solidFill>
                <a:effectLst>
                  <a:outerShdw blurRad="50800" dist="38100" dir="5400000" algn="t" rotWithShape="0">
                    <a:prstClr val="black">
                      <a:alpha val="40000"/>
                    </a:prstClr>
                  </a:outerShdw>
                </a:effectLst>
                <a:cs typeface="Tw Cen MT"/>
              </a:rPr>
              <a:t>Timothy R. Jennings, MD, DFAPA</a:t>
            </a:r>
          </a:p>
          <a:p>
            <a:pPr eaLnBrk="1" hangingPunct="1">
              <a:lnSpc>
                <a:spcPct val="80000"/>
              </a:lnSpc>
              <a:defRPr/>
            </a:pPr>
            <a:r>
              <a:rPr lang="en-US" sz="1800" dirty="0" smtClean="0">
                <a:solidFill>
                  <a:schemeClr val="bg1"/>
                </a:solidFill>
                <a:effectLst>
                  <a:outerShdw blurRad="50800" dist="38100" dir="5400000" algn="t" rotWithShape="0">
                    <a:prstClr val="black">
                      <a:alpha val="40000"/>
                    </a:prstClr>
                  </a:outerShdw>
                </a:effectLst>
                <a:cs typeface="Tw Cen MT"/>
              </a:rPr>
              <a:t>President, TN </a:t>
            </a:r>
            <a:r>
              <a:rPr lang="en-US" sz="1800" dirty="0">
                <a:solidFill>
                  <a:schemeClr val="bg1"/>
                </a:solidFill>
                <a:effectLst>
                  <a:outerShdw blurRad="50800" dist="38100" dir="5400000" algn="t" rotWithShape="0">
                    <a:prstClr val="black">
                      <a:alpha val="40000"/>
                    </a:prstClr>
                  </a:outerShdw>
                </a:effectLst>
                <a:cs typeface="Tw Cen MT"/>
              </a:rPr>
              <a:t>Psychiatric </a:t>
            </a:r>
            <a:r>
              <a:rPr lang="en-US" sz="1800" dirty="0" smtClean="0">
                <a:solidFill>
                  <a:schemeClr val="bg1"/>
                </a:solidFill>
                <a:effectLst>
                  <a:outerShdw blurRad="50800" dist="38100" dir="5400000" algn="t" rotWithShape="0">
                    <a:prstClr val="black">
                      <a:alpha val="40000"/>
                    </a:prstClr>
                  </a:outerShdw>
                </a:effectLst>
                <a:cs typeface="Tw Cen MT"/>
              </a:rPr>
              <a:t>Association</a:t>
            </a:r>
          </a:p>
          <a:p>
            <a:pPr eaLnBrk="1" hangingPunct="1">
              <a:lnSpc>
                <a:spcPct val="80000"/>
              </a:lnSpc>
              <a:defRPr/>
            </a:pPr>
            <a:r>
              <a:rPr lang="en-US" sz="1800" dirty="0" smtClean="0">
                <a:solidFill>
                  <a:schemeClr val="bg1"/>
                </a:solidFill>
                <a:effectLst>
                  <a:outerShdw blurRad="50800" dist="38100" dir="5400000" algn="t" rotWithShape="0">
                    <a:prstClr val="black">
                      <a:alpha val="40000"/>
                    </a:prstClr>
                  </a:outerShdw>
                </a:effectLst>
                <a:cs typeface="Tw Cen MT"/>
              </a:rPr>
              <a:t>President-Elect, Southern Psychiatric Association</a:t>
            </a:r>
            <a:endParaRPr lang="en-US" sz="1800" dirty="0">
              <a:solidFill>
                <a:schemeClr val="bg1"/>
              </a:solidFill>
              <a:effectLst>
                <a:outerShdw blurRad="50800" dist="38100" dir="5400000" algn="t" rotWithShape="0">
                  <a:prstClr val="black">
                    <a:alpha val="40000"/>
                  </a:prstClr>
                </a:outerShdw>
              </a:effectLst>
              <a:cs typeface="Tw Cen MT"/>
            </a:endParaRPr>
          </a:p>
          <a:p>
            <a:pPr eaLnBrk="1" hangingPunct="1">
              <a:lnSpc>
                <a:spcPct val="80000"/>
              </a:lnSpc>
              <a:defRPr/>
            </a:pPr>
            <a:endParaRPr lang="en-US" sz="2000" dirty="0">
              <a:solidFill>
                <a:schemeClr val="bg1"/>
              </a:solidFill>
              <a:effectLst>
                <a:outerShdw blurRad="50800" dist="38100" dir="5400000" algn="t" rotWithShape="0">
                  <a:prstClr val="black">
                    <a:alpha val="40000"/>
                  </a:prstClr>
                </a:outerShdw>
              </a:effectLst>
              <a:cs typeface="Tw Cen MT"/>
            </a:endParaRPr>
          </a:p>
          <a:p>
            <a:pPr eaLnBrk="1" hangingPunct="1">
              <a:lnSpc>
                <a:spcPct val="80000"/>
              </a:lnSpc>
              <a:defRPr/>
            </a:pPr>
            <a:r>
              <a:rPr lang="en-US" sz="1600" dirty="0">
                <a:solidFill>
                  <a:schemeClr val="bg1"/>
                </a:solidFill>
                <a:effectLst>
                  <a:outerShdw blurRad="50800" dist="38100" dir="5400000" algn="t" rotWithShape="0">
                    <a:prstClr val="black">
                      <a:alpha val="40000"/>
                    </a:prstClr>
                  </a:outerShdw>
                </a:effectLst>
                <a:cs typeface="Tw Cen MT"/>
              </a:rPr>
              <a:t>Author: </a:t>
            </a:r>
            <a:r>
              <a:rPr lang="en-US" sz="1600" i="1" dirty="0">
                <a:solidFill>
                  <a:schemeClr val="bg1"/>
                </a:solidFill>
                <a:effectLst>
                  <a:outerShdw blurRad="50800" dist="38100" dir="5400000" algn="t" rotWithShape="0">
                    <a:prstClr val="black">
                      <a:alpha val="40000"/>
                    </a:prstClr>
                  </a:outerShdw>
                </a:effectLst>
                <a:cs typeface="Tw Cen MT"/>
              </a:rPr>
              <a:t>Could It Be This Simple? A Biblical Model for Healing the Mind - 2007</a:t>
            </a:r>
          </a:p>
          <a:p>
            <a:pPr eaLnBrk="1" hangingPunct="1">
              <a:lnSpc>
                <a:spcPct val="80000"/>
              </a:lnSpc>
              <a:defRPr/>
            </a:pPr>
            <a:r>
              <a:rPr lang="en-US" sz="1600" i="1" dirty="0">
                <a:solidFill>
                  <a:schemeClr val="bg1"/>
                </a:solidFill>
                <a:effectLst>
                  <a:outerShdw blurRad="50800" dist="38100" dir="5400000" algn="t" rotWithShape="0">
                    <a:prstClr val="black">
                      <a:alpha val="40000"/>
                    </a:prstClr>
                  </a:outerShdw>
                </a:effectLst>
                <a:cs typeface="Tw Cen MT"/>
              </a:rPr>
              <a:t>The </a:t>
            </a:r>
            <a:r>
              <a:rPr lang="en-US" sz="1600" i="1" dirty="0" smtClean="0">
                <a:solidFill>
                  <a:schemeClr val="bg1"/>
                </a:solidFill>
                <a:effectLst>
                  <a:outerShdw blurRad="50800" dist="38100" dir="5400000" algn="t" rotWithShape="0">
                    <a:prstClr val="black">
                      <a:alpha val="40000"/>
                    </a:prstClr>
                  </a:outerShdw>
                </a:effectLst>
                <a:cs typeface="Tw Cen MT"/>
              </a:rPr>
              <a:t>God-Shaped </a:t>
            </a:r>
            <a:r>
              <a:rPr lang="en-US" sz="1600" i="1" dirty="0">
                <a:solidFill>
                  <a:schemeClr val="bg1"/>
                </a:solidFill>
                <a:effectLst>
                  <a:outerShdw blurRad="50800" dist="38100" dir="5400000" algn="t" rotWithShape="0">
                    <a:prstClr val="black">
                      <a:alpha val="40000"/>
                    </a:prstClr>
                  </a:outerShdw>
                </a:effectLst>
                <a:cs typeface="Tw Cen MT"/>
              </a:rPr>
              <a:t>Brain: How </a:t>
            </a:r>
            <a:r>
              <a:rPr lang="en-US" sz="1600" i="1" dirty="0" smtClean="0">
                <a:solidFill>
                  <a:schemeClr val="bg1"/>
                </a:solidFill>
                <a:effectLst>
                  <a:outerShdw blurRad="50800" dist="38100" dir="5400000" algn="t" rotWithShape="0">
                    <a:prstClr val="black">
                      <a:alpha val="40000"/>
                    </a:prstClr>
                  </a:outerShdw>
                </a:effectLst>
                <a:cs typeface="Tw Cen MT"/>
              </a:rPr>
              <a:t>Changing Your </a:t>
            </a:r>
            <a:r>
              <a:rPr lang="en-US" sz="1600" i="1" dirty="0">
                <a:solidFill>
                  <a:schemeClr val="bg1"/>
                </a:solidFill>
                <a:effectLst>
                  <a:outerShdw blurRad="50800" dist="38100" dir="5400000" algn="t" rotWithShape="0">
                    <a:prstClr val="black">
                      <a:alpha val="40000"/>
                    </a:prstClr>
                  </a:outerShdw>
                </a:effectLst>
                <a:cs typeface="Tw Cen MT"/>
              </a:rPr>
              <a:t>View of God Transforms Your Life </a:t>
            </a:r>
            <a:r>
              <a:rPr lang="en-US" sz="1600" i="1" dirty="0" smtClean="0">
                <a:solidFill>
                  <a:schemeClr val="bg1"/>
                </a:solidFill>
                <a:effectLst>
                  <a:outerShdw blurRad="50800" dist="38100" dir="5400000" algn="t" rotWithShape="0">
                    <a:prstClr val="black">
                      <a:alpha val="40000"/>
                    </a:prstClr>
                  </a:outerShdw>
                </a:effectLst>
                <a:cs typeface="Tw Cen MT"/>
              </a:rPr>
              <a:t>– 2013</a:t>
            </a:r>
          </a:p>
          <a:p>
            <a:pPr eaLnBrk="1" hangingPunct="1">
              <a:lnSpc>
                <a:spcPct val="80000"/>
              </a:lnSpc>
              <a:defRPr/>
            </a:pPr>
            <a:r>
              <a:rPr lang="en-US" sz="1600" i="1" dirty="0" smtClean="0">
                <a:solidFill>
                  <a:schemeClr val="bg1"/>
                </a:solidFill>
                <a:effectLst>
                  <a:outerShdw blurRad="50800" dist="38100" dir="5400000" algn="t" rotWithShape="0">
                    <a:prstClr val="black">
                      <a:alpha val="40000"/>
                    </a:prstClr>
                  </a:outerShdw>
                </a:effectLst>
                <a:cs typeface="Tw Cen MT"/>
              </a:rPr>
              <a:t>The Journal of the Watcher – 2014</a:t>
            </a:r>
          </a:p>
          <a:p>
            <a:pPr eaLnBrk="1" hangingPunct="1">
              <a:lnSpc>
                <a:spcPct val="80000"/>
              </a:lnSpc>
              <a:defRPr/>
            </a:pPr>
            <a:endParaRPr lang="en-US" sz="2000" dirty="0">
              <a:solidFill>
                <a:schemeClr val="bg1"/>
              </a:solidFill>
              <a:effectLst>
                <a:outerShdw blurRad="50800" dist="38100" dir="5400000" algn="t" rotWithShape="0">
                  <a:prstClr val="black">
                    <a:alpha val="40000"/>
                  </a:prstClr>
                </a:outerShdw>
              </a:effectLst>
              <a:cs typeface="Tw Cen MT"/>
            </a:endParaRPr>
          </a:p>
          <a:p>
            <a:pPr eaLnBrk="1" hangingPunct="1">
              <a:lnSpc>
                <a:spcPct val="80000"/>
              </a:lnSpc>
              <a:defRPr/>
            </a:pPr>
            <a:r>
              <a:rPr lang="en-US" sz="2000" dirty="0">
                <a:solidFill>
                  <a:srgbClr val="FFFF99"/>
                </a:solidFill>
                <a:effectLst>
                  <a:outerShdw blurRad="50800" dist="38100" dir="5400000" algn="t" rotWithShape="0">
                    <a:prstClr val="black">
                      <a:alpha val="40000"/>
                    </a:prstClr>
                  </a:outerShdw>
                </a:effectLst>
                <a:cs typeface="Tw Cen MT"/>
              </a:rPr>
              <a:t>www.comeandreason.com</a:t>
            </a:r>
          </a:p>
          <a:p>
            <a:pPr eaLnBrk="1" hangingPunct="1">
              <a:lnSpc>
                <a:spcPct val="80000"/>
              </a:lnSpc>
              <a:defRPr/>
            </a:pPr>
            <a:fld id="{A0CE03D6-429D-4537-BADF-0A8DA4543290}" type="datetime4">
              <a:rPr lang="en-US" sz="2000" smtClean="0">
                <a:solidFill>
                  <a:schemeClr val="bg1"/>
                </a:solidFill>
                <a:effectLst>
                  <a:outerShdw blurRad="50800" dist="38100" dir="5400000" algn="t" rotWithShape="0">
                    <a:prstClr val="black">
                      <a:alpha val="40000"/>
                    </a:prstClr>
                  </a:outerShdw>
                </a:effectLst>
                <a:cs typeface="Tw Cen MT"/>
              </a:rPr>
              <a:pPr eaLnBrk="1" hangingPunct="1">
                <a:lnSpc>
                  <a:spcPct val="80000"/>
                </a:lnSpc>
                <a:defRPr/>
              </a:pPr>
              <a:t>March 20, 2015</a:t>
            </a:fld>
            <a:endParaRPr lang="en-US" sz="2000" dirty="0" smtClean="0">
              <a:solidFill>
                <a:schemeClr val="bg1"/>
              </a:solidFill>
              <a:effectLst>
                <a:outerShdw blurRad="50800" dist="38100" dir="5400000" algn="t" rotWithShape="0">
                  <a:prstClr val="black">
                    <a:alpha val="40000"/>
                  </a:prstClr>
                </a:outerShdw>
              </a:effectLst>
              <a:latin typeface="Tw Cen MT"/>
              <a:cs typeface="Tw Cen MT"/>
            </a:endParaRPr>
          </a:p>
        </p:txBody>
      </p:sp>
    </p:spTree>
    <p:extLst>
      <p:ext uri="{BB962C8B-B14F-4D97-AF65-F5344CB8AC3E}">
        <p14:creationId xmlns:p14="http://schemas.microsoft.com/office/powerpoint/2010/main" val="3497150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4" name="TextBox 3"/>
          <p:cNvSpPr txBox="1"/>
          <p:nvPr/>
        </p:nvSpPr>
        <p:spPr>
          <a:xfrm>
            <a:off x="1676400" y="4476750"/>
            <a:ext cx="6724918" cy="400110"/>
          </a:xfrm>
          <a:prstGeom prst="rect">
            <a:avLst/>
          </a:prstGeom>
          <a:noFill/>
        </p:spPr>
        <p:txBody>
          <a:bodyPr wrap="none" rtlCol="0">
            <a:spAutoFit/>
          </a:bodyPr>
          <a:lstStyle/>
          <a:p>
            <a:pPr marL="228600" indent="-228600">
              <a:buAutoNum type="arabicPeriod"/>
            </a:pPr>
            <a:r>
              <a:rPr lang="en-US" sz="1000" u="sng" dirty="0">
                <a:solidFill>
                  <a:schemeClr val="bg1"/>
                </a:solidFill>
              </a:rPr>
              <a:t>Health Psychol.</a:t>
            </a:r>
            <a:r>
              <a:rPr lang="en-US" sz="1000" dirty="0">
                <a:solidFill>
                  <a:schemeClr val="bg1"/>
                </a:solidFill>
              </a:rPr>
              <a:t> 2011 Jul;30(4):424-9; discussion 430-1.</a:t>
            </a:r>
          </a:p>
          <a:p>
            <a:pPr marL="228600" indent="-228600">
              <a:buAutoNum type="arabicPeriod"/>
            </a:pPr>
            <a:r>
              <a:rPr lang="en-US" sz="1000" dirty="0" err="1">
                <a:solidFill>
                  <a:schemeClr val="bg1"/>
                </a:solidFill>
              </a:rPr>
              <a:t>Haslam</a:t>
            </a:r>
            <a:r>
              <a:rPr lang="en-US" sz="1000" dirty="0">
                <a:solidFill>
                  <a:schemeClr val="bg1"/>
                </a:solidFill>
              </a:rPr>
              <a:t>, SA et al, 2008 Mar;4; How Stereotyping yourself contributes to your success (or failure) </a:t>
            </a:r>
            <a:r>
              <a:rPr lang="en-US" sz="1000" i="1" dirty="0">
                <a:solidFill>
                  <a:schemeClr val="bg1"/>
                </a:solidFill>
              </a:rPr>
              <a:t>Scientific American Mind.</a:t>
            </a:r>
            <a:endParaRPr lang="en-US" sz="1000" dirty="0">
              <a:solidFill>
                <a:schemeClr val="bg1"/>
              </a:solidFill>
            </a:endParaRPr>
          </a:p>
        </p:txBody>
      </p:sp>
      <p:sp>
        <p:nvSpPr>
          <p:cNvPr id="7" name="TextBox 6"/>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Body Response to Belief About Food</a:t>
            </a:r>
            <a:r>
              <a:rPr lang="en-US" sz="2800" baseline="30000" dirty="0">
                <a:solidFill>
                  <a:schemeClr val="accent5">
                    <a:lumMod val="75000"/>
                  </a:schemeClr>
                </a:solidFill>
                <a:effectLst>
                  <a:outerShdw blurRad="38100" dist="38100" dir="2700000" algn="tl">
                    <a:srgbClr val="000000">
                      <a:alpha val="43137"/>
                    </a:srgbClr>
                  </a:outerShdw>
                </a:effectLst>
              </a:rPr>
              <a:t>1</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Asian Women and Math </a:t>
            </a:r>
            <a:r>
              <a:rPr lang="en-US" sz="2800" dirty="0" smtClean="0">
                <a:solidFill>
                  <a:schemeClr val="bg1"/>
                </a:solidFill>
                <a:effectLst>
                  <a:outerShdw blurRad="38100" dist="38100" dir="2700000" algn="tl">
                    <a:srgbClr val="000000">
                      <a:alpha val="43137"/>
                    </a:srgbClr>
                  </a:outerShdw>
                </a:effectLst>
              </a:rPr>
              <a:t>Exams</a:t>
            </a:r>
            <a:r>
              <a:rPr lang="en-US" sz="2800" baseline="30000" dirty="0" smtClean="0">
                <a:solidFill>
                  <a:schemeClr val="bg1"/>
                </a:solidFill>
                <a:effectLst>
                  <a:outerShdw blurRad="38100" dist="38100" dir="2700000" algn="tl">
                    <a:srgbClr val="000000">
                      <a:alpha val="43137"/>
                    </a:srgbClr>
                  </a:outerShdw>
                </a:effectLst>
              </a:rPr>
              <a:t>2</a:t>
            </a: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37468613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8804"/>
            <a:ext cx="8229600" cy="857250"/>
          </a:xfrm>
        </p:spPr>
        <p:txBody>
          <a:bodyPr/>
          <a:lstStyle/>
          <a:p>
            <a:r>
              <a:rPr lang="en-US" dirty="0" smtClean="0"/>
              <a:t>Historic View</a:t>
            </a:r>
            <a:endParaRPr lang="en-US" dirty="0"/>
          </a:p>
        </p:txBody>
      </p:sp>
      <p:sp>
        <p:nvSpPr>
          <p:cNvPr id="4" name="Content Placeholder 3"/>
          <p:cNvSpPr>
            <a:spLocks noGrp="1"/>
          </p:cNvSpPr>
          <p:nvPr>
            <p:ph idx="1"/>
          </p:nvPr>
        </p:nvSpPr>
        <p:spPr>
          <a:xfrm>
            <a:off x="801688" y="1099529"/>
            <a:ext cx="7885112" cy="3546873"/>
          </a:xfrm>
        </p:spPr>
        <p:txBody>
          <a:bodyPr>
            <a:noAutofit/>
          </a:bodyPr>
          <a:lstStyle/>
          <a:p>
            <a:pPr marL="0" indent="0">
              <a:lnSpc>
                <a:spcPct val="90000"/>
              </a:lnSpc>
              <a:buNone/>
            </a:pPr>
            <a:r>
              <a:rPr lang="en-US" dirty="0">
                <a:effectLst>
                  <a:outerShdw blurRad="38100" dist="38100" dir="2700000" algn="tl">
                    <a:srgbClr val="000000">
                      <a:alpha val="43137"/>
                    </a:srgbClr>
                  </a:outerShdw>
                </a:effectLst>
              </a:rPr>
              <a:t>"Whereunto," asked Christ, "shall we liken the kingdom of God? or with what comparison shall we compare it?" Mark 4:30. He could </a:t>
            </a:r>
            <a:r>
              <a:rPr lang="en-US" dirty="0">
                <a:solidFill>
                  <a:srgbClr val="FFFF99"/>
                </a:solidFill>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employ the kingdoms of the world as a similitude. In society He found nothing with which to compare it</a:t>
            </a:r>
            <a:r>
              <a:rPr lang="en-US" b="1" dirty="0">
                <a:effectLst>
                  <a:outerShdw blurRad="38100" dist="38100" dir="2700000" algn="tl">
                    <a:srgbClr val="000000">
                      <a:alpha val="43137"/>
                    </a:srgbClr>
                  </a:outerShdw>
                </a:effectLst>
              </a:rPr>
              <a:t>. </a:t>
            </a:r>
            <a:r>
              <a:rPr lang="en-US" dirty="0">
                <a:solidFill>
                  <a:srgbClr val="FFFF99"/>
                </a:solidFill>
                <a:effectLst>
                  <a:outerShdw blurRad="38100" dist="38100" dir="2700000" algn="tl">
                    <a:srgbClr val="000000">
                      <a:alpha val="43137"/>
                    </a:srgbClr>
                  </a:outerShdw>
                </a:effectLst>
              </a:rPr>
              <a:t>Earthly kingdoms rule by the ascendancy of physical power; but from Christ's kingdom every carnal weapon, every instrument of coercion, is banished</a:t>
            </a:r>
            <a:r>
              <a:rPr lang="en-US" b="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sz="1400" dirty="0" smtClean="0">
                <a:solidFill>
                  <a:schemeClr val="tx2">
                    <a:lumMod val="40000"/>
                    <a:lumOff val="60000"/>
                  </a:schemeClr>
                </a:solidFill>
                <a:effectLst>
                  <a:outerShdw blurRad="38100" dist="38100" dir="2700000" algn="tl">
                    <a:srgbClr val="000000">
                      <a:alpha val="43137"/>
                    </a:srgbClr>
                  </a:outerShdw>
                </a:effectLst>
              </a:rPr>
              <a:t>		</a:t>
            </a:r>
            <a:r>
              <a:rPr lang="en-US" sz="1800" dirty="0" smtClean="0">
                <a:solidFill>
                  <a:schemeClr val="tx2">
                    <a:lumMod val="40000"/>
                    <a:lumOff val="60000"/>
                  </a:schemeClr>
                </a:solidFill>
                <a:effectLst>
                  <a:outerShdw blurRad="38100" dist="38100" dir="2700000" algn="tl">
                    <a:srgbClr val="000000">
                      <a:alpha val="43137"/>
                    </a:srgbClr>
                  </a:outerShdw>
                </a:effectLst>
              </a:rPr>
              <a:t>E.G. White Acts of the Apostles 12</a:t>
            </a:r>
            <a:endParaRPr lang="en-US" sz="1800" dirty="0">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2135836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pPr>
              <a:defRPr/>
            </a:pPr>
            <a:r>
              <a:rPr lang="en-US" dirty="0" smtClean="0"/>
              <a:t>Historic View of the Mark of the Beast</a:t>
            </a:r>
            <a:endParaRPr lang="en-US" dirty="0"/>
          </a:p>
        </p:txBody>
      </p:sp>
      <p:sp>
        <p:nvSpPr>
          <p:cNvPr id="3" name="Content Placeholder 2"/>
          <p:cNvSpPr>
            <a:spLocks noGrp="1"/>
          </p:cNvSpPr>
          <p:nvPr>
            <p:ph idx="1"/>
          </p:nvPr>
        </p:nvSpPr>
        <p:spPr>
          <a:xfrm>
            <a:off x="801688" y="1090903"/>
            <a:ext cx="7885112" cy="3546873"/>
          </a:xfrm>
        </p:spPr>
        <p:txBody>
          <a:bodyPr>
            <a:noAutofit/>
          </a:bodyPr>
          <a:lstStyle/>
          <a:p>
            <a:pPr marL="0" indent="0">
              <a:lnSpc>
                <a:spcPct val="90000"/>
              </a:lnSpc>
              <a:buNone/>
              <a:defRPr/>
            </a:pPr>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time has come for the true light to shine amid moral darkness. The third angel's message has been sent forth to the world, warning men against receiving the mark of the beast or of his image in their foreheads or in their hands. </a:t>
            </a:r>
            <a:r>
              <a:rPr lang="en-US" i="1" dirty="0">
                <a:solidFill>
                  <a:srgbClr val="FFFF99"/>
                </a:solidFill>
                <a:effectLst>
                  <a:outerShdw blurRad="38100" dist="38100" dir="2700000" algn="tl">
                    <a:srgbClr val="000000">
                      <a:alpha val="43137"/>
                    </a:srgbClr>
                  </a:outerShdw>
                </a:effectLst>
              </a:rPr>
              <a:t>To receive this mark means to come to the same decision as the beast has done, and to advocate the same ideas, in direct opposition to the word of God</a:t>
            </a:r>
            <a:r>
              <a:rPr lang="en-US" dirty="0">
                <a:solidFill>
                  <a:srgbClr val="FFFF99"/>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sz="1800" dirty="0" smtClean="0">
                <a:solidFill>
                  <a:schemeClr val="tx2">
                    <a:lumMod val="40000"/>
                    <a:lumOff val="60000"/>
                  </a:schemeClr>
                </a:solidFill>
                <a:effectLst>
                  <a:outerShdw blurRad="38100" dist="38100" dir="2700000" algn="tl">
                    <a:srgbClr val="000000">
                      <a:alpha val="43137"/>
                    </a:srgbClr>
                  </a:outerShdw>
                </a:effectLst>
              </a:rPr>
              <a:t>		E.G. White Review and Herald, </a:t>
            </a:r>
            <a:r>
              <a:rPr lang="en-US" sz="1800" dirty="0">
                <a:solidFill>
                  <a:schemeClr val="tx2">
                    <a:lumMod val="40000"/>
                    <a:lumOff val="60000"/>
                  </a:schemeClr>
                </a:solidFill>
                <a:effectLst>
                  <a:outerShdw blurRad="38100" dist="38100" dir="2700000" algn="tl">
                    <a:srgbClr val="000000">
                      <a:alpha val="43137"/>
                    </a:srgbClr>
                  </a:outerShdw>
                </a:effectLst>
              </a:rPr>
              <a:t>July 13, </a:t>
            </a:r>
            <a:r>
              <a:rPr lang="en-US" sz="1800" dirty="0" smtClean="0">
                <a:solidFill>
                  <a:schemeClr val="tx2">
                    <a:lumMod val="40000"/>
                    <a:lumOff val="60000"/>
                  </a:schemeClr>
                </a:solidFill>
                <a:effectLst>
                  <a:outerShdw blurRad="38100" dist="38100" dir="2700000" algn="tl">
                    <a:srgbClr val="000000">
                      <a:alpha val="43137"/>
                    </a:srgbClr>
                  </a:outerShdw>
                </a:effectLst>
              </a:rPr>
              <a:t>1897</a:t>
            </a:r>
            <a:endParaRPr lang="en-US" dirty="0">
              <a:effectLst>
                <a:outerShdw blurRad="38100" dist="38100" dir="2700000" algn="tl">
                  <a:srgbClr val="000000">
                    <a:alpha val="43137"/>
                  </a:srgbClr>
                </a:outerShdw>
              </a:effectLst>
            </a:endParaRPr>
          </a:p>
          <a:p>
            <a:pPr marL="0" indent="0">
              <a:lnSpc>
                <a:spcPct val="90000"/>
              </a:lnSpc>
              <a:buNone/>
              <a:defRPr/>
            </a:pP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20510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0"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9236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1" name="Rectangle 5"/>
          <p:cNvSpPr>
            <a:spLocks noGrp="1" noChangeArrowheads="1"/>
          </p:cNvSpPr>
          <p:nvPr>
            <p:ph type="body" sz="half" idx="1"/>
          </p:nvPr>
        </p:nvSpPr>
        <p:spPr>
          <a:xfrm>
            <a:off x="685800" y="1099506"/>
            <a:ext cx="3962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Seal of God</a:t>
            </a:r>
          </a:p>
          <a:p>
            <a:pPr eaLnBrk="1" hangingPunct="1">
              <a:lnSpc>
                <a:spcPct val="75000"/>
              </a:lnSpc>
              <a:defRPr/>
            </a:pPr>
            <a:r>
              <a:rPr lang="en-US" dirty="0" smtClean="0">
                <a:cs typeface="+mn-cs"/>
              </a:rPr>
              <a:t>Principle of freedom</a:t>
            </a:r>
          </a:p>
        </p:txBody>
      </p:sp>
      <p:sp>
        <p:nvSpPr>
          <p:cNvPr id="4028422" name="Rectangle 6"/>
          <p:cNvSpPr>
            <a:spLocks noGrp="1" noChangeArrowheads="1"/>
          </p:cNvSpPr>
          <p:nvPr>
            <p:ph type="body" sz="half" idx="2"/>
          </p:nvPr>
        </p:nvSpPr>
        <p:spPr>
          <a:xfrm>
            <a:off x="4572000" y="1105216"/>
            <a:ext cx="4343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Mark of the Beast</a:t>
            </a:r>
          </a:p>
        </p:txBody>
      </p:sp>
      <p:sp>
        <p:nvSpPr>
          <p:cNvPr id="6"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136631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1" name="Rectangle 5"/>
          <p:cNvSpPr>
            <a:spLocks noGrp="1" noChangeArrowheads="1"/>
          </p:cNvSpPr>
          <p:nvPr>
            <p:ph type="body" sz="half" idx="1"/>
          </p:nvPr>
        </p:nvSpPr>
        <p:spPr>
          <a:xfrm>
            <a:off x="685800" y="1099506"/>
            <a:ext cx="3962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Seal of God</a:t>
            </a:r>
          </a:p>
          <a:p>
            <a:pPr eaLnBrk="1" hangingPunct="1">
              <a:lnSpc>
                <a:spcPct val="75000"/>
              </a:lnSpc>
              <a:defRPr/>
            </a:pPr>
            <a:r>
              <a:rPr lang="en-US" dirty="0" smtClean="0">
                <a:cs typeface="+mn-cs"/>
              </a:rPr>
              <a:t>Principle of freedom</a:t>
            </a:r>
          </a:p>
        </p:txBody>
      </p:sp>
      <p:sp>
        <p:nvSpPr>
          <p:cNvPr id="4028422" name="Rectangle 6"/>
          <p:cNvSpPr>
            <a:spLocks noGrp="1" noChangeArrowheads="1"/>
          </p:cNvSpPr>
          <p:nvPr>
            <p:ph type="body" sz="half" idx="2"/>
          </p:nvPr>
        </p:nvSpPr>
        <p:spPr>
          <a:xfrm>
            <a:off x="4572000" y="1105216"/>
            <a:ext cx="4343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Mark of the Beast</a:t>
            </a:r>
          </a:p>
          <a:p>
            <a:pPr eaLnBrk="1" hangingPunct="1">
              <a:lnSpc>
                <a:spcPct val="75000"/>
              </a:lnSpc>
              <a:defRPr/>
            </a:pPr>
            <a:r>
              <a:rPr lang="en-US" dirty="0" smtClean="0">
                <a:cs typeface="+mn-cs"/>
              </a:rPr>
              <a:t>Principle of coercion</a:t>
            </a:r>
          </a:p>
        </p:txBody>
      </p:sp>
      <p:sp>
        <p:nvSpPr>
          <p:cNvPr id="6"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88652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1" name="Rectangle 5"/>
          <p:cNvSpPr>
            <a:spLocks noGrp="1" noChangeArrowheads="1"/>
          </p:cNvSpPr>
          <p:nvPr>
            <p:ph type="body" sz="half" idx="1"/>
          </p:nvPr>
        </p:nvSpPr>
        <p:spPr>
          <a:xfrm>
            <a:off x="685800" y="1099506"/>
            <a:ext cx="3962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Seal of God</a:t>
            </a:r>
          </a:p>
          <a:p>
            <a:pPr eaLnBrk="1" hangingPunct="1">
              <a:lnSpc>
                <a:spcPct val="75000"/>
              </a:lnSpc>
              <a:defRPr/>
            </a:pPr>
            <a:r>
              <a:rPr lang="en-US" dirty="0" smtClean="0">
                <a:solidFill>
                  <a:schemeClr val="accent5">
                    <a:lumMod val="75000"/>
                  </a:schemeClr>
                </a:solidFill>
                <a:cs typeface="+mn-cs"/>
              </a:rPr>
              <a:t>Principle of freedom</a:t>
            </a:r>
          </a:p>
          <a:p>
            <a:pPr eaLnBrk="1" hangingPunct="1">
              <a:lnSpc>
                <a:spcPct val="75000"/>
              </a:lnSpc>
              <a:defRPr/>
            </a:pPr>
            <a:r>
              <a:rPr lang="en-US" dirty="0" smtClean="0">
                <a:cs typeface="+mn-cs"/>
              </a:rPr>
              <a:t>Emanates from and brings forth more Love</a:t>
            </a:r>
          </a:p>
        </p:txBody>
      </p:sp>
      <p:sp>
        <p:nvSpPr>
          <p:cNvPr id="4028422" name="Rectangle 6"/>
          <p:cNvSpPr>
            <a:spLocks noGrp="1" noChangeArrowheads="1"/>
          </p:cNvSpPr>
          <p:nvPr>
            <p:ph type="body" sz="half" idx="2"/>
          </p:nvPr>
        </p:nvSpPr>
        <p:spPr>
          <a:xfrm>
            <a:off x="4572000" y="1105216"/>
            <a:ext cx="4343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Mark of the Beast</a:t>
            </a:r>
          </a:p>
          <a:p>
            <a:pPr eaLnBrk="1" hangingPunct="1">
              <a:lnSpc>
                <a:spcPct val="75000"/>
              </a:lnSpc>
              <a:defRPr/>
            </a:pPr>
            <a:r>
              <a:rPr lang="en-US" dirty="0" smtClean="0">
                <a:solidFill>
                  <a:schemeClr val="accent5">
                    <a:lumMod val="75000"/>
                  </a:schemeClr>
                </a:solidFill>
                <a:cs typeface="+mn-cs"/>
              </a:rPr>
              <a:t>Principle of coercion</a:t>
            </a:r>
          </a:p>
        </p:txBody>
      </p:sp>
      <p:sp>
        <p:nvSpPr>
          <p:cNvPr id="6"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73221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1" name="Rectangle 5"/>
          <p:cNvSpPr>
            <a:spLocks noGrp="1" noChangeArrowheads="1"/>
          </p:cNvSpPr>
          <p:nvPr>
            <p:ph type="body" sz="half" idx="1"/>
          </p:nvPr>
        </p:nvSpPr>
        <p:spPr>
          <a:xfrm>
            <a:off x="685800" y="1099506"/>
            <a:ext cx="3962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Seal of God</a:t>
            </a:r>
          </a:p>
          <a:p>
            <a:pPr eaLnBrk="1" hangingPunct="1">
              <a:lnSpc>
                <a:spcPct val="75000"/>
              </a:lnSpc>
              <a:defRPr/>
            </a:pPr>
            <a:r>
              <a:rPr lang="en-US" dirty="0" smtClean="0">
                <a:solidFill>
                  <a:schemeClr val="accent5">
                    <a:lumMod val="75000"/>
                  </a:schemeClr>
                </a:solidFill>
                <a:cs typeface="+mn-cs"/>
              </a:rPr>
              <a:t>Principle of freedom</a:t>
            </a:r>
          </a:p>
          <a:p>
            <a:pPr eaLnBrk="1" hangingPunct="1">
              <a:lnSpc>
                <a:spcPct val="75000"/>
              </a:lnSpc>
              <a:defRPr/>
            </a:pPr>
            <a:r>
              <a:rPr lang="en-US" dirty="0" smtClean="0">
                <a:cs typeface="+mn-cs"/>
              </a:rPr>
              <a:t>Emanates from and brings forth more Love</a:t>
            </a:r>
          </a:p>
        </p:txBody>
      </p:sp>
      <p:sp>
        <p:nvSpPr>
          <p:cNvPr id="4028422" name="Rectangle 6"/>
          <p:cNvSpPr>
            <a:spLocks noGrp="1" noChangeArrowheads="1"/>
          </p:cNvSpPr>
          <p:nvPr>
            <p:ph type="body" sz="half" idx="2"/>
          </p:nvPr>
        </p:nvSpPr>
        <p:spPr>
          <a:xfrm>
            <a:off x="4572000" y="1105216"/>
            <a:ext cx="4343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Mark of the Beast</a:t>
            </a:r>
          </a:p>
          <a:p>
            <a:pPr eaLnBrk="1" hangingPunct="1">
              <a:lnSpc>
                <a:spcPct val="75000"/>
              </a:lnSpc>
              <a:defRPr/>
            </a:pPr>
            <a:r>
              <a:rPr lang="en-US" dirty="0" smtClean="0">
                <a:solidFill>
                  <a:schemeClr val="accent5">
                    <a:lumMod val="75000"/>
                  </a:schemeClr>
                </a:solidFill>
                <a:cs typeface="+mn-cs"/>
              </a:rPr>
              <a:t>Principle of coercion</a:t>
            </a:r>
          </a:p>
          <a:p>
            <a:pPr eaLnBrk="1" hangingPunct="1">
              <a:lnSpc>
                <a:spcPct val="75000"/>
              </a:lnSpc>
              <a:defRPr/>
            </a:pPr>
            <a:r>
              <a:rPr lang="en-US" dirty="0" smtClean="0">
                <a:cs typeface="+mn-cs"/>
              </a:rPr>
              <a:t>Emanates from and brings for more selfishness</a:t>
            </a:r>
          </a:p>
        </p:txBody>
      </p:sp>
      <p:sp>
        <p:nvSpPr>
          <p:cNvPr id="6"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48396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1" name="Rectangle 5"/>
          <p:cNvSpPr>
            <a:spLocks noGrp="1" noChangeArrowheads="1"/>
          </p:cNvSpPr>
          <p:nvPr>
            <p:ph type="body" sz="half" idx="1"/>
          </p:nvPr>
        </p:nvSpPr>
        <p:spPr>
          <a:xfrm>
            <a:off x="685800" y="1099506"/>
            <a:ext cx="3962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Seal of God</a:t>
            </a:r>
          </a:p>
          <a:p>
            <a:pPr eaLnBrk="1" hangingPunct="1">
              <a:lnSpc>
                <a:spcPct val="75000"/>
              </a:lnSpc>
              <a:defRPr/>
            </a:pPr>
            <a:r>
              <a:rPr lang="en-US" dirty="0" smtClean="0">
                <a:solidFill>
                  <a:schemeClr val="accent5">
                    <a:lumMod val="75000"/>
                  </a:schemeClr>
                </a:solidFill>
                <a:cs typeface="+mn-cs"/>
              </a:rPr>
              <a:t>Principle of freedom</a:t>
            </a:r>
          </a:p>
          <a:p>
            <a:pPr eaLnBrk="1" hangingPunct="1">
              <a:lnSpc>
                <a:spcPct val="75000"/>
              </a:lnSpc>
              <a:defRPr/>
            </a:pPr>
            <a:r>
              <a:rPr lang="en-US" dirty="0" smtClean="0">
                <a:solidFill>
                  <a:schemeClr val="accent5">
                    <a:lumMod val="75000"/>
                  </a:schemeClr>
                </a:solidFill>
                <a:cs typeface="+mn-cs"/>
              </a:rPr>
              <a:t>Emanates from and brings forth more Love</a:t>
            </a:r>
          </a:p>
          <a:p>
            <a:pPr eaLnBrk="1" hangingPunct="1">
              <a:lnSpc>
                <a:spcPct val="75000"/>
              </a:lnSpc>
              <a:defRPr/>
            </a:pPr>
            <a:r>
              <a:rPr lang="en-US" dirty="0" smtClean="0">
                <a:cs typeface="+mn-cs"/>
              </a:rPr>
              <a:t>Based on Design law</a:t>
            </a:r>
          </a:p>
        </p:txBody>
      </p:sp>
      <p:sp>
        <p:nvSpPr>
          <p:cNvPr id="4028422" name="Rectangle 6"/>
          <p:cNvSpPr>
            <a:spLocks noGrp="1" noChangeArrowheads="1"/>
          </p:cNvSpPr>
          <p:nvPr>
            <p:ph type="body" sz="half" idx="2"/>
          </p:nvPr>
        </p:nvSpPr>
        <p:spPr>
          <a:xfrm>
            <a:off x="4572000" y="1105216"/>
            <a:ext cx="4343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Mark of the Beast</a:t>
            </a:r>
          </a:p>
          <a:p>
            <a:pPr eaLnBrk="1" hangingPunct="1">
              <a:lnSpc>
                <a:spcPct val="75000"/>
              </a:lnSpc>
              <a:defRPr/>
            </a:pPr>
            <a:r>
              <a:rPr lang="en-US" dirty="0" smtClean="0">
                <a:solidFill>
                  <a:schemeClr val="accent5">
                    <a:lumMod val="75000"/>
                  </a:schemeClr>
                </a:solidFill>
                <a:cs typeface="+mn-cs"/>
              </a:rPr>
              <a:t>Principle of coercion</a:t>
            </a:r>
          </a:p>
          <a:p>
            <a:pPr eaLnBrk="1" hangingPunct="1">
              <a:lnSpc>
                <a:spcPct val="75000"/>
              </a:lnSpc>
              <a:defRPr/>
            </a:pPr>
            <a:r>
              <a:rPr lang="en-US" dirty="0" smtClean="0">
                <a:solidFill>
                  <a:schemeClr val="accent5">
                    <a:lumMod val="75000"/>
                  </a:schemeClr>
                </a:solidFill>
                <a:cs typeface="+mn-cs"/>
              </a:rPr>
              <a:t>Emanates from and brings for more selfishness</a:t>
            </a:r>
          </a:p>
        </p:txBody>
      </p:sp>
      <p:sp>
        <p:nvSpPr>
          <p:cNvPr id="6"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1754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1" name="Rectangle 5"/>
          <p:cNvSpPr>
            <a:spLocks noGrp="1" noChangeArrowheads="1"/>
          </p:cNvSpPr>
          <p:nvPr>
            <p:ph type="body" sz="half" idx="1"/>
          </p:nvPr>
        </p:nvSpPr>
        <p:spPr>
          <a:xfrm>
            <a:off x="685800" y="1099506"/>
            <a:ext cx="3962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Seal of God</a:t>
            </a:r>
          </a:p>
          <a:p>
            <a:pPr eaLnBrk="1" hangingPunct="1">
              <a:lnSpc>
                <a:spcPct val="75000"/>
              </a:lnSpc>
              <a:defRPr/>
            </a:pPr>
            <a:r>
              <a:rPr lang="en-US" dirty="0" smtClean="0">
                <a:solidFill>
                  <a:schemeClr val="accent5">
                    <a:lumMod val="75000"/>
                  </a:schemeClr>
                </a:solidFill>
                <a:cs typeface="+mn-cs"/>
              </a:rPr>
              <a:t>Principle of freedom</a:t>
            </a:r>
          </a:p>
          <a:p>
            <a:pPr eaLnBrk="1" hangingPunct="1">
              <a:lnSpc>
                <a:spcPct val="75000"/>
              </a:lnSpc>
              <a:defRPr/>
            </a:pPr>
            <a:r>
              <a:rPr lang="en-US" dirty="0" smtClean="0">
                <a:solidFill>
                  <a:schemeClr val="accent5">
                    <a:lumMod val="75000"/>
                  </a:schemeClr>
                </a:solidFill>
                <a:cs typeface="+mn-cs"/>
              </a:rPr>
              <a:t>Emanates from and brings forth more Love</a:t>
            </a:r>
          </a:p>
          <a:p>
            <a:pPr eaLnBrk="1" hangingPunct="1">
              <a:lnSpc>
                <a:spcPct val="75000"/>
              </a:lnSpc>
              <a:defRPr/>
            </a:pPr>
            <a:r>
              <a:rPr lang="en-US" dirty="0" smtClean="0">
                <a:cs typeface="+mn-cs"/>
              </a:rPr>
              <a:t>Based on Design law</a:t>
            </a:r>
          </a:p>
        </p:txBody>
      </p:sp>
      <p:sp>
        <p:nvSpPr>
          <p:cNvPr id="4028422" name="Rectangle 6"/>
          <p:cNvSpPr>
            <a:spLocks noGrp="1" noChangeArrowheads="1"/>
          </p:cNvSpPr>
          <p:nvPr>
            <p:ph type="body" sz="half" idx="2"/>
          </p:nvPr>
        </p:nvSpPr>
        <p:spPr>
          <a:xfrm>
            <a:off x="4572000" y="1105216"/>
            <a:ext cx="4343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Mark of the Beast</a:t>
            </a:r>
          </a:p>
          <a:p>
            <a:pPr eaLnBrk="1" hangingPunct="1">
              <a:lnSpc>
                <a:spcPct val="75000"/>
              </a:lnSpc>
              <a:defRPr/>
            </a:pPr>
            <a:r>
              <a:rPr lang="en-US" dirty="0" smtClean="0">
                <a:solidFill>
                  <a:schemeClr val="accent5">
                    <a:lumMod val="75000"/>
                  </a:schemeClr>
                </a:solidFill>
                <a:cs typeface="+mn-cs"/>
              </a:rPr>
              <a:t>Principle of coercion</a:t>
            </a:r>
          </a:p>
          <a:p>
            <a:pPr eaLnBrk="1" hangingPunct="1">
              <a:lnSpc>
                <a:spcPct val="75000"/>
              </a:lnSpc>
              <a:defRPr/>
            </a:pPr>
            <a:r>
              <a:rPr lang="en-US" dirty="0" smtClean="0">
                <a:solidFill>
                  <a:schemeClr val="accent5">
                    <a:lumMod val="75000"/>
                  </a:schemeClr>
                </a:solidFill>
                <a:cs typeface="+mn-cs"/>
              </a:rPr>
              <a:t>Emanates from and brings for more selfishness</a:t>
            </a:r>
          </a:p>
          <a:p>
            <a:pPr eaLnBrk="1" hangingPunct="1">
              <a:lnSpc>
                <a:spcPct val="75000"/>
              </a:lnSpc>
              <a:defRPr/>
            </a:pPr>
            <a:r>
              <a:rPr lang="en-US" dirty="0" smtClean="0">
                <a:cs typeface="+mn-cs"/>
              </a:rPr>
              <a:t>Based on Imposed law</a:t>
            </a:r>
          </a:p>
        </p:txBody>
      </p:sp>
      <p:sp>
        <p:nvSpPr>
          <p:cNvPr id="6"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921641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1" name="Rectangle 5"/>
          <p:cNvSpPr>
            <a:spLocks noGrp="1" noChangeArrowheads="1"/>
          </p:cNvSpPr>
          <p:nvPr>
            <p:ph type="body" sz="half" idx="1"/>
          </p:nvPr>
        </p:nvSpPr>
        <p:spPr>
          <a:xfrm>
            <a:off x="685800" y="1099506"/>
            <a:ext cx="3962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Seal of God</a:t>
            </a:r>
          </a:p>
          <a:p>
            <a:pPr eaLnBrk="1" hangingPunct="1">
              <a:lnSpc>
                <a:spcPct val="75000"/>
              </a:lnSpc>
              <a:defRPr/>
            </a:pPr>
            <a:r>
              <a:rPr lang="en-US" dirty="0" smtClean="0">
                <a:solidFill>
                  <a:schemeClr val="accent5">
                    <a:lumMod val="75000"/>
                  </a:schemeClr>
                </a:solidFill>
                <a:cs typeface="+mn-cs"/>
              </a:rPr>
              <a:t>Principle of freedom</a:t>
            </a:r>
          </a:p>
          <a:p>
            <a:pPr eaLnBrk="1" hangingPunct="1">
              <a:lnSpc>
                <a:spcPct val="75000"/>
              </a:lnSpc>
              <a:defRPr/>
            </a:pPr>
            <a:r>
              <a:rPr lang="en-US" dirty="0" smtClean="0">
                <a:solidFill>
                  <a:schemeClr val="accent5">
                    <a:lumMod val="75000"/>
                  </a:schemeClr>
                </a:solidFill>
                <a:cs typeface="+mn-cs"/>
              </a:rPr>
              <a:t>Emanates from and brings forth more Love</a:t>
            </a:r>
          </a:p>
          <a:p>
            <a:pPr eaLnBrk="1" hangingPunct="1">
              <a:lnSpc>
                <a:spcPct val="75000"/>
              </a:lnSpc>
              <a:defRPr/>
            </a:pPr>
            <a:r>
              <a:rPr lang="en-US" dirty="0" smtClean="0">
                <a:solidFill>
                  <a:schemeClr val="accent5">
                    <a:lumMod val="75000"/>
                  </a:schemeClr>
                </a:solidFill>
                <a:cs typeface="+mn-cs"/>
              </a:rPr>
              <a:t>Based on Design law</a:t>
            </a:r>
          </a:p>
          <a:p>
            <a:pPr eaLnBrk="1" hangingPunct="1">
              <a:lnSpc>
                <a:spcPct val="75000"/>
              </a:lnSpc>
              <a:defRPr/>
            </a:pPr>
            <a:r>
              <a:rPr lang="en-US" dirty="0" smtClean="0">
                <a:cs typeface="+mn-cs"/>
              </a:rPr>
              <a:t>Symbolized by Worship Freedom</a:t>
            </a:r>
          </a:p>
        </p:txBody>
      </p:sp>
      <p:sp>
        <p:nvSpPr>
          <p:cNvPr id="4028422" name="Rectangle 6"/>
          <p:cNvSpPr>
            <a:spLocks noGrp="1" noChangeArrowheads="1"/>
          </p:cNvSpPr>
          <p:nvPr>
            <p:ph type="body" sz="half" idx="2"/>
          </p:nvPr>
        </p:nvSpPr>
        <p:spPr>
          <a:xfrm>
            <a:off x="4572000" y="1105216"/>
            <a:ext cx="4343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Mark of the Beast</a:t>
            </a:r>
          </a:p>
          <a:p>
            <a:pPr eaLnBrk="1" hangingPunct="1">
              <a:lnSpc>
                <a:spcPct val="75000"/>
              </a:lnSpc>
              <a:defRPr/>
            </a:pPr>
            <a:r>
              <a:rPr lang="en-US" dirty="0" smtClean="0">
                <a:solidFill>
                  <a:schemeClr val="accent5">
                    <a:lumMod val="75000"/>
                  </a:schemeClr>
                </a:solidFill>
                <a:cs typeface="+mn-cs"/>
              </a:rPr>
              <a:t>Principle of coercion</a:t>
            </a:r>
          </a:p>
          <a:p>
            <a:pPr eaLnBrk="1" hangingPunct="1">
              <a:lnSpc>
                <a:spcPct val="75000"/>
              </a:lnSpc>
              <a:defRPr/>
            </a:pPr>
            <a:r>
              <a:rPr lang="en-US" dirty="0" smtClean="0">
                <a:solidFill>
                  <a:schemeClr val="accent5">
                    <a:lumMod val="75000"/>
                  </a:schemeClr>
                </a:solidFill>
                <a:cs typeface="+mn-cs"/>
              </a:rPr>
              <a:t>Emanates from and brings for more selfishness</a:t>
            </a:r>
          </a:p>
          <a:p>
            <a:pPr eaLnBrk="1" hangingPunct="1">
              <a:lnSpc>
                <a:spcPct val="75000"/>
              </a:lnSpc>
              <a:defRPr/>
            </a:pPr>
            <a:r>
              <a:rPr lang="en-US" dirty="0" smtClean="0">
                <a:solidFill>
                  <a:schemeClr val="accent5">
                    <a:lumMod val="75000"/>
                  </a:schemeClr>
                </a:solidFill>
                <a:cs typeface="+mn-cs"/>
              </a:rPr>
              <a:t>Based on Imposed law</a:t>
            </a:r>
          </a:p>
        </p:txBody>
      </p:sp>
      <p:sp>
        <p:nvSpPr>
          <p:cNvPr id="6"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09146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4" name="TextBox 3"/>
          <p:cNvSpPr txBox="1"/>
          <p:nvPr/>
        </p:nvSpPr>
        <p:spPr>
          <a:xfrm>
            <a:off x="1676400" y="4476750"/>
            <a:ext cx="6724918" cy="400110"/>
          </a:xfrm>
          <a:prstGeom prst="rect">
            <a:avLst/>
          </a:prstGeom>
          <a:noFill/>
        </p:spPr>
        <p:txBody>
          <a:bodyPr wrap="none" rtlCol="0">
            <a:spAutoFit/>
          </a:bodyPr>
          <a:lstStyle/>
          <a:p>
            <a:pPr marL="228600" indent="-228600">
              <a:buAutoNum type="arabicPeriod"/>
            </a:pPr>
            <a:r>
              <a:rPr lang="en-US" sz="1000" u="sng" dirty="0">
                <a:solidFill>
                  <a:schemeClr val="bg1"/>
                </a:solidFill>
              </a:rPr>
              <a:t>Health Psychol.</a:t>
            </a:r>
            <a:r>
              <a:rPr lang="en-US" sz="1000" dirty="0">
                <a:solidFill>
                  <a:schemeClr val="bg1"/>
                </a:solidFill>
              </a:rPr>
              <a:t> 2011 Jul;30(4):424-9; discussion 430-1.</a:t>
            </a:r>
          </a:p>
          <a:p>
            <a:pPr marL="228600" indent="-228600">
              <a:buAutoNum type="arabicPeriod"/>
            </a:pPr>
            <a:r>
              <a:rPr lang="en-US" sz="1000" dirty="0" err="1">
                <a:solidFill>
                  <a:schemeClr val="bg1"/>
                </a:solidFill>
              </a:rPr>
              <a:t>Haslam</a:t>
            </a:r>
            <a:r>
              <a:rPr lang="en-US" sz="1000" dirty="0">
                <a:solidFill>
                  <a:schemeClr val="bg1"/>
                </a:solidFill>
              </a:rPr>
              <a:t>, SA et al, 2008 Mar;4; How Stereotyping yourself contributes to your success (or failure) </a:t>
            </a:r>
            <a:r>
              <a:rPr lang="en-US" sz="1000" i="1" dirty="0">
                <a:solidFill>
                  <a:schemeClr val="bg1"/>
                </a:solidFill>
              </a:rPr>
              <a:t>Scientific American Mind.</a:t>
            </a:r>
            <a:endParaRPr lang="en-US" sz="1000" dirty="0">
              <a:solidFill>
                <a:schemeClr val="bg1"/>
              </a:solidFill>
            </a:endParaRPr>
          </a:p>
        </p:txBody>
      </p:sp>
      <p:sp>
        <p:nvSpPr>
          <p:cNvPr id="7" name="TextBox 6"/>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Body Response to Belief About Food</a:t>
            </a:r>
            <a:r>
              <a:rPr lang="en-US" sz="2800" baseline="30000" dirty="0">
                <a:solidFill>
                  <a:schemeClr val="accent5">
                    <a:lumMod val="75000"/>
                  </a:schemeClr>
                </a:solidFill>
                <a:effectLst>
                  <a:outerShdw blurRad="38100" dist="38100" dir="2700000" algn="tl">
                    <a:srgbClr val="000000">
                      <a:alpha val="43137"/>
                    </a:srgbClr>
                  </a:outerShdw>
                </a:effectLst>
              </a:rPr>
              <a:t>1</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Asian Women and Math Exams</a:t>
            </a:r>
            <a:r>
              <a:rPr lang="en-US" sz="2800" baseline="30000" dirty="0">
                <a:solidFill>
                  <a:schemeClr val="accent5">
                    <a:lumMod val="75000"/>
                  </a:schemeClr>
                </a:solidFill>
                <a:effectLst>
                  <a:outerShdw blurRad="38100" dist="38100" dir="2700000" algn="tl">
                    <a:srgbClr val="000000">
                      <a:alpha val="43137"/>
                    </a:srgbClr>
                  </a:outerShdw>
                </a:effectLst>
              </a:rPr>
              <a:t>2</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Elderly and Cognitive/Memory </a:t>
            </a:r>
            <a:r>
              <a:rPr lang="en-US" sz="2800" dirty="0" smtClean="0">
                <a:solidFill>
                  <a:schemeClr val="bg1"/>
                </a:solidFill>
                <a:effectLst>
                  <a:outerShdw blurRad="38100" dist="38100" dir="2700000" algn="tl">
                    <a:srgbClr val="000000">
                      <a:alpha val="43137"/>
                    </a:srgbClr>
                  </a:outerShdw>
                </a:effectLst>
              </a:rPr>
              <a:t>Exams</a:t>
            </a:r>
            <a:r>
              <a:rPr lang="en-US" sz="2800" baseline="30000" dirty="0" smtClean="0">
                <a:solidFill>
                  <a:schemeClr val="bg1"/>
                </a:solidFill>
                <a:effectLst>
                  <a:outerShdw blurRad="38100" dist="38100" dir="2700000" algn="tl">
                    <a:srgbClr val="000000">
                      <a:alpha val="43137"/>
                    </a:srgbClr>
                  </a:outerShdw>
                </a:effectLst>
              </a:rPr>
              <a:t>2</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8416897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1" name="Rectangle 5"/>
          <p:cNvSpPr>
            <a:spLocks noGrp="1" noChangeArrowheads="1"/>
          </p:cNvSpPr>
          <p:nvPr>
            <p:ph type="body" sz="half" idx="1"/>
          </p:nvPr>
        </p:nvSpPr>
        <p:spPr>
          <a:xfrm>
            <a:off x="685800" y="1099506"/>
            <a:ext cx="3962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Seal of God</a:t>
            </a:r>
          </a:p>
          <a:p>
            <a:pPr eaLnBrk="1" hangingPunct="1">
              <a:lnSpc>
                <a:spcPct val="75000"/>
              </a:lnSpc>
              <a:defRPr/>
            </a:pPr>
            <a:r>
              <a:rPr lang="en-US" dirty="0" smtClean="0">
                <a:solidFill>
                  <a:schemeClr val="accent5">
                    <a:lumMod val="75000"/>
                  </a:schemeClr>
                </a:solidFill>
                <a:cs typeface="+mn-cs"/>
              </a:rPr>
              <a:t>Principle of freedom</a:t>
            </a:r>
          </a:p>
          <a:p>
            <a:pPr eaLnBrk="1" hangingPunct="1">
              <a:lnSpc>
                <a:spcPct val="75000"/>
              </a:lnSpc>
              <a:defRPr/>
            </a:pPr>
            <a:r>
              <a:rPr lang="en-US" dirty="0" smtClean="0">
                <a:solidFill>
                  <a:schemeClr val="accent5">
                    <a:lumMod val="75000"/>
                  </a:schemeClr>
                </a:solidFill>
                <a:cs typeface="+mn-cs"/>
              </a:rPr>
              <a:t>Emanates from and brings forth more Love</a:t>
            </a:r>
          </a:p>
          <a:p>
            <a:pPr eaLnBrk="1" hangingPunct="1">
              <a:lnSpc>
                <a:spcPct val="75000"/>
              </a:lnSpc>
              <a:defRPr/>
            </a:pPr>
            <a:r>
              <a:rPr lang="en-US" dirty="0" smtClean="0">
                <a:solidFill>
                  <a:schemeClr val="accent5">
                    <a:lumMod val="75000"/>
                  </a:schemeClr>
                </a:solidFill>
                <a:cs typeface="+mn-cs"/>
              </a:rPr>
              <a:t>Based on Design law</a:t>
            </a:r>
          </a:p>
          <a:p>
            <a:pPr eaLnBrk="1" hangingPunct="1">
              <a:lnSpc>
                <a:spcPct val="75000"/>
              </a:lnSpc>
              <a:defRPr/>
            </a:pPr>
            <a:r>
              <a:rPr lang="en-US" dirty="0" smtClean="0">
                <a:cs typeface="+mn-cs"/>
              </a:rPr>
              <a:t>Symbolized by Worship Freedom</a:t>
            </a:r>
          </a:p>
        </p:txBody>
      </p:sp>
      <p:sp>
        <p:nvSpPr>
          <p:cNvPr id="4028422" name="Rectangle 6"/>
          <p:cNvSpPr>
            <a:spLocks noGrp="1" noChangeArrowheads="1"/>
          </p:cNvSpPr>
          <p:nvPr>
            <p:ph type="body" sz="half" idx="2"/>
          </p:nvPr>
        </p:nvSpPr>
        <p:spPr>
          <a:xfrm>
            <a:off x="4572000" y="1105216"/>
            <a:ext cx="4343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Mark of the Beast</a:t>
            </a:r>
          </a:p>
          <a:p>
            <a:pPr eaLnBrk="1" hangingPunct="1">
              <a:lnSpc>
                <a:spcPct val="75000"/>
              </a:lnSpc>
              <a:defRPr/>
            </a:pPr>
            <a:r>
              <a:rPr lang="en-US" dirty="0" smtClean="0">
                <a:solidFill>
                  <a:schemeClr val="accent5">
                    <a:lumMod val="75000"/>
                  </a:schemeClr>
                </a:solidFill>
                <a:cs typeface="+mn-cs"/>
              </a:rPr>
              <a:t>Principle of coercion</a:t>
            </a:r>
          </a:p>
          <a:p>
            <a:pPr eaLnBrk="1" hangingPunct="1">
              <a:lnSpc>
                <a:spcPct val="75000"/>
              </a:lnSpc>
              <a:defRPr/>
            </a:pPr>
            <a:r>
              <a:rPr lang="en-US" dirty="0" smtClean="0">
                <a:solidFill>
                  <a:schemeClr val="accent5">
                    <a:lumMod val="75000"/>
                  </a:schemeClr>
                </a:solidFill>
                <a:cs typeface="+mn-cs"/>
              </a:rPr>
              <a:t>Emanates from and brings for more selfishness</a:t>
            </a:r>
          </a:p>
          <a:p>
            <a:pPr eaLnBrk="1" hangingPunct="1">
              <a:lnSpc>
                <a:spcPct val="75000"/>
              </a:lnSpc>
              <a:defRPr/>
            </a:pPr>
            <a:r>
              <a:rPr lang="en-US" dirty="0" smtClean="0">
                <a:solidFill>
                  <a:schemeClr val="accent5">
                    <a:lumMod val="75000"/>
                  </a:schemeClr>
                </a:solidFill>
                <a:cs typeface="+mn-cs"/>
              </a:rPr>
              <a:t>Based on Imposed law</a:t>
            </a:r>
          </a:p>
          <a:p>
            <a:pPr eaLnBrk="1" hangingPunct="1">
              <a:lnSpc>
                <a:spcPct val="75000"/>
              </a:lnSpc>
              <a:defRPr/>
            </a:pPr>
            <a:r>
              <a:rPr lang="en-US" dirty="0" smtClean="0">
                <a:cs typeface="+mn-cs"/>
              </a:rPr>
              <a:t>Symbolized by Worship Enforcement</a:t>
            </a:r>
          </a:p>
        </p:txBody>
      </p:sp>
      <p:sp>
        <p:nvSpPr>
          <p:cNvPr id="6"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51101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1" name="Rectangle 5"/>
          <p:cNvSpPr>
            <a:spLocks noGrp="1" noChangeArrowheads="1"/>
          </p:cNvSpPr>
          <p:nvPr>
            <p:ph type="body" sz="half" idx="1"/>
          </p:nvPr>
        </p:nvSpPr>
        <p:spPr>
          <a:xfrm>
            <a:off x="685800" y="1099506"/>
            <a:ext cx="3962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Seal of God</a:t>
            </a:r>
          </a:p>
          <a:p>
            <a:pPr eaLnBrk="1" hangingPunct="1">
              <a:lnSpc>
                <a:spcPct val="75000"/>
              </a:lnSpc>
              <a:defRPr/>
            </a:pPr>
            <a:r>
              <a:rPr lang="en-US" dirty="0" smtClean="0">
                <a:solidFill>
                  <a:schemeClr val="accent5">
                    <a:lumMod val="75000"/>
                  </a:schemeClr>
                </a:solidFill>
                <a:cs typeface="+mn-cs"/>
              </a:rPr>
              <a:t>Principle of freedom</a:t>
            </a:r>
          </a:p>
          <a:p>
            <a:pPr eaLnBrk="1" hangingPunct="1">
              <a:lnSpc>
                <a:spcPct val="75000"/>
              </a:lnSpc>
              <a:defRPr/>
            </a:pPr>
            <a:r>
              <a:rPr lang="en-US" dirty="0" smtClean="0">
                <a:solidFill>
                  <a:schemeClr val="accent5">
                    <a:lumMod val="75000"/>
                  </a:schemeClr>
                </a:solidFill>
                <a:cs typeface="+mn-cs"/>
              </a:rPr>
              <a:t>Emanates from and brings forth more Love</a:t>
            </a:r>
          </a:p>
          <a:p>
            <a:pPr eaLnBrk="1" hangingPunct="1">
              <a:lnSpc>
                <a:spcPct val="75000"/>
              </a:lnSpc>
              <a:defRPr/>
            </a:pPr>
            <a:r>
              <a:rPr lang="en-US" dirty="0" smtClean="0">
                <a:solidFill>
                  <a:schemeClr val="accent5">
                    <a:lumMod val="75000"/>
                  </a:schemeClr>
                </a:solidFill>
                <a:cs typeface="+mn-cs"/>
              </a:rPr>
              <a:t>Based on Design law</a:t>
            </a:r>
          </a:p>
          <a:p>
            <a:pPr eaLnBrk="1" hangingPunct="1">
              <a:lnSpc>
                <a:spcPct val="75000"/>
              </a:lnSpc>
              <a:defRPr/>
            </a:pPr>
            <a:r>
              <a:rPr lang="en-US" dirty="0" smtClean="0">
                <a:solidFill>
                  <a:schemeClr val="accent5">
                    <a:lumMod val="75000"/>
                  </a:schemeClr>
                </a:solidFill>
                <a:cs typeface="+mn-cs"/>
              </a:rPr>
              <a:t>Symbolized by Worship Freedom</a:t>
            </a:r>
          </a:p>
          <a:p>
            <a:pPr eaLnBrk="1" hangingPunct="1">
              <a:lnSpc>
                <a:spcPct val="75000"/>
              </a:lnSpc>
              <a:defRPr/>
            </a:pPr>
            <a:r>
              <a:rPr lang="en-US" dirty="0" smtClean="0">
                <a:cs typeface="+mn-cs"/>
              </a:rPr>
              <a:t>Having the character of Christ</a:t>
            </a:r>
          </a:p>
        </p:txBody>
      </p:sp>
      <p:sp>
        <p:nvSpPr>
          <p:cNvPr id="4028422" name="Rectangle 6"/>
          <p:cNvSpPr>
            <a:spLocks noGrp="1" noChangeArrowheads="1"/>
          </p:cNvSpPr>
          <p:nvPr>
            <p:ph type="body" sz="half" idx="2"/>
          </p:nvPr>
        </p:nvSpPr>
        <p:spPr>
          <a:xfrm>
            <a:off x="4572000" y="1105216"/>
            <a:ext cx="4343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Mark of the Beast</a:t>
            </a:r>
          </a:p>
          <a:p>
            <a:pPr eaLnBrk="1" hangingPunct="1">
              <a:lnSpc>
                <a:spcPct val="75000"/>
              </a:lnSpc>
              <a:defRPr/>
            </a:pPr>
            <a:r>
              <a:rPr lang="en-US" dirty="0" smtClean="0">
                <a:solidFill>
                  <a:schemeClr val="accent5">
                    <a:lumMod val="75000"/>
                  </a:schemeClr>
                </a:solidFill>
                <a:cs typeface="+mn-cs"/>
              </a:rPr>
              <a:t>Principle of coercion</a:t>
            </a:r>
          </a:p>
          <a:p>
            <a:pPr eaLnBrk="1" hangingPunct="1">
              <a:lnSpc>
                <a:spcPct val="75000"/>
              </a:lnSpc>
              <a:defRPr/>
            </a:pPr>
            <a:r>
              <a:rPr lang="en-US" dirty="0" smtClean="0">
                <a:solidFill>
                  <a:schemeClr val="accent5">
                    <a:lumMod val="75000"/>
                  </a:schemeClr>
                </a:solidFill>
                <a:cs typeface="+mn-cs"/>
              </a:rPr>
              <a:t>Emanates from and brings for more selfishness</a:t>
            </a:r>
          </a:p>
          <a:p>
            <a:pPr eaLnBrk="1" hangingPunct="1">
              <a:lnSpc>
                <a:spcPct val="75000"/>
              </a:lnSpc>
              <a:defRPr/>
            </a:pPr>
            <a:r>
              <a:rPr lang="en-US" dirty="0" smtClean="0">
                <a:solidFill>
                  <a:schemeClr val="accent5">
                    <a:lumMod val="75000"/>
                  </a:schemeClr>
                </a:solidFill>
                <a:cs typeface="+mn-cs"/>
              </a:rPr>
              <a:t>Based on Imposed law</a:t>
            </a:r>
          </a:p>
          <a:p>
            <a:pPr eaLnBrk="1" hangingPunct="1">
              <a:lnSpc>
                <a:spcPct val="75000"/>
              </a:lnSpc>
              <a:defRPr/>
            </a:pPr>
            <a:r>
              <a:rPr lang="en-US" dirty="0" smtClean="0">
                <a:solidFill>
                  <a:schemeClr val="accent5">
                    <a:lumMod val="75000"/>
                  </a:schemeClr>
                </a:solidFill>
                <a:cs typeface="+mn-cs"/>
              </a:rPr>
              <a:t>Symbolized by Worship Enforcement</a:t>
            </a:r>
          </a:p>
        </p:txBody>
      </p:sp>
      <p:sp>
        <p:nvSpPr>
          <p:cNvPr id="6"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84295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21" name="Rectangle 5"/>
          <p:cNvSpPr>
            <a:spLocks noGrp="1" noChangeArrowheads="1"/>
          </p:cNvSpPr>
          <p:nvPr>
            <p:ph type="body" sz="half" idx="1"/>
          </p:nvPr>
        </p:nvSpPr>
        <p:spPr>
          <a:xfrm>
            <a:off x="685800" y="1099506"/>
            <a:ext cx="3962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Seal of God</a:t>
            </a:r>
          </a:p>
          <a:p>
            <a:pPr eaLnBrk="1" hangingPunct="1">
              <a:lnSpc>
                <a:spcPct val="75000"/>
              </a:lnSpc>
              <a:defRPr/>
            </a:pPr>
            <a:r>
              <a:rPr lang="en-US" dirty="0" smtClean="0">
                <a:solidFill>
                  <a:schemeClr val="accent5">
                    <a:lumMod val="75000"/>
                  </a:schemeClr>
                </a:solidFill>
                <a:cs typeface="+mn-cs"/>
              </a:rPr>
              <a:t>Principle of freedom</a:t>
            </a:r>
          </a:p>
          <a:p>
            <a:pPr eaLnBrk="1" hangingPunct="1">
              <a:lnSpc>
                <a:spcPct val="75000"/>
              </a:lnSpc>
              <a:defRPr/>
            </a:pPr>
            <a:r>
              <a:rPr lang="en-US" dirty="0" smtClean="0">
                <a:solidFill>
                  <a:schemeClr val="accent5">
                    <a:lumMod val="75000"/>
                  </a:schemeClr>
                </a:solidFill>
                <a:cs typeface="+mn-cs"/>
              </a:rPr>
              <a:t>Emanates from and brings forth more Love</a:t>
            </a:r>
          </a:p>
          <a:p>
            <a:pPr eaLnBrk="1" hangingPunct="1">
              <a:lnSpc>
                <a:spcPct val="75000"/>
              </a:lnSpc>
              <a:defRPr/>
            </a:pPr>
            <a:r>
              <a:rPr lang="en-US" dirty="0" smtClean="0">
                <a:solidFill>
                  <a:schemeClr val="accent5">
                    <a:lumMod val="75000"/>
                  </a:schemeClr>
                </a:solidFill>
                <a:cs typeface="+mn-cs"/>
              </a:rPr>
              <a:t>Based on Design law</a:t>
            </a:r>
          </a:p>
          <a:p>
            <a:pPr eaLnBrk="1" hangingPunct="1">
              <a:lnSpc>
                <a:spcPct val="75000"/>
              </a:lnSpc>
              <a:defRPr/>
            </a:pPr>
            <a:r>
              <a:rPr lang="en-US" dirty="0" smtClean="0">
                <a:solidFill>
                  <a:schemeClr val="accent5">
                    <a:lumMod val="75000"/>
                  </a:schemeClr>
                </a:solidFill>
                <a:cs typeface="+mn-cs"/>
              </a:rPr>
              <a:t>Symbolized by Worship Freedom</a:t>
            </a:r>
          </a:p>
          <a:p>
            <a:pPr eaLnBrk="1" hangingPunct="1">
              <a:lnSpc>
                <a:spcPct val="75000"/>
              </a:lnSpc>
              <a:defRPr/>
            </a:pPr>
            <a:r>
              <a:rPr lang="en-US" dirty="0" smtClean="0">
                <a:cs typeface="+mn-cs"/>
              </a:rPr>
              <a:t>Having the character of Christ</a:t>
            </a:r>
          </a:p>
        </p:txBody>
      </p:sp>
      <p:sp>
        <p:nvSpPr>
          <p:cNvPr id="4028422" name="Rectangle 6"/>
          <p:cNvSpPr>
            <a:spLocks noGrp="1" noChangeArrowheads="1"/>
          </p:cNvSpPr>
          <p:nvPr>
            <p:ph type="body" sz="half" idx="2"/>
          </p:nvPr>
        </p:nvSpPr>
        <p:spPr>
          <a:xfrm>
            <a:off x="4572000" y="1105216"/>
            <a:ext cx="4343400" cy="3726656"/>
          </a:xfrm>
        </p:spPr>
        <p:txBody>
          <a:bodyPr>
            <a:noAutofit/>
          </a:bodyPr>
          <a:lstStyle/>
          <a:p>
            <a:pPr eaLnBrk="1" hangingPunct="1">
              <a:lnSpc>
                <a:spcPct val="75000"/>
              </a:lnSpc>
              <a:buFont typeface="Wingdings" charset="0"/>
              <a:buNone/>
              <a:defRPr/>
            </a:pPr>
            <a:r>
              <a:rPr lang="en-US" u="sng" dirty="0" smtClean="0">
                <a:solidFill>
                  <a:srgbClr val="FFFF99"/>
                </a:solidFill>
                <a:cs typeface="+mn-cs"/>
              </a:rPr>
              <a:t>Mark of the Beast</a:t>
            </a:r>
          </a:p>
          <a:p>
            <a:pPr eaLnBrk="1" hangingPunct="1">
              <a:lnSpc>
                <a:spcPct val="75000"/>
              </a:lnSpc>
              <a:defRPr/>
            </a:pPr>
            <a:r>
              <a:rPr lang="en-US" dirty="0" smtClean="0">
                <a:solidFill>
                  <a:schemeClr val="accent5">
                    <a:lumMod val="75000"/>
                  </a:schemeClr>
                </a:solidFill>
                <a:cs typeface="+mn-cs"/>
              </a:rPr>
              <a:t>Principle of coercion</a:t>
            </a:r>
          </a:p>
          <a:p>
            <a:pPr eaLnBrk="1" hangingPunct="1">
              <a:lnSpc>
                <a:spcPct val="75000"/>
              </a:lnSpc>
              <a:defRPr/>
            </a:pPr>
            <a:r>
              <a:rPr lang="en-US" dirty="0" smtClean="0">
                <a:solidFill>
                  <a:schemeClr val="accent5">
                    <a:lumMod val="75000"/>
                  </a:schemeClr>
                </a:solidFill>
                <a:cs typeface="+mn-cs"/>
              </a:rPr>
              <a:t>Emanates from and brings for more selfishness</a:t>
            </a:r>
          </a:p>
          <a:p>
            <a:pPr eaLnBrk="1" hangingPunct="1">
              <a:lnSpc>
                <a:spcPct val="75000"/>
              </a:lnSpc>
              <a:defRPr/>
            </a:pPr>
            <a:r>
              <a:rPr lang="en-US" dirty="0" smtClean="0">
                <a:solidFill>
                  <a:schemeClr val="accent5">
                    <a:lumMod val="75000"/>
                  </a:schemeClr>
                </a:solidFill>
                <a:cs typeface="+mn-cs"/>
              </a:rPr>
              <a:t>Based on Imposed law</a:t>
            </a:r>
          </a:p>
          <a:p>
            <a:pPr eaLnBrk="1" hangingPunct="1">
              <a:lnSpc>
                <a:spcPct val="75000"/>
              </a:lnSpc>
              <a:defRPr/>
            </a:pPr>
            <a:r>
              <a:rPr lang="en-US" dirty="0" smtClean="0">
                <a:solidFill>
                  <a:schemeClr val="accent5">
                    <a:lumMod val="75000"/>
                  </a:schemeClr>
                </a:solidFill>
                <a:cs typeface="+mn-cs"/>
              </a:rPr>
              <a:t>Symbolized by Worship Enforcement</a:t>
            </a:r>
          </a:p>
          <a:p>
            <a:pPr eaLnBrk="1" hangingPunct="1">
              <a:lnSpc>
                <a:spcPct val="75000"/>
              </a:lnSpc>
              <a:defRPr/>
            </a:pPr>
            <a:r>
              <a:rPr lang="en-US" dirty="0" smtClean="0">
                <a:cs typeface="+mn-cs"/>
              </a:rPr>
              <a:t>Having the character of Satan</a:t>
            </a:r>
          </a:p>
        </p:txBody>
      </p:sp>
      <p:sp>
        <p:nvSpPr>
          <p:cNvPr id="6" name="Rectangle 4"/>
          <p:cNvSpPr>
            <a:spLocks noGrp="1" noChangeArrowheads="1"/>
          </p:cNvSpPr>
          <p:nvPr>
            <p:ph type="title"/>
          </p:nvPr>
        </p:nvSpPr>
        <p:spPr>
          <a:xfrm>
            <a:off x="457200" y="214944"/>
            <a:ext cx="8229600" cy="857250"/>
          </a:xfrm>
        </p:spPr>
        <p:txBody>
          <a:bodyPr>
            <a:noAutofit/>
          </a:bodyPr>
          <a:lstStyle/>
          <a:p>
            <a:pPr eaLnBrk="1" hangingPunct="1">
              <a:lnSpc>
                <a:spcPct val="80000"/>
              </a:lnSpc>
              <a:defRPr/>
            </a:pPr>
            <a:r>
              <a:rPr lang="en-US" sz="3000" spc="-170" dirty="0" smtClean="0">
                <a:cs typeface="+mj-cs"/>
              </a:rPr>
              <a:t>What is the Seal of God vs. Mark of the Beast?</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3583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2"/>
            <a:ext cx="77724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Over 1 Million People Slaughtered in 4 months</a:t>
            </a:r>
            <a:endParaRPr lang="en-US" sz="2000" dirty="0" smtClean="0">
              <a:solidFill>
                <a:schemeClr val="bg1"/>
              </a:solidFill>
              <a:effectLst>
                <a:outerShdw blurRad="38100" dist="38100" dir="2700000" algn="tl">
                  <a:srgbClr val="000000">
                    <a:alpha val="43137"/>
                  </a:srgbClr>
                </a:outerShdw>
              </a:effectLst>
            </a:endParaRPr>
          </a:p>
          <a:p>
            <a:pPr lvl="3">
              <a:lnSpc>
                <a:spcPts val="2200"/>
              </a:lnSpc>
              <a:spcAft>
                <a:spcPts val="600"/>
              </a:spcAft>
            </a:pPr>
            <a:endParaRPr lang="en-US" sz="2400" dirty="0" smtClean="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Tree>
    <p:extLst>
      <p:ext uri="{BB962C8B-B14F-4D97-AF65-F5344CB8AC3E}">
        <p14:creationId xmlns:p14="http://schemas.microsoft.com/office/powerpoint/2010/main" val="2327669551"/>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2"/>
            <a:ext cx="77724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Over 1 Million People Slaughtered in 4 months</a:t>
            </a:r>
          </a:p>
          <a:p>
            <a:pPr marL="342900" indent="-342900">
              <a:lnSpc>
                <a:spcPct val="9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Primary Killing Zones - Churches</a:t>
            </a:r>
            <a:endParaRPr lang="en-US" sz="2000" dirty="0" smtClean="0">
              <a:solidFill>
                <a:schemeClr val="bg1"/>
              </a:solidFill>
              <a:effectLst>
                <a:outerShdw blurRad="38100" dist="38100" dir="2700000" algn="tl">
                  <a:srgbClr val="000000">
                    <a:alpha val="43137"/>
                  </a:srgbClr>
                </a:outerShdw>
              </a:effectLst>
            </a:endParaRPr>
          </a:p>
          <a:p>
            <a:pPr lvl="3">
              <a:lnSpc>
                <a:spcPts val="2200"/>
              </a:lnSpc>
              <a:spcAft>
                <a:spcPts val="600"/>
              </a:spcAft>
            </a:pPr>
            <a:endParaRPr lang="en-US" sz="2400" dirty="0" smtClean="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Tree>
    <p:extLst>
      <p:ext uri="{BB962C8B-B14F-4D97-AF65-F5344CB8AC3E}">
        <p14:creationId xmlns:p14="http://schemas.microsoft.com/office/powerpoint/2010/main" val="4287512075"/>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2"/>
            <a:ext cx="77724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Over 1 Million People Slaughtered in 4 months</a:t>
            </a:r>
          </a:p>
          <a:p>
            <a:pPr marL="342900" indent="-342900">
              <a:lnSpc>
                <a:spcPct val="9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Primary Killing Zones - Churches</a:t>
            </a:r>
          </a:p>
          <a:p>
            <a:pPr marL="342900" indent="-342900">
              <a:lnSpc>
                <a:spcPct val="9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56% Catholic, 26% Protestant, 11% SDA</a:t>
            </a:r>
            <a:endParaRPr lang="en-US" sz="2000" dirty="0" smtClean="0">
              <a:solidFill>
                <a:schemeClr val="bg1"/>
              </a:solidFill>
              <a:effectLst>
                <a:outerShdw blurRad="38100" dist="38100" dir="2700000" algn="tl">
                  <a:srgbClr val="000000">
                    <a:alpha val="43137"/>
                  </a:srgbClr>
                </a:outerShdw>
              </a:effectLst>
            </a:endParaRPr>
          </a:p>
          <a:p>
            <a:pPr lvl="3">
              <a:lnSpc>
                <a:spcPts val="2200"/>
              </a:lnSpc>
              <a:spcAft>
                <a:spcPts val="600"/>
              </a:spcAft>
            </a:pPr>
            <a:endParaRPr lang="en-US" sz="2400" dirty="0" smtClean="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Tree>
    <p:extLst>
      <p:ext uri="{BB962C8B-B14F-4D97-AF65-F5344CB8AC3E}">
        <p14:creationId xmlns:p14="http://schemas.microsoft.com/office/powerpoint/2010/main" val="371137511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2"/>
            <a:ext cx="77724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Over 1 Million People Slaughtered in 4 months</a:t>
            </a:r>
          </a:p>
          <a:p>
            <a:pPr marL="342900" indent="-342900">
              <a:lnSpc>
                <a:spcPct val="9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Primary Killing Zones - Churches</a:t>
            </a:r>
          </a:p>
          <a:p>
            <a:pPr marL="342900" indent="-342900">
              <a:lnSpc>
                <a:spcPct val="9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56% Catholic, 26% Protestant, 11% SDA</a:t>
            </a:r>
          </a:p>
          <a:p>
            <a:pPr marL="342900" indent="-342900">
              <a:lnSpc>
                <a:spcPct val="9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Multiple Pastors, Priests, Nuns, including SDA Pastor Convicted of War Crimes</a:t>
            </a:r>
            <a:endParaRPr lang="en-US" sz="2000" dirty="0" smtClean="0">
              <a:solidFill>
                <a:schemeClr val="bg1"/>
              </a:solidFill>
              <a:effectLst>
                <a:outerShdw blurRad="38100" dist="38100" dir="2700000" algn="tl">
                  <a:srgbClr val="000000">
                    <a:alpha val="43137"/>
                  </a:srgbClr>
                </a:outerShdw>
              </a:effectLst>
            </a:endParaRPr>
          </a:p>
          <a:p>
            <a:pPr lvl="3">
              <a:lnSpc>
                <a:spcPts val="2200"/>
              </a:lnSpc>
              <a:spcAft>
                <a:spcPts val="600"/>
              </a:spcAft>
            </a:pPr>
            <a:endParaRPr lang="en-US" sz="2400" dirty="0" smtClean="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Tree>
    <p:extLst>
      <p:ext uri="{BB962C8B-B14F-4D97-AF65-F5344CB8AC3E}">
        <p14:creationId xmlns:p14="http://schemas.microsoft.com/office/powerpoint/2010/main" val="1643227072"/>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2"/>
            <a:ext cx="77724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Over 1 Million People Slaughtered in 4 months</a:t>
            </a:r>
          </a:p>
          <a:p>
            <a:pPr marL="342900" indent="-342900">
              <a:lnSpc>
                <a:spcPct val="9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Primary Killing Zones - Churches</a:t>
            </a:r>
          </a:p>
          <a:p>
            <a:pPr marL="342900" indent="-342900">
              <a:lnSpc>
                <a:spcPct val="9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56% Catholic, 26% Protestant, 11% SDA</a:t>
            </a:r>
          </a:p>
          <a:p>
            <a:pPr marL="342900" indent="-342900">
              <a:lnSpc>
                <a:spcPct val="9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Multiple Pastors, Priests, Nuns, including SDA Pastor Convicted of War Crimes</a:t>
            </a:r>
          </a:p>
          <a:p>
            <a:pPr marL="342900" indent="-342900">
              <a:lnSpc>
                <a:spcPct val="9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Clergy Killed Parishioners and Parishioners killed Clergy</a:t>
            </a:r>
          </a:p>
          <a:p>
            <a:pPr lvl="2">
              <a:lnSpc>
                <a:spcPts val="2200"/>
              </a:lnSpc>
              <a:spcAft>
                <a:spcPts val="600"/>
              </a:spcAft>
            </a:pPr>
            <a:endParaRPr lang="en-US" sz="2000" dirty="0" smtClean="0">
              <a:solidFill>
                <a:srgbClr val="8D9EE5"/>
              </a:solidFill>
              <a:effectLst>
                <a:outerShdw blurRad="38100" dist="38100" dir="2700000" algn="tl">
                  <a:srgbClr val="000000">
                    <a:alpha val="43137"/>
                  </a:srgbClr>
                </a:outerShdw>
              </a:effectLst>
            </a:endParaRPr>
          </a:p>
          <a:p>
            <a:pPr lvl="3">
              <a:lnSpc>
                <a:spcPts val="2200"/>
              </a:lnSpc>
              <a:spcAft>
                <a:spcPts val="600"/>
              </a:spcAft>
            </a:pPr>
            <a:endParaRPr lang="en-US" sz="2400" dirty="0" smtClean="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Tree>
    <p:extLst>
      <p:ext uri="{BB962C8B-B14F-4D97-AF65-F5344CB8AC3E}">
        <p14:creationId xmlns:p14="http://schemas.microsoft.com/office/powerpoint/2010/main" val="286521793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801688" y="1056376"/>
            <a:ext cx="7656512"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spcAft>
                <a:spcPts val="600"/>
              </a:spcAft>
            </a:pPr>
            <a:r>
              <a:rPr lang="en-US" sz="2800" dirty="0" smtClean="0">
                <a:solidFill>
                  <a:schemeClr val="bg1"/>
                </a:solidFill>
                <a:effectLst>
                  <a:outerShdw blurRad="38100" dist="38100" dir="2700000" algn="tl">
                    <a:srgbClr val="000000">
                      <a:alpha val="43137"/>
                    </a:srgbClr>
                  </a:outerShdw>
                </a:effectLst>
              </a:rPr>
              <a:t>“Believing that their actions were consistent with the teachings of their churches, the death squads in some communities held mass before going out to kill… People came to mass each day to pray, then went out to kill. In some cases militia members apparently paused in the frenzy of killing to kneel and pray at the altar.”</a:t>
            </a:r>
          </a:p>
          <a:p>
            <a:pPr marL="1257300" lvl="2" indent="-342900">
              <a:spcAft>
                <a:spcPts val="600"/>
              </a:spcAft>
              <a:buFont typeface="Arial" panose="020B0604020202020204" pitchFamily="34" charset="0"/>
              <a:buChar char="•"/>
            </a:pPr>
            <a:endParaRPr lang="en-US" sz="2800" dirty="0" smtClean="0">
              <a:solidFill>
                <a:schemeClr val="bg1"/>
              </a:solidFill>
              <a:effectLst>
                <a:outerShdw blurRad="38100" dist="38100" dir="2700000" algn="tl">
                  <a:srgbClr val="000000">
                    <a:alpha val="43137"/>
                  </a:srgbClr>
                </a:outerShdw>
              </a:effectLst>
            </a:endParaRPr>
          </a:p>
          <a:p>
            <a:pPr lvl="2">
              <a:spcAft>
                <a:spcPts val="600"/>
              </a:spcAft>
            </a:pPr>
            <a:endParaRPr lang="en-US" sz="2400" dirty="0" smtClean="0">
              <a:solidFill>
                <a:srgbClr val="8D9EE5"/>
              </a:solidFill>
              <a:effectLst>
                <a:outerShdw blurRad="38100" dist="38100" dir="2700000" algn="tl">
                  <a:srgbClr val="000000">
                    <a:alpha val="43137"/>
                  </a:srgbClr>
                </a:outerShdw>
              </a:effectLst>
            </a:endParaRPr>
          </a:p>
          <a:p>
            <a:pPr lvl="3">
              <a:spcAft>
                <a:spcPts val="600"/>
              </a:spcAft>
            </a:pPr>
            <a:endParaRPr lang="en-US" sz="2800" dirty="0" smtClean="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
        <p:nvSpPr>
          <p:cNvPr id="5" name="TextBox 4"/>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365357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41202"/>
            <a:ext cx="77724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Those with Authoritarian God Concepts Participated in the Killing</a:t>
            </a:r>
          </a:p>
          <a:p>
            <a:pPr lvl="2">
              <a:lnSpc>
                <a:spcPct val="80000"/>
              </a:lnSpc>
              <a:spcAft>
                <a:spcPts val="600"/>
              </a:spcAft>
            </a:pPr>
            <a:endParaRPr lang="en-US" sz="2400" dirty="0" smtClean="0">
              <a:solidFill>
                <a:srgbClr val="8D9EE5"/>
              </a:solidFill>
              <a:effectLst>
                <a:outerShdw blurRad="38100" dist="38100" dir="2700000" algn="tl">
                  <a:srgbClr val="000000">
                    <a:alpha val="43137"/>
                  </a:srgbClr>
                </a:outerShdw>
              </a:effectLst>
            </a:endParaRPr>
          </a:p>
          <a:p>
            <a:pPr lvl="3">
              <a:lnSpc>
                <a:spcPct val="80000"/>
              </a:lnSpc>
              <a:spcAft>
                <a:spcPts val="600"/>
              </a:spcAft>
            </a:pPr>
            <a:endParaRPr lang="en-US" sz="2800" dirty="0" smtClean="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
        <p:nvSpPr>
          <p:cNvPr id="5" name="TextBox 4"/>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4123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4" name="TextBox 3"/>
          <p:cNvSpPr txBox="1"/>
          <p:nvPr/>
        </p:nvSpPr>
        <p:spPr>
          <a:xfrm>
            <a:off x="1676400" y="4476750"/>
            <a:ext cx="6724918" cy="400110"/>
          </a:xfrm>
          <a:prstGeom prst="rect">
            <a:avLst/>
          </a:prstGeom>
          <a:noFill/>
        </p:spPr>
        <p:txBody>
          <a:bodyPr wrap="none" rtlCol="0">
            <a:spAutoFit/>
          </a:bodyPr>
          <a:lstStyle/>
          <a:p>
            <a:pPr marL="228600" indent="-228600">
              <a:buAutoNum type="arabicPeriod"/>
            </a:pPr>
            <a:r>
              <a:rPr lang="en-US" sz="1000" u="sng" dirty="0">
                <a:solidFill>
                  <a:schemeClr val="bg1"/>
                </a:solidFill>
              </a:rPr>
              <a:t>Health Psychol.</a:t>
            </a:r>
            <a:r>
              <a:rPr lang="en-US" sz="1000" dirty="0">
                <a:solidFill>
                  <a:schemeClr val="bg1"/>
                </a:solidFill>
              </a:rPr>
              <a:t> 2011 Jul;30(4):424-9; discussion 430-1.</a:t>
            </a:r>
          </a:p>
          <a:p>
            <a:pPr marL="228600" indent="-228600">
              <a:buAutoNum type="arabicPeriod"/>
            </a:pPr>
            <a:r>
              <a:rPr lang="en-US" sz="1000" dirty="0" err="1">
                <a:solidFill>
                  <a:schemeClr val="bg1"/>
                </a:solidFill>
              </a:rPr>
              <a:t>Haslam</a:t>
            </a:r>
            <a:r>
              <a:rPr lang="en-US" sz="1000" dirty="0">
                <a:solidFill>
                  <a:schemeClr val="bg1"/>
                </a:solidFill>
              </a:rPr>
              <a:t>, SA et al, 2008 Mar;4; How Stereotyping yourself contributes to your success (or failure) </a:t>
            </a:r>
            <a:r>
              <a:rPr lang="en-US" sz="1000" i="1" dirty="0">
                <a:solidFill>
                  <a:schemeClr val="bg1"/>
                </a:solidFill>
              </a:rPr>
              <a:t>Scientific American Mind.</a:t>
            </a:r>
            <a:endParaRPr lang="en-US" sz="1000" dirty="0">
              <a:solidFill>
                <a:schemeClr val="bg1"/>
              </a:solidFill>
            </a:endParaRPr>
          </a:p>
        </p:txBody>
      </p:sp>
      <p:sp>
        <p:nvSpPr>
          <p:cNvPr id="7" name="TextBox 6"/>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Body Response to Belief About Food</a:t>
            </a:r>
            <a:r>
              <a:rPr lang="en-US" sz="2800" baseline="30000" dirty="0">
                <a:solidFill>
                  <a:schemeClr val="accent5">
                    <a:lumMod val="75000"/>
                  </a:schemeClr>
                </a:solidFill>
                <a:effectLst>
                  <a:outerShdw blurRad="38100" dist="38100" dir="2700000" algn="tl">
                    <a:srgbClr val="000000">
                      <a:alpha val="43137"/>
                    </a:srgbClr>
                  </a:outerShdw>
                </a:effectLst>
              </a:rPr>
              <a:t>1</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Asian Women and Math Exams</a:t>
            </a:r>
            <a:r>
              <a:rPr lang="en-US" sz="2800" baseline="30000" dirty="0">
                <a:solidFill>
                  <a:schemeClr val="accent5">
                    <a:lumMod val="75000"/>
                  </a:schemeClr>
                </a:solidFill>
                <a:effectLst>
                  <a:outerShdw blurRad="38100" dist="38100" dir="2700000" algn="tl">
                    <a:srgbClr val="000000">
                      <a:alpha val="43137"/>
                    </a:srgbClr>
                  </a:outerShdw>
                </a:effectLst>
              </a:rPr>
              <a:t>2</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Elderly and Cognitive/Memory </a:t>
            </a:r>
            <a:r>
              <a:rPr lang="en-US" sz="2800" dirty="0" smtClean="0">
                <a:solidFill>
                  <a:schemeClr val="accent5">
                    <a:lumMod val="75000"/>
                  </a:schemeClr>
                </a:solidFill>
                <a:effectLst>
                  <a:outerShdw blurRad="38100" dist="38100" dir="2700000" algn="tl">
                    <a:srgbClr val="000000">
                      <a:alpha val="43137"/>
                    </a:srgbClr>
                  </a:outerShdw>
                </a:effectLst>
              </a:rPr>
              <a:t>Exams</a:t>
            </a:r>
            <a:r>
              <a:rPr lang="en-US" sz="2800" baseline="30000" dirty="0" smtClean="0">
                <a:solidFill>
                  <a:schemeClr val="accent5">
                    <a:lumMod val="75000"/>
                  </a:schemeClr>
                </a:solidFill>
                <a:effectLst>
                  <a:outerShdw blurRad="38100" dist="38100" dir="2700000" algn="tl">
                    <a:srgbClr val="000000">
                      <a:alpha val="43137"/>
                    </a:srgbClr>
                  </a:outerShdw>
                </a:effectLst>
              </a:rPr>
              <a:t>2</a:t>
            </a:r>
          </a:p>
          <a:p>
            <a:pPr marL="342900" indent="-342900">
              <a:lnSpc>
                <a:spcPct val="8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What Beliefs Do You Hold BEFORE You Examine the Evidence? </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8080764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41202"/>
            <a:ext cx="77724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Those with Authoritarian God Concepts Participated in the Killing</a:t>
            </a:r>
          </a:p>
          <a:p>
            <a:pPr marL="342900" indent="-342900">
              <a:lnSpc>
                <a:spcPct val="8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Those with Benevolent God Concepts Helped the Refugees</a:t>
            </a:r>
          </a:p>
          <a:p>
            <a:pPr lvl="2">
              <a:lnSpc>
                <a:spcPct val="80000"/>
              </a:lnSpc>
              <a:spcAft>
                <a:spcPts val="600"/>
              </a:spcAft>
            </a:pPr>
            <a:endParaRPr lang="en-US" sz="2400" dirty="0" smtClean="0">
              <a:solidFill>
                <a:srgbClr val="8D9EE5"/>
              </a:solidFill>
              <a:effectLst>
                <a:outerShdw blurRad="38100" dist="38100" dir="2700000" algn="tl">
                  <a:srgbClr val="000000">
                    <a:alpha val="43137"/>
                  </a:srgbClr>
                </a:outerShdw>
              </a:effectLst>
            </a:endParaRPr>
          </a:p>
          <a:p>
            <a:pPr lvl="3">
              <a:lnSpc>
                <a:spcPct val="80000"/>
              </a:lnSpc>
              <a:spcAft>
                <a:spcPts val="600"/>
              </a:spcAft>
            </a:pPr>
            <a:endParaRPr lang="en-US" sz="2800" dirty="0" smtClean="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
        <p:nvSpPr>
          <p:cNvPr id="5" name="TextBox 4"/>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829065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41202"/>
            <a:ext cx="77724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Those with Authoritarian God Concepts Participated in the Killing</a:t>
            </a:r>
          </a:p>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Those with Benevolent God Concepts Helped the Refugees</a:t>
            </a:r>
          </a:p>
          <a:p>
            <a:pPr marL="342900" indent="-342900">
              <a:lnSpc>
                <a:spcPct val="8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Regardless of Denomination!</a:t>
            </a:r>
          </a:p>
          <a:p>
            <a:pPr lvl="2">
              <a:lnSpc>
                <a:spcPct val="80000"/>
              </a:lnSpc>
              <a:spcAft>
                <a:spcPts val="600"/>
              </a:spcAft>
            </a:pPr>
            <a:endParaRPr lang="en-US" sz="2400" dirty="0" smtClean="0">
              <a:solidFill>
                <a:srgbClr val="8D9EE5"/>
              </a:solidFill>
              <a:effectLst>
                <a:outerShdw blurRad="38100" dist="38100" dir="2700000" algn="tl">
                  <a:srgbClr val="000000">
                    <a:alpha val="43137"/>
                  </a:srgbClr>
                </a:outerShdw>
              </a:effectLst>
            </a:endParaRPr>
          </a:p>
          <a:p>
            <a:pPr lvl="3">
              <a:lnSpc>
                <a:spcPct val="80000"/>
              </a:lnSpc>
              <a:spcAft>
                <a:spcPts val="600"/>
              </a:spcAft>
            </a:pPr>
            <a:endParaRPr lang="en-US" sz="2800" dirty="0" smtClean="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
        <p:nvSpPr>
          <p:cNvPr id="5" name="TextBox 4"/>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903067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41202"/>
            <a:ext cx="77724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Those with Authoritarian God Concepts Participated in the Killing</a:t>
            </a:r>
          </a:p>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Those with Benevolent God Concepts Helped the Refugees</a:t>
            </a:r>
          </a:p>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Regardless of Denomination!</a:t>
            </a:r>
          </a:p>
          <a:p>
            <a:pPr marL="342900" indent="-342900">
              <a:lnSpc>
                <a:spcPct val="8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Those who believe God coerces mark themselves in their foreheads to be beastly</a:t>
            </a:r>
          </a:p>
          <a:p>
            <a:pPr lvl="2">
              <a:lnSpc>
                <a:spcPct val="80000"/>
              </a:lnSpc>
              <a:spcAft>
                <a:spcPts val="600"/>
              </a:spcAft>
            </a:pPr>
            <a:endParaRPr lang="en-US" sz="2400" dirty="0" smtClean="0">
              <a:solidFill>
                <a:srgbClr val="8D9EE5"/>
              </a:solidFill>
              <a:effectLst>
                <a:outerShdw blurRad="38100" dist="38100" dir="2700000" algn="tl">
                  <a:srgbClr val="000000">
                    <a:alpha val="43137"/>
                  </a:srgbClr>
                </a:outerShdw>
              </a:effectLst>
            </a:endParaRPr>
          </a:p>
          <a:p>
            <a:pPr lvl="3">
              <a:lnSpc>
                <a:spcPct val="80000"/>
              </a:lnSpc>
              <a:spcAft>
                <a:spcPts val="600"/>
              </a:spcAft>
            </a:pPr>
            <a:endParaRPr lang="en-US" sz="2800" dirty="0" smtClean="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
        <p:nvSpPr>
          <p:cNvPr id="5" name="TextBox 4"/>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504238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41202"/>
            <a:ext cx="77724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Those with Authoritarian God Concepts Participated in the Killing</a:t>
            </a:r>
          </a:p>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Those with Benevolent God Concepts Helped the Refugees</a:t>
            </a:r>
          </a:p>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Regardless of Denomination!</a:t>
            </a:r>
          </a:p>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Those who believe God coerces mark themselves in their foreheads to be beastly</a:t>
            </a:r>
          </a:p>
          <a:p>
            <a:pPr marL="342900" indent="-342900">
              <a:lnSpc>
                <a:spcPct val="8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Those who practice coercive tactics mark themselves in their hand to be beastly</a:t>
            </a:r>
          </a:p>
          <a:p>
            <a:pPr marL="1257300" lvl="2" indent="-342900">
              <a:lnSpc>
                <a:spcPct val="80000"/>
              </a:lnSpc>
              <a:spcAft>
                <a:spcPts val="600"/>
              </a:spcAft>
              <a:buFont typeface="Arial" panose="020B0604020202020204" pitchFamily="34" charset="0"/>
              <a:buChar char="•"/>
            </a:pPr>
            <a:endParaRPr lang="en-US" sz="2800" dirty="0" smtClean="0">
              <a:solidFill>
                <a:schemeClr val="bg1"/>
              </a:solidFill>
              <a:effectLst>
                <a:outerShdw blurRad="38100" dist="38100" dir="2700000" algn="tl">
                  <a:srgbClr val="000000">
                    <a:alpha val="43137"/>
                  </a:srgbClr>
                </a:outerShdw>
              </a:effectLst>
            </a:endParaRPr>
          </a:p>
          <a:p>
            <a:pPr lvl="2">
              <a:lnSpc>
                <a:spcPct val="80000"/>
              </a:lnSpc>
              <a:spcAft>
                <a:spcPts val="600"/>
              </a:spcAft>
            </a:pPr>
            <a:endParaRPr lang="en-US" sz="2400" dirty="0" smtClean="0">
              <a:solidFill>
                <a:srgbClr val="8D9EE5"/>
              </a:solidFill>
              <a:effectLst>
                <a:outerShdw blurRad="38100" dist="38100" dir="2700000" algn="tl">
                  <a:srgbClr val="000000">
                    <a:alpha val="43137"/>
                  </a:srgbClr>
                </a:outerShdw>
              </a:effectLst>
            </a:endParaRPr>
          </a:p>
          <a:p>
            <a:pPr lvl="3">
              <a:lnSpc>
                <a:spcPct val="80000"/>
              </a:lnSpc>
              <a:spcAft>
                <a:spcPts val="600"/>
              </a:spcAft>
            </a:pPr>
            <a:endParaRPr lang="en-US" sz="2800" dirty="0" smtClean="0">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57200" y="150602"/>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defRPr/>
            </a:pPr>
            <a:r>
              <a:rPr lang="en-US" dirty="0" smtClean="0"/>
              <a:t>Rwanda 1994</a:t>
            </a:r>
            <a:endParaRPr lang="en-US" dirty="0"/>
          </a:p>
        </p:txBody>
      </p:sp>
      <p:sp>
        <p:nvSpPr>
          <p:cNvPr id="5" name="TextBox 4"/>
          <p:cNvSpPr txBox="1"/>
          <p:nvPr/>
        </p:nvSpPr>
        <p:spPr>
          <a:xfrm>
            <a:off x="914400" y="4552950"/>
            <a:ext cx="7543800" cy="523220"/>
          </a:xfrm>
          <a:prstGeom prst="rect">
            <a:avLst/>
          </a:prstGeom>
          <a:noFill/>
        </p:spPr>
        <p:txBody>
          <a:bodyPr wrap="square" rtlCol="0">
            <a:spAutoFit/>
          </a:bodyPr>
          <a:lstStyle/>
          <a:p>
            <a:pPr algn="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Longman, Timothy, </a:t>
            </a:r>
            <a:r>
              <a:rPr lang="en-US" sz="1400" i="1"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Christianity and Genocide in Rwanda</a:t>
            </a:r>
            <a:r>
              <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 p. 6,7.</a:t>
            </a:r>
          </a:p>
          <a:p>
            <a:pPr algn="r"/>
            <a:endParaRPr lang="en-US" sz="1400" dirty="0">
              <a:solidFill>
                <a:schemeClr val="tx2">
                  <a:lumMod val="40000"/>
                  <a:lumOff val="60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7700965"/>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1143000" y="971550"/>
            <a:ext cx="7543800" cy="3810000"/>
          </a:xfrm>
        </p:spPr>
        <p:txBody>
          <a:bodyPr>
            <a:normAutofit/>
          </a:bodyPr>
          <a:lstStyle/>
          <a:p>
            <a:pPr marL="0" indent="0">
              <a:lnSpc>
                <a:spcPct val="80000"/>
              </a:lnSpc>
              <a:buNone/>
            </a:pPr>
            <a:endParaRPr lang="en-US" sz="2600"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001000" cy="3810000"/>
          </a:xfrm>
        </p:spPr>
        <p:txBody>
          <a:bodyPr>
            <a:normAutofit/>
          </a:bodyPr>
          <a:lstStyle/>
          <a:p>
            <a:pPr>
              <a:lnSpc>
                <a:spcPct val="80000"/>
              </a:lnSpc>
            </a:pPr>
            <a:r>
              <a:rPr lang="en-US" dirty="0" smtClean="0"/>
              <a:t>Oct 7, 1998 21 y/o Matthew Wayne Shepherd</a:t>
            </a:r>
          </a:p>
        </p:txBody>
      </p:sp>
    </p:spTree>
    <p:extLst>
      <p:ext uri="{BB962C8B-B14F-4D97-AF65-F5344CB8AC3E}">
        <p14:creationId xmlns:p14="http://schemas.microsoft.com/office/powerpoint/2010/main" val="10758838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001000" cy="3810000"/>
          </a:xfrm>
        </p:spPr>
        <p:txBody>
          <a:bodyPr>
            <a:normAutofit/>
          </a:bodyPr>
          <a:lstStyle/>
          <a:p>
            <a:pPr>
              <a:lnSpc>
                <a:spcPct val="80000"/>
              </a:lnSpc>
            </a:pPr>
            <a:r>
              <a:rPr lang="en-US" dirty="0" smtClean="0">
                <a:solidFill>
                  <a:schemeClr val="accent5">
                    <a:lumMod val="75000"/>
                  </a:schemeClr>
                </a:solidFill>
              </a:rPr>
              <a:t>Oct 7, 1998 21 y/o Matthew Wayne Shepherd</a:t>
            </a:r>
          </a:p>
          <a:p>
            <a:pPr>
              <a:lnSpc>
                <a:spcPct val="80000"/>
              </a:lnSpc>
            </a:pPr>
            <a:r>
              <a:rPr lang="en-US" dirty="0" smtClean="0"/>
              <a:t>Aaron McKinney &amp; Russell Henderson</a:t>
            </a:r>
          </a:p>
        </p:txBody>
      </p:sp>
    </p:spTree>
    <p:extLst>
      <p:ext uri="{BB962C8B-B14F-4D97-AF65-F5344CB8AC3E}">
        <p14:creationId xmlns:p14="http://schemas.microsoft.com/office/powerpoint/2010/main" val="52427341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001000" cy="3810000"/>
          </a:xfrm>
        </p:spPr>
        <p:txBody>
          <a:bodyPr>
            <a:normAutofit/>
          </a:bodyPr>
          <a:lstStyle/>
          <a:p>
            <a:pPr>
              <a:lnSpc>
                <a:spcPct val="80000"/>
              </a:lnSpc>
            </a:pPr>
            <a:r>
              <a:rPr lang="en-US" dirty="0" smtClean="0">
                <a:solidFill>
                  <a:schemeClr val="accent5">
                    <a:lumMod val="75000"/>
                  </a:schemeClr>
                </a:solidFill>
              </a:rPr>
              <a:t>Oct 7, 1998 21 y/o Matthew Wayne Shepherd</a:t>
            </a:r>
          </a:p>
          <a:p>
            <a:pPr>
              <a:lnSpc>
                <a:spcPct val="80000"/>
              </a:lnSpc>
            </a:pPr>
            <a:r>
              <a:rPr lang="en-US" dirty="0" smtClean="0">
                <a:solidFill>
                  <a:schemeClr val="accent5">
                    <a:lumMod val="75000"/>
                  </a:schemeClr>
                </a:solidFill>
              </a:rPr>
              <a:t>Aaron McKinney &amp; Russell Henderson</a:t>
            </a:r>
          </a:p>
          <a:p>
            <a:pPr>
              <a:lnSpc>
                <a:spcPct val="80000"/>
              </a:lnSpc>
            </a:pPr>
            <a:r>
              <a:rPr lang="en-US" dirty="0" smtClean="0"/>
              <a:t>Robbed, pistol whipped, tied to a fence post in desolate area – found 18 hours later</a:t>
            </a:r>
          </a:p>
        </p:txBody>
      </p:sp>
    </p:spTree>
    <p:extLst>
      <p:ext uri="{BB962C8B-B14F-4D97-AF65-F5344CB8AC3E}">
        <p14:creationId xmlns:p14="http://schemas.microsoft.com/office/powerpoint/2010/main" val="287613162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001000" cy="3810000"/>
          </a:xfrm>
        </p:spPr>
        <p:txBody>
          <a:bodyPr>
            <a:normAutofit/>
          </a:bodyPr>
          <a:lstStyle/>
          <a:p>
            <a:pPr>
              <a:lnSpc>
                <a:spcPct val="80000"/>
              </a:lnSpc>
            </a:pPr>
            <a:r>
              <a:rPr lang="en-US" dirty="0" smtClean="0">
                <a:solidFill>
                  <a:schemeClr val="accent5">
                    <a:lumMod val="75000"/>
                  </a:schemeClr>
                </a:solidFill>
              </a:rPr>
              <a:t>Oct 7, 1998 21 y/o Matthew Wayne Shepherd</a:t>
            </a:r>
          </a:p>
          <a:p>
            <a:pPr>
              <a:lnSpc>
                <a:spcPct val="80000"/>
              </a:lnSpc>
            </a:pPr>
            <a:r>
              <a:rPr lang="en-US" dirty="0" smtClean="0">
                <a:solidFill>
                  <a:schemeClr val="accent5">
                    <a:lumMod val="75000"/>
                  </a:schemeClr>
                </a:solidFill>
              </a:rPr>
              <a:t>Aaron McKinney &amp; Russell Henderson</a:t>
            </a:r>
          </a:p>
          <a:p>
            <a:pPr>
              <a:lnSpc>
                <a:spcPct val="80000"/>
              </a:lnSpc>
            </a:pPr>
            <a:r>
              <a:rPr lang="en-US" dirty="0" smtClean="0">
                <a:solidFill>
                  <a:schemeClr val="accent5">
                    <a:lumMod val="75000"/>
                  </a:schemeClr>
                </a:solidFill>
              </a:rPr>
              <a:t>Robbed, pistol whipped, tied to a fence post in desolate area – found 18 hours later</a:t>
            </a:r>
          </a:p>
          <a:p>
            <a:pPr>
              <a:lnSpc>
                <a:spcPct val="80000"/>
              </a:lnSpc>
            </a:pPr>
            <a:r>
              <a:rPr lang="en-US" dirty="0" smtClean="0"/>
              <a:t>Unconscious, fractured skull, severe brain stem damage, multiple lacerations to head – injuries too severe to operate</a:t>
            </a:r>
          </a:p>
        </p:txBody>
      </p:sp>
    </p:spTree>
    <p:extLst>
      <p:ext uri="{BB962C8B-B14F-4D97-AF65-F5344CB8AC3E}">
        <p14:creationId xmlns:p14="http://schemas.microsoft.com/office/powerpoint/2010/main" val="125750854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001000" cy="3810000"/>
          </a:xfrm>
        </p:spPr>
        <p:txBody>
          <a:bodyPr>
            <a:normAutofit/>
          </a:bodyPr>
          <a:lstStyle/>
          <a:p>
            <a:pPr>
              <a:lnSpc>
                <a:spcPct val="80000"/>
              </a:lnSpc>
            </a:pPr>
            <a:r>
              <a:rPr lang="en-US" dirty="0" smtClean="0">
                <a:solidFill>
                  <a:schemeClr val="accent5">
                    <a:lumMod val="75000"/>
                  </a:schemeClr>
                </a:solidFill>
              </a:rPr>
              <a:t>Oct 7, 1998 21 y/o Matthew Wayne Shepherd</a:t>
            </a:r>
          </a:p>
          <a:p>
            <a:pPr>
              <a:lnSpc>
                <a:spcPct val="80000"/>
              </a:lnSpc>
            </a:pPr>
            <a:r>
              <a:rPr lang="en-US" dirty="0" smtClean="0">
                <a:solidFill>
                  <a:schemeClr val="accent5">
                    <a:lumMod val="75000"/>
                  </a:schemeClr>
                </a:solidFill>
              </a:rPr>
              <a:t>Aaron McKinney &amp; Russell Henderson</a:t>
            </a:r>
          </a:p>
          <a:p>
            <a:pPr>
              <a:lnSpc>
                <a:spcPct val="80000"/>
              </a:lnSpc>
            </a:pPr>
            <a:r>
              <a:rPr lang="en-US" dirty="0" smtClean="0">
                <a:solidFill>
                  <a:schemeClr val="accent5">
                    <a:lumMod val="75000"/>
                  </a:schemeClr>
                </a:solidFill>
              </a:rPr>
              <a:t>Robbed, pistol whipped, tied to a fence post in desolate area – found 18 hours later</a:t>
            </a:r>
          </a:p>
          <a:p>
            <a:pPr>
              <a:lnSpc>
                <a:spcPct val="80000"/>
              </a:lnSpc>
            </a:pPr>
            <a:r>
              <a:rPr lang="en-US" dirty="0" smtClean="0">
                <a:solidFill>
                  <a:schemeClr val="accent5">
                    <a:lumMod val="75000"/>
                  </a:schemeClr>
                </a:solidFill>
              </a:rPr>
              <a:t>Unconscious, fractured skull, severe brain stem damage, multiple lacerations to head – injuries too severe to operate</a:t>
            </a:r>
          </a:p>
          <a:p>
            <a:pPr>
              <a:lnSpc>
                <a:spcPct val="80000"/>
              </a:lnSpc>
            </a:pPr>
            <a:r>
              <a:rPr lang="en-US" dirty="0" smtClean="0"/>
              <a:t>He died Oct 12, 1998 </a:t>
            </a:r>
          </a:p>
          <a:p>
            <a:pPr>
              <a:lnSpc>
                <a:spcPct val="80000"/>
              </a:lnSpc>
            </a:pPr>
            <a:endParaRPr lang="en-US" dirty="0"/>
          </a:p>
        </p:txBody>
      </p:sp>
    </p:spTree>
    <p:extLst>
      <p:ext uri="{BB962C8B-B14F-4D97-AF65-F5344CB8AC3E}">
        <p14:creationId xmlns:p14="http://schemas.microsoft.com/office/powerpoint/2010/main" val="2357779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4" name="TextBox 3"/>
          <p:cNvSpPr txBox="1"/>
          <p:nvPr/>
        </p:nvSpPr>
        <p:spPr>
          <a:xfrm>
            <a:off x="1676400" y="4476750"/>
            <a:ext cx="6724918" cy="400110"/>
          </a:xfrm>
          <a:prstGeom prst="rect">
            <a:avLst/>
          </a:prstGeom>
          <a:noFill/>
        </p:spPr>
        <p:txBody>
          <a:bodyPr wrap="none" rtlCol="0">
            <a:spAutoFit/>
          </a:bodyPr>
          <a:lstStyle/>
          <a:p>
            <a:pPr marL="228600" indent="-228600">
              <a:buAutoNum type="arabicPeriod"/>
            </a:pPr>
            <a:r>
              <a:rPr lang="en-US" sz="1000" u="sng" dirty="0">
                <a:solidFill>
                  <a:schemeClr val="bg1"/>
                </a:solidFill>
              </a:rPr>
              <a:t>Health Psychol.</a:t>
            </a:r>
            <a:r>
              <a:rPr lang="en-US" sz="1000" dirty="0">
                <a:solidFill>
                  <a:schemeClr val="bg1"/>
                </a:solidFill>
              </a:rPr>
              <a:t> 2011 Jul;30(4):424-9; discussion 430-1.</a:t>
            </a:r>
          </a:p>
          <a:p>
            <a:pPr marL="228600" indent="-228600">
              <a:buAutoNum type="arabicPeriod"/>
            </a:pPr>
            <a:r>
              <a:rPr lang="en-US" sz="1000" dirty="0" err="1">
                <a:solidFill>
                  <a:schemeClr val="bg1"/>
                </a:solidFill>
              </a:rPr>
              <a:t>Haslam</a:t>
            </a:r>
            <a:r>
              <a:rPr lang="en-US" sz="1000" dirty="0">
                <a:solidFill>
                  <a:schemeClr val="bg1"/>
                </a:solidFill>
              </a:rPr>
              <a:t>, SA et al, 2008 Mar;4; How Stereotyping yourself contributes to your success (or failure) </a:t>
            </a:r>
            <a:r>
              <a:rPr lang="en-US" sz="1000" i="1" dirty="0">
                <a:solidFill>
                  <a:schemeClr val="bg1"/>
                </a:solidFill>
              </a:rPr>
              <a:t>Scientific American Mind.</a:t>
            </a:r>
            <a:endParaRPr lang="en-US" sz="1000" dirty="0">
              <a:solidFill>
                <a:schemeClr val="bg1"/>
              </a:solidFill>
            </a:endParaRPr>
          </a:p>
        </p:txBody>
      </p:sp>
      <p:sp>
        <p:nvSpPr>
          <p:cNvPr id="7" name="TextBox 6"/>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Body Response to Belief About Food</a:t>
            </a:r>
            <a:r>
              <a:rPr lang="en-US" sz="2800" baseline="30000" dirty="0">
                <a:solidFill>
                  <a:schemeClr val="accent5">
                    <a:lumMod val="75000"/>
                  </a:schemeClr>
                </a:solidFill>
                <a:effectLst>
                  <a:outerShdw blurRad="38100" dist="38100" dir="2700000" algn="tl">
                    <a:srgbClr val="000000">
                      <a:alpha val="43137"/>
                    </a:srgbClr>
                  </a:outerShdw>
                </a:effectLst>
              </a:rPr>
              <a:t>1</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Asian Women and Math Exams</a:t>
            </a:r>
            <a:r>
              <a:rPr lang="en-US" sz="2800" baseline="30000" dirty="0">
                <a:solidFill>
                  <a:schemeClr val="accent5">
                    <a:lumMod val="75000"/>
                  </a:schemeClr>
                </a:solidFill>
                <a:effectLst>
                  <a:outerShdw blurRad="38100" dist="38100" dir="2700000" algn="tl">
                    <a:srgbClr val="000000">
                      <a:alpha val="43137"/>
                    </a:srgbClr>
                  </a:outerShdw>
                </a:effectLst>
              </a:rPr>
              <a:t>2</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Elderly and Cognitive/Memory </a:t>
            </a:r>
            <a:r>
              <a:rPr lang="en-US" sz="2800" dirty="0" smtClean="0">
                <a:solidFill>
                  <a:schemeClr val="accent5">
                    <a:lumMod val="75000"/>
                  </a:schemeClr>
                </a:solidFill>
                <a:effectLst>
                  <a:outerShdw blurRad="38100" dist="38100" dir="2700000" algn="tl">
                    <a:srgbClr val="000000">
                      <a:alpha val="43137"/>
                    </a:srgbClr>
                  </a:outerShdw>
                </a:effectLst>
              </a:rPr>
              <a:t>Exams</a:t>
            </a:r>
            <a:r>
              <a:rPr lang="en-US" sz="2800" baseline="30000" dirty="0" smtClean="0">
                <a:solidFill>
                  <a:schemeClr val="accent5">
                    <a:lumMod val="75000"/>
                  </a:schemeClr>
                </a:solidFill>
                <a:effectLst>
                  <a:outerShdw blurRad="38100" dist="38100" dir="2700000" algn="tl">
                    <a:srgbClr val="000000">
                      <a:alpha val="43137"/>
                    </a:srgbClr>
                  </a:outerShdw>
                </a:effectLst>
              </a:rPr>
              <a:t>2</a:t>
            </a:r>
          </a:p>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What Beliefs Do You Hold BEFORE You Examine the Evidence? </a:t>
            </a:r>
          </a:p>
          <a:p>
            <a:pPr marL="342900" indent="-342900">
              <a:lnSpc>
                <a:spcPct val="8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Our Challenge – To Examine the Evidence with unbiased Minds</a:t>
            </a: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65428358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6" name="Content Placeholder 2"/>
          <p:cNvSpPr>
            <a:spLocks noGrp="1"/>
          </p:cNvSpPr>
          <p:nvPr>
            <p:ph idx="1"/>
          </p:nvPr>
        </p:nvSpPr>
        <p:spPr>
          <a:xfrm>
            <a:off x="685800" y="1141202"/>
            <a:ext cx="8001000" cy="3810000"/>
          </a:xfrm>
        </p:spPr>
        <p:txBody>
          <a:bodyPr>
            <a:normAutofit/>
          </a:bodyPr>
          <a:lstStyle/>
          <a:p>
            <a:pPr>
              <a:lnSpc>
                <a:spcPct val="80000"/>
              </a:lnSpc>
            </a:pPr>
            <a:r>
              <a:rPr lang="en-US" dirty="0" smtClean="0"/>
              <a:t>McKinney/</a:t>
            </a:r>
            <a:r>
              <a:rPr lang="en-US" dirty="0"/>
              <a:t>Henderson </a:t>
            </a:r>
            <a:r>
              <a:rPr lang="en-US" dirty="0" smtClean="0"/>
              <a:t>arrested; </a:t>
            </a:r>
            <a:r>
              <a:rPr lang="en-US" dirty="0"/>
              <a:t>found with Shepherd’s wallet and the bloody </a:t>
            </a:r>
            <a:r>
              <a:rPr lang="en-US" dirty="0" smtClean="0"/>
              <a:t>gun</a:t>
            </a:r>
            <a:endParaRPr lang="en-US" dirty="0"/>
          </a:p>
        </p:txBody>
      </p:sp>
    </p:spTree>
    <p:extLst>
      <p:ext uri="{BB962C8B-B14F-4D97-AF65-F5344CB8AC3E}">
        <p14:creationId xmlns:p14="http://schemas.microsoft.com/office/powerpoint/2010/main" val="2758387083"/>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6" name="Content Placeholder 2"/>
          <p:cNvSpPr>
            <a:spLocks noGrp="1"/>
          </p:cNvSpPr>
          <p:nvPr>
            <p:ph idx="1"/>
          </p:nvPr>
        </p:nvSpPr>
        <p:spPr>
          <a:xfrm>
            <a:off x="685800" y="1141202"/>
            <a:ext cx="8001000" cy="3810000"/>
          </a:xfrm>
        </p:spPr>
        <p:txBody>
          <a:bodyPr>
            <a:normAutofit/>
          </a:bodyPr>
          <a:lstStyle/>
          <a:p>
            <a:pPr>
              <a:lnSpc>
                <a:spcPct val="80000"/>
              </a:lnSpc>
            </a:pPr>
            <a:r>
              <a:rPr lang="en-US" dirty="0" smtClean="0">
                <a:solidFill>
                  <a:schemeClr val="accent5">
                    <a:lumMod val="75000"/>
                  </a:schemeClr>
                </a:solidFill>
              </a:rPr>
              <a:t>McKinney/</a:t>
            </a:r>
            <a:r>
              <a:rPr lang="en-US" dirty="0">
                <a:solidFill>
                  <a:schemeClr val="accent5">
                    <a:lumMod val="75000"/>
                  </a:schemeClr>
                </a:solidFill>
              </a:rPr>
              <a:t>Henderson </a:t>
            </a:r>
            <a:r>
              <a:rPr lang="en-US" dirty="0" smtClean="0">
                <a:solidFill>
                  <a:schemeClr val="accent5">
                    <a:lumMod val="75000"/>
                  </a:schemeClr>
                </a:solidFill>
              </a:rPr>
              <a:t>arrested; </a:t>
            </a:r>
            <a:r>
              <a:rPr lang="en-US" dirty="0">
                <a:solidFill>
                  <a:schemeClr val="accent5">
                    <a:lumMod val="75000"/>
                  </a:schemeClr>
                </a:solidFill>
              </a:rPr>
              <a:t>found with Shepherd’s wallet and the bloody gun</a:t>
            </a:r>
          </a:p>
          <a:p>
            <a:pPr>
              <a:lnSpc>
                <a:spcPct val="80000"/>
              </a:lnSpc>
            </a:pPr>
            <a:r>
              <a:rPr lang="en-US" dirty="0" smtClean="0"/>
              <a:t>Henderson pleaded guilty, agreed to testify against McKinney to avoid the death penalty</a:t>
            </a:r>
          </a:p>
        </p:txBody>
      </p:sp>
    </p:spTree>
    <p:extLst>
      <p:ext uri="{BB962C8B-B14F-4D97-AF65-F5344CB8AC3E}">
        <p14:creationId xmlns:p14="http://schemas.microsoft.com/office/powerpoint/2010/main" val="6552549"/>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001000" cy="3810000"/>
          </a:xfrm>
        </p:spPr>
        <p:txBody>
          <a:bodyPr>
            <a:normAutofit/>
          </a:bodyPr>
          <a:lstStyle/>
          <a:p>
            <a:pPr>
              <a:lnSpc>
                <a:spcPct val="80000"/>
              </a:lnSpc>
            </a:pPr>
            <a:r>
              <a:rPr lang="en-US" dirty="0" smtClean="0">
                <a:solidFill>
                  <a:schemeClr val="accent5">
                    <a:lumMod val="75000"/>
                  </a:schemeClr>
                </a:solidFill>
              </a:rPr>
              <a:t>McKinney/</a:t>
            </a:r>
            <a:r>
              <a:rPr lang="en-US" dirty="0">
                <a:solidFill>
                  <a:schemeClr val="accent5">
                    <a:lumMod val="75000"/>
                  </a:schemeClr>
                </a:solidFill>
              </a:rPr>
              <a:t>Henderson </a:t>
            </a:r>
            <a:r>
              <a:rPr lang="en-US" dirty="0" smtClean="0">
                <a:solidFill>
                  <a:schemeClr val="accent5">
                    <a:lumMod val="75000"/>
                  </a:schemeClr>
                </a:solidFill>
              </a:rPr>
              <a:t>arrested; </a:t>
            </a:r>
            <a:r>
              <a:rPr lang="en-US" dirty="0">
                <a:solidFill>
                  <a:schemeClr val="accent5">
                    <a:lumMod val="75000"/>
                  </a:schemeClr>
                </a:solidFill>
              </a:rPr>
              <a:t>found with Shepherd’s wallet and the bloody gun</a:t>
            </a:r>
          </a:p>
          <a:p>
            <a:pPr>
              <a:lnSpc>
                <a:spcPct val="80000"/>
              </a:lnSpc>
            </a:pPr>
            <a:r>
              <a:rPr lang="en-US" dirty="0" smtClean="0">
                <a:solidFill>
                  <a:schemeClr val="accent5">
                    <a:lumMod val="75000"/>
                  </a:schemeClr>
                </a:solidFill>
              </a:rPr>
              <a:t>Henderson pleaded guilty, agreed to testify against McKinney to avoid the death penalty</a:t>
            </a:r>
          </a:p>
          <a:p>
            <a:pPr>
              <a:lnSpc>
                <a:spcPct val="80000"/>
              </a:lnSpc>
            </a:pPr>
            <a:r>
              <a:rPr lang="en-US" dirty="0" smtClean="0"/>
              <a:t>McKinney found guilty, and as the jury began deliberating the death penalty – Shepherd’s parents brokered a deal for McKinney to receive two consecutive life sentences</a:t>
            </a:r>
          </a:p>
          <a:p>
            <a:pPr marL="0" indent="0">
              <a:lnSpc>
                <a:spcPct val="80000"/>
              </a:lnSpc>
              <a:buNone/>
            </a:pPr>
            <a:endParaRPr lang="en-US" dirty="0"/>
          </a:p>
        </p:txBody>
      </p:sp>
    </p:spTree>
    <p:extLst>
      <p:ext uri="{BB962C8B-B14F-4D97-AF65-F5344CB8AC3E}">
        <p14:creationId xmlns:p14="http://schemas.microsoft.com/office/powerpoint/2010/main" val="365715069"/>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001000" cy="3581400"/>
          </a:xfrm>
        </p:spPr>
        <p:txBody>
          <a:bodyPr>
            <a:normAutofit/>
          </a:bodyPr>
          <a:lstStyle/>
          <a:p>
            <a:pPr>
              <a:lnSpc>
                <a:spcPct val="80000"/>
              </a:lnSpc>
            </a:pPr>
            <a:r>
              <a:rPr lang="en-US" dirty="0" smtClean="0"/>
              <a:t>At Shepherd’s funeral the </a:t>
            </a:r>
            <a:r>
              <a:rPr lang="en-US" dirty="0" err="1" smtClean="0"/>
              <a:t>Westboro</a:t>
            </a:r>
            <a:r>
              <a:rPr lang="en-US" dirty="0" smtClean="0"/>
              <a:t> Baptist Church of Kansas, picketed the funeral with signs that read:</a:t>
            </a:r>
          </a:p>
        </p:txBody>
      </p:sp>
    </p:spTree>
    <p:extLst>
      <p:ext uri="{BB962C8B-B14F-4D97-AF65-F5344CB8AC3E}">
        <p14:creationId xmlns:p14="http://schemas.microsoft.com/office/powerpoint/2010/main" val="347443925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001000" cy="3581400"/>
          </a:xfrm>
        </p:spPr>
        <p:txBody>
          <a:bodyPr>
            <a:normAutofit/>
          </a:bodyPr>
          <a:lstStyle/>
          <a:p>
            <a:pPr>
              <a:lnSpc>
                <a:spcPct val="80000"/>
              </a:lnSpc>
            </a:pPr>
            <a:r>
              <a:rPr lang="en-US" dirty="0" smtClean="0">
                <a:solidFill>
                  <a:schemeClr val="accent5">
                    <a:lumMod val="75000"/>
                  </a:schemeClr>
                </a:solidFill>
              </a:rPr>
              <a:t>At Shepherd’s funeral the </a:t>
            </a:r>
            <a:r>
              <a:rPr lang="en-US" dirty="0" err="1" smtClean="0">
                <a:solidFill>
                  <a:schemeClr val="accent5">
                    <a:lumMod val="75000"/>
                  </a:schemeClr>
                </a:solidFill>
              </a:rPr>
              <a:t>Westboro</a:t>
            </a:r>
            <a:r>
              <a:rPr lang="en-US" dirty="0" smtClean="0">
                <a:solidFill>
                  <a:schemeClr val="accent5">
                    <a:lumMod val="75000"/>
                  </a:schemeClr>
                </a:solidFill>
              </a:rPr>
              <a:t> Baptist Church of Kansas, picketed the funeral with signs that read:</a:t>
            </a:r>
          </a:p>
          <a:p>
            <a:pPr>
              <a:lnSpc>
                <a:spcPct val="80000"/>
              </a:lnSpc>
            </a:pPr>
            <a:r>
              <a:rPr lang="en-US" dirty="0" smtClean="0"/>
              <a:t>“Matt Shepherd rots in hell”</a:t>
            </a:r>
          </a:p>
        </p:txBody>
      </p:sp>
    </p:spTree>
    <p:extLst>
      <p:ext uri="{BB962C8B-B14F-4D97-AF65-F5344CB8AC3E}">
        <p14:creationId xmlns:p14="http://schemas.microsoft.com/office/powerpoint/2010/main" val="71787677"/>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001000" cy="3581400"/>
          </a:xfrm>
        </p:spPr>
        <p:txBody>
          <a:bodyPr>
            <a:normAutofit/>
          </a:bodyPr>
          <a:lstStyle/>
          <a:p>
            <a:pPr>
              <a:lnSpc>
                <a:spcPct val="80000"/>
              </a:lnSpc>
            </a:pPr>
            <a:r>
              <a:rPr lang="en-US" dirty="0" smtClean="0">
                <a:solidFill>
                  <a:schemeClr val="accent5">
                    <a:lumMod val="75000"/>
                  </a:schemeClr>
                </a:solidFill>
              </a:rPr>
              <a:t>At Shepherd’s funeral the </a:t>
            </a:r>
            <a:r>
              <a:rPr lang="en-US" dirty="0" err="1" smtClean="0">
                <a:solidFill>
                  <a:schemeClr val="accent5">
                    <a:lumMod val="75000"/>
                  </a:schemeClr>
                </a:solidFill>
              </a:rPr>
              <a:t>Westboro</a:t>
            </a:r>
            <a:r>
              <a:rPr lang="en-US" dirty="0" smtClean="0">
                <a:solidFill>
                  <a:schemeClr val="accent5">
                    <a:lumMod val="75000"/>
                  </a:schemeClr>
                </a:solidFill>
              </a:rPr>
              <a:t> Baptist Church of Kansas, picketed the funeral with signs that read:</a:t>
            </a:r>
          </a:p>
          <a:p>
            <a:pPr>
              <a:lnSpc>
                <a:spcPct val="80000"/>
              </a:lnSpc>
            </a:pPr>
            <a:r>
              <a:rPr lang="en-US" dirty="0" smtClean="0">
                <a:solidFill>
                  <a:schemeClr val="accent5">
                    <a:lumMod val="75000"/>
                  </a:schemeClr>
                </a:solidFill>
              </a:rPr>
              <a:t>“Matt Shepherd rots in hell”</a:t>
            </a:r>
          </a:p>
          <a:p>
            <a:pPr>
              <a:lnSpc>
                <a:spcPct val="80000"/>
              </a:lnSpc>
            </a:pPr>
            <a:r>
              <a:rPr lang="en-US" dirty="0" smtClean="0"/>
              <a:t>“God hates fags”</a:t>
            </a:r>
          </a:p>
        </p:txBody>
      </p:sp>
    </p:spTree>
    <p:extLst>
      <p:ext uri="{BB962C8B-B14F-4D97-AF65-F5344CB8AC3E}">
        <p14:creationId xmlns:p14="http://schemas.microsoft.com/office/powerpoint/2010/main" val="323065453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In the Christian World</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001000" cy="3581400"/>
          </a:xfrm>
        </p:spPr>
        <p:txBody>
          <a:bodyPr>
            <a:normAutofit/>
          </a:bodyPr>
          <a:lstStyle/>
          <a:p>
            <a:pPr>
              <a:lnSpc>
                <a:spcPct val="80000"/>
              </a:lnSpc>
            </a:pPr>
            <a:r>
              <a:rPr lang="en-US" dirty="0" smtClean="0">
                <a:solidFill>
                  <a:schemeClr val="accent5">
                    <a:lumMod val="75000"/>
                  </a:schemeClr>
                </a:solidFill>
              </a:rPr>
              <a:t>At Shepherd’s funeral the </a:t>
            </a:r>
            <a:r>
              <a:rPr lang="en-US" dirty="0" err="1" smtClean="0">
                <a:solidFill>
                  <a:schemeClr val="accent5">
                    <a:lumMod val="75000"/>
                  </a:schemeClr>
                </a:solidFill>
              </a:rPr>
              <a:t>Westboro</a:t>
            </a:r>
            <a:r>
              <a:rPr lang="en-US" dirty="0" smtClean="0">
                <a:solidFill>
                  <a:schemeClr val="accent5">
                    <a:lumMod val="75000"/>
                  </a:schemeClr>
                </a:solidFill>
              </a:rPr>
              <a:t> Baptist Church of Kansas, picketed the funeral with signs that read:</a:t>
            </a:r>
          </a:p>
          <a:p>
            <a:pPr>
              <a:lnSpc>
                <a:spcPct val="80000"/>
              </a:lnSpc>
            </a:pPr>
            <a:r>
              <a:rPr lang="en-US" dirty="0" smtClean="0">
                <a:solidFill>
                  <a:schemeClr val="accent5">
                    <a:lumMod val="75000"/>
                  </a:schemeClr>
                </a:solidFill>
              </a:rPr>
              <a:t>“Matt Shepherd rots in hell”</a:t>
            </a:r>
          </a:p>
          <a:p>
            <a:pPr>
              <a:lnSpc>
                <a:spcPct val="80000"/>
              </a:lnSpc>
            </a:pPr>
            <a:r>
              <a:rPr lang="en-US" dirty="0" smtClean="0">
                <a:solidFill>
                  <a:schemeClr val="accent5">
                    <a:lumMod val="75000"/>
                  </a:schemeClr>
                </a:solidFill>
              </a:rPr>
              <a:t>“God hates fags”</a:t>
            </a:r>
          </a:p>
          <a:p>
            <a:pPr>
              <a:lnSpc>
                <a:spcPct val="80000"/>
              </a:lnSpc>
            </a:pPr>
            <a:r>
              <a:rPr lang="en-US" dirty="0" smtClean="0"/>
              <a:t>“AIDS kills fags dead”</a:t>
            </a:r>
          </a:p>
          <a:p>
            <a:pPr marL="0" indent="0">
              <a:lnSpc>
                <a:spcPct val="80000"/>
              </a:lnSpc>
              <a:buNone/>
            </a:pPr>
            <a:endParaRPr lang="en-US" dirty="0"/>
          </a:p>
        </p:txBody>
      </p:sp>
    </p:spTree>
    <p:extLst>
      <p:ext uri="{BB962C8B-B14F-4D97-AF65-F5344CB8AC3E}">
        <p14:creationId xmlns:p14="http://schemas.microsoft.com/office/powerpoint/2010/main" val="9730312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3" y="1457325"/>
            <a:ext cx="7729537" cy="2084177"/>
          </a:xfrm>
          <a:effectLst/>
        </p:spPr>
        <p:txBody>
          <a:bodyPr>
            <a:noAutofit/>
          </a:bodyPr>
          <a:lstStyle/>
          <a:p>
            <a:pPr>
              <a:lnSpc>
                <a:spcPct val="80000"/>
              </a:lnSpc>
            </a:pPr>
            <a:r>
              <a:rPr lang="en-US" sz="4000" b="1" dirty="0" smtClean="0">
                <a:solidFill>
                  <a:srgbClr val="FFFFCC"/>
                </a:solidFill>
                <a:effectLst>
                  <a:outerShdw blurRad="50800" dist="38100" dir="5400000" algn="t" rotWithShape="0">
                    <a:prstClr val="black">
                      <a:alpha val="40000"/>
                    </a:prstClr>
                  </a:outerShdw>
                </a:effectLst>
                <a:latin typeface="Tw Cen MT"/>
                <a:cs typeface="Tw Cen MT"/>
              </a:rPr>
              <a:t>What </a:t>
            </a:r>
            <a:r>
              <a:rPr lang="en-US" sz="4000" dirty="0" smtClean="0">
                <a:effectLst>
                  <a:outerShdw blurRad="50800" dist="38100" dir="5400000" algn="t" rotWithShape="0">
                    <a:prstClr val="black">
                      <a:alpha val="40000"/>
                    </a:prstClr>
                  </a:outerShdw>
                </a:effectLst>
                <a:latin typeface="Tw Cen MT"/>
                <a:cs typeface="Tw Cen MT"/>
              </a:rPr>
              <a:t>Is a Healthy Christian Understanding of Homosexuality?</a:t>
            </a:r>
            <a:endParaRPr lang="en-US" sz="4000" b="1" dirty="0">
              <a:solidFill>
                <a:srgbClr val="FFFFCC"/>
              </a:solidFill>
              <a:effectLst>
                <a:outerShdw blurRad="50800" dist="38100" dir="5400000" algn="t"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spTree>
    <p:extLst>
      <p:ext uri="{BB962C8B-B14F-4D97-AF65-F5344CB8AC3E}">
        <p14:creationId xmlns:p14="http://schemas.microsoft.com/office/powerpoint/2010/main" val="284984350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402"/>
            <a:ext cx="8610600" cy="1028700"/>
          </a:xfrm>
        </p:spPr>
        <p:txBody>
          <a:bodyPr>
            <a:normAutofit/>
          </a:bodyPr>
          <a:lstStyle/>
          <a:p>
            <a:r>
              <a:rPr lang="en-US" b="1" dirty="0" smtClean="0">
                <a:solidFill>
                  <a:srgbClr val="FFFFCC"/>
                </a:solidFill>
                <a:effectLst>
                  <a:outerShdw blurRad="50800" dist="38100" dir="18900000" algn="bl" rotWithShape="0">
                    <a:prstClr val="black">
                      <a:alpha val="40000"/>
                    </a:prstClr>
                  </a:outerShdw>
                </a:effectLst>
                <a:latin typeface="Tw Cen MT"/>
                <a:cs typeface="Tw Cen MT"/>
              </a:rPr>
              <a:t>Homosexuality and the Bible</a:t>
            </a:r>
            <a:endParaRPr lang="en-US" b="1" dirty="0">
              <a:solidFill>
                <a:srgbClr val="FFFFCC"/>
              </a:solidFill>
              <a:effectLst>
                <a:outerShdw blurRad="50800" dist="38100" dir="18900000" algn="bl" rotWithShape="0">
                  <a:prstClr val="black">
                    <a:alpha val="40000"/>
                  </a:prstClr>
                </a:outerShdw>
              </a:effectLst>
              <a:latin typeface="Tw Cen MT"/>
              <a:cs typeface="Tw Cen MT"/>
            </a:endParaRPr>
          </a:p>
        </p:txBody>
      </p:sp>
      <p:sp>
        <p:nvSpPr>
          <p:cNvPr id="4" name="Footer Placeholder 3"/>
          <p:cNvSpPr>
            <a:spLocks noGrp="1"/>
          </p:cNvSpPr>
          <p:nvPr>
            <p:ph type="ftr" sz="quarter" idx="11"/>
          </p:nvPr>
        </p:nvSpPr>
        <p:spPr/>
        <p:txBody>
          <a:bodyPr/>
          <a:lstStyle/>
          <a:p>
            <a:r>
              <a:rPr lang="en-US" smtClean="0"/>
              <a:t>ComeAndReason.com</a:t>
            </a:r>
            <a:endParaRPr lang="en-US" dirty="0"/>
          </a:p>
        </p:txBody>
      </p:sp>
      <p:pic>
        <p:nvPicPr>
          <p:cNvPr id="5" name="Content Placeholder 3" descr="caster_semenya.jpg"/>
          <p:cNvPicPr>
            <a:picLocks noGrp="1" noChangeAspect="1"/>
          </p:cNvPicPr>
          <p:nvPr>
            <p:ph idx="1"/>
          </p:nvPr>
        </p:nvPicPr>
        <p:blipFill>
          <a:blip r:embed="rId2" cstate="print"/>
          <a:srcRect/>
          <a:stretch>
            <a:fillRect/>
          </a:stretch>
        </p:blipFill>
        <p:spPr>
          <a:xfrm>
            <a:off x="1981200" y="1257300"/>
            <a:ext cx="5334000" cy="3553434"/>
          </a:xfrm>
        </p:spPr>
      </p:pic>
    </p:spTree>
    <p:extLst>
      <p:ext uri="{BB962C8B-B14F-4D97-AF65-F5344CB8AC3E}">
        <p14:creationId xmlns:p14="http://schemas.microsoft.com/office/powerpoint/2010/main" val="7242765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86250"/>
            <a:ext cx="8001000" cy="857250"/>
          </a:xfrm>
          <a:effectLst/>
        </p:spPr>
        <p:txBody>
          <a:bodyPr/>
          <a:lstStyle/>
          <a:p>
            <a:pPr>
              <a:defRPr/>
            </a:pPr>
            <a:r>
              <a:rPr lang="en-US" dirty="0" smtClean="0">
                <a:effectLst>
                  <a:outerShdw blurRad="50800" dist="38100" dir="5400000" algn="t" rotWithShape="0">
                    <a:prstClr val="black">
                      <a:alpha val="40000"/>
                    </a:prstClr>
                  </a:outerShdw>
                </a:effectLst>
              </a:rPr>
              <a:t>Caster </a:t>
            </a:r>
            <a:r>
              <a:rPr lang="en-US" dirty="0" err="1" smtClean="0">
                <a:effectLst>
                  <a:outerShdw blurRad="50800" dist="38100" dir="5400000" algn="t" rotWithShape="0">
                    <a:prstClr val="black">
                      <a:alpha val="40000"/>
                    </a:prstClr>
                  </a:outerShdw>
                </a:effectLst>
              </a:rPr>
              <a:t>Semenya</a:t>
            </a:r>
            <a:endParaRPr lang="en-US" dirty="0">
              <a:effectLst>
                <a:outerShdw blurRad="50800" dist="38100" dir="5400000" algn="t" rotWithShape="0">
                  <a:prstClr val="black">
                    <a:alpha val="40000"/>
                  </a:prstClr>
                </a:outerShdw>
              </a:effectLst>
            </a:endParaRPr>
          </a:p>
        </p:txBody>
      </p:sp>
      <p:pic>
        <p:nvPicPr>
          <p:cNvPr id="67587" name="Content Placeholder 3" descr="caster semeyena.jpg"/>
          <p:cNvPicPr>
            <a:picLocks noGrp="1" noChangeAspect="1"/>
          </p:cNvPicPr>
          <p:nvPr>
            <p:ph idx="1"/>
          </p:nvPr>
        </p:nvPicPr>
        <p:blipFill>
          <a:blip r:embed="rId2" cstate="print"/>
          <a:srcRect/>
          <a:stretch>
            <a:fillRect/>
          </a:stretch>
        </p:blipFill>
        <p:spPr>
          <a:xfrm>
            <a:off x="3124200" y="171450"/>
            <a:ext cx="2971800" cy="43434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Our Beliefs Alter Outcomes</a:t>
            </a:r>
          </a:p>
        </p:txBody>
      </p:sp>
      <p:sp>
        <p:nvSpPr>
          <p:cNvPr id="6" name="TextBox 5"/>
          <p:cNvSpPr txBox="1">
            <a:spLocks noChangeArrowheads="1"/>
          </p:cNvSpPr>
          <p:nvPr/>
        </p:nvSpPr>
        <p:spPr>
          <a:xfrm>
            <a:off x="762000" y="971550"/>
            <a:ext cx="7696200" cy="35814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Body Response to Belief About Food</a:t>
            </a:r>
            <a:r>
              <a:rPr lang="en-US" sz="2800" baseline="30000" dirty="0">
                <a:solidFill>
                  <a:schemeClr val="accent5">
                    <a:lumMod val="75000"/>
                  </a:schemeClr>
                </a:solidFill>
                <a:effectLst>
                  <a:outerShdw blurRad="38100" dist="38100" dir="2700000" algn="tl">
                    <a:srgbClr val="000000">
                      <a:alpha val="43137"/>
                    </a:srgbClr>
                  </a:outerShdw>
                </a:effectLst>
              </a:rPr>
              <a:t>1</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Asian Women and Math Exams</a:t>
            </a:r>
            <a:r>
              <a:rPr lang="en-US" sz="2800" baseline="30000" dirty="0">
                <a:solidFill>
                  <a:schemeClr val="accent5">
                    <a:lumMod val="75000"/>
                  </a:schemeClr>
                </a:solidFill>
                <a:effectLst>
                  <a:outerShdw blurRad="38100" dist="38100" dir="2700000" algn="tl">
                    <a:srgbClr val="000000">
                      <a:alpha val="43137"/>
                    </a:srgbClr>
                  </a:outerShdw>
                </a:effectLst>
              </a:rPr>
              <a:t>2</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Elderly and Cognitive/Memory </a:t>
            </a:r>
            <a:r>
              <a:rPr lang="en-US" sz="2800" dirty="0" smtClean="0">
                <a:solidFill>
                  <a:schemeClr val="accent5">
                    <a:lumMod val="75000"/>
                  </a:schemeClr>
                </a:solidFill>
                <a:effectLst>
                  <a:outerShdw blurRad="38100" dist="38100" dir="2700000" algn="tl">
                    <a:srgbClr val="000000">
                      <a:alpha val="43137"/>
                    </a:srgbClr>
                  </a:outerShdw>
                </a:effectLst>
              </a:rPr>
              <a:t>Exams</a:t>
            </a:r>
            <a:r>
              <a:rPr lang="en-US" sz="2800" baseline="30000" dirty="0" smtClean="0">
                <a:solidFill>
                  <a:schemeClr val="accent5">
                    <a:lumMod val="75000"/>
                  </a:schemeClr>
                </a:solidFill>
                <a:effectLst>
                  <a:outerShdw blurRad="38100" dist="38100" dir="2700000" algn="tl">
                    <a:srgbClr val="000000">
                      <a:alpha val="43137"/>
                    </a:srgbClr>
                  </a:outerShdw>
                </a:effectLst>
              </a:rPr>
              <a:t>2</a:t>
            </a:r>
          </a:p>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What Beliefs Do You Hold BEFORE You Examine the Evidence? </a:t>
            </a:r>
          </a:p>
          <a:p>
            <a:pPr marL="342900" indent="-342900">
              <a:lnSpc>
                <a:spcPct val="80000"/>
              </a:lnSpc>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Our Challenge – To Examine the Evidence with unbiased Minds</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800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Do you view the questions through imposed law (levels 1-4) or Design law (levels 5-7)</a:t>
            </a: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676400" y="4476750"/>
            <a:ext cx="6724918" cy="400110"/>
          </a:xfrm>
          <a:prstGeom prst="rect">
            <a:avLst/>
          </a:prstGeom>
          <a:noFill/>
        </p:spPr>
        <p:txBody>
          <a:bodyPr wrap="none" rtlCol="0">
            <a:spAutoFit/>
          </a:bodyPr>
          <a:lstStyle/>
          <a:p>
            <a:pPr marL="228600" indent="-228600">
              <a:buAutoNum type="arabicPeriod"/>
            </a:pPr>
            <a:r>
              <a:rPr lang="en-US" sz="1000" u="sng" dirty="0">
                <a:solidFill>
                  <a:schemeClr val="bg1"/>
                </a:solidFill>
              </a:rPr>
              <a:t>Health Psychol.</a:t>
            </a:r>
            <a:r>
              <a:rPr lang="en-US" sz="1000" dirty="0">
                <a:solidFill>
                  <a:schemeClr val="bg1"/>
                </a:solidFill>
              </a:rPr>
              <a:t> 2011 Jul;30(4):424-9; discussion 430-1.</a:t>
            </a:r>
          </a:p>
          <a:p>
            <a:pPr marL="228600" indent="-228600">
              <a:buAutoNum type="arabicPeriod"/>
            </a:pPr>
            <a:r>
              <a:rPr lang="en-US" sz="1000" dirty="0" err="1">
                <a:solidFill>
                  <a:schemeClr val="bg1"/>
                </a:solidFill>
              </a:rPr>
              <a:t>Haslam</a:t>
            </a:r>
            <a:r>
              <a:rPr lang="en-US" sz="1000" dirty="0">
                <a:solidFill>
                  <a:schemeClr val="bg1"/>
                </a:solidFill>
              </a:rPr>
              <a:t>, SA et al, 2008 Mar;4; How Stereotyping yourself contributes to your success (or failure) </a:t>
            </a:r>
            <a:r>
              <a:rPr lang="en-US" sz="1000" i="1" dirty="0">
                <a:solidFill>
                  <a:schemeClr val="bg1"/>
                </a:solidFill>
              </a:rPr>
              <a:t>Scientific American Mind.</a:t>
            </a:r>
            <a:endParaRPr lang="en-US" sz="1000" dirty="0">
              <a:solidFill>
                <a:schemeClr val="bg1"/>
              </a:solidFill>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960628875"/>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1143000" y="895350"/>
            <a:ext cx="7543800" cy="3962400"/>
          </a:xfrm>
        </p:spPr>
        <p:txBody>
          <a:bodyPr>
            <a:normAutofit/>
          </a:bodyPr>
          <a:lstStyle/>
          <a:p>
            <a:pPr>
              <a:lnSpc>
                <a:spcPct val="80000"/>
              </a:lnSpc>
            </a:pPr>
            <a:endParaRPr lang="en-US" sz="2600" dirty="0"/>
          </a:p>
        </p:txBody>
      </p:sp>
      <p:sp>
        <p:nvSpPr>
          <p:cNvPr id="7" name="Title 1"/>
          <p:cNvSpPr txBox="1">
            <a:spLocks/>
          </p:cNvSpPr>
          <p:nvPr/>
        </p:nvSpPr>
        <p:spPr>
          <a:xfrm>
            <a:off x="304800" y="11250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w Cen MT"/>
                <a:cs typeface="Tw Cen MT"/>
              </a:rPr>
              <a:t>Androgen Insensitivity Syndrome</a:t>
            </a:r>
            <a:endParaRPr lang="en-US" dirty="0">
              <a:latin typeface="Tw Cen MT"/>
              <a:cs typeface="Tw Cen MT"/>
            </a:endParaRPr>
          </a:p>
        </p:txBody>
      </p:sp>
    </p:spTree>
    <p:extLst>
      <p:ext uri="{BB962C8B-B14F-4D97-AF65-F5344CB8AC3E}">
        <p14:creationId xmlns:p14="http://schemas.microsoft.com/office/powerpoint/2010/main" val="280053006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153400" cy="4248150"/>
          </a:xfrm>
        </p:spPr>
        <p:txBody>
          <a:bodyPr>
            <a:normAutofit/>
          </a:bodyPr>
          <a:lstStyle/>
          <a:p>
            <a:r>
              <a:rPr lang="en-US" dirty="0" smtClean="0"/>
              <a:t>Formerly called Testicular Feminization </a:t>
            </a:r>
          </a:p>
        </p:txBody>
      </p:sp>
      <p:sp>
        <p:nvSpPr>
          <p:cNvPr id="7" name="Title 1"/>
          <p:cNvSpPr txBox="1">
            <a:spLocks/>
          </p:cNvSpPr>
          <p:nvPr/>
        </p:nvSpPr>
        <p:spPr>
          <a:xfrm>
            <a:off x="304800" y="11250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w Cen MT"/>
                <a:cs typeface="Tw Cen MT"/>
              </a:rPr>
              <a:t>Androgen Insensitivity Syndrome</a:t>
            </a:r>
            <a:endParaRPr lang="en-US" dirty="0">
              <a:latin typeface="Tw Cen MT"/>
              <a:cs typeface="Tw Cen MT"/>
            </a:endParaRPr>
          </a:p>
        </p:txBody>
      </p:sp>
    </p:spTree>
    <p:extLst>
      <p:ext uri="{BB962C8B-B14F-4D97-AF65-F5344CB8AC3E}">
        <p14:creationId xmlns:p14="http://schemas.microsoft.com/office/powerpoint/2010/main" val="29403102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153400" cy="4248150"/>
          </a:xfrm>
        </p:spPr>
        <p:txBody>
          <a:bodyPr>
            <a:normAutofit/>
          </a:bodyPr>
          <a:lstStyle/>
          <a:p>
            <a:r>
              <a:rPr lang="en-US" dirty="0" smtClean="0"/>
              <a:t>Formerly called Testicular Feminization </a:t>
            </a:r>
          </a:p>
          <a:p>
            <a:pPr lvl="1"/>
            <a:r>
              <a:rPr lang="en-US" dirty="0" smtClean="0"/>
              <a:t>Males XY &amp; Females XX</a:t>
            </a:r>
          </a:p>
        </p:txBody>
      </p:sp>
      <p:sp>
        <p:nvSpPr>
          <p:cNvPr id="7" name="Title 1"/>
          <p:cNvSpPr txBox="1">
            <a:spLocks/>
          </p:cNvSpPr>
          <p:nvPr/>
        </p:nvSpPr>
        <p:spPr>
          <a:xfrm>
            <a:off x="304800" y="11250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w Cen MT"/>
                <a:cs typeface="Tw Cen MT"/>
              </a:rPr>
              <a:t>Androgen Insensitivity Syndrome</a:t>
            </a:r>
            <a:endParaRPr lang="en-US" dirty="0">
              <a:latin typeface="Tw Cen MT"/>
              <a:cs typeface="Tw Cen MT"/>
            </a:endParaRPr>
          </a:p>
        </p:txBody>
      </p:sp>
    </p:spTree>
    <p:extLst>
      <p:ext uri="{BB962C8B-B14F-4D97-AF65-F5344CB8AC3E}">
        <p14:creationId xmlns:p14="http://schemas.microsoft.com/office/powerpoint/2010/main" val="3281020228"/>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153400" cy="4248150"/>
          </a:xfrm>
        </p:spPr>
        <p:txBody>
          <a:bodyPr>
            <a:normAutofit/>
          </a:bodyPr>
          <a:lstStyle/>
          <a:p>
            <a:r>
              <a:rPr lang="en-US" dirty="0" smtClean="0"/>
              <a:t>Formerly called Testicular Feminization</a:t>
            </a:r>
            <a:r>
              <a:rPr lang="en-US" dirty="0" smtClean="0">
                <a:solidFill>
                  <a:schemeClr val="accent5">
                    <a:lumMod val="75000"/>
                  </a:schemeClr>
                </a:solidFill>
              </a:rPr>
              <a:t> </a:t>
            </a:r>
          </a:p>
          <a:p>
            <a:pPr lvl="1"/>
            <a:r>
              <a:rPr lang="en-US" dirty="0" smtClean="0">
                <a:solidFill>
                  <a:schemeClr val="accent5">
                    <a:lumMod val="75000"/>
                  </a:schemeClr>
                </a:solidFill>
              </a:rPr>
              <a:t>Males XY &amp; Females XX</a:t>
            </a:r>
          </a:p>
          <a:p>
            <a:pPr lvl="1"/>
            <a:r>
              <a:rPr lang="en-US" dirty="0" smtClean="0"/>
              <a:t>Y Chromosome codes for testicles which produce testosterone and </a:t>
            </a:r>
            <a:r>
              <a:rPr lang="en-US" dirty="0" err="1" smtClean="0"/>
              <a:t>antimullerian</a:t>
            </a:r>
            <a:r>
              <a:rPr lang="en-US" dirty="0" smtClean="0"/>
              <a:t> hormone</a:t>
            </a:r>
          </a:p>
        </p:txBody>
      </p:sp>
      <p:sp>
        <p:nvSpPr>
          <p:cNvPr id="7" name="Title 1"/>
          <p:cNvSpPr txBox="1">
            <a:spLocks/>
          </p:cNvSpPr>
          <p:nvPr/>
        </p:nvSpPr>
        <p:spPr>
          <a:xfrm>
            <a:off x="304800" y="11250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w Cen MT"/>
                <a:cs typeface="Tw Cen MT"/>
              </a:rPr>
              <a:t>Androgen Insensitivity Syndrome</a:t>
            </a:r>
            <a:endParaRPr lang="en-US" dirty="0">
              <a:latin typeface="Tw Cen MT"/>
              <a:cs typeface="Tw Cen MT"/>
            </a:endParaRPr>
          </a:p>
        </p:txBody>
      </p:sp>
    </p:spTree>
    <p:extLst>
      <p:ext uri="{BB962C8B-B14F-4D97-AF65-F5344CB8AC3E}">
        <p14:creationId xmlns:p14="http://schemas.microsoft.com/office/powerpoint/2010/main" val="245088779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153400" cy="4248150"/>
          </a:xfrm>
        </p:spPr>
        <p:txBody>
          <a:bodyPr>
            <a:normAutofit/>
          </a:bodyPr>
          <a:lstStyle/>
          <a:p>
            <a:r>
              <a:rPr lang="en-US" dirty="0" smtClean="0"/>
              <a:t>Formerly called Testicular Feminization </a:t>
            </a:r>
          </a:p>
          <a:p>
            <a:pPr lvl="1"/>
            <a:r>
              <a:rPr lang="en-US" dirty="0" smtClean="0">
                <a:solidFill>
                  <a:schemeClr val="accent5">
                    <a:lumMod val="75000"/>
                  </a:schemeClr>
                </a:solidFill>
              </a:rPr>
              <a:t>Males XY &amp; Females XX</a:t>
            </a:r>
          </a:p>
          <a:p>
            <a:pPr lvl="1"/>
            <a:r>
              <a:rPr lang="en-US" dirty="0" smtClean="0">
                <a:solidFill>
                  <a:schemeClr val="accent5">
                    <a:lumMod val="75000"/>
                  </a:schemeClr>
                </a:solidFill>
              </a:rPr>
              <a:t>Y Chromosome codes for testicles which produce testosterone and </a:t>
            </a:r>
            <a:r>
              <a:rPr lang="en-US" dirty="0" err="1" smtClean="0">
                <a:solidFill>
                  <a:schemeClr val="accent5">
                    <a:lumMod val="75000"/>
                  </a:schemeClr>
                </a:solidFill>
              </a:rPr>
              <a:t>antimullerian</a:t>
            </a:r>
            <a:r>
              <a:rPr lang="en-US" dirty="0" smtClean="0">
                <a:solidFill>
                  <a:schemeClr val="accent5">
                    <a:lumMod val="75000"/>
                  </a:schemeClr>
                </a:solidFill>
              </a:rPr>
              <a:t> hormone</a:t>
            </a:r>
          </a:p>
          <a:p>
            <a:pPr lvl="1"/>
            <a:r>
              <a:rPr lang="en-US" dirty="0" err="1" smtClean="0"/>
              <a:t>Antimullerian</a:t>
            </a:r>
            <a:r>
              <a:rPr lang="en-US" dirty="0" smtClean="0"/>
              <a:t> hormone prevents upper 2/3 of vagina and uterus from developing</a:t>
            </a:r>
          </a:p>
        </p:txBody>
      </p:sp>
      <p:sp>
        <p:nvSpPr>
          <p:cNvPr id="7" name="Title 1"/>
          <p:cNvSpPr txBox="1">
            <a:spLocks/>
          </p:cNvSpPr>
          <p:nvPr/>
        </p:nvSpPr>
        <p:spPr>
          <a:xfrm>
            <a:off x="304800" y="11250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w Cen MT"/>
                <a:cs typeface="Tw Cen MT"/>
              </a:rPr>
              <a:t>Androgen Insensitivity Syndrome</a:t>
            </a:r>
            <a:endParaRPr lang="en-US" dirty="0">
              <a:latin typeface="Tw Cen MT"/>
              <a:cs typeface="Tw Cen MT"/>
            </a:endParaRPr>
          </a:p>
        </p:txBody>
      </p:sp>
    </p:spTree>
    <p:extLst>
      <p:ext uri="{BB962C8B-B14F-4D97-AF65-F5344CB8AC3E}">
        <p14:creationId xmlns:p14="http://schemas.microsoft.com/office/powerpoint/2010/main" val="447052086"/>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153400" cy="4248150"/>
          </a:xfrm>
        </p:spPr>
        <p:txBody>
          <a:bodyPr>
            <a:normAutofit/>
          </a:bodyPr>
          <a:lstStyle/>
          <a:p>
            <a:r>
              <a:rPr lang="en-US" dirty="0" smtClean="0"/>
              <a:t>Formerly called Testicular Feminization </a:t>
            </a:r>
          </a:p>
          <a:p>
            <a:pPr lvl="1"/>
            <a:r>
              <a:rPr lang="en-US" dirty="0" smtClean="0">
                <a:solidFill>
                  <a:schemeClr val="accent5">
                    <a:lumMod val="75000"/>
                  </a:schemeClr>
                </a:solidFill>
              </a:rPr>
              <a:t>Males XY &amp; Females XX</a:t>
            </a:r>
          </a:p>
          <a:p>
            <a:pPr lvl="1"/>
            <a:r>
              <a:rPr lang="en-US" dirty="0" smtClean="0">
                <a:solidFill>
                  <a:schemeClr val="accent5">
                    <a:lumMod val="75000"/>
                  </a:schemeClr>
                </a:solidFill>
              </a:rPr>
              <a:t>Y Chromosome codes for testicles which produce testosterone and </a:t>
            </a:r>
            <a:r>
              <a:rPr lang="en-US" dirty="0" err="1" smtClean="0">
                <a:solidFill>
                  <a:schemeClr val="accent5">
                    <a:lumMod val="75000"/>
                  </a:schemeClr>
                </a:solidFill>
              </a:rPr>
              <a:t>antimullerian</a:t>
            </a:r>
            <a:r>
              <a:rPr lang="en-US" dirty="0" smtClean="0">
                <a:solidFill>
                  <a:schemeClr val="accent5">
                    <a:lumMod val="75000"/>
                  </a:schemeClr>
                </a:solidFill>
              </a:rPr>
              <a:t> hormone</a:t>
            </a:r>
          </a:p>
          <a:p>
            <a:pPr lvl="1"/>
            <a:r>
              <a:rPr lang="en-US" dirty="0" err="1" smtClean="0">
                <a:solidFill>
                  <a:schemeClr val="accent5">
                    <a:lumMod val="75000"/>
                  </a:schemeClr>
                </a:solidFill>
              </a:rPr>
              <a:t>Antimullerian</a:t>
            </a:r>
            <a:r>
              <a:rPr lang="en-US" dirty="0" smtClean="0">
                <a:solidFill>
                  <a:schemeClr val="accent5">
                    <a:lumMod val="75000"/>
                  </a:schemeClr>
                </a:solidFill>
              </a:rPr>
              <a:t> hormone prevents upper 2/3 of vagina and uterus from developing</a:t>
            </a:r>
          </a:p>
          <a:p>
            <a:pPr lvl="1"/>
            <a:r>
              <a:rPr lang="en-US" dirty="0" smtClean="0"/>
              <a:t>Testosterone receptor gene located on X chromosome AIS caused by defect in this gene</a:t>
            </a:r>
          </a:p>
        </p:txBody>
      </p:sp>
      <p:sp>
        <p:nvSpPr>
          <p:cNvPr id="7" name="Title 1"/>
          <p:cNvSpPr txBox="1">
            <a:spLocks/>
          </p:cNvSpPr>
          <p:nvPr/>
        </p:nvSpPr>
        <p:spPr>
          <a:xfrm>
            <a:off x="304800" y="11250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w Cen MT"/>
                <a:cs typeface="Tw Cen MT"/>
              </a:rPr>
              <a:t>Androgen Insensitivity Syndrome</a:t>
            </a:r>
            <a:endParaRPr lang="en-US" dirty="0">
              <a:latin typeface="Tw Cen MT"/>
              <a:cs typeface="Tw Cen MT"/>
            </a:endParaRPr>
          </a:p>
        </p:txBody>
      </p:sp>
    </p:spTree>
    <p:extLst>
      <p:ext uri="{BB962C8B-B14F-4D97-AF65-F5344CB8AC3E}">
        <p14:creationId xmlns:p14="http://schemas.microsoft.com/office/powerpoint/2010/main" val="824355343"/>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153400" cy="4248150"/>
          </a:xfrm>
        </p:spPr>
        <p:txBody>
          <a:bodyPr>
            <a:normAutofit/>
          </a:bodyPr>
          <a:lstStyle/>
          <a:p>
            <a:r>
              <a:rPr lang="en-US" dirty="0" smtClean="0"/>
              <a:t>If the testosterone receptor gene is defective, genitalia and brain do not masculinize </a:t>
            </a:r>
          </a:p>
        </p:txBody>
      </p:sp>
      <p:sp>
        <p:nvSpPr>
          <p:cNvPr id="7" name="Title 1"/>
          <p:cNvSpPr txBox="1">
            <a:spLocks/>
          </p:cNvSpPr>
          <p:nvPr/>
        </p:nvSpPr>
        <p:spPr>
          <a:xfrm>
            <a:off x="304800" y="11250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w Cen MT"/>
                <a:cs typeface="Tw Cen MT"/>
              </a:rPr>
              <a:t>Androgen Insensitivity Syndrome</a:t>
            </a:r>
            <a:endParaRPr lang="en-US" dirty="0">
              <a:latin typeface="Tw Cen MT"/>
              <a:cs typeface="Tw Cen MT"/>
            </a:endParaRPr>
          </a:p>
        </p:txBody>
      </p:sp>
    </p:spTree>
    <p:extLst>
      <p:ext uri="{BB962C8B-B14F-4D97-AF65-F5344CB8AC3E}">
        <p14:creationId xmlns:p14="http://schemas.microsoft.com/office/powerpoint/2010/main" val="4118056107"/>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ComeAndReason.com</a:t>
            </a:r>
            <a:endParaRPr lang="en-US" dirty="0"/>
          </a:p>
        </p:txBody>
      </p:sp>
      <p:sp>
        <p:nvSpPr>
          <p:cNvPr id="3" name="Content Placeholder 2"/>
          <p:cNvSpPr>
            <a:spLocks noGrp="1"/>
          </p:cNvSpPr>
          <p:nvPr>
            <p:ph idx="1"/>
          </p:nvPr>
        </p:nvSpPr>
        <p:spPr>
          <a:xfrm>
            <a:off x="685800" y="1141202"/>
            <a:ext cx="8153400" cy="4248150"/>
          </a:xfrm>
        </p:spPr>
        <p:txBody>
          <a:bodyPr>
            <a:normAutofit/>
          </a:bodyPr>
          <a:lstStyle/>
          <a:p>
            <a:r>
              <a:rPr lang="en-US" dirty="0" smtClean="0">
                <a:solidFill>
                  <a:schemeClr val="accent5">
                    <a:lumMod val="75000"/>
                  </a:schemeClr>
                </a:solidFill>
              </a:rPr>
              <a:t>If the testosterone receptor gene is defective, genitalia and brain do not masculinize </a:t>
            </a:r>
          </a:p>
          <a:p>
            <a:r>
              <a:rPr lang="en-US" dirty="0" smtClean="0"/>
              <a:t>XY child born – healthy baby GIRL!</a:t>
            </a:r>
          </a:p>
        </p:txBody>
      </p:sp>
      <p:sp>
        <p:nvSpPr>
          <p:cNvPr id="7" name="Title 1"/>
          <p:cNvSpPr txBox="1">
            <a:spLocks/>
          </p:cNvSpPr>
          <p:nvPr/>
        </p:nvSpPr>
        <p:spPr>
          <a:xfrm>
            <a:off x="304800" y="11250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w Cen MT"/>
                <a:cs typeface="Tw Cen MT"/>
              </a:rPr>
              <a:t>Androgen Insensitivity Syndrome</a:t>
            </a:r>
            <a:endParaRPr lang="en-US" dirty="0">
              <a:latin typeface="Tw Cen MT"/>
              <a:cs typeface="Tw Cen MT"/>
            </a:endParaRPr>
          </a:p>
        </p:txBody>
      </p:sp>
    </p:spTree>
    <p:extLst>
      <p:ext uri="{BB962C8B-B14F-4D97-AF65-F5344CB8AC3E}">
        <p14:creationId xmlns:p14="http://schemas.microsoft.com/office/powerpoint/2010/main" val="2554653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ComeAndReason.com</a:t>
            </a:r>
            <a:endParaRPr lang="en-US" dirty="0"/>
          </a:p>
        </p:txBody>
      </p:sp>
      <p:sp>
        <p:nvSpPr>
          <p:cNvPr id="3" name="Content Placeholder 2"/>
          <p:cNvSpPr>
            <a:spLocks noGrp="1"/>
          </p:cNvSpPr>
          <p:nvPr>
            <p:ph idx="1"/>
          </p:nvPr>
        </p:nvSpPr>
        <p:spPr>
          <a:xfrm>
            <a:off x="685800" y="1141202"/>
            <a:ext cx="8153400" cy="4248150"/>
          </a:xfrm>
        </p:spPr>
        <p:txBody>
          <a:bodyPr>
            <a:normAutofit/>
          </a:bodyPr>
          <a:lstStyle/>
          <a:p>
            <a:r>
              <a:rPr lang="en-US" dirty="0" smtClean="0">
                <a:solidFill>
                  <a:schemeClr val="accent5">
                    <a:lumMod val="75000"/>
                  </a:schemeClr>
                </a:solidFill>
              </a:rPr>
              <a:t>If the testosterone receptor gene is defective, genitalia and brain do not masculinize </a:t>
            </a:r>
          </a:p>
          <a:p>
            <a:r>
              <a:rPr lang="en-US" dirty="0" smtClean="0">
                <a:solidFill>
                  <a:schemeClr val="accent5">
                    <a:lumMod val="75000"/>
                  </a:schemeClr>
                </a:solidFill>
              </a:rPr>
              <a:t>XY child born – healthy baby GIRL!</a:t>
            </a:r>
          </a:p>
          <a:p>
            <a:r>
              <a:rPr lang="en-US" dirty="0" smtClean="0"/>
              <a:t>All governments allow AIS women to marry men</a:t>
            </a:r>
          </a:p>
          <a:p>
            <a:endParaRPr lang="en-US" dirty="0"/>
          </a:p>
        </p:txBody>
      </p:sp>
      <p:sp>
        <p:nvSpPr>
          <p:cNvPr id="7" name="Title 1"/>
          <p:cNvSpPr txBox="1">
            <a:spLocks/>
          </p:cNvSpPr>
          <p:nvPr/>
        </p:nvSpPr>
        <p:spPr>
          <a:xfrm>
            <a:off x="304800" y="11250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w Cen MT"/>
                <a:cs typeface="Tw Cen MT"/>
              </a:rPr>
              <a:t>Androgen Insensitivity Syndrome</a:t>
            </a:r>
            <a:endParaRPr lang="en-US" dirty="0">
              <a:latin typeface="Tw Cen MT"/>
              <a:cs typeface="Tw Cen MT"/>
            </a:endParaRPr>
          </a:p>
        </p:txBody>
      </p:sp>
    </p:spTree>
    <p:extLst>
      <p:ext uri="{BB962C8B-B14F-4D97-AF65-F5344CB8AC3E}">
        <p14:creationId xmlns:p14="http://schemas.microsoft.com/office/powerpoint/2010/main" val="271607683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804"/>
            <a:ext cx="8229600" cy="857250"/>
          </a:xfrm>
        </p:spPr>
        <p:txBody>
          <a:bodyPr/>
          <a:lstStyle/>
          <a:p>
            <a:r>
              <a:rPr lang="en-US" dirty="0" smtClean="0"/>
              <a:t>Chimeras</a:t>
            </a:r>
            <a:endParaRPr lang="en-US" dirty="0"/>
          </a:p>
        </p:txBody>
      </p:sp>
      <p:sp>
        <p:nvSpPr>
          <p:cNvPr id="5" name="Content Placeholder 4"/>
          <p:cNvSpPr>
            <a:spLocks noGrp="1"/>
          </p:cNvSpPr>
          <p:nvPr>
            <p:ph sz="half" idx="1"/>
          </p:nvPr>
        </p:nvSpPr>
        <p:spPr>
          <a:xfrm>
            <a:off x="762000" y="900112"/>
            <a:ext cx="4114800" cy="3729037"/>
          </a:xfrm>
        </p:spPr>
        <p:txBody>
          <a:bodyPr>
            <a:noAutofit/>
          </a:bodyPr>
          <a:lstStyle/>
          <a:p>
            <a:pPr>
              <a:lnSpc>
                <a:spcPct val="80000"/>
              </a:lnSpc>
              <a:buFont typeface="Arial"/>
              <a:buChar char="•"/>
              <a:defRPr/>
            </a:pPr>
            <a:endParaRPr lang="en-US" sz="2600" dirty="0">
              <a:solidFill>
                <a:srgbClr val="FFFFFF"/>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p:txBody>
          <a:bodyPr/>
          <a:lstStyle/>
          <a:p>
            <a:endParaRPr lang="en-US"/>
          </a:p>
        </p:txBody>
      </p:sp>
      <p:sp>
        <p:nvSpPr>
          <p:cNvPr id="10"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9181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152400" y="119330"/>
            <a:ext cx="8686800" cy="7429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000" b="1" cap="small" spc="-100" dirty="0" smtClean="0">
                <a:solidFill>
                  <a:srgbClr val="FFFFCC"/>
                </a:solidFill>
                <a:effectLst>
                  <a:outerShdw blurRad="38100" dist="38100" dir="2700000" algn="tl">
                    <a:srgbClr val="000000">
                      <a:alpha val="43137"/>
                    </a:srgbClr>
                  </a:outerShdw>
                </a:effectLst>
              </a:rPr>
              <a:t>Two Constants/Evidenced-Based Boundaries</a:t>
            </a:r>
          </a:p>
        </p:txBody>
      </p:sp>
      <p:sp>
        <p:nvSpPr>
          <p:cNvPr id="6" name="TextBox 5"/>
          <p:cNvSpPr txBox="1">
            <a:spLocks noChangeArrowheads="1"/>
          </p:cNvSpPr>
          <p:nvPr/>
        </p:nvSpPr>
        <p:spPr>
          <a:xfrm>
            <a:off x="1143000" y="1581150"/>
            <a:ext cx="7315200" cy="2209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3">
              <a:lnSpc>
                <a:spcPts val="2200"/>
              </a:lnSpc>
              <a:spcAft>
                <a:spcPts val="600"/>
              </a:spcAft>
            </a:pPr>
            <a:endParaRPr lang="en-US" sz="2400" dirty="0" smtClean="0">
              <a:solidFill>
                <a:schemeClr val="bg1"/>
              </a:solidFill>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816317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804"/>
            <a:ext cx="8229600" cy="857250"/>
          </a:xfrm>
        </p:spPr>
        <p:txBody>
          <a:bodyPr/>
          <a:lstStyle/>
          <a:p>
            <a:r>
              <a:rPr lang="en-US" dirty="0" smtClean="0"/>
              <a:t>Chimeras</a:t>
            </a:r>
            <a:endParaRPr lang="en-US" dirty="0"/>
          </a:p>
        </p:txBody>
      </p:sp>
      <p:sp>
        <p:nvSpPr>
          <p:cNvPr id="5" name="Content Placeholder 4"/>
          <p:cNvSpPr>
            <a:spLocks noGrp="1"/>
          </p:cNvSpPr>
          <p:nvPr>
            <p:ph sz="half" idx="1"/>
          </p:nvPr>
        </p:nvSpPr>
        <p:spPr>
          <a:xfrm>
            <a:off x="685800" y="1161783"/>
            <a:ext cx="3733800" cy="3729037"/>
          </a:xfrm>
        </p:spPr>
        <p:txBody>
          <a:bodyPr>
            <a:noAutofit/>
          </a:bodyPr>
          <a:lstStyle/>
          <a:p>
            <a:pPr>
              <a:lnSpc>
                <a:spcPct val="75000"/>
              </a:lnSpc>
              <a:buFont typeface="Arial"/>
              <a:buChar char="•"/>
              <a:defRPr/>
            </a:pPr>
            <a:r>
              <a:rPr lang="en-US" sz="2600" dirty="0"/>
              <a:t>Lydia Fairchild - </a:t>
            </a:r>
            <a:r>
              <a:rPr lang="en-US" sz="2600" dirty="0" smtClean="0"/>
              <a:t>2002</a:t>
            </a:r>
            <a:endParaRPr lang="en-US" sz="2600" dirty="0"/>
          </a:p>
        </p:txBody>
      </p:sp>
      <p:pic>
        <p:nvPicPr>
          <p:cNvPr id="7" name="Content Placeholder 6"/>
          <p:cNvPicPr>
            <a:picLocks noGrp="1" noChangeAspect="1"/>
          </p:cNvPicPr>
          <p:nvPr>
            <p:ph sz="half" idx="2"/>
          </p:nvPr>
        </p:nvPicPr>
        <p:blipFill>
          <a:blip r:embed="rId2"/>
          <a:srcRect t="2415" b="2415"/>
          <a:stretch>
            <a:fillRect/>
          </a:stretch>
        </p:blipFill>
        <p:spPr>
          <a:xfrm>
            <a:off x="4648200" y="1200150"/>
            <a:ext cx="4038600" cy="2545556"/>
          </a:xfr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540400742"/>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804"/>
            <a:ext cx="8229600" cy="857250"/>
          </a:xfrm>
        </p:spPr>
        <p:txBody>
          <a:bodyPr/>
          <a:lstStyle/>
          <a:p>
            <a:r>
              <a:rPr lang="en-US" dirty="0" smtClean="0"/>
              <a:t>Chimeras</a:t>
            </a:r>
            <a:endParaRPr lang="en-US" dirty="0"/>
          </a:p>
        </p:txBody>
      </p:sp>
      <p:sp>
        <p:nvSpPr>
          <p:cNvPr id="5" name="Content Placeholder 4"/>
          <p:cNvSpPr>
            <a:spLocks noGrp="1"/>
          </p:cNvSpPr>
          <p:nvPr>
            <p:ph sz="half" idx="1"/>
          </p:nvPr>
        </p:nvSpPr>
        <p:spPr>
          <a:xfrm>
            <a:off x="685800" y="1161783"/>
            <a:ext cx="3733800" cy="3729037"/>
          </a:xfrm>
        </p:spPr>
        <p:txBody>
          <a:bodyPr>
            <a:noAutofit/>
          </a:bodyPr>
          <a:lstStyle/>
          <a:p>
            <a:pPr>
              <a:lnSpc>
                <a:spcPct val="75000"/>
              </a:lnSpc>
              <a:buFont typeface="Arial"/>
              <a:buChar char="•"/>
              <a:defRPr/>
            </a:pPr>
            <a:r>
              <a:rPr lang="en-US" sz="2600" dirty="0">
                <a:solidFill>
                  <a:schemeClr val="accent5">
                    <a:lumMod val="75000"/>
                  </a:schemeClr>
                </a:solidFill>
              </a:rPr>
              <a:t>Lydia Fairchild - 2002</a:t>
            </a:r>
          </a:p>
          <a:p>
            <a:pPr>
              <a:lnSpc>
                <a:spcPct val="75000"/>
              </a:lnSpc>
              <a:buFont typeface="Arial"/>
              <a:buChar char="•"/>
              <a:defRPr/>
            </a:pPr>
            <a:r>
              <a:rPr lang="en-US" sz="2600" dirty="0"/>
              <a:t>Separated from boyfriend, sought child support for their two </a:t>
            </a:r>
            <a:r>
              <a:rPr lang="en-US" sz="2600" dirty="0" smtClean="0"/>
              <a:t>children</a:t>
            </a:r>
            <a:endParaRPr lang="en-US" sz="2600" dirty="0"/>
          </a:p>
        </p:txBody>
      </p:sp>
      <p:pic>
        <p:nvPicPr>
          <p:cNvPr id="7" name="Content Placeholder 6"/>
          <p:cNvPicPr>
            <a:picLocks noGrp="1" noChangeAspect="1"/>
          </p:cNvPicPr>
          <p:nvPr>
            <p:ph sz="half" idx="2"/>
          </p:nvPr>
        </p:nvPicPr>
        <p:blipFill>
          <a:blip r:embed="rId2"/>
          <a:srcRect t="2415" b="2415"/>
          <a:stretch>
            <a:fillRect/>
          </a:stretch>
        </p:blipFill>
        <p:spPr>
          <a:xfrm>
            <a:off x="4648200" y="1200150"/>
            <a:ext cx="4038600" cy="2545556"/>
          </a:xfr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507975336"/>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804"/>
            <a:ext cx="8229600" cy="857250"/>
          </a:xfrm>
        </p:spPr>
        <p:txBody>
          <a:bodyPr/>
          <a:lstStyle/>
          <a:p>
            <a:r>
              <a:rPr lang="en-US" dirty="0" smtClean="0"/>
              <a:t>Chimeras</a:t>
            </a:r>
            <a:endParaRPr lang="en-US" dirty="0"/>
          </a:p>
        </p:txBody>
      </p:sp>
      <p:sp>
        <p:nvSpPr>
          <p:cNvPr id="5" name="Content Placeholder 4"/>
          <p:cNvSpPr>
            <a:spLocks noGrp="1"/>
          </p:cNvSpPr>
          <p:nvPr>
            <p:ph sz="half" idx="1"/>
          </p:nvPr>
        </p:nvSpPr>
        <p:spPr>
          <a:xfrm>
            <a:off x="685800" y="1161783"/>
            <a:ext cx="3733800" cy="3729037"/>
          </a:xfrm>
        </p:spPr>
        <p:txBody>
          <a:bodyPr>
            <a:noAutofit/>
          </a:bodyPr>
          <a:lstStyle/>
          <a:p>
            <a:pPr>
              <a:lnSpc>
                <a:spcPct val="75000"/>
              </a:lnSpc>
              <a:buFont typeface="Arial"/>
              <a:buChar char="•"/>
              <a:defRPr/>
            </a:pPr>
            <a:r>
              <a:rPr lang="en-US" sz="2600" dirty="0">
                <a:solidFill>
                  <a:schemeClr val="accent5">
                    <a:lumMod val="75000"/>
                  </a:schemeClr>
                </a:solidFill>
              </a:rPr>
              <a:t>Lydia Fairchild - 2002</a:t>
            </a:r>
          </a:p>
          <a:p>
            <a:pPr>
              <a:lnSpc>
                <a:spcPct val="75000"/>
              </a:lnSpc>
              <a:buFont typeface="Arial"/>
              <a:buChar char="•"/>
              <a:defRPr/>
            </a:pPr>
            <a:r>
              <a:rPr lang="en-US" sz="2600" dirty="0">
                <a:solidFill>
                  <a:schemeClr val="accent5">
                    <a:lumMod val="75000"/>
                  </a:schemeClr>
                </a:solidFill>
              </a:rPr>
              <a:t>Separated from boyfriend, sought child support for their two children</a:t>
            </a:r>
          </a:p>
          <a:p>
            <a:pPr>
              <a:lnSpc>
                <a:spcPct val="75000"/>
              </a:lnSpc>
              <a:buFont typeface="Arial"/>
              <a:buChar char="•"/>
              <a:defRPr/>
            </a:pPr>
            <a:r>
              <a:rPr lang="en-US" sz="2600" dirty="0"/>
              <a:t>DNA tests – 99.99% his, but not </a:t>
            </a:r>
            <a:r>
              <a:rPr lang="en-US" sz="2600" dirty="0" smtClean="0"/>
              <a:t>hers</a:t>
            </a:r>
            <a:endParaRPr lang="en-US" sz="2600" dirty="0"/>
          </a:p>
        </p:txBody>
      </p:sp>
      <p:pic>
        <p:nvPicPr>
          <p:cNvPr id="7" name="Content Placeholder 6"/>
          <p:cNvPicPr>
            <a:picLocks noGrp="1" noChangeAspect="1"/>
          </p:cNvPicPr>
          <p:nvPr>
            <p:ph sz="half" idx="2"/>
          </p:nvPr>
        </p:nvPicPr>
        <p:blipFill>
          <a:blip r:embed="rId2"/>
          <a:srcRect t="2415" b="2415"/>
          <a:stretch>
            <a:fillRect/>
          </a:stretch>
        </p:blipFill>
        <p:spPr>
          <a:xfrm>
            <a:off x="4648200" y="1200150"/>
            <a:ext cx="4038600" cy="2545556"/>
          </a:xfr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75348265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804"/>
            <a:ext cx="8229600" cy="857250"/>
          </a:xfrm>
        </p:spPr>
        <p:txBody>
          <a:bodyPr/>
          <a:lstStyle/>
          <a:p>
            <a:r>
              <a:rPr lang="en-US" dirty="0" smtClean="0"/>
              <a:t>Chimeras</a:t>
            </a:r>
            <a:endParaRPr lang="en-US" dirty="0"/>
          </a:p>
        </p:txBody>
      </p:sp>
      <p:sp>
        <p:nvSpPr>
          <p:cNvPr id="5" name="Content Placeholder 4"/>
          <p:cNvSpPr>
            <a:spLocks noGrp="1"/>
          </p:cNvSpPr>
          <p:nvPr>
            <p:ph sz="half" idx="1"/>
          </p:nvPr>
        </p:nvSpPr>
        <p:spPr>
          <a:xfrm>
            <a:off x="685800" y="1161783"/>
            <a:ext cx="3733800" cy="3729037"/>
          </a:xfrm>
        </p:spPr>
        <p:txBody>
          <a:bodyPr>
            <a:noAutofit/>
          </a:bodyPr>
          <a:lstStyle/>
          <a:p>
            <a:pPr>
              <a:lnSpc>
                <a:spcPct val="75000"/>
              </a:lnSpc>
              <a:buFont typeface="Arial"/>
              <a:buChar char="•"/>
              <a:defRPr/>
            </a:pPr>
            <a:r>
              <a:rPr lang="en-US" sz="2600" dirty="0">
                <a:solidFill>
                  <a:schemeClr val="accent5">
                    <a:lumMod val="75000"/>
                  </a:schemeClr>
                </a:solidFill>
              </a:rPr>
              <a:t>Lydia Fairchild - 2002</a:t>
            </a:r>
          </a:p>
          <a:p>
            <a:pPr>
              <a:lnSpc>
                <a:spcPct val="75000"/>
              </a:lnSpc>
              <a:buFont typeface="Arial"/>
              <a:buChar char="•"/>
              <a:defRPr/>
            </a:pPr>
            <a:r>
              <a:rPr lang="en-US" sz="2600" dirty="0">
                <a:solidFill>
                  <a:schemeClr val="accent5">
                    <a:lumMod val="75000"/>
                  </a:schemeClr>
                </a:solidFill>
              </a:rPr>
              <a:t>Separated from boyfriend, sought child support for their two children</a:t>
            </a:r>
          </a:p>
          <a:p>
            <a:pPr>
              <a:lnSpc>
                <a:spcPct val="75000"/>
              </a:lnSpc>
              <a:buFont typeface="Arial"/>
              <a:buChar char="•"/>
              <a:defRPr/>
            </a:pPr>
            <a:r>
              <a:rPr lang="en-US" sz="2600" dirty="0">
                <a:solidFill>
                  <a:schemeClr val="accent5">
                    <a:lumMod val="75000"/>
                  </a:schemeClr>
                </a:solidFill>
              </a:rPr>
              <a:t>DNA tests – 99.99% his, but not hers</a:t>
            </a:r>
          </a:p>
          <a:p>
            <a:pPr>
              <a:lnSpc>
                <a:spcPct val="75000"/>
              </a:lnSpc>
              <a:buFont typeface="Arial"/>
              <a:buChar char="•"/>
              <a:defRPr/>
            </a:pPr>
            <a:r>
              <a:rPr lang="en-US" sz="2600" dirty="0">
                <a:solidFill>
                  <a:srgbClr val="FFFFFF"/>
                </a:solidFill>
              </a:rPr>
              <a:t>Fraud charges were brought, authorities were seeking to take her </a:t>
            </a:r>
            <a:r>
              <a:rPr lang="en-US" sz="2600" dirty="0" smtClean="0">
                <a:solidFill>
                  <a:srgbClr val="FFFFFF"/>
                </a:solidFill>
              </a:rPr>
              <a:t>children</a:t>
            </a:r>
            <a:endParaRPr lang="en-US" sz="2600" dirty="0">
              <a:solidFill>
                <a:srgbClr val="FFFFFF"/>
              </a:solidFill>
            </a:endParaRPr>
          </a:p>
        </p:txBody>
      </p:sp>
      <p:pic>
        <p:nvPicPr>
          <p:cNvPr id="7" name="Content Placeholder 6"/>
          <p:cNvPicPr>
            <a:picLocks noGrp="1" noChangeAspect="1"/>
          </p:cNvPicPr>
          <p:nvPr>
            <p:ph sz="half" idx="2"/>
          </p:nvPr>
        </p:nvPicPr>
        <p:blipFill>
          <a:blip r:embed="rId2"/>
          <a:srcRect t="2415" b="2415"/>
          <a:stretch>
            <a:fillRect/>
          </a:stretch>
        </p:blipFill>
        <p:spPr>
          <a:xfrm>
            <a:off x="4648200" y="1200150"/>
            <a:ext cx="4038600" cy="2545556"/>
          </a:xfr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9857897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804"/>
            <a:ext cx="8229600" cy="857250"/>
          </a:xfrm>
        </p:spPr>
        <p:txBody>
          <a:bodyPr/>
          <a:lstStyle/>
          <a:p>
            <a:r>
              <a:rPr lang="en-US" dirty="0" smtClean="0"/>
              <a:t>Chimeras</a:t>
            </a:r>
            <a:endParaRPr lang="en-US" dirty="0"/>
          </a:p>
        </p:txBody>
      </p:sp>
      <p:sp>
        <p:nvSpPr>
          <p:cNvPr id="5" name="Content Placeholder 4"/>
          <p:cNvSpPr>
            <a:spLocks noGrp="1"/>
          </p:cNvSpPr>
          <p:nvPr>
            <p:ph sz="half" idx="1"/>
          </p:nvPr>
        </p:nvSpPr>
        <p:spPr>
          <a:xfrm>
            <a:off x="685800" y="1153157"/>
            <a:ext cx="3886200" cy="3729037"/>
          </a:xfrm>
        </p:spPr>
        <p:txBody>
          <a:bodyPr>
            <a:noAutofit/>
          </a:bodyPr>
          <a:lstStyle/>
          <a:p>
            <a:pPr>
              <a:lnSpc>
                <a:spcPct val="75000"/>
              </a:lnSpc>
              <a:buFont typeface="Arial"/>
              <a:buChar char="•"/>
              <a:defRPr/>
            </a:pPr>
            <a:r>
              <a:rPr lang="en-US" dirty="0">
                <a:effectLst>
                  <a:outerShdw blurRad="38100" dist="38100" dir="2700000" algn="tl">
                    <a:srgbClr val="000000">
                      <a:alpha val="43137"/>
                    </a:srgbClr>
                  </a:outerShdw>
                </a:effectLst>
              </a:rPr>
              <a:t>She was about to give birth to third </a:t>
            </a:r>
            <a:r>
              <a:rPr lang="en-US" dirty="0" smtClean="0">
                <a:effectLst>
                  <a:outerShdw blurRad="38100" dist="38100" dir="2700000" algn="tl">
                    <a:srgbClr val="000000">
                      <a:alpha val="43137"/>
                    </a:srgbClr>
                  </a:outerShdw>
                </a:effectLst>
              </a:rPr>
              <a:t>child</a:t>
            </a:r>
            <a:endParaRPr lang="en-US" dirty="0">
              <a:effectLst>
                <a:outerShdw blurRad="38100" dist="38100" dir="2700000" algn="tl">
                  <a:srgbClr val="000000">
                    <a:alpha val="43137"/>
                  </a:srgbClr>
                </a:outerShdw>
              </a:effectLst>
            </a:endParaRPr>
          </a:p>
        </p:txBody>
      </p:sp>
      <p:pic>
        <p:nvPicPr>
          <p:cNvPr id="6" name="Content Placeholder 6"/>
          <p:cNvPicPr>
            <a:picLocks noGrp="1" noChangeAspect="1"/>
          </p:cNvPicPr>
          <p:nvPr>
            <p:ph sz="half" idx="2"/>
          </p:nvPr>
        </p:nvPicPr>
        <p:blipFill>
          <a:blip r:embed="rId2"/>
          <a:srcRect t="2415" b="2415"/>
          <a:stretch>
            <a:fillRect/>
          </a:stretch>
        </p:blipFill>
        <p:spPr>
          <a:xfrm>
            <a:off x="4648200" y="1200150"/>
            <a:ext cx="4038600" cy="2545556"/>
          </a:xfr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7921832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804"/>
            <a:ext cx="8229600" cy="857250"/>
          </a:xfrm>
        </p:spPr>
        <p:txBody>
          <a:bodyPr/>
          <a:lstStyle/>
          <a:p>
            <a:r>
              <a:rPr lang="en-US" dirty="0" smtClean="0"/>
              <a:t>Chimeras</a:t>
            </a:r>
            <a:endParaRPr lang="en-US" dirty="0"/>
          </a:p>
        </p:txBody>
      </p:sp>
      <p:sp>
        <p:nvSpPr>
          <p:cNvPr id="5" name="Content Placeholder 4"/>
          <p:cNvSpPr>
            <a:spLocks noGrp="1"/>
          </p:cNvSpPr>
          <p:nvPr>
            <p:ph sz="half" idx="1"/>
          </p:nvPr>
        </p:nvSpPr>
        <p:spPr>
          <a:xfrm>
            <a:off x="685800" y="1153157"/>
            <a:ext cx="3886200" cy="3729037"/>
          </a:xfrm>
        </p:spPr>
        <p:txBody>
          <a:bodyPr>
            <a:noAutofit/>
          </a:bodyPr>
          <a:lstStyle/>
          <a:p>
            <a:pPr>
              <a:lnSpc>
                <a:spcPct val="75000"/>
              </a:lnSpc>
              <a:buFont typeface="Arial"/>
              <a:buChar char="•"/>
              <a:defRPr/>
            </a:pPr>
            <a:r>
              <a:rPr lang="en-US" dirty="0">
                <a:solidFill>
                  <a:schemeClr val="accent5">
                    <a:lumMod val="75000"/>
                  </a:schemeClr>
                </a:solidFill>
                <a:effectLst>
                  <a:outerShdw blurRad="38100" dist="38100" dir="2700000" algn="tl">
                    <a:srgbClr val="000000">
                      <a:alpha val="43137"/>
                    </a:srgbClr>
                  </a:outerShdw>
                </a:effectLst>
              </a:rPr>
              <a:t>She was about to give birth to third child</a:t>
            </a:r>
          </a:p>
          <a:p>
            <a:pPr>
              <a:lnSpc>
                <a:spcPct val="75000"/>
              </a:lnSpc>
              <a:buFont typeface="Arial"/>
              <a:buChar char="•"/>
              <a:defRPr/>
            </a:pPr>
            <a:r>
              <a:rPr lang="en-US" dirty="0">
                <a:effectLst>
                  <a:outerShdw blurRad="38100" dist="38100" dir="2700000" algn="tl">
                    <a:srgbClr val="000000">
                      <a:alpha val="43137"/>
                    </a:srgbClr>
                  </a:outerShdw>
                </a:effectLst>
              </a:rPr>
              <a:t>DNA came back – NOT </a:t>
            </a:r>
            <a:r>
              <a:rPr lang="en-US" dirty="0" smtClean="0">
                <a:effectLst>
                  <a:outerShdw blurRad="38100" dist="38100" dir="2700000" algn="tl">
                    <a:srgbClr val="000000">
                      <a:alpha val="43137"/>
                    </a:srgbClr>
                  </a:outerShdw>
                </a:effectLst>
              </a:rPr>
              <a:t>hers</a:t>
            </a:r>
            <a:endParaRPr lang="en-US" dirty="0">
              <a:effectLst>
                <a:outerShdw blurRad="38100" dist="38100" dir="2700000" algn="tl">
                  <a:srgbClr val="000000">
                    <a:alpha val="43137"/>
                  </a:srgbClr>
                </a:outerShdw>
              </a:effectLst>
            </a:endParaRPr>
          </a:p>
        </p:txBody>
      </p:sp>
      <p:pic>
        <p:nvPicPr>
          <p:cNvPr id="6" name="Content Placeholder 6"/>
          <p:cNvPicPr>
            <a:picLocks noGrp="1" noChangeAspect="1"/>
          </p:cNvPicPr>
          <p:nvPr>
            <p:ph sz="half" idx="2"/>
          </p:nvPr>
        </p:nvPicPr>
        <p:blipFill>
          <a:blip r:embed="rId2"/>
          <a:srcRect t="2415" b="2415"/>
          <a:stretch>
            <a:fillRect/>
          </a:stretch>
        </p:blipFill>
        <p:spPr>
          <a:xfrm>
            <a:off x="4648200" y="1200150"/>
            <a:ext cx="4038600" cy="2545556"/>
          </a:xfr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690878439"/>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8804"/>
            <a:ext cx="8229600" cy="857250"/>
          </a:xfrm>
        </p:spPr>
        <p:txBody>
          <a:bodyPr/>
          <a:lstStyle/>
          <a:p>
            <a:r>
              <a:rPr lang="en-US" dirty="0" smtClean="0"/>
              <a:t>Chimeras</a:t>
            </a:r>
            <a:endParaRPr lang="en-US" dirty="0"/>
          </a:p>
        </p:txBody>
      </p:sp>
      <p:sp>
        <p:nvSpPr>
          <p:cNvPr id="5" name="Content Placeholder 4"/>
          <p:cNvSpPr>
            <a:spLocks noGrp="1"/>
          </p:cNvSpPr>
          <p:nvPr>
            <p:ph sz="half" idx="1"/>
          </p:nvPr>
        </p:nvSpPr>
        <p:spPr>
          <a:xfrm>
            <a:off x="685800" y="1153157"/>
            <a:ext cx="3886200" cy="3729037"/>
          </a:xfrm>
        </p:spPr>
        <p:txBody>
          <a:bodyPr>
            <a:noAutofit/>
          </a:bodyPr>
          <a:lstStyle/>
          <a:p>
            <a:pPr>
              <a:lnSpc>
                <a:spcPct val="75000"/>
              </a:lnSpc>
              <a:buFont typeface="Arial"/>
              <a:buChar char="•"/>
              <a:defRPr/>
            </a:pPr>
            <a:r>
              <a:rPr lang="en-US" dirty="0">
                <a:solidFill>
                  <a:schemeClr val="accent5">
                    <a:lumMod val="75000"/>
                  </a:schemeClr>
                </a:solidFill>
                <a:effectLst>
                  <a:outerShdw blurRad="38100" dist="38100" dir="2700000" algn="tl">
                    <a:srgbClr val="000000">
                      <a:alpha val="43137"/>
                    </a:srgbClr>
                  </a:outerShdw>
                </a:effectLst>
              </a:rPr>
              <a:t>She was about to give birth to third child</a:t>
            </a:r>
          </a:p>
          <a:p>
            <a:pPr>
              <a:lnSpc>
                <a:spcPct val="75000"/>
              </a:lnSpc>
              <a:buFont typeface="Arial"/>
              <a:buChar char="•"/>
              <a:defRPr/>
            </a:pPr>
            <a:r>
              <a:rPr lang="en-US" dirty="0">
                <a:solidFill>
                  <a:schemeClr val="accent5">
                    <a:lumMod val="75000"/>
                  </a:schemeClr>
                </a:solidFill>
                <a:effectLst>
                  <a:outerShdw blurRad="38100" dist="38100" dir="2700000" algn="tl">
                    <a:srgbClr val="000000">
                      <a:alpha val="43137"/>
                    </a:srgbClr>
                  </a:outerShdw>
                </a:effectLst>
              </a:rPr>
              <a:t>DNA came back – NOT hers</a:t>
            </a:r>
          </a:p>
          <a:p>
            <a:pPr>
              <a:lnSpc>
                <a:spcPct val="75000"/>
              </a:lnSpc>
              <a:buFont typeface="Arial"/>
              <a:buChar char="•"/>
              <a:defRPr/>
            </a:pPr>
            <a:r>
              <a:rPr lang="en-US" dirty="0">
                <a:solidFill>
                  <a:srgbClr val="FFFFFF"/>
                </a:solidFill>
                <a:effectLst>
                  <a:outerShdw blurRad="38100" dist="38100" dir="2700000" algn="tl">
                    <a:srgbClr val="000000">
                      <a:alpha val="43137"/>
                    </a:srgbClr>
                  </a:outerShdw>
                </a:effectLst>
              </a:rPr>
              <a:t>DNA not a match from Lydia’s blood or hair, but did match cervical samples</a:t>
            </a:r>
          </a:p>
        </p:txBody>
      </p:sp>
      <p:pic>
        <p:nvPicPr>
          <p:cNvPr id="6" name="Content Placeholder 6"/>
          <p:cNvPicPr>
            <a:picLocks noGrp="1" noChangeAspect="1"/>
          </p:cNvPicPr>
          <p:nvPr>
            <p:ph sz="half" idx="2"/>
          </p:nvPr>
        </p:nvPicPr>
        <p:blipFill>
          <a:blip r:embed="rId2"/>
          <a:srcRect t="2415" b="2415"/>
          <a:stretch>
            <a:fillRect/>
          </a:stretch>
        </p:blipFill>
        <p:spPr>
          <a:xfrm>
            <a:off x="4648200" y="1200150"/>
            <a:ext cx="4038600" cy="2545556"/>
          </a:xfr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980131909"/>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9506"/>
            <a:ext cx="7772400" cy="32003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Individuals made of two distinct cell lines</a:t>
            </a:r>
            <a:endParaRPr lang="en-US" sz="3200" dirty="0">
              <a:solidFill>
                <a:schemeClr val="bg1"/>
              </a:solidFill>
              <a:effectLst>
                <a:outerShdw blurRad="38100" dist="38100" dir="2700000" algn="tl">
                  <a:srgbClr val="000000">
                    <a:alpha val="43137"/>
                  </a:srgbClr>
                </a:outerShdw>
              </a:effectLst>
            </a:endParaRPr>
          </a:p>
          <a:p>
            <a:pPr>
              <a:lnSpc>
                <a:spcPct val="90000"/>
              </a:lnSpc>
              <a:defRPr/>
            </a:pPr>
            <a:endParaRPr lang="en-US" sz="1800" dirty="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smtClean="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a:solidFill>
                <a:schemeClr val="bg1"/>
              </a:solidFill>
              <a:effectLst>
                <a:outerShdw blurRad="38100" dist="38100" dir="2700000" algn="tl">
                  <a:srgbClr val="000000">
                    <a:alpha val="43137"/>
                  </a:srgbClr>
                </a:outerShdw>
              </a:effectLst>
            </a:endParaRPr>
          </a:p>
        </p:txBody>
      </p:sp>
      <p:sp>
        <p:nvSpPr>
          <p:cNvPr id="5" name="Title 3"/>
          <p:cNvSpPr txBox="1">
            <a:spLocks/>
          </p:cNvSpPr>
          <p:nvPr/>
        </p:nvSpPr>
        <p:spPr>
          <a:xfrm>
            <a:off x="457200" y="148804"/>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r>
              <a:rPr lang="en-US" smtClean="0"/>
              <a:t>Chimeras</a:t>
            </a:r>
            <a:endParaRPr lang="en-US" dirty="0"/>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720872093"/>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9506"/>
            <a:ext cx="7772400" cy="32003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Individuals made of two distinct cell lines</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Fraternal twins who have merged into one person</a:t>
            </a:r>
            <a:endParaRPr lang="en-US" sz="3200" dirty="0">
              <a:solidFill>
                <a:schemeClr val="bg1"/>
              </a:solidFill>
              <a:effectLst>
                <a:outerShdw blurRad="38100" dist="38100" dir="2700000" algn="tl">
                  <a:srgbClr val="000000">
                    <a:alpha val="43137"/>
                  </a:srgbClr>
                </a:outerShdw>
              </a:effectLst>
            </a:endParaRPr>
          </a:p>
          <a:p>
            <a:pPr>
              <a:lnSpc>
                <a:spcPct val="90000"/>
              </a:lnSpc>
              <a:defRPr/>
            </a:pPr>
            <a:endParaRPr lang="en-US" sz="1800" dirty="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smtClean="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a:solidFill>
                <a:schemeClr val="bg1"/>
              </a:solidFill>
              <a:effectLst>
                <a:outerShdw blurRad="38100" dist="38100" dir="2700000" algn="tl">
                  <a:srgbClr val="000000">
                    <a:alpha val="43137"/>
                  </a:srgbClr>
                </a:outerShdw>
              </a:effectLst>
            </a:endParaRPr>
          </a:p>
        </p:txBody>
      </p:sp>
      <p:sp>
        <p:nvSpPr>
          <p:cNvPr id="5" name="Title 3"/>
          <p:cNvSpPr txBox="1">
            <a:spLocks/>
          </p:cNvSpPr>
          <p:nvPr/>
        </p:nvSpPr>
        <p:spPr>
          <a:xfrm>
            <a:off x="457200" y="148804"/>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r>
              <a:rPr lang="en-US" smtClean="0"/>
              <a:t>Chimeras</a:t>
            </a:r>
            <a:endParaRPr lang="en-US" dirty="0"/>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08699586"/>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9506"/>
            <a:ext cx="7772400" cy="32003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Individuals made of two distinct cell lines</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Fraternal twins who have merged into one person</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Lydia was her and her fraternal twin sister</a:t>
            </a:r>
            <a:endParaRPr lang="en-US" sz="3200" dirty="0">
              <a:solidFill>
                <a:schemeClr val="bg1"/>
              </a:solidFill>
              <a:effectLst>
                <a:outerShdw blurRad="38100" dist="38100" dir="2700000" algn="tl">
                  <a:srgbClr val="000000">
                    <a:alpha val="43137"/>
                  </a:srgbClr>
                </a:outerShdw>
              </a:effectLst>
            </a:endParaRPr>
          </a:p>
          <a:p>
            <a:pPr>
              <a:lnSpc>
                <a:spcPct val="90000"/>
              </a:lnSpc>
              <a:defRPr/>
            </a:pPr>
            <a:endParaRPr lang="en-US" sz="1800" dirty="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smtClean="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a:solidFill>
                <a:schemeClr val="bg1"/>
              </a:solidFill>
              <a:effectLst>
                <a:outerShdw blurRad="38100" dist="38100" dir="2700000" algn="tl">
                  <a:srgbClr val="000000">
                    <a:alpha val="43137"/>
                  </a:srgbClr>
                </a:outerShdw>
              </a:effectLst>
            </a:endParaRPr>
          </a:p>
        </p:txBody>
      </p:sp>
      <p:sp>
        <p:nvSpPr>
          <p:cNvPr id="5" name="Title 3"/>
          <p:cNvSpPr txBox="1">
            <a:spLocks/>
          </p:cNvSpPr>
          <p:nvPr/>
        </p:nvSpPr>
        <p:spPr>
          <a:xfrm>
            <a:off x="457200" y="148804"/>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r>
              <a:rPr lang="en-US" smtClean="0"/>
              <a:t>Chimeras</a:t>
            </a:r>
            <a:endParaRPr lang="en-US" dirty="0"/>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003787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581150"/>
            <a:ext cx="7315200" cy="2209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The Law of Love</a:t>
            </a:r>
          </a:p>
        </p:txBody>
      </p:sp>
      <p:sp>
        <p:nvSpPr>
          <p:cNvPr id="4" name="TextBox 3"/>
          <p:cNvSpPr txBox="1">
            <a:spLocks noChangeArrowheads="1"/>
          </p:cNvSpPr>
          <p:nvPr/>
        </p:nvSpPr>
        <p:spPr>
          <a:xfrm>
            <a:off x="152400" y="119330"/>
            <a:ext cx="8686800" cy="7429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000" b="1" cap="small" spc="-100" dirty="0" smtClean="0">
                <a:solidFill>
                  <a:srgbClr val="FFFFCC"/>
                </a:solidFill>
                <a:effectLst>
                  <a:outerShdw blurRad="38100" dist="38100" dir="2700000" algn="tl">
                    <a:srgbClr val="000000">
                      <a:alpha val="43137"/>
                    </a:srgbClr>
                  </a:outerShdw>
                </a:effectLst>
              </a:rPr>
              <a:t>Two Constants/Evidenced-Based Boundaries</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65022588"/>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9506"/>
            <a:ext cx="7772400" cy="32003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Individuals made of two distinct cell lines</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Fraternal twins who have merged into one person</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Lydia was her and her fraternal twin sister</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There have been cases of male/female chimeras</a:t>
            </a:r>
            <a:endParaRPr lang="en-US" sz="3200" dirty="0">
              <a:solidFill>
                <a:schemeClr val="bg1"/>
              </a:solidFill>
              <a:effectLst>
                <a:outerShdw blurRad="38100" dist="38100" dir="2700000" algn="tl">
                  <a:srgbClr val="000000">
                    <a:alpha val="43137"/>
                  </a:srgbClr>
                </a:outerShdw>
              </a:effectLst>
            </a:endParaRPr>
          </a:p>
          <a:p>
            <a:pPr>
              <a:lnSpc>
                <a:spcPct val="90000"/>
              </a:lnSpc>
              <a:defRPr/>
            </a:pPr>
            <a:endParaRPr lang="en-US" sz="1800" dirty="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smtClean="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a:solidFill>
                <a:schemeClr val="bg1"/>
              </a:solidFill>
              <a:effectLst>
                <a:outerShdw blurRad="38100" dist="38100" dir="2700000" algn="tl">
                  <a:srgbClr val="000000">
                    <a:alpha val="43137"/>
                  </a:srgbClr>
                </a:outerShdw>
              </a:effectLst>
            </a:endParaRPr>
          </a:p>
        </p:txBody>
      </p:sp>
      <p:sp>
        <p:nvSpPr>
          <p:cNvPr id="5" name="Title 3"/>
          <p:cNvSpPr txBox="1">
            <a:spLocks/>
          </p:cNvSpPr>
          <p:nvPr/>
        </p:nvSpPr>
        <p:spPr>
          <a:xfrm>
            <a:off x="457200" y="148804"/>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r>
              <a:rPr lang="en-US" smtClean="0"/>
              <a:t>Chimeras</a:t>
            </a:r>
            <a:endParaRPr lang="en-US" dirty="0"/>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07867979"/>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9506"/>
            <a:ext cx="7772400" cy="32003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Individuals made of two distinct cell lines</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Fraternal twins who have merged into one person</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Lydia was her and her fraternal twin sister</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There have been cases of male/female chimeras</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Should they marry a man or woman? </a:t>
            </a:r>
            <a:endParaRPr lang="en-US" sz="3200" dirty="0">
              <a:solidFill>
                <a:schemeClr val="bg1"/>
              </a:solidFill>
              <a:effectLst>
                <a:outerShdw blurRad="38100" dist="38100" dir="2700000" algn="tl">
                  <a:srgbClr val="000000">
                    <a:alpha val="43137"/>
                  </a:srgbClr>
                </a:outerShdw>
              </a:effectLst>
            </a:endParaRPr>
          </a:p>
          <a:p>
            <a:pPr>
              <a:lnSpc>
                <a:spcPct val="90000"/>
              </a:lnSpc>
              <a:defRPr/>
            </a:pPr>
            <a:endParaRPr lang="en-US" sz="1800" dirty="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smtClean="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a:solidFill>
                <a:schemeClr val="bg1"/>
              </a:solidFill>
              <a:effectLst>
                <a:outerShdw blurRad="38100" dist="38100" dir="2700000" algn="tl">
                  <a:srgbClr val="000000">
                    <a:alpha val="43137"/>
                  </a:srgbClr>
                </a:outerShdw>
              </a:effectLst>
            </a:endParaRPr>
          </a:p>
        </p:txBody>
      </p:sp>
      <p:sp>
        <p:nvSpPr>
          <p:cNvPr id="5" name="Title 3"/>
          <p:cNvSpPr txBox="1">
            <a:spLocks/>
          </p:cNvSpPr>
          <p:nvPr/>
        </p:nvSpPr>
        <p:spPr>
          <a:xfrm>
            <a:off x="457200" y="148804"/>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r>
              <a:rPr lang="en-US" smtClean="0"/>
              <a:t>Chimeras</a:t>
            </a:r>
            <a:endParaRPr lang="en-US" dirty="0"/>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84393979"/>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9506"/>
            <a:ext cx="7772400" cy="3200399"/>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Individuals made of two distinct cell lines</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Fraternal twins who have merged into one person</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Lydia was her and her fraternal twin sister</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There have been cases of male/female chimeras</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Should they marry a man or woman? </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What about if the brain is from the male, but the reproductive organs are from the female?</a:t>
            </a:r>
            <a:endParaRPr lang="en-US" sz="2800" dirty="0">
              <a:solidFill>
                <a:schemeClr val="bg1"/>
              </a:solidFill>
              <a:effectLst>
                <a:outerShdw blurRad="38100" dist="38100" dir="2700000" algn="tl">
                  <a:srgbClr val="000000">
                    <a:alpha val="43137"/>
                  </a:srgbClr>
                </a:outerShdw>
              </a:effectLst>
            </a:endParaRPr>
          </a:p>
          <a:p>
            <a:pPr>
              <a:lnSpc>
                <a:spcPct val="90000"/>
              </a:lnSpc>
              <a:defRPr/>
            </a:pPr>
            <a:endParaRPr lang="en-US" sz="3200" dirty="0">
              <a:solidFill>
                <a:schemeClr val="bg1"/>
              </a:solidFill>
              <a:effectLst>
                <a:outerShdw blurRad="38100" dist="38100" dir="2700000" algn="tl">
                  <a:srgbClr val="000000">
                    <a:alpha val="43137"/>
                  </a:srgbClr>
                </a:outerShdw>
              </a:effectLst>
            </a:endParaRPr>
          </a:p>
          <a:p>
            <a:pPr>
              <a:lnSpc>
                <a:spcPct val="90000"/>
              </a:lnSpc>
              <a:defRPr/>
            </a:pPr>
            <a:endParaRPr lang="en-US" sz="1800" dirty="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smtClean="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a:solidFill>
                <a:schemeClr val="bg1"/>
              </a:solidFill>
              <a:effectLst>
                <a:outerShdw blurRad="38100" dist="38100" dir="2700000" algn="tl">
                  <a:srgbClr val="000000">
                    <a:alpha val="43137"/>
                  </a:srgbClr>
                </a:outerShdw>
              </a:effectLst>
            </a:endParaRPr>
          </a:p>
        </p:txBody>
      </p:sp>
      <p:sp>
        <p:nvSpPr>
          <p:cNvPr id="5" name="Title 3"/>
          <p:cNvSpPr txBox="1">
            <a:spLocks/>
          </p:cNvSpPr>
          <p:nvPr/>
        </p:nvSpPr>
        <p:spPr>
          <a:xfrm>
            <a:off x="457200" y="148804"/>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r>
              <a:rPr lang="en-US" smtClean="0"/>
              <a:t>Chimeras</a:t>
            </a:r>
            <a:endParaRPr lang="en-US" dirty="0"/>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266690734"/>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685800" y="1052512"/>
            <a:ext cx="4038600" cy="3576637"/>
          </a:xfrm>
        </p:spPr>
        <p:txBody>
          <a:bodyPr>
            <a:noAutofit/>
          </a:bodyPr>
          <a:lstStyle/>
          <a:p>
            <a:pPr>
              <a:lnSpc>
                <a:spcPct val="70000"/>
              </a:lnSpc>
            </a:pPr>
            <a:r>
              <a:rPr lang="en-US" sz="2400" dirty="0">
                <a:solidFill>
                  <a:srgbClr val="FFFFFF"/>
                </a:solidFill>
              </a:rPr>
              <a:t>5-alpha </a:t>
            </a:r>
            <a:r>
              <a:rPr lang="en-US" sz="2400" dirty="0" err="1">
                <a:solidFill>
                  <a:srgbClr val="FFFFFF"/>
                </a:solidFill>
              </a:rPr>
              <a:t>reductase</a:t>
            </a:r>
            <a:r>
              <a:rPr lang="en-US" sz="2400" dirty="0">
                <a:solidFill>
                  <a:srgbClr val="FFFFFF"/>
                </a:solidFill>
              </a:rPr>
              <a:t> deficiency</a:t>
            </a:r>
          </a:p>
          <a:p>
            <a:pPr>
              <a:lnSpc>
                <a:spcPct val="70000"/>
              </a:lnSpc>
            </a:pPr>
            <a:r>
              <a:rPr lang="en-US" sz="2400" dirty="0">
                <a:solidFill>
                  <a:srgbClr val="FFFFFF"/>
                </a:solidFill>
              </a:rPr>
              <a:t>AIS</a:t>
            </a:r>
          </a:p>
          <a:p>
            <a:pPr>
              <a:lnSpc>
                <a:spcPct val="70000"/>
              </a:lnSpc>
            </a:pPr>
            <a:r>
              <a:rPr lang="en-US" sz="2400" dirty="0" err="1">
                <a:solidFill>
                  <a:srgbClr val="FFFFFF"/>
                </a:solidFill>
              </a:rPr>
              <a:t>Aphallia</a:t>
            </a:r>
            <a:endParaRPr lang="en-US" sz="2400" dirty="0">
              <a:solidFill>
                <a:srgbClr val="FFFFFF"/>
              </a:solidFill>
            </a:endParaRPr>
          </a:p>
          <a:p>
            <a:pPr>
              <a:lnSpc>
                <a:spcPct val="70000"/>
              </a:lnSpc>
            </a:pPr>
            <a:r>
              <a:rPr lang="en-US" sz="2400" dirty="0" err="1">
                <a:solidFill>
                  <a:srgbClr val="FFFFFF"/>
                </a:solidFill>
              </a:rPr>
              <a:t>Clitoromegaly</a:t>
            </a:r>
            <a:endParaRPr lang="en-US" sz="2400" dirty="0">
              <a:solidFill>
                <a:srgbClr val="FFFFFF"/>
              </a:solidFill>
            </a:endParaRPr>
          </a:p>
          <a:p>
            <a:pPr>
              <a:lnSpc>
                <a:spcPct val="70000"/>
              </a:lnSpc>
            </a:pPr>
            <a:r>
              <a:rPr lang="en-US" sz="2400" dirty="0">
                <a:solidFill>
                  <a:srgbClr val="FFFFFF"/>
                </a:solidFill>
              </a:rPr>
              <a:t>Congenital adrenal hyperplasia</a:t>
            </a:r>
          </a:p>
          <a:p>
            <a:pPr>
              <a:lnSpc>
                <a:spcPct val="70000"/>
              </a:lnSpc>
            </a:pPr>
            <a:r>
              <a:rPr lang="en-US" sz="2400" dirty="0">
                <a:solidFill>
                  <a:srgbClr val="FFFFFF"/>
                </a:solidFill>
              </a:rPr>
              <a:t>Gonadal </a:t>
            </a:r>
            <a:r>
              <a:rPr lang="en-US" sz="2400" dirty="0" err="1">
                <a:solidFill>
                  <a:srgbClr val="FFFFFF"/>
                </a:solidFill>
              </a:rPr>
              <a:t>dysgensis</a:t>
            </a:r>
            <a:endParaRPr lang="en-US" sz="2400" dirty="0">
              <a:solidFill>
                <a:srgbClr val="FFFFFF"/>
              </a:solidFill>
            </a:endParaRPr>
          </a:p>
          <a:p>
            <a:pPr>
              <a:lnSpc>
                <a:spcPct val="70000"/>
              </a:lnSpc>
            </a:pPr>
            <a:r>
              <a:rPr lang="en-US" sz="2400" dirty="0">
                <a:solidFill>
                  <a:srgbClr val="FFFFFF"/>
                </a:solidFill>
              </a:rPr>
              <a:t>Hypospadias</a:t>
            </a:r>
          </a:p>
          <a:p>
            <a:pPr>
              <a:lnSpc>
                <a:spcPct val="70000"/>
              </a:lnSpc>
            </a:pPr>
            <a:r>
              <a:rPr lang="en-US" sz="2400" dirty="0" err="1">
                <a:solidFill>
                  <a:srgbClr val="FFFFFF"/>
                </a:solidFill>
              </a:rPr>
              <a:t>Kallmann</a:t>
            </a:r>
            <a:r>
              <a:rPr lang="en-US" sz="2400" dirty="0">
                <a:solidFill>
                  <a:srgbClr val="FFFFFF"/>
                </a:solidFill>
              </a:rPr>
              <a:t> syndrome</a:t>
            </a:r>
          </a:p>
          <a:p>
            <a:pPr>
              <a:lnSpc>
                <a:spcPct val="70000"/>
              </a:lnSpc>
            </a:pPr>
            <a:r>
              <a:rPr lang="en-US" sz="2400" dirty="0" err="1">
                <a:solidFill>
                  <a:srgbClr val="FFFFFF"/>
                </a:solidFill>
              </a:rPr>
              <a:t>Klinefelter</a:t>
            </a:r>
            <a:r>
              <a:rPr lang="en-US" sz="2400" dirty="0">
                <a:solidFill>
                  <a:srgbClr val="FFFFFF"/>
                </a:solidFill>
              </a:rPr>
              <a:t> syndrome</a:t>
            </a:r>
          </a:p>
          <a:p>
            <a:pPr>
              <a:lnSpc>
                <a:spcPct val="70000"/>
              </a:lnSpc>
            </a:pPr>
            <a:r>
              <a:rPr lang="en-US" sz="2400" dirty="0" err="1">
                <a:solidFill>
                  <a:srgbClr val="FFFFFF"/>
                </a:solidFill>
              </a:rPr>
              <a:t>Micropenis</a:t>
            </a:r>
            <a:endParaRPr lang="en-US" sz="2400" dirty="0">
              <a:solidFill>
                <a:srgbClr val="FFFFFF"/>
              </a:solidFill>
            </a:endParaRPr>
          </a:p>
          <a:p>
            <a:pPr>
              <a:lnSpc>
                <a:spcPct val="70000"/>
              </a:lnSpc>
            </a:pPr>
            <a:endParaRPr lang="en-US" sz="2400" dirty="0">
              <a:solidFill>
                <a:srgbClr val="FFFFFF"/>
              </a:solidFill>
            </a:endParaRPr>
          </a:p>
        </p:txBody>
      </p:sp>
      <p:sp>
        <p:nvSpPr>
          <p:cNvPr id="11" name="Content Placeholder 10"/>
          <p:cNvSpPr>
            <a:spLocks noGrp="1"/>
          </p:cNvSpPr>
          <p:nvPr>
            <p:ph sz="half" idx="2"/>
          </p:nvPr>
        </p:nvSpPr>
        <p:spPr>
          <a:xfrm>
            <a:off x="4800600" y="1052512"/>
            <a:ext cx="3886200" cy="4338638"/>
          </a:xfrm>
        </p:spPr>
        <p:txBody>
          <a:bodyPr>
            <a:normAutofit/>
          </a:bodyPr>
          <a:lstStyle/>
          <a:p>
            <a:pPr>
              <a:lnSpc>
                <a:spcPct val="70000"/>
              </a:lnSpc>
            </a:pPr>
            <a:r>
              <a:rPr lang="en-US" sz="2400" dirty="0" err="1">
                <a:solidFill>
                  <a:srgbClr val="FFFFFF"/>
                </a:solidFill>
              </a:rPr>
              <a:t>Ovo</a:t>
            </a:r>
            <a:r>
              <a:rPr lang="en-US" sz="2400" dirty="0">
                <a:solidFill>
                  <a:srgbClr val="FFFFFF"/>
                </a:solidFill>
              </a:rPr>
              <a:t>-testes</a:t>
            </a:r>
          </a:p>
          <a:p>
            <a:pPr>
              <a:lnSpc>
                <a:spcPct val="70000"/>
              </a:lnSpc>
            </a:pPr>
            <a:r>
              <a:rPr lang="en-US" sz="2400" dirty="0">
                <a:solidFill>
                  <a:srgbClr val="FFFFFF"/>
                </a:solidFill>
              </a:rPr>
              <a:t>Progestin induced </a:t>
            </a:r>
            <a:r>
              <a:rPr lang="en-US" sz="2400" dirty="0" err="1">
                <a:solidFill>
                  <a:srgbClr val="FFFFFF"/>
                </a:solidFill>
              </a:rPr>
              <a:t>virilisation</a:t>
            </a:r>
            <a:endParaRPr lang="en-US" sz="2400" dirty="0">
              <a:solidFill>
                <a:srgbClr val="FFFFFF"/>
              </a:solidFill>
            </a:endParaRPr>
          </a:p>
          <a:p>
            <a:pPr>
              <a:lnSpc>
                <a:spcPct val="70000"/>
              </a:lnSpc>
            </a:pPr>
            <a:r>
              <a:rPr lang="en-US" sz="2400" dirty="0" err="1">
                <a:solidFill>
                  <a:srgbClr val="FFFFFF"/>
                </a:solidFill>
              </a:rPr>
              <a:t>Swyer</a:t>
            </a:r>
            <a:r>
              <a:rPr lang="en-US" sz="2400" dirty="0">
                <a:solidFill>
                  <a:srgbClr val="FFFFFF"/>
                </a:solidFill>
              </a:rPr>
              <a:t> syndrome</a:t>
            </a:r>
          </a:p>
          <a:p>
            <a:pPr>
              <a:lnSpc>
                <a:spcPct val="70000"/>
              </a:lnSpc>
            </a:pPr>
            <a:r>
              <a:rPr lang="en-US" sz="2400" dirty="0">
                <a:solidFill>
                  <a:srgbClr val="FFFFFF"/>
                </a:solidFill>
              </a:rPr>
              <a:t>Turner syndrome</a:t>
            </a:r>
          </a:p>
          <a:p>
            <a:pPr>
              <a:lnSpc>
                <a:spcPct val="70000"/>
              </a:lnSpc>
            </a:pPr>
            <a:r>
              <a:rPr lang="en-US" sz="2400" dirty="0">
                <a:solidFill>
                  <a:srgbClr val="FFFFFF"/>
                </a:solidFill>
              </a:rPr>
              <a:t>Cryptorchidism</a:t>
            </a:r>
          </a:p>
          <a:p>
            <a:pPr>
              <a:lnSpc>
                <a:spcPct val="70000"/>
              </a:lnSpc>
            </a:pPr>
            <a:r>
              <a:rPr lang="en-US" sz="2400" dirty="0">
                <a:solidFill>
                  <a:srgbClr val="FFFFFF"/>
                </a:solidFill>
              </a:rPr>
              <a:t>17-beta-hydroxysteriod dehydrogenase deficiency </a:t>
            </a:r>
          </a:p>
          <a:p>
            <a:pPr>
              <a:lnSpc>
                <a:spcPct val="70000"/>
              </a:lnSpc>
            </a:pPr>
            <a:r>
              <a:rPr lang="en-US" sz="2400" dirty="0" err="1">
                <a:solidFill>
                  <a:srgbClr val="FFFFFF"/>
                </a:solidFill>
              </a:rPr>
              <a:t>Mosaicism</a:t>
            </a:r>
            <a:endParaRPr lang="en-US" sz="2400" dirty="0">
              <a:solidFill>
                <a:srgbClr val="FFFFFF"/>
              </a:solidFill>
            </a:endParaRPr>
          </a:p>
          <a:p>
            <a:pPr lvl="1">
              <a:lnSpc>
                <a:spcPct val="70000"/>
              </a:lnSpc>
            </a:pPr>
            <a:r>
              <a:rPr lang="en-US" dirty="0">
                <a:solidFill>
                  <a:srgbClr val="FFFFFF"/>
                </a:solidFill>
              </a:rPr>
              <a:t>XX/XY, XXY/XX, XXXY/XX</a:t>
            </a:r>
          </a:p>
          <a:p>
            <a:pPr>
              <a:lnSpc>
                <a:spcPct val="70000"/>
              </a:lnSpc>
            </a:pPr>
            <a:endParaRPr lang="en-US" sz="1600" dirty="0">
              <a:solidFill>
                <a:srgbClr val="FFFFFF"/>
              </a:solidFill>
            </a:endParaRPr>
          </a:p>
        </p:txBody>
      </p:sp>
      <p:sp>
        <p:nvSpPr>
          <p:cNvPr id="6"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Intersex Conditions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872031909"/>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4557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According to the Intersex Society of</a:t>
            </a:r>
          </a:p>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North America</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a:spLocks noChangeArrowheads="1"/>
          </p:cNvSpPr>
          <p:nvPr/>
        </p:nvSpPr>
        <p:spPr>
          <a:xfrm>
            <a:off x="685800" y="129360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defRPr/>
            </a:pPr>
            <a:r>
              <a:rPr lang="en-US" sz="2800" dirty="0" smtClean="0">
                <a:solidFill>
                  <a:srgbClr val="FFFFFF"/>
                </a:solidFill>
                <a:effectLst>
                  <a:outerShdw blurRad="38100" dist="38100" dir="2700000" algn="tl">
                    <a:srgbClr val="000000">
                      <a:alpha val="43137"/>
                    </a:srgbClr>
                  </a:outerShdw>
                </a:effectLst>
              </a:rPr>
              <a:t>Those </a:t>
            </a:r>
            <a:r>
              <a:rPr lang="en-US" sz="2800" dirty="0">
                <a:solidFill>
                  <a:srgbClr val="FFFFFF"/>
                </a:solidFill>
                <a:effectLst>
                  <a:outerShdw blurRad="38100" dist="38100" dir="2700000" algn="tl">
                    <a:srgbClr val="000000">
                      <a:alpha val="43137"/>
                    </a:srgbClr>
                  </a:outerShdw>
                </a:effectLst>
              </a:rPr>
              <a:t>having one of the conditions listed on the previous </a:t>
            </a:r>
            <a:r>
              <a:rPr lang="en-US" sz="2800" dirty="0" smtClean="0">
                <a:solidFill>
                  <a:srgbClr val="FFFFFF"/>
                </a:solidFill>
                <a:effectLst>
                  <a:outerShdw blurRad="38100" dist="38100" dir="2700000" algn="tl">
                    <a:srgbClr val="000000">
                      <a:alpha val="43137"/>
                    </a:srgbClr>
                  </a:outerShdw>
                </a:effectLst>
              </a:rPr>
              <a:t>slide:</a:t>
            </a:r>
          </a:p>
          <a:p>
            <a:pPr marL="800100" lvl="1" indent="-342900">
              <a:lnSpc>
                <a:spcPct val="90000"/>
              </a:lnSpc>
              <a:buFont typeface="Arial"/>
              <a:buChar char="•"/>
              <a:defRPr/>
            </a:pPr>
            <a:r>
              <a:rPr lang="en-US" sz="2800" dirty="0" smtClean="0">
                <a:solidFill>
                  <a:srgbClr val="FFFF99"/>
                </a:solidFill>
                <a:effectLst>
                  <a:outerShdw blurRad="38100" dist="38100" dir="2700000" algn="tl">
                    <a:srgbClr val="000000">
                      <a:alpha val="43137"/>
                    </a:srgbClr>
                  </a:outerShdw>
                </a:effectLst>
              </a:rPr>
              <a:t>1 </a:t>
            </a:r>
            <a:r>
              <a:rPr lang="en-US" sz="2800" dirty="0">
                <a:solidFill>
                  <a:srgbClr val="FFFF99"/>
                </a:solidFill>
                <a:effectLst>
                  <a:outerShdw blurRad="38100" dist="38100" dir="2700000" algn="tl">
                    <a:srgbClr val="000000">
                      <a:alpha val="43137"/>
                    </a:srgbClr>
                  </a:outerShdw>
                </a:effectLst>
              </a:rPr>
              <a:t>percent of live births exhibit some degree of sexual </a:t>
            </a:r>
            <a:r>
              <a:rPr lang="en-US" sz="2800" dirty="0" smtClean="0">
                <a:solidFill>
                  <a:srgbClr val="FFFF99"/>
                </a:solidFill>
                <a:effectLst>
                  <a:outerShdw blurRad="38100" dist="38100" dir="2700000" algn="tl">
                    <a:srgbClr val="000000">
                      <a:alpha val="43137"/>
                    </a:srgbClr>
                  </a:outerShdw>
                </a:effectLst>
              </a:rPr>
              <a:t>ambiguity.</a:t>
            </a:r>
          </a:p>
          <a:p>
            <a:pPr>
              <a:lnSpc>
                <a:spcPct val="90000"/>
              </a:lnSpc>
            </a:pPr>
            <a:endParaRPr lang="en-US" sz="2800" dirty="0">
              <a:solidFill>
                <a:srgbClr val="FFFFFF"/>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a:solidFill>
                <a:srgbClr val="FFFFFF"/>
              </a:solidFill>
              <a:effectLst>
                <a:outerShdw blurRad="38100" dist="38100" dir="2700000" algn="tl">
                  <a:srgbClr val="000000">
                    <a:alpha val="43137"/>
                  </a:srgbClr>
                </a:outerShdw>
              </a:effectLst>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03461076"/>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29360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defRPr/>
            </a:pPr>
            <a:r>
              <a:rPr lang="en-US" sz="2800" dirty="0" smtClean="0">
                <a:solidFill>
                  <a:srgbClr val="FFFFFF"/>
                </a:solidFill>
                <a:effectLst>
                  <a:outerShdw blurRad="38100" dist="38100" dir="2700000" algn="tl">
                    <a:srgbClr val="000000">
                      <a:alpha val="43137"/>
                    </a:srgbClr>
                  </a:outerShdw>
                </a:effectLst>
              </a:rPr>
              <a:t>Those </a:t>
            </a:r>
            <a:r>
              <a:rPr lang="en-US" sz="2800" dirty="0">
                <a:solidFill>
                  <a:srgbClr val="FFFFFF"/>
                </a:solidFill>
                <a:effectLst>
                  <a:outerShdw blurRad="38100" dist="38100" dir="2700000" algn="tl">
                    <a:srgbClr val="000000">
                      <a:alpha val="43137"/>
                    </a:srgbClr>
                  </a:outerShdw>
                </a:effectLst>
              </a:rPr>
              <a:t>having one of the conditions listed on the previous </a:t>
            </a:r>
            <a:r>
              <a:rPr lang="en-US" sz="2800" dirty="0" smtClean="0">
                <a:solidFill>
                  <a:srgbClr val="FFFFFF"/>
                </a:solidFill>
                <a:effectLst>
                  <a:outerShdw blurRad="38100" dist="38100" dir="2700000" algn="tl">
                    <a:srgbClr val="000000">
                      <a:alpha val="43137"/>
                    </a:srgbClr>
                  </a:outerShdw>
                </a:effectLst>
              </a:rPr>
              <a:t>slide:</a:t>
            </a:r>
          </a:p>
          <a:p>
            <a:pPr marL="800100" lvl="1"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1 </a:t>
            </a:r>
            <a:r>
              <a:rPr lang="en-US" sz="2800" dirty="0">
                <a:solidFill>
                  <a:schemeClr val="accent5">
                    <a:lumMod val="75000"/>
                  </a:schemeClr>
                </a:solidFill>
                <a:effectLst>
                  <a:outerShdw blurRad="38100" dist="38100" dir="2700000" algn="tl">
                    <a:srgbClr val="000000">
                      <a:alpha val="43137"/>
                    </a:srgbClr>
                  </a:outerShdw>
                </a:effectLst>
              </a:rPr>
              <a:t>percent of live births exhibit some degree of sexual </a:t>
            </a:r>
            <a:r>
              <a:rPr lang="en-US" sz="2800" dirty="0" smtClean="0">
                <a:solidFill>
                  <a:schemeClr val="accent5">
                    <a:lumMod val="75000"/>
                  </a:schemeClr>
                </a:solidFill>
                <a:effectLst>
                  <a:outerShdw blurRad="38100" dist="38100" dir="2700000" algn="tl">
                    <a:srgbClr val="000000">
                      <a:alpha val="43137"/>
                    </a:srgbClr>
                  </a:outerShdw>
                </a:effectLst>
              </a:rPr>
              <a:t>ambiguity.</a:t>
            </a:r>
          </a:p>
          <a:p>
            <a:pPr marL="800100" lvl="1" indent="-342900">
              <a:lnSpc>
                <a:spcPct val="90000"/>
              </a:lnSpc>
              <a:buFont typeface="Arial"/>
              <a:buChar char="•"/>
              <a:defRPr/>
            </a:pPr>
            <a:r>
              <a:rPr lang="en-US" sz="2800" dirty="0" smtClean="0">
                <a:solidFill>
                  <a:srgbClr val="FFFF99"/>
                </a:solidFill>
                <a:effectLst>
                  <a:outerShdw blurRad="38100" dist="38100" dir="2700000" algn="tl">
                    <a:srgbClr val="000000">
                      <a:alpha val="43137"/>
                    </a:srgbClr>
                  </a:outerShdw>
                </a:effectLst>
              </a:rPr>
              <a:t>Between </a:t>
            </a:r>
            <a:r>
              <a:rPr lang="en-US" sz="2800" dirty="0">
                <a:solidFill>
                  <a:srgbClr val="FFFF99"/>
                </a:solidFill>
                <a:effectLst>
                  <a:outerShdw blurRad="38100" dist="38100" dir="2700000" algn="tl">
                    <a:srgbClr val="000000">
                      <a:alpha val="43137"/>
                    </a:srgbClr>
                  </a:outerShdw>
                </a:effectLst>
              </a:rPr>
              <a:t>0.1% and 0.2% of live births are ambiguous enough to become the subject of specialist medical attention, including surgery to disguise their sexual ambiguity.</a:t>
            </a:r>
          </a:p>
          <a:p>
            <a:pPr>
              <a:lnSpc>
                <a:spcPct val="90000"/>
              </a:lnSpc>
            </a:pPr>
            <a:endParaRPr lang="en-US" sz="2800" dirty="0">
              <a:solidFill>
                <a:srgbClr val="FFFFFF"/>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a:solidFill>
                <a:srgbClr val="FFFFFF"/>
              </a:solidFill>
              <a:effectLst>
                <a:outerShdw blurRad="38100" dist="38100" dir="2700000" algn="tl">
                  <a:srgbClr val="000000">
                    <a:alpha val="43137"/>
                  </a:srgbClr>
                </a:outerShdw>
              </a:effectLst>
            </a:endParaRPr>
          </a:p>
        </p:txBody>
      </p:sp>
      <p:sp>
        <p:nvSpPr>
          <p:cNvPr id="5" name="Title 1"/>
          <p:cNvSpPr txBox="1">
            <a:spLocks/>
          </p:cNvSpPr>
          <p:nvPr/>
        </p:nvSpPr>
        <p:spPr>
          <a:xfrm>
            <a:off x="304800" y="145572"/>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According to the Intersex Society of</a:t>
            </a:r>
          </a:p>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North America</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77096158"/>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endParaRPr lang="en-US" sz="2400" dirty="0">
              <a:solidFill>
                <a:srgbClr val="FFFFFF"/>
              </a:solidFill>
              <a:effectLst>
                <a:outerShdw blurRad="38100" dist="38100" dir="2700000" algn="tl">
                  <a:srgbClr val="000000">
                    <a:alpha val="43137"/>
                  </a:srgbClr>
                </a:outerShdw>
              </a:effectLst>
            </a:endParaRPr>
          </a:p>
        </p:txBody>
      </p:sp>
      <p:sp>
        <p:nvSpPr>
          <p:cNvPr id="4"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Epigenetics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498713852"/>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58454"/>
            <a:ext cx="7772400" cy="424815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75000"/>
              </a:lnSpc>
              <a:buFont typeface="Arial"/>
              <a:buChar char="•"/>
              <a:defRPr/>
            </a:pPr>
            <a:r>
              <a:rPr lang="en-US" sz="2800" dirty="0" err="1" smtClean="0">
                <a:solidFill>
                  <a:schemeClr val="bg1"/>
                </a:solidFill>
                <a:effectLst>
                  <a:outerShdw blurRad="38100" dist="38100" dir="2700000" algn="tl">
                    <a:srgbClr val="000000">
                      <a:alpha val="43137"/>
                    </a:srgbClr>
                  </a:outerShdw>
                </a:effectLst>
              </a:rPr>
              <a:t>Epi</a:t>
            </a:r>
            <a:r>
              <a:rPr lang="en-US" sz="2800" dirty="0" smtClean="0">
                <a:solidFill>
                  <a:schemeClr val="bg1"/>
                </a:solidFill>
                <a:effectLst>
                  <a:outerShdw blurRad="38100" dist="38100" dir="2700000" algn="tl">
                    <a:srgbClr val="000000">
                      <a:alpha val="43137"/>
                    </a:srgbClr>
                  </a:outerShdw>
                </a:effectLst>
              </a:rPr>
              <a:t> – means above: Genetics – DNA</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Epigenetics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287432402"/>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58454"/>
            <a:ext cx="7772400" cy="424815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75000"/>
              </a:lnSpc>
              <a:buFont typeface="Arial"/>
              <a:buChar char="•"/>
              <a:defRPr/>
            </a:pPr>
            <a:r>
              <a:rPr lang="en-US" sz="2800" dirty="0" err="1" smtClean="0">
                <a:solidFill>
                  <a:schemeClr val="accent5">
                    <a:lumMod val="75000"/>
                  </a:schemeClr>
                </a:solidFill>
                <a:effectLst>
                  <a:outerShdw blurRad="38100" dist="38100" dir="2700000" algn="tl">
                    <a:srgbClr val="000000">
                      <a:alpha val="43137"/>
                    </a:srgbClr>
                  </a:outerShdw>
                </a:effectLst>
              </a:rPr>
              <a:t>Epi</a:t>
            </a:r>
            <a:r>
              <a:rPr lang="en-US" sz="2800" dirty="0" smtClean="0">
                <a:solidFill>
                  <a:schemeClr val="accent5">
                    <a:lumMod val="75000"/>
                  </a:schemeClr>
                </a:solidFill>
                <a:effectLst>
                  <a:outerShdw blurRad="38100" dist="38100" dir="2700000" algn="tl">
                    <a:srgbClr val="000000">
                      <a:alpha val="43137"/>
                    </a:srgbClr>
                  </a:outerShdw>
                </a:effectLst>
              </a:rPr>
              <a:t> – means above: Genetics – DNA</a:t>
            </a:r>
          </a:p>
          <a:p>
            <a:pPr marL="342900" indent="-342900">
              <a:lnSpc>
                <a:spcPct val="75000"/>
              </a:lnSpc>
              <a:buFont typeface="Arial"/>
              <a:buChar char="•"/>
              <a:defRPr/>
            </a:pPr>
            <a:r>
              <a:rPr lang="en-US" sz="2800" dirty="0" smtClean="0">
                <a:solidFill>
                  <a:schemeClr val="bg1"/>
                </a:solidFill>
                <a:effectLst>
                  <a:outerShdw blurRad="38100" dist="38100" dir="2700000" algn="tl">
                    <a:srgbClr val="000000">
                      <a:alpha val="43137"/>
                    </a:srgbClr>
                  </a:outerShdw>
                </a:effectLst>
              </a:rPr>
              <a:t>The instructions that sit above the DNA instructing the DNA how to express itself</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Epigenetics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82146062"/>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58454"/>
            <a:ext cx="7772400" cy="424815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75000"/>
              </a:lnSpc>
              <a:buFont typeface="Arial"/>
              <a:buChar char="•"/>
              <a:defRPr/>
            </a:pPr>
            <a:r>
              <a:rPr lang="en-US" sz="2800" dirty="0" err="1" smtClean="0">
                <a:solidFill>
                  <a:schemeClr val="accent5">
                    <a:lumMod val="75000"/>
                  </a:schemeClr>
                </a:solidFill>
                <a:effectLst>
                  <a:outerShdw blurRad="38100" dist="38100" dir="2700000" algn="tl">
                    <a:srgbClr val="000000">
                      <a:alpha val="43137"/>
                    </a:srgbClr>
                  </a:outerShdw>
                </a:effectLst>
              </a:rPr>
              <a:t>Epi</a:t>
            </a:r>
            <a:r>
              <a:rPr lang="en-US" sz="2800" dirty="0" smtClean="0">
                <a:solidFill>
                  <a:schemeClr val="accent5">
                    <a:lumMod val="75000"/>
                  </a:schemeClr>
                </a:solidFill>
                <a:effectLst>
                  <a:outerShdw blurRad="38100" dist="38100" dir="2700000" algn="tl">
                    <a:srgbClr val="000000">
                      <a:alpha val="43137"/>
                    </a:srgbClr>
                  </a:outerShdw>
                </a:effectLst>
              </a:rPr>
              <a:t> – means above: Genetics – DNA</a:t>
            </a:r>
          </a:p>
          <a:p>
            <a:pPr marL="342900" indent="-342900">
              <a:lnSpc>
                <a:spcPct val="75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 instructions that sit above the DNA instructing the DNA how to express itself</a:t>
            </a:r>
          </a:p>
          <a:p>
            <a:pPr marL="342900" indent="-342900">
              <a:lnSpc>
                <a:spcPct val="75000"/>
              </a:lnSpc>
              <a:buFont typeface="Arial"/>
              <a:buChar char="•"/>
              <a:defRPr/>
            </a:pPr>
            <a:r>
              <a:rPr lang="en-US" sz="2800" dirty="0" smtClean="0">
                <a:solidFill>
                  <a:schemeClr val="bg1"/>
                </a:solidFill>
                <a:effectLst>
                  <a:outerShdw blurRad="38100" dist="38100" dir="2700000" algn="tl">
                    <a:srgbClr val="000000">
                      <a:alpha val="43137"/>
                    </a:srgbClr>
                  </a:outerShdw>
                </a:effectLst>
              </a:rPr>
              <a:t>Fetuses start out oriented female and require masculinization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Epigenetics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92562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1581150"/>
            <a:ext cx="7315200" cy="2209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The Law of Love</a:t>
            </a:r>
          </a:p>
          <a:p>
            <a:pPr marL="1257300" lvl="2" indent="-342900">
              <a:lnSpc>
                <a:spcPts val="2200"/>
              </a:lnSpc>
              <a:spcAft>
                <a:spcPts val="600"/>
              </a:spcAft>
              <a:buFont typeface="Arial" panose="020B0604020202020204" pitchFamily="34" charset="0"/>
              <a:buChar char="•"/>
            </a:pPr>
            <a:endParaRPr lang="en-US" sz="2800" dirty="0" smtClean="0">
              <a:solidFill>
                <a:schemeClr val="bg1"/>
              </a:solidFill>
              <a:effectLst>
                <a:outerShdw blurRad="38100" dist="38100" dir="2700000" algn="tl">
                  <a:srgbClr val="000000">
                    <a:alpha val="43137"/>
                  </a:srgbClr>
                </a:outerShdw>
              </a:effectLst>
            </a:endParaRPr>
          </a:p>
          <a:p>
            <a:pPr marL="1257300" lvl="2" indent="-342900">
              <a:lnSpc>
                <a:spcPts val="2200"/>
              </a:lnSpc>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The Law of Liberty</a:t>
            </a:r>
          </a:p>
        </p:txBody>
      </p:sp>
      <p:sp>
        <p:nvSpPr>
          <p:cNvPr id="4" name="TextBox 3"/>
          <p:cNvSpPr txBox="1">
            <a:spLocks noChangeArrowheads="1"/>
          </p:cNvSpPr>
          <p:nvPr/>
        </p:nvSpPr>
        <p:spPr>
          <a:xfrm>
            <a:off x="152400" y="119330"/>
            <a:ext cx="8686800" cy="7429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000" b="1" cap="small" spc="-100" dirty="0" smtClean="0">
                <a:solidFill>
                  <a:srgbClr val="FFFFCC"/>
                </a:solidFill>
                <a:effectLst>
                  <a:outerShdw blurRad="38100" dist="38100" dir="2700000" algn="tl">
                    <a:srgbClr val="000000">
                      <a:alpha val="43137"/>
                    </a:srgbClr>
                  </a:outerShdw>
                </a:effectLst>
              </a:rPr>
              <a:t>Two Constants/Evidenced-Based Boundaries</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151173602"/>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58454"/>
            <a:ext cx="7772400" cy="424815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75000"/>
              </a:lnSpc>
              <a:buFont typeface="Arial"/>
              <a:buChar char="•"/>
              <a:defRPr/>
            </a:pPr>
            <a:r>
              <a:rPr lang="en-US" sz="2800" dirty="0" err="1" smtClean="0">
                <a:solidFill>
                  <a:schemeClr val="accent5">
                    <a:lumMod val="75000"/>
                  </a:schemeClr>
                </a:solidFill>
                <a:effectLst>
                  <a:outerShdw blurRad="38100" dist="38100" dir="2700000" algn="tl">
                    <a:srgbClr val="000000">
                      <a:alpha val="43137"/>
                    </a:srgbClr>
                  </a:outerShdw>
                </a:effectLst>
              </a:rPr>
              <a:t>Epi</a:t>
            </a:r>
            <a:r>
              <a:rPr lang="en-US" sz="2800" dirty="0" smtClean="0">
                <a:solidFill>
                  <a:schemeClr val="accent5">
                    <a:lumMod val="75000"/>
                  </a:schemeClr>
                </a:solidFill>
                <a:effectLst>
                  <a:outerShdw blurRad="38100" dist="38100" dir="2700000" algn="tl">
                    <a:srgbClr val="000000">
                      <a:alpha val="43137"/>
                    </a:srgbClr>
                  </a:outerShdw>
                </a:effectLst>
              </a:rPr>
              <a:t> – means above: Genetics – DNA</a:t>
            </a:r>
          </a:p>
          <a:p>
            <a:pPr marL="342900" indent="-342900">
              <a:lnSpc>
                <a:spcPct val="75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 instructions that sit above the DNA instructing the DNA how to express itself</a:t>
            </a:r>
          </a:p>
          <a:p>
            <a:pPr marL="342900" indent="-342900">
              <a:lnSpc>
                <a:spcPct val="75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Fetuses start out oriented female and require masculinization </a:t>
            </a:r>
          </a:p>
          <a:p>
            <a:pPr marL="342900" indent="-342900">
              <a:lnSpc>
                <a:spcPct val="75000"/>
              </a:lnSpc>
              <a:buFont typeface="Arial"/>
              <a:buChar char="•"/>
            </a:pPr>
            <a:r>
              <a:rPr lang="en-US" sz="2800" dirty="0" smtClean="0">
                <a:solidFill>
                  <a:schemeClr val="bg1"/>
                </a:solidFill>
                <a:effectLst>
                  <a:outerShdw blurRad="38100" dist="38100" dir="2700000" algn="tl">
                    <a:srgbClr val="000000">
                      <a:alpha val="43137"/>
                    </a:srgbClr>
                  </a:outerShdw>
                </a:effectLst>
              </a:rPr>
              <a:t>Univ. of CA researcher William Rice identified two epigenetic markers that may be involved</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Epigenetics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86422351"/>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58454"/>
            <a:ext cx="7772400" cy="424815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75000"/>
              </a:lnSpc>
              <a:buFont typeface="Arial"/>
              <a:buChar char="•"/>
              <a:defRPr/>
            </a:pPr>
            <a:r>
              <a:rPr lang="en-US" sz="2800" dirty="0" err="1" smtClean="0">
                <a:solidFill>
                  <a:schemeClr val="accent5">
                    <a:lumMod val="75000"/>
                  </a:schemeClr>
                </a:solidFill>
                <a:effectLst>
                  <a:outerShdw blurRad="38100" dist="38100" dir="2700000" algn="tl">
                    <a:srgbClr val="000000">
                      <a:alpha val="43137"/>
                    </a:srgbClr>
                  </a:outerShdw>
                </a:effectLst>
              </a:rPr>
              <a:t>Epi</a:t>
            </a:r>
            <a:r>
              <a:rPr lang="en-US" sz="2800" dirty="0" smtClean="0">
                <a:solidFill>
                  <a:schemeClr val="accent5">
                    <a:lumMod val="75000"/>
                  </a:schemeClr>
                </a:solidFill>
                <a:effectLst>
                  <a:outerShdw blurRad="38100" dist="38100" dir="2700000" algn="tl">
                    <a:srgbClr val="000000">
                      <a:alpha val="43137"/>
                    </a:srgbClr>
                  </a:outerShdw>
                </a:effectLst>
              </a:rPr>
              <a:t> – means above: Genetics – DNA</a:t>
            </a:r>
          </a:p>
          <a:p>
            <a:pPr marL="342900" indent="-342900">
              <a:lnSpc>
                <a:spcPct val="75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 instructions that sit above the DNA instructing the DNA how to express itself</a:t>
            </a:r>
          </a:p>
          <a:p>
            <a:pPr marL="342900" indent="-342900">
              <a:lnSpc>
                <a:spcPct val="75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Fetuses start out oriented female and require masculinization </a:t>
            </a:r>
          </a:p>
          <a:p>
            <a:pPr marL="342900" indent="-342900">
              <a:lnSpc>
                <a:spcPct val="75000"/>
              </a:lnSpc>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Univ. of CA researcher William Rice identified two epigenetic markers that may be involved</a:t>
            </a:r>
          </a:p>
          <a:p>
            <a:pPr marL="342900" indent="-342900">
              <a:lnSpc>
                <a:spcPct val="75000"/>
              </a:lnSpc>
              <a:buFont typeface="Arial"/>
              <a:buChar char="•"/>
            </a:pPr>
            <a:r>
              <a:rPr lang="en-US" sz="2800" dirty="0" smtClean="0">
                <a:solidFill>
                  <a:schemeClr val="bg1"/>
                </a:solidFill>
                <a:effectLst>
                  <a:outerShdw blurRad="38100" dist="38100" dir="2700000" algn="tl">
                    <a:srgbClr val="000000">
                      <a:alpha val="43137"/>
                    </a:srgbClr>
                  </a:outerShdw>
                </a:effectLst>
              </a:rPr>
              <a:t>Testosterone masculinizes the brain</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Epigenetics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10698554"/>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58454"/>
            <a:ext cx="7772400" cy="424815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75000"/>
              </a:lnSpc>
              <a:buFont typeface="Arial"/>
              <a:buChar char="•"/>
              <a:defRPr/>
            </a:pPr>
            <a:r>
              <a:rPr lang="en-US" sz="2800" dirty="0" err="1" smtClean="0">
                <a:solidFill>
                  <a:schemeClr val="accent5">
                    <a:lumMod val="75000"/>
                  </a:schemeClr>
                </a:solidFill>
                <a:effectLst>
                  <a:outerShdw blurRad="38100" dist="38100" dir="2700000" algn="tl">
                    <a:srgbClr val="000000">
                      <a:alpha val="43137"/>
                    </a:srgbClr>
                  </a:outerShdw>
                </a:effectLst>
              </a:rPr>
              <a:t>Epi</a:t>
            </a:r>
            <a:r>
              <a:rPr lang="en-US" sz="2800" dirty="0" smtClean="0">
                <a:solidFill>
                  <a:schemeClr val="accent5">
                    <a:lumMod val="75000"/>
                  </a:schemeClr>
                </a:solidFill>
                <a:effectLst>
                  <a:outerShdw blurRad="38100" dist="38100" dir="2700000" algn="tl">
                    <a:srgbClr val="000000">
                      <a:alpha val="43137"/>
                    </a:srgbClr>
                  </a:outerShdw>
                </a:effectLst>
              </a:rPr>
              <a:t> – means above: Genetics – DNA</a:t>
            </a:r>
          </a:p>
          <a:p>
            <a:pPr marL="342900" indent="-342900">
              <a:lnSpc>
                <a:spcPct val="75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 instructions that sit above the DNA instructing the DNA how to express itself</a:t>
            </a:r>
          </a:p>
          <a:p>
            <a:pPr marL="342900" indent="-342900">
              <a:lnSpc>
                <a:spcPct val="75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Fetuses start out oriented female and require masculinization </a:t>
            </a:r>
          </a:p>
          <a:p>
            <a:pPr marL="342900" indent="-342900">
              <a:lnSpc>
                <a:spcPct val="75000"/>
              </a:lnSpc>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Univ. of CA researcher William Rice identified two epigenetic markers that may be involved</a:t>
            </a:r>
          </a:p>
          <a:p>
            <a:pPr marL="342900" indent="-342900">
              <a:lnSpc>
                <a:spcPct val="75000"/>
              </a:lnSpc>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Testosterone masculinizes the brain</a:t>
            </a:r>
          </a:p>
          <a:p>
            <a:pPr marL="342900" indent="-342900">
              <a:lnSpc>
                <a:spcPct val="75000"/>
              </a:lnSpc>
              <a:buFont typeface="Arial"/>
              <a:buChar char="•"/>
            </a:pPr>
            <a:r>
              <a:rPr lang="en-US" sz="2800" dirty="0" smtClean="0">
                <a:solidFill>
                  <a:schemeClr val="bg1"/>
                </a:solidFill>
                <a:effectLst>
                  <a:outerShdw blurRad="38100" dist="38100" dir="2700000" algn="tl">
                    <a:srgbClr val="000000">
                      <a:alpha val="43137"/>
                    </a:srgbClr>
                  </a:outerShdw>
                </a:effectLst>
              </a:rPr>
              <a:t>Epigenetic markers protect female brains and make male brains sensitive to testosterone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Epigenetics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2129312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58454"/>
            <a:ext cx="7772400" cy="424815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75000"/>
              </a:lnSpc>
              <a:buFont typeface="Arial"/>
              <a:buChar char="•"/>
              <a:defRPr/>
            </a:pPr>
            <a:r>
              <a:rPr lang="en-US" sz="2800" dirty="0" err="1" smtClean="0">
                <a:solidFill>
                  <a:schemeClr val="accent5">
                    <a:lumMod val="75000"/>
                  </a:schemeClr>
                </a:solidFill>
                <a:effectLst>
                  <a:outerShdw blurRad="38100" dist="38100" dir="2700000" algn="tl">
                    <a:srgbClr val="000000">
                      <a:alpha val="43137"/>
                    </a:srgbClr>
                  </a:outerShdw>
                </a:effectLst>
              </a:rPr>
              <a:t>Epi</a:t>
            </a:r>
            <a:r>
              <a:rPr lang="en-US" sz="2800" dirty="0" smtClean="0">
                <a:solidFill>
                  <a:schemeClr val="accent5">
                    <a:lumMod val="75000"/>
                  </a:schemeClr>
                </a:solidFill>
                <a:effectLst>
                  <a:outerShdw blurRad="38100" dist="38100" dir="2700000" algn="tl">
                    <a:srgbClr val="000000">
                      <a:alpha val="43137"/>
                    </a:srgbClr>
                  </a:outerShdw>
                </a:effectLst>
              </a:rPr>
              <a:t> – means above: Genetics – DNA</a:t>
            </a:r>
          </a:p>
          <a:p>
            <a:pPr marL="342900" indent="-342900">
              <a:lnSpc>
                <a:spcPct val="75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 instructions that sit above the DNA instructing the DNA how to express itself</a:t>
            </a:r>
          </a:p>
          <a:p>
            <a:pPr marL="342900" indent="-342900">
              <a:lnSpc>
                <a:spcPct val="75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Fetuses start out oriented female and require masculinization </a:t>
            </a:r>
          </a:p>
          <a:p>
            <a:pPr marL="342900" indent="-342900">
              <a:lnSpc>
                <a:spcPct val="75000"/>
              </a:lnSpc>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Univ. of CA researcher William Rice identified two epigenetic markers that may be involved</a:t>
            </a:r>
          </a:p>
          <a:p>
            <a:pPr marL="342900" indent="-342900">
              <a:lnSpc>
                <a:spcPct val="75000"/>
              </a:lnSpc>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Testosterone masculinizes the brain</a:t>
            </a:r>
          </a:p>
          <a:p>
            <a:pPr marL="342900" indent="-342900">
              <a:lnSpc>
                <a:spcPct val="75000"/>
              </a:lnSpc>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Epigenetic markers protect female brains and make male brains sensitive to testosterone </a:t>
            </a:r>
          </a:p>
          <a:p>
            <a:pPr marL="342900" indent="-342900">
              <a:lnSpc>
                <a:spcPct val="75000"/>
              </a:lnSpc>
              <a:buFont typeface="Arial"/>
              <a:buChar char="•"/>
            </a:pPr>
            <a:r>
              <a:rPr lang="en-US" sz="2800" dirty="0" smtClean="0">
                <a:solidFill>
                  <a:srgbClr val="FFFFFF"/>
                </a:solidFill>
                <a:effectLst>
                  <a:outerShdw blurRad="38100" dist="38100" dir="2700000" algn="tl">
                    <a:srgbClr val="000000">
                      <a:alpha val="43137"/>
                    </a:srgbClr>
                  </a:outerShdw>
                </a:effectLst>
              </a:rPr>
              <a:t>In some cases these markers are not reset</a:t>
            </a:r>
            <a:endParaRPr lang="en-US" sz="2800" dirty="0">
              <a:solidFill>
                <a:srgbClr val="FFFFFF"/>
              </a:solidFill>
              <a:effectLst>
                <a:outerShdw blurRad="38100" dist="38100" dir="2700000" algn="tl">
                  <a:srgbClr val="000000">
                    <a:alpha val="43137"/>
                  </a:srgbClr>
                </a:outerShdw>
              </a:effectLst>
            </a:endParaRP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Epigenetics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524987642"/>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Neural Developmental</a:t>
            </a:r>
            <a:endParaRPr lang="en-US" dirty="0"/>
          </a:p>
        </p:txBody>
      </p:sp>
      <p:sp>
        <p:nvSpPr>
          <p:cNvPr id="5" name="Content Placeholder 2"/>
          <p:cNvSpPr>
            <a:spLocks noGrp="1"/>
          </p:cNvSpPr>
          <p:nvPr>
            <p:ph idx="1"/>
          </p:nvPr>
        </p:nvSpPr>
        <p:spPr>
          <a:xfrm>
            <a:off x="685800" y="1099506"/>
            <a:ext cx="8001000" cy="3394472"/>
          </a:xfrm>
        </p:spPr>
        <p:txBody>
          <a:bodyPr>
            <a:normAutofit/>
          </a:bodyPr>
          <a:lstStyle/>
          <a:p>
            <a:pPr>
              <a:lnSpc>
                <a:spcPct val="90000"/>
              </a:lnSpc>
            </a:pPr>
            <a:r>
              <a:rPr lang="en-US" sz="2800" dirty="0"/>
              <a:t>From Birth to age 8 massive remodeling, with millions of neurons </a:t>
            </a:r>
            <a:r>
              <a:rPr lang="en-US" sz="2800" dirty="0" smtClean="0"/>
              <a:t>lost</a:t>
            </a:r>
            <a:endParaRPr lang="en-US" sz="2800" dirty="0"/>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1497542067"/>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Neural Developmental</a:t>
            </a:r>
            <a:endParaRPr lang="en-US" dirty="0"/>
          </a:p>
        </p:txBody>
      </p:sp>
      <p:sp>
        <p:nvSpPr>
          <p:cNvPr id="3" name="Content Placeholder 2"/>
          <p:cNvSpPr>
            <a:spLocks noGrp="1"/>
          </p:cNvSpPr>
          <p:nvPr>
            <p:ph idx="1"/>
          </p:nvPr>
        </p:nvSpPr>
        <p:spPr>
          <a:xfrm>
            <a:off x="685800" y="1099506"/>
            <a:ext cx="8001000" cy="3394472"/>
          </a:xfrm>
        </p:spPr>
        <p:txBody>
          <a:bodyPr>
            <a:normAutofit/>
          </a:bodyPr>
          <a:lstStyle/>
          <a:p>
            <a:pPr>
              <a:lnSpc>
                <a:spcPct val="90000"/>
              </a:lnSpc>
            </a:pPr>
            <a:r>
              <a:rPr lang="en-US" sz="2800" dirty="0">
                <a:solidFill>
                  <a:schemeClr val="accent5">
                    <a:lumMod val="75000"/>
                  </a:schemeClr>
                </a:solidFill>
              </a:rPr>
              <a:t>From Birth to age 8 massive remodeling, with millions of neurons lost</a:t>
            </a:r>
          </a:p>
          <a:p>
            <a:pPr>
              <a:lnSpc>
                <a:spcPct val="90000"/>
              </a:lnSpc>
            </a:pPr>
            <a:r>
              <a:rPr lang="en-US" sz="2800" dirty="0"/>
              <a:t>A second wave of neurogenesis, heavily concentrated in the PFC peaks in girls at 11 and boys at 12 followed by more remodeling and neuronal </a:t>
            </a:r>
            <a:r>
              <a:rPr lang="en-US" sz="2800" dirty="0" smtClean="0"/>
              <a:t>loss</a:t>
            </a:r>
            <a:endParaRPr lang="en-US" sz="2800"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1899802527"/>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52086"/>
            <a:ext cx="8229600" cy="475690"/>
          </a:xfrm>
        </p:spPr>
        <p:txBody>
          <a:bodyPr>
            <a:normAutofit fontScale="90000"/>
          </a:bodyPr>
          <a:lstStyle/>
          <a:p>
            <a:r>
              <a:rPr lang="en-US" dirty="0" smtClean="0"/>
              <a:t>Tara</a:t>
            </a:r>
            <a:endParaRPr lang="en-US" dirty="0"/>
          </a:p>
        </p:txBody>
      </p:sp>
      <p:sp>
        <p:nvSpPr>
          <p:cNvPr id="7" name="Content Placeholder 4"/>
          <p:cNvSpPr>
            <a:spLocks noGrp="1"/>
          </p:cNvSpPr>
          <p:nvPr>
            <p:ph idx="1"/>
          </p:nvPr>
        </p:nvSpPr>
        <p:spPr>
          <a:xfrm>
            <a:off x="685800" y="1099506"/>
            <a:ext cx="8001000" cy="3562350"/>
          </a:xfrm>
        </p:spPr>
        <p:txBody>
          <a:bodyPr/>
          <a:lstStyle/>
          <a:p>
            <a:pPr>
              <a:lnSpc>
                <a:spcPct val="90000"/>
              </a:lnSpc>
            </a:pPr>
            <a:r>
              <a:rPr lang="en-US" sz="2800" dirty="0" smtClean="0"/>
              <a:t>34 y/o MWF</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3590554575"/>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52086"/>
            <a:ext cx="8229600" cy="475690"/>
          </a:xfrm>
        </p:spPr>
        <p:txBody>
          <a:bodyPr>
            <a:normAutofit fontScale="90000"/>
          </a:bodyPr>
          <a:lstStyle/>
          <a:p>
            <a:r>
              <a:rPr lang="en-US" dirty="0" smtClean="0"/>
              <a:t>Tara</a:t>
            </a:r>
            <a:endParaRPr lang="en-US" dirty="0"/>
          </a:p>
        </p:txBody>
      </p:sp>
      <p:sp>
        <p:nvSpPr>
          <p:cNvPr id="7" name="Content Placeholder 4"/>
          <p:cNvSpPr>
            <a:spLocks noGrp="1"/>
          </p:cNvSpPr>
          <p:nvPr>
            <p:ph idx="1"/>
          </p:nvPr>
        </p:nvSpPr>
        <p:spPr>
          <a:xfrm>
            <a:off x="685800" y="1099506"/>
            <a:ext cx="8001000" cy="3562350"/>
          </a:xfrm>
        </p:spPr>
        <p:txBody>
          <a:bodyPr/>
          <a:lstStyle/>
          <a:p>
            <a:pPr>
              <a:lnSpc>
                <a:spcPct val="90000"/>
              </a:lnSpc>
            </a:pPr>
            <a:r>
              <a:rPr lang="en-US" sz="2800" dirty="0" smtClean="0">
                <a:solidFill>
                  <a:schemeClr val="accent5">
                    <a:lumMod val="75000"/>
                  </a:schemeClr>
                </a:solidFill>
              </a:rPr>
              <a:t>34 y/o MWF</a:t>
            </a:r>
          </a:p>
          <a:p>
            <a:pPr>
              <a:lnSpc>
                <a:spcPct val="90000"/>
              </a:lnSpc>
            </a:pPr>
            <a:r>
              <a:rPr lang="en-US" sz="2800" dirty="0" smtClean="0"/>
              <a:t>Presents with panic, GAD and emerging depression, feeling as if falling apart and unable to cope with life</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1499423788"/>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099506"/>
            <a:ext cx="8001000" cy="3562350"/>
          </a:xfrm>
        </p:spPr>
        <p:txBody>
          <a:bodyPr/>
          <a:lstStyle/>
          <a:p>
            <a:pPr>
              <a:lnSpc>
                <a:spcPct val="90000"/>
              </a:lnSpc>
            </a:pPr>
            <a:r>
              <a:rPr lang="en-US" sz="2800" dirty="0" smtClean="0">
                <a:solidFill>
                  <a:schemeClr val="accent5">
                    <a:lumMod val="75000"/>
                  </a:schemeClr>
                </a:solidFill>
              </a:rPr>
              <a:t>34 y/o MWF</a:t>
            </a:r>
          </a:p>
          <a:p>
            <a:pPr>
              <a:lnSpc>
                <a:spcPct val="90000"/>
              </a:lnSpc>
            </a:pPr>
            <a:r>
              <a:rPr lang="en-US" sz="2800" dirty="0" smtClean="0">
                <a:solidFill>
                  <a:schemeClr val="accent5">
                    <a:lumMod val="75000"/>
                  </a:schemeClr>
                </a:solidFill>
              </a:rPr>
              <a:t>Presents with panic, GAD and emerging depression, feeling as if falling apart and unable to cope with life</a:t>
            </a:r>
          </a:p>
          <a:p>
            <a:pPr>
              <a:lnSpc>
                <a:spcPct val="90000"/>
              </a:lnSpc>
            </a:pPr>
            <a:r>
              <a:rPr lang="en-US" sz="2800" dirty="0"/>
              <a:t>Identifies herself as bisexual – states was lesbian for many years, but later became bisexual</a:t>
            </a:r>
          </a:p>
          <a:p>
            <a:pPr>
              <a:lnSpc>
                <a:spcPct val="90000"/>
              </a:lnSpc>
            </a:pPr>
            <a:endParaRPr lang="en-US" sz="2800" dirty="0" smtClean="0"/>
          </a:p>
        </p:txBody>
      </p:sp>
      <p:sp>
        <p:nvSpPr>
          <p:cNvPr id="6" name="Title 1"/>
          <p:cNvSpPr>
            <a:spLocks noGrp="1"/>
          </p:cNvSpPr>
          <p:nvPr>
            <p:ph type="title"/>
          </p:nvPr>
        </p:nvSpPr>
        <p:spPr>
          <a:xfrm>
            <a:off x="457200" y="352086"/>
            <a:ext cx="8229600" cy="475690"/>
          </a:xfrm>
        </p:spPr>
        <p:txBody>
          <a:bodyPr>
            <a:normAutofit fontScale="90000"/>
          </a:bodyPr>
          <a:lstStyle/>
          <a:p>
            <a:r>
              <a:rPr lang="en-US" dirty="0" smtClean="0"/>
              <a:t>Tara</a:t>
            </a:r>
            <a:endParaRPr lang="en-US" dirty="0"/>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2386166408"/>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086"/>
            <a:ext cx="8229600" cy="475690"/>
          </a:xfrm>
        </p:spPr>
        <p:txBody>
          <a:bodyPr>
            <a:normAutofit fontScale="90000"/>
          </a:bodyPr>
          <a:lstStyle/>
          <a:p>
            <a:r>
              <a:rPr lang="en-US" dirty="0" smtClean="0"/>
              <a:t>Tara</a:t>
            </a:r>
            <a:endParaRPr lang="en-US" dirty="0"/>
          </a:p>
        </p:txBody>
      </p:sp>
      <p:sp>
        <p:nvSpPr>
          <p:cNvPr id="3" name="Content Placeholder 2"/>
          <p:cNvSpPr>
            <a:spLocks noGrp="1"/>
          </p:cNvSpPr>
          <p:nvPr>
            <p:ph idx="1"/>
          </p:nvPr>
        </p:nvSpPr>
        <p:spPr>
          <a:xfrm>
            <a:off x="685800" y="1136954"/>
            <a:ext cx="8001000" cy="4541744"/>
          </a:xfrm>
        </p:spPr>
        <p:txBody>
          <a:bodyPr>
            <a:normAutofit/>
          </a:bodyPr>
          <a:lstStyle/>
          <a:p>
            <a:pPr>
              <a:lnSpc>
                <a:spcPct val="80000"/>
              </a:lnSpc>
            </a:pPr>
            <a:r>
              <a:rPr lang="en-US" sz="2800" dirty="0" smtClean="0"/>
              <a:t>First romantic encounter was at age 14 with female roommate at Christian boarding school</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3682718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800100" lvl="1" indent="-342900">
              <a:spcAft>
                <a:spcPts val="1200"/>
              </a:spcAft>
              <a:buFont typeface="Arial" panose="020B0604020202020204" pitchFamily="34" charset="0"/>
              <a:buChar char="•"/>
            </a:pPr>
            <a:endParaRPr lang="en-US" dirty="0">
              <a:solidFill>
                <a:schemeClr val="accent5">
                  <a:lumMod val="60000"/>
                  <a:lumOff val="40000"/>
                </a:schemeClr>
              </a:solidFill>
            </a:endParaRPr>
          </a:p>
        </p:txBody>
      </p:sp>
      <p:sp>
        <p:nvSpPr>
          <p:cNvPr id="4" name="TextBox 3"/>
          <p:cNvSpPr txBox="1">
            <a:spLocks noChangeArrowheads="1"/>
          </p:cNvSpPr>
          <p:nvPr/>
        </p:nvSpPr>
        <p:spPr>
          <a:xfrm>
            <a:off x="2090530" y="1457325"/>
            <a:ext cx="4919870" cy="175260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4800" b="1" cap="small" spc="-100" dirty="0" smtClean="0">
                <a:solidFill>
                  <a:srgbClr val="FFFFCC"/>
                </a:solidFill>
              </a:rPr>
              <a:t>The Law</a:t>
            </a:r>
          </a:p>
          <a:p>
            <a:pPr algn="ctr">
              <a:lnSpc>
                <a:spcPct val="100000"/>
              </a:lnSpc>
              <a:defRPr/>
            </a:pPr>
            <a:r>
              <a:rPr lang="en-US" sz="4800" b="1" cap="small" spc="-100" dirty="0" smtClean="0">
                <a:solidFill>
                  <a:srgbClr val="FFFFCC"/>
                </a:solidFill>
              </a:rPr>
              <a:t>of Love</a:t>
            </a:r>
            <a:endParaRPr lang="en-US" sz="4800" b="1" cap="small" spc="-100" dirty="0" smtClean="0">
              <a:solidFill>
                <a:srgbClr val="FFFFCC"/>
              </a:solidFill>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717908501"/>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086"/>
            <a:ext cx="8229600" cy="475690"/>
          </a:xfrm>
        </p:spPr>
        <p:txBody>
          <a:bodyPr>
            <a:normAutofit fontScale="90000"/>
          </a:bodyPr>
          <a:lstStyle/>
          <a:p>
            <a:r>
              <a:rPr lang="en-US" dirty="0" smtClean="0"/>
              <a:t>Tara</a:t>
            </a:r>
            <a:endParaRPr lang="en-US" dirty="0"/>
          </a:p>
        </p:txBody>
      </p:sp>
      <p:sp>
        <p:nvSpPr>
          <p:cNvPr id="3" name="Content Placeholder 2"/>
          <p:cNvSpPr>
            <a:spLocks noGrp="1"/>
          </p:cNvSpPr>
          <p:nvPr>
            <p:ph idx="1"/>
          </p:nvPr>
        </p:nvSpPr>
        <p:spPr>
          <a:xfrm>
            <a:off x="685800" y="1136954"/>
            <a:ext cx="8001000" cy="4541744"/>
          </a:xfrm>
        </p:spPr>
        <p:txBody>
          <a:bodyPr>
            <a:normAutofit/>
          </a:bodyPr>
          <a:lstStyle/>
          <a:p>
            <a:pPr>
              <a:lnSpc>
                <a:spcPct val="80000"/>
              </a:lnSpc>
            </a:pPr>
            <a:r>
              <a:rPr lang="en-US" sz="2800" dirty="0" smtClean="0">
                <a:solidFill>
                  <a:schemeClr val="accent5">
                    <a:lumMod val="75000"/>
                  </a:schemeClr>
                </a:solidFill>
              </a:rPr>
              <a:t>First romantic encounter was at age 14 with female roommate at Christian boarding school</a:t>
            </a:r>
          </a:p>
          <a:p>
            <a:pPr>
              <a:lnSpc>
                <a:spcPct val="80000"/>
              </a:lnSpc>
            </a:pPr>
            <a:r>
              <a:rPr lang="en-US" sz="2800" dirty="0" smtClean="0"/>
              <a:t>Because of this thought of herself as lesbian</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1039628915"/>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086"/>
            <a:ext cx="8229600" cy="475690"/>
          </a:xfrm>
        </p:spPr>
        <p:txBody>
          <a:bodyPr>
            <a:normAutofit fontScale="90000"/>
          </a:bodyPr>
          <a:lstStyle/>
          <a:p>
            <a:r>
              <a:rPr lang="en-US" dirty="0" smtClean="0"/>
              <a:t>Tara</a:t>
            </a:r>
            <a:endParaRPr lang="en-US" dirty="0"/>
          </a:p>
        </p:txBody>
      </p:sp>
      <p:sp>
        <p:nvSpPr>
          <p:cNvPr id="3" name="Content Placeholder 2"/>
          <p:cNvSpPr>
            <a:spLocks noGrp="1"/>
          </p:cNvSpPr>
          <p:nvPr>
            <p:ph idx="1"/>
          </p:nvPr>
        </p:nvSpPr>
        <p:spPr>
          <a:xfrm>
            <a:off x="685800" y="1136954"/>
            <a:ext cx="8001000" cy="4541744"/>
          </a:xfrm>
        </p:spPr>
        <p:txBody>
          <a:bodyPr>
            <a:normAutofit/>
          </a:bodyPr>
          <a:lstStyle/>
          <a:p>
            <a:pPr>
              <a:lnSpc>
                <a:spcPct val="80000"/>
              </a:lnSpc>
            </a:pPr>
            <a:r>
              <a:rPr lang="en-US" sz="2800" dirty="0" smtClean="0">
                <a:solidFill>
                  <a:schemeClr val="accent5">
                    <a:lumMod val="75000"/>
                  </a:schemeClr>
                </a:solidFill>
              </a:rPr>
              <a:t>First romantic encounter was at age 14 with female roommate at Christian boarding school</a:t>
            </a:r>
          </a:p>
          <a:p>
            <a:pPr>
              <a:lnSpc>
                <a:spcPct val="80000"/>
              </a:lnSpc>
            </a:pPr>
            <a:r>
              <a:rPr lang="en-US" sz="2800" dirty="0" smtClean="0">
                <a:solidFill>
                  <a:schemeClr val="accent5">
                    <a:lumMod val="75000"/>
                  </a:schemeClr>
                </a:solidFill>
              </a:rPr>
              <a:t>Because of this thought of herself as lesbian</a:t>
            </a:r>
          </a:p>
          <a:p>
            <a:pPr>
              <a:lnSpc>
                <a:spcPct val="80000"/>
              </a:lnSpc>
            </a:pPr>
            <a:r>
              <a:rPr lang="en-US" sz="2800" dirty="0" smtClean="0"/>
              <a:t>In college had lesbian relationship with female roommate</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2192212867"/>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086"/>
            <a:ext cx="8229600" cy="475690"/>
          </a:xfrm>
        </p:spPr>
        <p:txBody>
          <a:bodyPr>
            <a:normAutofit fontScale="90000"/>
          </a:bodyPr>
          <a:lstStyle/>
          <a:p>
            <a:r>
              <a:rPr lang="en-US" dirty="0" smtClean="0"/>
              <a:t>Tara</a:t>
            </a:r>
            <a:endParaRPr lang="en-US" dirty="0"/>
          </a:p>
        </p:txBody>
      </p:sp>
      <p:sp>
        <p:nvSpPr>
          <p:cNvPr id="3" name="Content Placeholder 2"/>
          <p:cNvSpPr>
            <a:spLocks noGrp="1"/>
          </p:cNvSpPr>
          <p:nvPr>
            <p:ph idx="1"/>
          </p:nvPr>
        </p:nvSpPr>
        <p:spPr>
          <a:xfrm>
            <a:off x="685800" y="1136954"/>
            <a:ext cx="8001000" cy="4541744"/>
          </a:xfrm>
        </p:spPr>
        <p:txBody>
          <a:bodyPr>
            <a:normAutofit/>
          </a:bodyPr>
          <a:lstStyle/>
          <a:p>
            <a:pPr>
              <a:lnSpc>
                <a:spcPct val="80000"/>
              </a:lnSpc>
            </a:pPr>
            <a:r>
              <a:rPr lang="en-US" sz="2800" dirty="0" smtClean="0">
                <a:solidFill>
                  <a:schemeClr val="accent5">
                    <a:lumMod val="75000"/>
                  </a:schemeClr>
                </a:solidFill>
              </a:rPr>
              <a:t>First romantic encounter was at age 14 with female roommate at Christian boarding school</a:t>
            </a:r>
          </a:p>
          <a:p>
            <a:pPr>
              <a:lnSpc>
                <a:spcPct val="80000"/>
              </a:lnSpc>
            </a:pPr>
            <a:r>
              <a:rPr lang="en-US" sz="2800" dirty="0" smtClean="0">
                <a:solidFill>
                  <a:schemeClr val="accent5">
                    <a:lumMod val="75000"/>
                  </a:schemeClr>
                </a:solidFill>
              </a:rPr>
              <a:t>Because of this thought of herself as lesbian</a:t>
            </a:r>
          </a:p>
          <a:p>
            <a:pPr>
              <a:lnSpc>
                <a:spcPct val="80000"/>
              </a:lnSpc>
            </a:pPr>
            <a:r>
              <a:rPr lang="en-US" sz="2800" dirty="0" smtClean="0">
                <a:solidFill>
                  <a:schemeClr val="accent5">
                    <a:lumMod val="75000"/>
                  </a:schemeClr>
                </a:solidFill>
              </a:rPr>
              <a:t>In college had lesbian relationship with female roommate</a:t>
            </a:r>
          </a:p>
          <a:p>
            <a:pPr>
              <a:lnSpc>
                <a:spcPct val="80000"/>
              </a:lnSpc>
            </a:pPr>
            <a:r>
              <a:rPr lang="en-US" sz="2800" dirty="0" smtClean="0"/>
              <a:t>Later began having sexual relations with men, and changed her identity to bisexual and eventually married in late twenties and had a daughter</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3999885251"/>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546"/>
            <a:ext cx="8229600" cy="262778"/>
          </a:xfrm>
        </p:spPr>
        <p:txBody>
          <a:bodyPr>
            <a:normAutofit fontScale="90000"/>
          </a:bodyPr>
          <a:lstStyle/>
          <a:p>
            <a:r>
              <a:rPr lang="en-US" dirty="0" smtClean="0"/>
              <a:t>Tara – Key History</a:t>
            </a:r>
            <a:endParaRPr lang="en-US" dirty="0"/>
          </a:p>
        </p:txBody>
      </p:sp>
      <p:sp>
        <p:nvSpPr>
          <p:cNvPr id="3" name="Content Placeholder 2"/>
          <p:cNvSpPr>
            <a:spLocks noGrp="1"/>
          </p:cNvSpPr>
          <p:nvPr>
            <p:ph idx="1"/>
          </p:nvPr>
        </p:nvSpPr>
        <p:spPr>
          <a:xfrm>
            <a:off x="1524000" y="1047750"/>
            <a:ext cx="7162800" cy="3467100"/>
          </a:xfrm>
        </p:spPr>
        <p:txBody>
          <a:bodyPr>
            <a:noAutofit/>
          </a:bodyPr>
          <a:lstStyle/>
          <a:p>
            <a:pPr marL="0" indent="0">
              <a:lnSpc>
                <a:spcPct val="90000"/>
              </a:lnSpc>
              <a:buNone/>
            </a:pPr>
            <a:endParaRPr lang="en-US" sz="2400"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3761119395"/>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546"/>
            <a:ext cx="8229600" cy="262778"/>
          </a:xfrm>
        </p:spPr>
        <p:txBody>
          <a:bodyPr>
            <a:normAutofit fontScale="90000"/>
          </a:bodyPr>
          <a:lstStyle/>
          <a:p>
            <a:r>
              <a:rPr lang="en-US" dirty="0" smtClean="0"/>
              <a:t>Tara – Key History</a:t>
            </a:r>
            <a:endParaRPr lang="en-US" dirty="0"/>
          </a:p>
        </p:txBody>
      </p:sp>
      <p:sp>
        <p:nvSpPr>
          <p:cNvPr id="3" name="Content Placeholder 2"/>
          <p:cNvSpPr>
            <a:spLocks noGrp="1"/>
          </p:cNvSpPr>
          <p:nvPr>
            <p:ph idx="1"/>
          </p:nvPr>
        </p:nvSpPr>
        <p:spPr>
          <a:xfrm>
            <a:off x="685800" y="1153424"/>
            <a:ext cx="8001000" cy="3467100"/>
          </a:xfrm>
        </p:spPr>
        <p:txBody>
          <a:bodyPr>
            <a:noAutofit/>
          </a:bodyPr>
          <a:lstStyle/>
          <a:p>
            <a:pPr marL="283464" indent="-283464">
              <a:lnSpc>
                <a:spcPct val="75000"/>
              </a:lnSpc>
            </a:pPr>
            <a:r>
              <a:rPr lang="en-US" dirty="0" smtClean="0"/>
              <a:t>Father molested her from earliest memories until she moved out at 14 to go to boarding school</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203064884"/>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546"/>
            <a:ext cx="8229600" cy="262778"/>
          </a:xfrm>
        </p:spPr>
        <p:txBody>
          <a:bodyPr>
            <a:normAutofit fontScale="90000"/>
          </a:bodyPr>
          <a:lstStyle/>
          <a:p>
            <a:r>
              <a:rPr lang="en-US" dirty="0" smtClean="0"/>
              <a:t>Tara – Key History</a:t>
            </a:r>
            <a:endParaRPr lang="en-US" dirty="0"/>
          </a:p>
        </p:txBody>
      </p:sp>
      <p:sp>
        <p:nvSpPr>
          <p:cNvPr id="3" name="Content Placeholder 2"/>
          <p:cNvSpPr>
            <a:spLocks noGrp="1"/>
          </p:cNvSpPr>
          <p:nvPr>
            <p:ph idx="1"/>
          </p:nvPr>
        </p:nvSpPr>
        <p:spPr>
          <a:xfrm>
            <a:off x="685800" y="1153424"/>
            <a:ext cx="8001000" cy="3467100"/>
          </a:xfrm>
        </p:spPr>
        <p:txBody>
          <a:bodyPr>
            <a:noAutofit/>
          </a:bodyPr>
          <a:lstStyle/>
          <a:p>
            <a:pPr marL="283464" indent="-283464">
              <a:lnSpc>
                <a:spcPct val="75000"/>
              </a:lnSpc>
            </a:pPr>
            <a:r>
              <a:rPr lang="en-US" dirty="0" smtClean="0">
                <a:solidFill>
                  <a:schemeClr val="accent5">
                    <a:lumMod val="75000"/>
                  </a:schemeClr>
                </a:solidFill>
              </a:rPr>
              <a:t>Father molested her from earliest memories until she moved out at 14 to go to boarding school</a:t>
            </a:r>
          </a:p>
          <a:p>
            <a:pPr marL="285750" indent="-285750">
              <a:lnSpc>
                <a:spcPct val="75000"/>
              </a:lnSpc>
              <a:buFont typeface="Arial"/>
              <a:buChar char="•"/>
            </a:pPr>
            <a:r>
              <a:rPr lang="en-US" dirty="0" smtClean="0"/>
              <a:t>The abuse was seductive and “romantic” i.e. he made it out to be a “love” relationship with daddy, made her feel “special”</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3531697631"/>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546"/>
            <a:ext cx="8229600" cy="262778"/>
          </a:xfrm>
        </p:spPr>
        <p:txBody>
          <a:bodyPr>
            <a:normAutofit fontScale="90000"/>
          </a:bodyPr>
          <a:lstStyle/>
          <a:p>
            <a:r>
              <a:rPr lang="en-US" dirty="0" smtClean="0"/>
              <a:t>Tara – Key History</a:t>
            </a:r>
            <a:endParaRPr lang="en-US" dirty="0"/>
          </a:p>
        </p:txBody>
      </p:sp>
      <p:sp>
        <p:nvSpPr>
          <p:cNvPr id="3" name="Content Placeholder 2"/>
          <p:cNvSpPr>
            <a:spLocks noGrp="1"/>
          </p:cNvSpPr>
          <p:nvPr>
            <p:ph idx="1"/>
          </p:nvPr>
        </p:nvSpPr>
        <p:spPr>
          <a:xfrm>
            <a:off x="685800" y="1153424"/>
            <a:ext cx="8001000" cy="3467100"/>
          </a:xfrm>
        </p:spPr>
        <p:txBody>
          <a:bodyPr>
            <a:noAutofit/>
          </a:bodyPr>
          <a:lstStyle/>
          <a:p>
            <a:pPr marL="283464" indent="-283464">
              <a:lnSpc>
                <a:spcPct val="75000"/>
              </a:lnSpc>
            </a:pPr>
            <a:r>
              <a:rPr lang="en-US" dirty="0" smtClean="0">
                <a:solidFill>
                  <a:schemeClr val="accent5">
                    <a:lumMod val="75000"/>
                  </a:schemeClr>
                </a:solidFill>
              </a:rPr>
              <a:t>Father molested her from earliest memories until she moved out at 14 to go to boarding school</a:t>
            </a:r>
          </a:p>
          <a:p>
            <a:pPr marL="285750" indent="-285750">
              <a:lnSpc>
                <a:spcPct val="75000"/>
              </a:lnSpc>
              <a:buFont typeface="Arial"/>
              <a:buChar char="•"/>
            </a:pPr>
            <a:r>
              <a:rPr lang="en-US" dirty="0" smtClean="0">
                <a:solidFill>
                  <a:schemeClr val="accent5">
                    <a:lumMod val="75000"/>
                  </a:schemeClr>
                </a:solidFill>
              </a:rPr>
              <a:t>The abuse was seductive and “romantic” i.e. he made it out to be a “love” relationship with daddy, made her feel “special”</a:t>
            </a:r>
          </a:p>
          <a:p>
            <a:pPr marL="285750" indent="-285750">
              <a:lnSpc>
                <a:spcPct val="75000"/>
              </a:lnSpc>
              <a:buFont typeface="Arial"/>
              <a:buChar char="•"/>
            </a:pPr>
            <a:r>
              <a:rPr lang="en-US" dirty="0" smtClean="0">
                <a:effectLst>
                  <a:outerShdw blurRad="38100" dist="38100" dir="2700000" algn="tl">
                    <a:srgbClr val="000000">
                      <a:alpha val="43137"/>
                    </a:srgbClr>
                  </a:outerShdw>
                </a:effectLst>
              </a:rPr>
              <a:t>Altered </a:t>
            </a:r>
            <a:r>
              <a:rPr lang="en-US" dirty="0">
                <a:effectLst>
                  <a:outerShdw blurRad="38100" dist="38100" dir="2700000" algn="tl">
                    <a:srgbClr val="000000">
                      <a:alpha val="43137"/>
                    </a:srgbClr>
                  </a:outerShdw>
                </a:effectLst>
              </a:rPr>
              <a:t>boundaries, self, relationships, </a:t>
            </a:r>
            <a:r>
              <a:rPr lang="en-US" dirty="0" smtClean="0">
                <a:effectLst>
                  <a:outerShdw blurRad="38100" dist="38100" dir="2700000" algn="tl">
                    <a:srgbClr val="000000">
                      <a:alpha val="43137"/>
                    </a:srgbClr>
                  </a:outerShdw>
                </a:effectLst>
              </a:rPr>
              <a:t>intimacy</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1101879573"/>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546"/>
            <a:ext cx="8229600" cy="262778"/>
          </a:xfrm>
        </p:spPr>
        <p:txBody>
          <a:bodyPr>
            <a:normAutofit fontScale="90000"/>
          </a:bodyPr>
          <a:lstStyle/>
          <a:p>
            <a:r>
              <a:rPr lang="en-US" dirty="0" smtClean="0"/>
              <a:t>Tara – Key History</a:t>
            </a:r>
            <a:endParaRPr lang="en-US" dirty="0"/>
          </a:p>
        </p:txBody>
      </p:sp>
      <p:sp>
        <p:nvSpPr>
          <p:cNvPr id="3" name="Content Placeholder 2"/>
          <p:cNvSpPr>
            <a:spLocks noGrp="1"/>
          </p:cNvSpPr>
          <p:nvPr>
            <p:ph idx="1"/>
          </p:nvPr>
        </p:nvSpPr>
        <p:spPr>
          <a:xfrm>
            <a:off x="685800" y="1153424"/>
            <a:ext cx="8001000" cy="3467100"/>
          </a:xfrm>
        </p:spPr>
        <p:txBody>
          <a:bodyPr>
            <a:noAutofit/>
          </a:bodyPr>
          <a:lstStyle/>
          <a:p>
            <a:pPr marL="283464" indent="-283464">
              <a:lnSpc>
                <a:spcPct val="75000"/>
              </a:lnSpc>
            </a:pPr>
            <a:r>
              <a:rPr lang="en-US" dirty="0" smtClean="0">
                <a:solidFill>
                  <a:schemeClr val="accent5">
                    <a:lumMod val="75000"/>
                  </a:schemeClr>
                </a:solidFill>
              </a:rPr>
              <a:t>Father molested her from earliest memories until she moved out at 14 to go to boarding school</a:t>
            </a:r>
          </a:p>
          <a:p>
            <a:pPr marL="285750" indent="-285750">
              <a:lnSpc>
                <a:spcPct val="75000"/>
              </a:lnSpc>
              <a:buFont typeface="Arial"/>
              <a:buChar char="•"/>
            </a:pPr>
            <a:r>
              <a:rPr lang="en-US" dirty="0" smtClean="0">
                <a:solidFill>
                  <a:schemeClr val="accent5">
                    <a:lumMod val="75000"/>
                  </a:schemeClr>
                </a:solidFill>
              </a:rPr>
              <a:t>The abuse was seductive and “romantic” i.e. he made it out to be a “love” relationship with daddy, made her feel “special”</a:t>
            </a:r>
          </a:p>
          <a:p>
            <a:pPr marL="285750" indent="-285750">
              <a:lnSpc>
                <a:spcPct val="75000"/>
              </a:lnSpc>
              <a:buFont typeface="Arial"/>
              <a:buChar char="•"/>
            </a:pPr>
            <a:r>
              <a:rPr lang="en-US" dirty="0" smtClean="0">
                <a:solidFill>
                  <a:schemeClr val="accent5">
                    <a:lumMod val="75000"/>
                  </a:schemeClr>
                </a:solidFill>
                <a:effectLst>
                  <a:outerShdw blurRad="38100" dist="38100" dir="2700000" algn="tl">
                    <a:srgbClr val="000000">
                      <a:alpha val="43137"/>
                    </a:srgbClr>
                  </a:outerShdw>
                </a:effectLst>
              </a:rPr>
              <a:t>Altered </a:t>
            </a:r>
            <a:r>
              <a:rPr lang="en-US" dirty="0">
                <a:solidFill>
                  <a:schemeClr val="accent5">
                    <a:lumMod val="75000"/>
                  </a:schemeClr>
                </a:solidFill>
                <a:effectLst>
                  <a:outerShdw blurRad="38100" dist="38100" dir="2700000" algn="tl">
                    <a:srgbClr val="000000">
                      <a:alpha val="43137"/>
                    </a:srgbClr>
                  </a:outerShdw>
                </a:effectLst>
              </a:rPr>
              <a:t>boundaries, self, relationships, </a:t>
            </a:r>
            <a:r>
              <a:rPr lang="en-US" dirty="0" smtClean="0">
                <a:solidFill>
                  <a:schemeClr val="accent5">
                    <a:lumMod val="75000"/>
                  </a:schemeClr>
                </a:solidFill>
                <a:effectLst>
                  <a:outerShdw blurRad="38100" dist="38100" dir="2700000" algn="tl">
                    <a:srgbClr val="000000">
                      <a:alpha val="43137"/>
                    </a:srgbClr>
                  </a:outerShdw>
                </a:effectLst>
              </a:rPr>
              <a:t>intimacy</a:t>
            </a:r>
          </a:p>
          <a:p>
            <a:pPr marL="285750" indent="-285750">
              <a:lnSpc>
                <a:spcPct val="75000"/>
              </a:lnSpc>
              <a:buFont typeface="Arial"/>
              <a:buChar char="•"/>
            </a:pPr>
            <a:r>
              <a:rPr lang="en-US" dirty="0" smtClean="0">
                <a:effectLst>
                  <a:outerShdw blurRad="38100" dist="38100" dir="2700000" algn="tl">
                    <a:srgbClr val="000000">
                      <a:alpha val="43137"/>
                    </a:srgbClr>
                  </a:outerShdw>
                </a:effectLst>
              </a:rPr>
              <a:t>Came </a:t>
            </a:r>
            <a:r>
              <a:rPr lang="en-US" dirty="0">
                <a:effectLst>
                  <a:outerShdw blurRad="38100" dist="38100" dir="2700000" algn="tl">
                    <a:srgbClr val="000000">
                      <a:alpha val="43137"/>
                    </a:srgbClr>
                  </a:outerShdw>
                </a:effectLst>
              </a:rPr>
              <a:t>to believe healthy love included </a:t>
            </a:r>
            <a:r>
              <a:rPr lang="en-US" dirty="0" smtClean="0">
                <a:effectLst>
                  <a:outerShdw blurRad="38100" dist="38100" dir="2700000" algn="tl">
                    <a:srgbClr val="000000">
                      <a:alpha val="43137"/>
                    </a:srgbClr>
                  </a:outerShdw>
                </a:effectLst>
              </a:rPr>
              <a:t>sex</a:t>
            </a:r>
            <a:endParaRPr lang="en-US" dirty="0">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1982556728"/>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546"/>
            <a:ext cx="8229600" cy="262778"/>
          </a:xfrm>
        </p:spPr>
        <p:txBody>
          <a:bodyPr>
            <a:normAutofit fontScale="90000"/>
          </a:bodyPr>
          <a:lstStyle/>
          <a:p>
            <a:r>
              <a:rPr lang="en-US" dirty="0" smtClean="0"/>
              <a:t>Tara – Key History</a:t>
            </a:r>
            <a:endParaRPr lang="en-US" dirty="0"/>
          </a:p>
        </p:txBody>
      </p:sp>
      <p:sp>
        <p:nvSpPr>
          <p:cNvPr id="3" name="Content Placeholder 2"/>
          <p:cNvSpPr>
            <a:spLocks noGrp="1"/>
          </p:cNvSpPr>
          <p:nvPr>
            <p:ph idx="1"/>
          </p:nvPr>
        </p:nvSpPr>
        <p:spPr>
          <a:xfrm>
            <a:off x="685800" y="1153424"/>
            <a:ext cx="8001000" cy="3467100"/>
          </a:xfrm>
        </p:spPr>
        <p:txBody>
          <a:bodyPr>
            <a:noAutofit/>
          </a:bodyPr>
          <a:lstStyle/>
          <a:p>
            <a:pPr marL="283464" indent="-283464">
              <a:lnSpc>
                <a:spcPct val="75000"/>
              </a:lnSpc>
            </a:pPr>
            <a:r>
              <a:rPr lang="en-US" dirty="0" smtClean="0">
                <a:solidFill>
                  <a:schemeClr val="accent5">
                    <a:lumMod val="75000"/>
                  </a:schemeClr>
                </a:solidFill>
              </a:rPr>
              <a:t>Father molested her from earliest memories until she moved out at 14 to go to boarding school</a:t>
            </a:r>
          </a:p>
          <a:p>
            <a:pPr marL="285750" indent="-285750">
              <a:lnSpc>
                <a:spcPct val="75000"/>
              </a:lnSpc>
              <a:buFont typeface="Arial"/>
              <a:buChar char="•"/>
            </a:pPr>
            <a:r>
              <a:rPr lang="en-US" dirty="0" smtClean="0">
                <a:solidFill>
                  <a:schemeClr val="accent5">
                    <a:lumMod val="75000"/>
                  </a:schemeClr>
                </a:solidFill>
              </a:rPr>
              <a:t>The abuse was seductive and “romantic” i.e. he made it out to be a “love” relationship with daddy, made her feel “special”</a:t>
            </a:r>
          </a:p>
          <a:p>
            <a:pPr marL="285750" indent="-285750">
              <a:lnSpc>
                <a:spcPct val="75000"/>
              </a:lnSpc>
              <a:buFont typeface="Arial"/>
              <a:buChar char="•"/>
            </a:pPr>
            <a:r>
              <a:rPr lang="en-US" dirty="0" smtClean="0">
                <a:solidFill>
                  <a:schemeClr val="accent5">
                    <a:lumMod val="75000"/>
                  </a:schemeClr>
                </a:solidFill>
                <a:effectLst>
                  <a:outerShdw blurRad="38100" dist="38100" dir="2700000" algn="tl">
                    <a:srgbClr val="000000">
                      <a:alpha val="43137"/>
                    </a:srgbClr>
                  </a:outerShdw>
                </a:effectLst>
              </a:rPr>
              <a:t>Altered </a:t>
            </a:r>
            <a:r>
              <a:rPr lang="en-US" dirty="0">
                <a:solidFill>
                  <a:schemeClr val="accent5">
                    <a:lumMod val="75000"/>
                  </a:schemeClr>
                </a:solidFill>
                <a:effectLst>
                  <a:outerShdw blurRad="38100" dist="38100" dir="2700000" algn="tl">
                    <a:srgbClr val="000000">
                      <a:alpha val="43137"/>
                    </a:srgbClr>
                  </a:outerShdw>
                </a:effectLst>
              </a:rPr>
              <a:t>boundaries, self, relationships, </a:t>
            </a:r>
            <a:r>
              <a:rPr lang="en-US" dirty="0" smtClean="0">
                <a:solidFill>
                  <a:schemeClr val="accent5">
                    <a:lumMod val="75000"/>
                  </a:schemeClr>
                </a:solidFill>
                <a:effectLst>
                  <a:outerShdw blurRad="38100" dist="38100" dir="2700000" algn="tl">
                    <a:srgbClr val="000000">
                      <a:alpha val="43137"/>
                    </a:srgbClr>
                  </a:outerShdw>
                </a:effectLst>
              </a:rPr>
              <a:t>intimacy</a:t>
            </a:r>
          </a:p>
          <a:p>
            <a:pPr marL="285750" indent="-285750">
              <a:lnSpc>
                <a:spcPct val="75000"/>
              </a:lnSpc>
              <a:buFont typeface="Arial"/>
              <a:buChar char="•"/>
            </a:pPr>
            <a:r>
              <a:rPr lang="en-US" dirty="0" smtClean="0">
                <a:solidFill>
                  <a:schemeClr val="accent5">
                    <a:lumMod val="75000"/>
                  </a:schemeClr>
                </a:solidFill>
                <a:effectLst>
                  <a:outerShdw blurRad="38100" dist="38100" dir="2700000" algn="tl">
                    <a:srgbClr val="000000">
                      <a:alpha val="43137"/>
                    </a:srgbClr>
                  </a:outerShdw>
                </a:effectLst>
              </a:rPr>
              <a:t>Came </a:t>
            </a:r>
            <a:r>
              <a:rPr lang="en-US" dirty="0">
                <a:solidFill>
                  <a:schemeClr val="accent5">
                    <a:lumMod val="75000"/>
                  </a:schemeClr>
                </a:solidFill>
                <a:effectLst>
                  <a:outerShdw blurRad="38100" dist="38100" dir="2700000" algn="tl">
                    <a:srgbClr val="000000">
                      <a:alpha val="43137"/>
                    </a:srgbClr>
                  </a:outerShdw>
                </a:effectLst>
              </a:rPr>
              <a:t>to believe healthy love included sex</a:t>
            </a:r>
          </a:p>
          <a:p>
            <a:pPr marL="285750" indent="-285750">
              <a:lnSpc>
                <a:spcPct val="75000"/>
              </a:lnSpc>
              <a:buFont typeface="Arial"/>
              <a:buChar char="•"/>
            </a:pPr>
            <a:r>
              <a:rPr lang="en-US" dirty="0">
                <a:effectLst>
                  <a:outerShdw blurRad="38100" dist="38100" dir="2700000" algn="tl">
                    <a:srgbClr val="000000">
                      <a:alpha val="43137"/>
                    </a:srgbClr>
                  </a:outerShdw>
                </a:effectLst>
              </a:rPr>
              <a:t>Thus if you love someone you have sex with </a:t>
            </a:r>
            <a:r>
              <a:rPr lang="en-US" dirty="0" smtClean="0">
                <a:effectLst>
                  <a:outerShdw blurRad="38100" dist="38100" dir="2700000" algn="tl">
                    <a:srgbClr val="000000">
                      <a:alpha val="43137"/>
                    </a:srgbClr>
                  </a:outerShdw>
                </a:effectLst>
              </a:rPr>
              <a:t>them</a:t>
            </a:r>
            <a:endParaRPr lang="en-US" dirty="0">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1611748625"/>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546"/>
            <a:ext cx="8229600" cy="262778"/>
          </a:xfrm>
        </p:spPr>
        <p:txBody>
          <a:bodyPr>
            <a:normAutofit fontScale="90000"/>
          </a:bodyPr>
          <a:lstStyle/>
          <a:p>
            <a:r>
              <a:rPr lang="en-US" dirty="0" smtClean="0"/>
              <a:t>Tara – Key Intervention</a:t>
            </a:r>
            <a:endParaRPr lang="en-US" dirty="0"/>
          </a:p>
        </p:txBody>
      </p:sp>
      <p:sp>
        <p:nvSpPr>
          <p:cNvPr id="3" name="Content Placeholder 2"/>
          <p:cNvSpPr>
            <a:spLocks noGrp="1"/>
          </p:cNvSpPr>
          <p:nvPr>
            <p:ph idx="1"/>
          </p:nvPr>
        </p:nvSpPr>
        <p:spPr>
          <a:xfrm>
            <a:off x="685800" y="1047750"/>
            <a:ext cx="8001000" cy="3467100"/>
          </a:xfrm>
        </p:spPr>
        <p:txBody>
          <a:bodyPr>
            <a:noAutofit/>
          </a:bodyPr>
          <a:lstStyle/>
          <a:p>
            <a:pPr marL="285750" indent="-285750">
              <a:buFont typeface="Arial"/>
              <a:buChar char="•"/>
            </a:pPr>
            <a:r>
              <a:rPr lang="en-US" dirty="0" smtClean="0">
                <a:effectLst>
                  <a:outerShdw blurRad="38100" dist="38100" dir="2700000" algn="tl">
                    <a:srgbClr val="000000">
                      <a:alpha val="43137"/>
                    </a:srgbClr>
                  </a:outerShdw>
                </a:effectLst>
              </a:rPr>
              <a:t>She said, “I’ve never been intimate with someone I didn’t have sex with.”</a:t>
            </a:r>
          </a:p>
          <a:p>
            <a:pPr>
              <a:lnSpc>
                <a:spcPct val="90000"/>
              </a:lnSpc>
            </a:pPr>
            <a:endParaRPr lang="en-US" dirty="0"/>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2304858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3352800" y="895349"/>
            <a:ext cx="5486400" cy="38862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80000"/>
              </a:lnSpc>
              <a:spcAft>
                <a:spcPts val="0"/>
              </a:spcAft>
            </a:pPr>
            <a:endParaRPr lang="en-US" sz="1800" dirty="0">
              <a:solidFill>
                <a:schemeClr val="bg1"/>
              </a:solidFill>
              <a:effectLst>
                <a:outerShdw blurRad="38100" dist="38100" dir="2700000" algn="tl">
                  <a:srgbClr val="000000">
                    <a:alpha val="43137"/>
                  </a:srgbClr>
                </a:outerShdw>
              </a:effectLst>
            </a:endParaRPr>
          </a:p>
        </p:txBody>
      </p:sp>
      <p:sp>
        <p:nvSpPr>
          <p:cNvPr id="7" name="TextBox 6"/>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Integrative Evidenced-Based Approach</a:t>
            </a:r>
            <a:endParaRPr lang="en-US" sz="3200" b="1" cap="small" spc="50" dirty="0">
              <a:solidFill>
                <a:srgbClr val="FFFFCC"/>
              </a:solidFill>
              <a:effectLst>
                <a:outerShdw blurRad="38100" dist="38100" dir="2700000" algn="tl">
                  <a:srgbClr val="000000">
                    <a:alpha val="43137"/>
                  </a:srgbClr>
                </a:outerShdw>
              </a:effectLst>
            </a:endParaRPr>
          </a:p>
        </p:txBody>
      </p:sp>
      <p:pic>
        <p:nvPicPr>
          <p:cNvPr id="8" name="Picture 7" descr="PPT_VennDiagram_all.png"/>
          <p:cNvPicPr>
            <a:picLocks noChangeAspect="1"/>
          </p:cNvPicPr>
          <p:nvPr/>
        </p:nvPicPr>
        <p:blipFill rotWithShape="1">
          <a:blip r:embed="rId2" cstate="print">
            <a:extLst>
              <a:ext uri="{28A0092B-C50C-407E-A947-70E740481C1C}">
                <a14:useLocalDpi xmlns:a14="http://schemas.microsoft.com/office/drawing/2010/main" val="0"/>
              </a:ext>
            </a:extLst>
          </a:blip>
          <a:srcRect l="15202" t="7597" r="16622" b="9211"/>
          <a:stretch/>
        </p:blipFill>
        <p:spPr>
          <a:xfrm>
            <a:off x="609600" y="1352550"/>
            <a:ext cx="2805831" cy="2743200"/>
          </a:xfrm>
          <a:prstGeom prst="rect">
            <a:avLst/>
          </a:prstGeom>
        </p:spPr>
      </p:pic>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00329160"/>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546"/>
            <a:ext cx="8229600" cy="262778"/>
          </a:xfrm>
        </p:spPr>
        <p:txBody>
          <a:bodyPr>
            <a:normAutofit fontScale="90000"/>
          </a:bodyPr>
          <a:lstStyle/>
          <a:p>
            <a:r>
              <a:rPr lang="en-US" dirty="0" smtClean="0"/>
              <a:t>Tara – Key Intervention</a:t>
            </a:r>
            <a:endParaRPr lang="en-US" dirty="0"/>
          </a:p>
        </p:txBody>
      </p:sp>
      <p:sp>
        <p:nvSpPr>
          <p:cNvPr id="3" name="Content Placeholder 2"/>
          <p:cNvSpPr>
            <a:spLocks noGrp="1"/>
          </p:cNvSpPr>
          <p:nvPr>
            <p:ph idx="1"/>
          </p:nvPr>
        </p:nvSpPr>
        <p:spPr>
          <a:xfrm>
            <a:off x="685800" y="1047750"/>
            <a:ext cx="8001000" cy="3467100"/>
          </a:xfrm>
        </p:spPr>
        <p:txBody>
          <a:bodyPr>
            <a:noAutofit/>
          </a:bodyPr>
          <a:lstStyle/>
          <a:p>
            <a:pPr marL="285750" indent="-285750">
              <a:buFont typeface="Arial"/>
              <a:buChar char="•"/>
            </a:pPr>
            <a:r>
              <a:rPr lang="en-US" dirty="0" smtClean="0">
                <a:solidFill>
                  <a:schemeClr val="accent5">
                    <a:lumMod val="75000"/>
                  </a:schemeClr>
                </a:solidFill>
                <a:effectLst>
                  <a:outerShdw blurRad="38100" dist="38100" dir="2700000" algn="tl">
                    <a:srgbClr val="000000">
                      <a:alpha val="43137"/>
                    </a:srgbClr>
                  </a:outerShdw>
                </a:effectLst>
              </a:rPr>
              <a:t>She said, “I’ve never been intimate with someone I didn’t have sex with.”</a:t>
            </a:r>
          </a:p>
          <a:p>
            <a:pPr marL="285750" indent="-285750">
              <a:buFont typeface="Arial"/>
              <a:buChar char="•"/>
            </a:pPr>
            <a:r>
              <a:rPr lang="en-US" dirty="0" smtClean="0">
                <a:effectLst>
                  <a:outerShdw blurRad="38100" dist="38100" dir="2700000" algn="tl">
                    <a:srgbClr val="000000">
                      <a:alpha val="43137"/>
                    </a:srgbClr>
                  </a:outerShdw>
                </a:effectLst>
              </a:rPr>
              <a:t>I said, “What about us?”</a:t>
            </a:r>
            <a:endParaRPr lang="en-US" dirty="0">
              <a:effectLst>
                <a:outerShdw blurRad="38100" dist="38100" dir="2700000" algn="tl">
                  <a:srgbClr val="000000">
                    <a:alpha val="43137"/>
                  </a:srgbClr>
                </a:outerShdw>
              </a:effectLst>
            </a:endParaRPr>
          </a:p>
          <a:p>
            <a:pPr>
              <a:lnSpc>
                <a:spcPct val="90000"/>
              </a:lnSpc>
            </a:pPr>
            <a:endParaRPr lang="en-US" dirty="0"/>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34248097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endParaRPr lang="en-US" sz="2000" dirty="0">
              <a:solidFill>
                <a:srgbClr val="FFFFFF"/>
              </a:solidFill>
              <a:effectLst>
                <a:outerShdw blurRad="38100" dist="38100" dir="2700000" algn="tl">
                  <a:srgbClr val="000000">
                    <a:alpha val="43137"/>
                  </a:srgbClr>
                </a:outerShdw>
              </a:effectLst>
            </a:endParaRPr>
          </a:p>
        </p:txBody>
      </p:sp>
      <p:sp>
        <p:nvSpPr>
          <p:cNvPr id="4"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Determines Male and Female?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15272609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bg1"/>
                </a:solidFill>
                <a:effectLst>
                  <a:outerShdw blurRad="38100" dist="38100" dir="2700000" algn="tl">
                    <a:srgbClr val="000000">
                      <a:alpha val="43137"/>
                    </a:srgbClr>
                  </a:outerShdw>
                </a:effectLst>
              </a:rPr>
              <a:t>Chromosomes</a:t>
            </a:r>
            <a:r>
              <a:rPr lang="en-US" sz="2800" dirty="0">
                <a:solidFill>
                  <a:schemeClr val="bg1"/>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Determines Male and Female?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11654062"/>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Chromosomes</a:t>
            </a:r>
            <a:r>
              <a:rPr lang="en-US" sz="2800" dirty="0">
                <a:solidFill>
                  <a:schemeClr val="accent5">
                    <a:lumMod val="75000"/>
                  </a:schemeClr>
                </a:solidFill>
                <a:effectLst>
                  <a:outerShdw blurRad="38100" dist="38100" dir="2700000" algn="tl">
                    <a:srgbClr val="000000">
                      <a:alpha val="43137"/>
                    </a:srgbClr>
                  </a:outerShdw>
                </a:effectLst>
              </a:rPr>
              <a:t>? </a:t>
            </a:r>
          </a:p>
          <a:p>
            <a:pPr marL="342900" indent="-342900">
              <a:buFont typeface="Arial"/>
              <a:buChar char="•"/>
            </a:pPr>
            <a:r>
              <a:rPr lang="en-US" sz="2800" dirty="0">
                <a:solidFill>
                  <a:schemeClr val="bg1"/>
                </a:solidFill>
                <a:effectLst>
                  <a:outerShdw blurRad="38100" dist="38100" dir="2700000" algn="tl">
                    <a:srgbClr val="000000">
                      <a:alpha val="43137"/>
                    </a:srgbClr>
                  </a:outerShdw>
                </a:effectLst>
              </a:rPr>
              <a:t>Genitalia</a:t>
            </a:r>
            <a:r>
              <a:rPr lang="en-US" sz="2800" dirty="0" smtClean="0">
                <a:solidFill>
                  <a:schemeClr val="bg1"/>
                </a:solidFill>
                <a:effectLst>
                  <a:outerShdw blurRad="38100" dist="38100" dir="2700000" algn="tl">
                    <a:srgbClr val="000000">
                      <a:alpha val="43137"/>
                    </a:srgbClr>
                  </a:outerShdw>
                </a:effectLst>
              </a:rPr>
              <a:t>?</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Determines Male and Female?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41701560"/>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Chromosomes</a:t>
            </a:r>
            <a:r>
              <a:rPr lang="en-US" sz="2800" dirty="0">
                <a:solidFill>
                  <a:schemeClr val="accent5">
                    <a:lumMod val="75000"/>
                  </a:schemeClr>
                </a:solidFill>
                <a:effectLst>
                  <a:outerShdw blurRad="38100" dist="38100" dir="2700000" algn="tl">
                    <a:srgbClr val="000000">
                      <a:alpha val="43137"/>
                    </a:srgbClr>
                  </a:outerShdw>
                </a:effectLst>
              </a:rPr>
              <a:t>? </a:t>
            </a:r>
          </a:p>
          <a:p>
            <a:pPr marL="342900" indent="-342900">
              <a:buFont typeface="Arial"/>
              <a:buChar char="•"/>
            </a:pPr>
            <a:r>
              <a:rPr lang="en-US" sz="2800" dirty="0">
                <a:solidFill>
                  <a:schemeClr val="accent5">
                    <a:lumMod val="75000"/>
                  </a:schemeClr>
                </a:solidFill>
                <a:effectLst>
                  <a:outerShdw blurRad="38100" dist="38100" dir="2700000" algn="tl">
                    <a:srgbClr val="000000">
                      <a:alpha val="43137"/>
                    </a:srgbClr>
                  </a:outerShdw>
                </a:effectLst>
              </a:rPr>
              <a:t>Genitalia</a:t>
            </a:r>
            <a:r>
              <a:rPr lang="en-US" sz="2800" dirty="0" smtClean="0">
                <a:solidFill>
                  <a:schemeClr val="accent5">
                    <a:lumMod val="75000"/>
                  </a:schemeClr>
                </a:solidFill>
                <a:effectLst>
                  <a:outerShdw blurRad="38100" dist="38100" dir="2700000" algn="tl">
                    <a:srgbClr val="000000">
                      <a:alpha val="43137"/>
                    </a:srgbClr>
                  </a:outerShdw>
                </a:effectLst>
              </a:rPr>
              <a:t>?</a:t>
            </a:r>
          </a:p>
          <a:p>
            <a:pPr marL="342900" indent="-342900">
              <a:buFont typeface="Arial"/>
              <a:buChar char="•"/>
            </a:pPr>
            <a:r>
              <a:rPr lang="en-US" sz="2800" dirty="0" smtClean="0">
                <a:solidFill>
                  <a:schemeClr val="bg1"/>
                </a:solidFill>
                <a:effectLst>
                  <a:outerShdw blurRad="38100" dist="38100" dir="2700000" algn="tl">
                    <a:srgbClr val="000000">
                      <a:alpha val="43137"/>
                    </a:srgbClr>
                  </a:outerShdw>
                </a:effectLst>
              </a:rPr>
              <a:t>Hormone levels?</a:t>
            </a:r>
            <a:endParaRPr lang="en-US" sz="2800" dirty="0">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Determines Male and Female?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24852409"/>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Chromosomes</a:t>
            </a:r>
            <a:r>
              <a:rPr lang="en-US" sz="2800" dirty="0">
                <a:solidFill>
                  <a:schemeClr val="accent5">
                    <a:lumMod val="75000"/>
                  </a:schemeClr>
                </a:solidFill>
                <a:effectLst>
                  <a:outerShdw blurRad="38100" dist="38100" dir="2700000" algn="tl">
                    <a:srgbClr val="000000">
                      <a:alpha val="43137"/>
                    </a:srgbClr>
                  </a:outerShdw>
                </a:effectLst>
              </a:rPr>
              <a:t>? </a:t>
            </a:r>
          </a:p>
          <a:p>
            <a:pPr marL="342900" indent="-342900">
              <a:buFont typeface="Arial"/>
              <a:buChar char="•"/>
            </a:pPr>
            <a:r>
              <a:rPr lang="en-US" sz="2800" dirty="0">
                <a:solidFill>
                  <a:schemeClr val="accent5">
                    <a:lumMod val="75000"/>
                  </a:schemeClr>
                </a:solidFill>
                <a:effectLst>
                  <a:outerShdw blurRad="38100" dist="38100" dir="2700000" algn="tl">
                    <a:srgbClr val="000000">
                      <a:alpha val="43137"/>
                    </a:srgbClr>
                  </a:outerShdw>
                </a:effectLst>
              </a:rPr>
              <a:t>Genitalia</a:t>
            </a:r>
            <a:r>
              <a:rPr lang="en-US" sz="2800" dirty="0" smtClean="0">
                <a:solidFill>
                  <a:schemeClr val="accent5">
                    <a:lumMod val="75000"/>
                  </a:schemeClr>
                </a:solidFill>
                <a:effectLst>
                  <a:outerShdw blurRad="38100" dist="38100" dir="2700000" algn="tl">
                    <a:srgbClr val="000000">
                      <a:alpha val="43137"/>
                    </a:srgbClr>
                  </a:outerShdw>
                </a:effectLst>
              </a:rPr>
              <a:t>?</a:t>
            </a:r>
          </a:p>
          <a:p>
            <a:pPr marL="342900" indent="-342900">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Hormone levels?</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buFont typeface="Arial"/>
              <a:buChar char="•"/>
            </a:pPr>
            <a:r>
              <a:rPr lang="en-US" sz="2800" dirty="0">
                <a:solidFill>
                  <a:schemeClr val="bg1"/>
                </a:solidFill>
                <a:effectLst>
                  <a:outerShdw blurRad="38100" dist="38100" dir="2700000" algn="tl">
                    <a:srgbClr val="000000">
                      <a:alpha val="43137"/>
                    </a:srgbClr>
                  </a:outerShdw>
                </a:effectLst>
              </a:rPr>
              <a:t>Mental orientation, </a:t>
            </a:r>
            <a:r>
              <a:rPr lang="en-US" sz="2800" dirty="0" smtClean="0">
                <a:solidFill>
                  <a:schemeClr val="bg1"/>
                </a:solidFill>
                <a:effectLst>
                  <a:outerShdw blurRad="38100" dist="38100" dir="2700000" algn="tl">
                    <a:srgbClr val="000000">
                      <a:alpha val="43137"/>
                    </a:srgbClr>
                  </a:outerShdw>
                </a:effectLst>
              </a:rPr>
              <a:t>identity/individuality?</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Determines Male and Female?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602785413"/>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Chromosomes</a:t>
            </a:r>
            <a:r>
              <a:rPr lang="en-US" sz="2800" dirty="0">
                <a:solidFill>
                  <a:schemeClr val="accent5">
                    <a:lumMod val="75000"/>
                  </a:schemeClr>
                </a:solidFill>
                <a:effectLst>
                  <a:outerShdw blurRad="38100" dist="38100" dir="2700000" algn="tl">
                    <a:srgbClr val="000000">
                      <a:alpha val="43137"/>
                    </a:srgbClr>
                  </a:outerShdw>
                </a:effectLst>
              </a:rPr>
              <a:t>? </a:t>
            </a:r>
          </a:p>
          <a:p>
            <a:pPr marL="342900" indent="-342900">
              <a:buFont typeface="Arial"/>
              <a:buChar char="•"/>
            </a:pPr>
            <a:r>
              <a:rPr lang="en-US" sz="2800" dirty="0">
                <a:solidFill>
                  <a:schemeClr val="accent5">
                    <a:lumMod val="75000"/>
                  </a:schemeClr>
                </a:solidFill>
                <a:effectLst>
                  <a:outerShdw blurRad="38100" dist="38100" dir="2700000" algn="tl">
                    <a:srgbClr val="000000">
                      <a:alpha val="43137"/>
                    </a:srgbClr>
                  </a:outerShdw>
                </a:effectLst>
              </a:rPr>
              <a:t>Genitalia</a:t>
            </a:r>
            <a:r>
              <a:rPr lang="en-US" sz="2800" dirty="0" smtClean="0">
                <a:solidFill>
                  <a:schemeClr val="accent5">
                    <a:lumMod val="75000"/>
                  </a:schemeClr>
                </a:solidFill>
                <a:effectLst>
                  <a:outerShdw blurRad="38100" dist="38100" dir="2700000" algn="tl">
                    <a:srgbClr val="000000">
                      <a:alpha val="43137"/>
                    </a:srgbClr>
                  </a:outerShdw>
                </a:effectLst>
              </a:rPr>
              <a:t>?</a:t>
            </a:r>
          </a:p>
          <a:p>
            <a:pPr marL="342900" indent="-342900">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Hormone levels?</a:t>
            </a: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buFont typeface="Arial"/>
              <a:buChar char="•"/>
            </a:pPr>
            <a:r>
              <a:rPr lang="en-US" sz="2800" dirty="0">
                <a:solidFill>
                  <a:schemeClr val="accent5">
                    <a:lumMod val="75000"/>
                  </a:schemeClr>
                </a:solidFill>
                <a:effectLst>
                  <a:outerShdw blurRad="38100" dist="38100" dir="2700000" algn="tl">
                    <a:srgbClr val="000000">
                      <a:alpha val="43137"/>
                    </a:srgbClr>
                  </a:outerShdw>
                </a:effectLst>
              </a:rPr>
              <a:t>Mental orientation, identity/individuality?</a:t>
            </a:r>
          </a:p>
          <a:p>
            <a:pPr marL="342900" indent="-342900">
              <a:buFont typeface="Arial"/>
              <a:buChar char="•"/>
            </a:pPr>
            <a:r>
              <a:rPr lang="en-US" sz="2800" dirty="0">
                <a:solidFill>
                  <a:schemeClr val="bg1"/>
                </a:solidFill>
                <a:effectLst>
                  <a:outerShdw blurRad="38100" dist="38100" dir="2700000" algn="tl">
                    <a:srgbClr val="000000">
                      <a:alpha val="43137"/>
                    </a:srgbClr>
                  </a:outerShdw>
                </a:effectLst>
              </a:rPr>
              <a:t>Behavior</a:t>
            </a:r>
            <a:r>
              <a:rPr lang="en-US" sz="2800" dirty="0" smtClean="0">
                <a:solidFill>
                  <a:schemeClr val="bg1"/>
                </a:solidFill>
                <a:effectLst>
                  <a:outerShdw blurRad="38100" dist="38100" dir="2700000" algn="tl">
                    <a:srgbClr val="000000">
                      <a:alpha val="43137"/>
                    </a:srgbClr>
                  </a:outerShdw>
                </a:effectLst>
              </a:rPr>
              <a:t>?</a:t>
            </a:r>
            <a:endParaRPr lang="en-US" sz="2800" dirty="0">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Determines Male and Female?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208374590"/>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smtClean="0">
                <a:solidFill>
                  <a:srgbClr val="FFFFFF"/>
                </a:solidFill>
                <a:effectLst>
                  <a:outerShdw blurRad="38100" dist="38100" dir="2700000" algn="tl">
                    <a:srgbClr val="000000">
                      <a:alpha val="43137"/>
                    </a:srgbClr>
                  </a:outerShdw>
                </a:effectLst>
              </a:rPr>
              <a:t>What </a:t>
            </a:r>
            <a:r>
              <a:rPr lang="en-US" sz="2800" dirty="0">
                <a:solidFill>
                  <a:srgbClr val="FFFFFF"/>
                </a:solidFill>
                <a:effectLst>
                  <a:outerShdw blurRad="38100" dist="38100" dir="2700000" algn="tl">
                    <a:srgbClr val="000000">
                      <a:alpha val="43137"/>
                    </a:srgbClr>
                  </a:outerShdw>
                </a:effectLst>
              </a:rPr>
              <a:t>does this mean</a:t>
            </a:r>
            <a:r>
              <a:rPr lang="en-US" sz="2800" dirty="0" smtClean="0">
                <a:solidFill>
                  <a:srgbClr val="FFFFFF"/>
                </a:solidFill>
                <a:effectLst>
                  <a:outerShdw blurRad="38100" dist="38100" dir="2700000" algn="tl">
                    <a:srgbClr val="000000">
                      <a:alpha val="43137"/>
                    </a:srgbClr>
                  </a:outerShdw>
                </a:effectLst>
              </a:rPr>
              <a:t>?</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Determines Male and Female?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068038347"/>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smtClean="0">
                <a:solidFill>
                  <a:srgbClr val="FFFFFF"/>
                </a:solidFill>
                <a:effectLst>
                  <a:outerShdw blurRad="38100" dist="38100" dir="2700000" algn="tl">
                    <a:srgbClr val="000000">
                      <a:alpha val="43137"/>
                    </a:srgbClr>
                  </a:outerShdw>
                </a:effectLst>
              </a:rPr>
              <a:t>What </a:t>
            </a:r>
            <a:r>
              <a:rPr lang="en-US" sz="2800" dirty="0">
                <a:solidFill>
                  <a:srgbClr val="FFFFFF"/>
                </a:solidFill>
                <a:effectLst>
                  <a:outerShdw blurRad="38100" dist="38100" dir="2700000" algn="tl">
                    <a:srgbClr val="000000">
                      <a:alpha val="43137"/>
                    </a:srgbClr>
                  </a:outerShdw>
                </a:effectLst>
              </a:rPr>
              <a:t>does this mean? </a:t>
            </a:r>
            <a:endParaRPr lang="en-US" sz="2800" dirty="0" smtClean="0">
              <a:solidFill>
                <a:srgbClr val="FFFFFF"/>
              </a:solidFill>
              <a:effectLst>
                <a:outerShdw blurRad="38100" dist="38100" dir="2700000" algn="tl">
                  <a:srgbClr val="000000">
                    <a:alpha val="43137"/>
                  </a:srgbClr>
                </a:outerShdw>
              </a:effectLst>
            </a:endParaRPr>
          </a:p>
          <a:p>
            <a:pPr marL="800100" lvl="1" indent="-342900">
              <a:buFont typeface="Arial"/>
              <a:buChar char="•"/>
            </a:pPr>
            <a:r>
              <a:rPr lang="en-US" sz="2400" dirty="0" smtClean="0">
                <a:solidFill>
                  <a:srgbClr val="FFFF99"/>
                </a:solidFill>
                <a:effectLst>
                  <a:outerShdw blurRad="38100" dist="38100" dir="2700000" algn="tl">
                    <a:srgbClr val="000000">
                      <a:alpha val="43137"/>
                    </a:srgbClr>
                  </a:outerShdw>
                </a:effectLst>
              </a:rPr>
              <a:t>All physical defects </a:t>
            </a:r>
            <a:r>
              <a:rPr lang="en-US" sz="2400" dirty="0">
                <a:solidFill>
                  <a:srgbClr val="FFFF99"/>
                </a:solidFill>
                <a:effectLst>
                  <a:outerShdw blurRad="38100" dist="38100" dir="2700000" algn="tl">
                    <a:srgbClr val="000000">
                      <a:alpha val="43137"/>
                    </a:srgbClr>
                  </a:outerShdw>
                </a:effectLst>
              </a:rPr>
              <a:t>are a result of sin damaging this creation – but does that mean all are active sin</a:t>
            </a:r>
            <a:r>
              <a:rPr lang="en-US" sz="2400" dirty="0" smtClean="0">
                <a:solidFill>
                  <a:srgbClr val="FFFF99"/>
                </a:solidFill>
                <a:effectLst>
                  <a:outerShdw blurRad="38100" dist="38100" dir="2700000" algn="tl">
                    <a:srgbClr val="000000">
                      <a:alpha val="43137"/>
                    </a:srgbClr>
                  </a:outerShdw>
                </a:effectLst>
              </a:rPr>
              <a:t>?</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Determines Male and Female?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006829635"/>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smtClean="0">
                <a:solidFill>
                  <a:srgbClr val="FFFFFF"/>
                </a:solidFill>
                <a:effectLst>
                  <a:outerShdw blurRad="38100" dist="38100" dir="2700000" algn="tl">
                    <a:srgbClr val="000000">
                      <a:alpha val="43137"/>
                    </a:srgbClr>
                  </a:outerShdw>
                </a:effectLst>
              </a:rPr>
              <a:t>What </a:t>
            </a:r>
            <a:r>
              <a:rPr lang="en-US" sz="2800" dirty="0">
                <a:solidFill>
                  <a:srgbClr val="FFFFFF"/>
                </a:solidFill>
                <a:effectLst>
                  <a:outerShdw blurRad="38100" dist="38100" dir="2700000" algn="tl">
                    <a:srgbClr val="000000">
                      <a:alpha val="43137"/>
                    </a:srgbClr>
                  </a:outerShdw>
                </a:effectLst>
              </a:rPr>
              <a:t>does this mean? </a:t>
            </a:r>
            <a:endParaRPr lang="en-US" sz="2800" dirty="0" smtClean="0">
              <a:solidFill>
                <a:srgbClr val="FFFFFF"/>
              </a:solidFill>
              <a:effectLst>
                <a:outerShdw blurRad="38100" dist="38100" dir="2700000" algn="tl">
                  <a:srgbClr val="000000">
                    <a:alpha val="43137"/>
                  </a:srgbClr>
                </a:outerShdw>
              </a:effectLst>
            </a:endParaRPr>
          </a:p>
          <a:p>
            <a:pPr marL="800100" lvl="1" indent="-342900">
              <a:buFont typeface="Arial"/>
              <a:buChar char="•"/>
            </a:pPr>
            <a:r>
              <a:rPr lang="en-US" sz="2400" dirty="0" smtClean="0">
                <a:solidFill>
                  <a:schemeClr val="accent5">
                    <a:lumMod val="75000"/>
                  </a:schemeClr>
                </a:solidFill>
                <a:effectLst>
                  <a:outerShdw blurRad="38100" dist="38100" dir="2700000" algn="tl">
                    <a:srgbClr val="000000">
                      <a:alpha val="43137"/>
                    </a:srgbClr>
                  </a:outerShdw>
                </a:effectLst>
              </a:rPr>
              <a:t>All physical defects </a:t>
            </a:r>
            <a:r>
              <a:rPr lang="en-US" sz="2400" dirty="0">
                <a:solidFill>
                  <a:schemeClr val="accent5">
                    <a:lumMod val="75000"/>
                  </a:schemeClr>
                </a:solidFill>
                <a:effectLst>
                  <a:outerShdw blurRad="38100" dist="38100" dir="2700000" algn="tl">
                    <a:srgbClr val="000000">
                      <a:alpha val="43137"/>
                    </a:srgbClr>
                  </a:outerShdw>
                </a:effectLst>
              </a:rPr>
              <a:t>are a result of sin damaging this creation – but does that mean all are active sin</a:t>
            </a:r>
            <a:r>
              <a:rPr lang="en-US" sz="2400" dirty="0" smtClean="0">
                <a:solidFill>
                  <a:schemeClr val="accent5">
                    <a:lumMod val="75000"/>
                  </a:schemeClr>
                </a:solidFill>
                <a:effectLst>
                  <a:outerShdw blurRad="38100" dist="38100" dir="2700000" algn="tl">
                    <a:srgbClr val="000000">
                      <a:alpha val="43137"/>
                    </a:srgbClr>
                  </a:outerShdw>
                </a:effectLst>
              </a:rPr>
              <a:t>?</a:t>
            </a:r>
          </a:p>
          <a:p>
            <a:pPr marL="800100" lvl="1" indent="-342900">
              <a:buFont typeface="Arial"/>
              <a:buChar char="•"/>
            </a:pPr>
            <a:r>
              <a:rPr lang="en-US" sz="2400" dirty="0" smtClean="0">
                <a:solidFill>
                  <a:srgbClr val="FFFF99"/>
                </a:solidFill>
                <a:effectLst>
                  <a:outerShdw blurRad="38100" dist="38100" dir="2700000" algn="tl">
                    <a:srgbClr val="000000">
                      <a:alpha val="43137"/>
                    </a:srgbClr>
                  </a:outerShdw>
                </a:effectLst>
              </a:rPr>
              <a:t>Man </a:t>
            </a:r>
            <a:r>
              <a:rPr lang="en-US" sz="2400" dirty="0">
                <a:solidFill>
                  <a:srgbClr val="FFFF99"/>
                </a:solidFill>
                <a:effectLst>
                  <a:outerShdw blurRad="38100" dist="38100" dir="2700000" algn="tl">
                    <a:srgbClr val="000000">
                      <a:alpha val="43137"/>
                    </a:srgbClr>
                  </a:outerShdw>
                </a:effectLst>
              </a:rPr>
              <a:t>looks on the outward appearance God looks on the heart </a:t>
            </a:r>
            <a:r>
              <a:rPr lang="en-US" sz="1800" dirty="0" smtClean="0">
                <a:solidFill>
                  <a:schemeClr val="tx2">
                    <a:lumMod val="40000"/>
                    <a:lumOff val="60000"/>
                  </a:schemeClr>
                </a:solidFill>
                <a:effectLst>
                  <a:outerShdw blurRad="38100" dist="38100" dir="2700000" algn="tl">
                    <a:srgbClr val="000000">
                      <a:alpha val="43137"/>
                    </a:srgbClr>
                  </a:outerShdw>
                </a:effectLst>
              </a:rPr>
              <a:t>1Samuel 16:7</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Determines Male and Female?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16420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Overview</a:t>
            </a:r>
          </a:p>
        </p:txBody>
      </p:sp>
      <p:sp>
        <p:nvSpPr>
          <p:cNvPr id="4" name="TextBox 3"/>
          <p:cNvSpPr txBox="1">
            <a:spLocks noChangeArrowheads="1"/>
          </p:cNvSpPr>
          <p:nvPr/>
        </p:nvSpPr>
        <p:spPr>
          <a:xfrm>
            <a:off x="457200" y="895350"/>
            <a:ext cx="80010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Why our beliefs </a:t>
            </a:r>
            <a:r>
              <a:rPr lang="en-US" sz="2800" dirty="0" smtClean="0">
                <a:solidFill>
                  <a:schemeClr val="bg1"/>
                </a:solidFill>
                <a:effectLst>
                  <a:outerShdw blurRad="38100" dist="38100" dir="2700000" algn="tl">
                    <a:srgbClr val="000000">
                      <a:alpha val="43137"/>
                    </a:srgbClr>
                  </a:outerShdw>
                </a:effectLst>
              </a:rPr>
              <a:t>matter</a:t>
            </a: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828534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3352800" y="1276349"/>
            <a:ext cx="5486400" cy="38862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80000"/>
              </a:lnSpc>
              <a:spcAft>
                <a:spcPts val="0"/>
              </a:spcAft>
            </a:pPr>
            <a:r>
              <a:rPr lang="en-US" sz="2800" b="1" dirty="0">
                <a:solidFill>
                  <a:srgbClr val="FFFF99"/>
                </a:solidFill>
                <a:effectLst>
                  <a:outerShdw blurRad="38100" dist="38100" dir="2700000" algn="tl">
                    <a:srgbClr val="000000">
                      <a:alpha val="43137"/>
                    </a:srgbClr>
                  </a:outerShdw>
                </a:effectLst>
              </a:rPr>
              <a:t>Scripture: </a:t>
            </a:r>
          </a:p>
          <a:p>
            <a:pPr marL="800100" lvl="1" indent="-342900">
              <a:lnSpc>
                <a:spcPct val="80000"/>
              </a:lnSpc>
              <a:spcAft>
                <a:spcPts val="12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“God is love.” </a:t>
            </a:r>
            <a:r>
              <a:rPr lang="en-US" sz="2400" dirty="0">
                <a:solidFill>
                  <a:srgbClr val="8EB4E3"/>
                </a:solidFill>
                <a:effectLst>
                  <a:outerShdw blurRad="38100" dist="38100" dir="2700000" algn="tl">
                    <a:srgbClr val="000000">
                      <a:alpha val="43137"/>
                    </a:srgbClr>
                  </a:outerShdw>
                </a:effectLst>
              </a:rPr>
              <a:t>1 John 4:8</a:t>
            </a:r>
          </a:p>
          <a:p>
            <a:pPr marL="800100" lvl="1" indent="-342900">
              <a:lnSpc>
                <a:spcPct val="80000"/>
              </a:lnSpc>
              <a:spcAft>
                <a:spcPts val="1200"/>
              </a:spcAft>
              <a:buFont typeface="Arial"/>
              <a:buChar char="•"/>
            </a:pPr>
            <a:r>
              <a:rPr lang="en-US" sz="2800" dirty="0">
                <a:solidFill>
                  <a:schemeClr val="bg1"/>
                </a:solidFill>
                <a:effectLst>
                  <a:outerShdw blurRad="38100" dist="38100" dir="2700000" algn="tl">
                    <a:srgbClr val="000000">
                      <a:alpha val="43137"/>
                    </a:srgbClr>
                  </a:outerShdw>
                </a:effectLst>
              </a:rPr>
              <a:t>“The </a:t>
            </a:r>
            <a:r>
              <a:rPr lang="en-US" sz="2800" dirty="0">
                <a:solidFill>
                  <a:srgbClr val="FFFF99"/>
                </a:solidFill>
                <a:effectLst>
                  <a:outerShdw blurRad="38100" dist="38100" dir="2700000" algn="tl">
                    <a:srgbClr val="000000">
                      <a:alpha val="43137"/>
                    </a:srgbClr>
                  </a:outerShdw>
                </a:effectLst>
              </a:rPr>
              <a:t>entire</a:t>
            </a:r>
            <a:r>
              <a:rPr lang="en-US" sz="2800" b="1" dirty="0">
                <a:solidFill>
                  <a:srgbClr val="FFFF99"/>
                </a:solidFill>
                <a:effectLst>
                  <a:outerShdw blurRad="38100" dist="38100" dir="2700000" algn="tl">
                    <a:srgbClr val="000000">
                      <a:alpha val="43137"/>
                    </a:srgbClr>
                  </a:outerShdw>
                </a:effectLst>
              </a:rPr>
              <a:t> </a:t>
            </a:r>
            <a:r>
              <a:rPr lang="en-US" sz="2800" dirty="0">
                <a:solidFill>
                  <a:srgbClr val="FFFF99"/>
                </a:solidFill>
                <a:effectLst>
                  <a:outerShdw blurRad="38100" dist="38100" dir="2700000" algn="tl">
                    <a:srgbClr val="000000">
                      <a:alpha val="43137"/>
                    </a:srgbClr>
                  </a:outerShdw>
                </a:effectLst>
              </a:rPr>
              <a:t>law </a:t>
            </a:r>
            <a:r>
              <a:rPr lang="en-US" sz="2800" dirty="0">
                <a:solidFill>
                  <a:schemeClr val="bg1"/>
                </a:solidFill>
                <a:effectLst>
                  <a:outerShdw blurRad="38100" dist="38100" dir="2700000" algn="tl">
                    <a:srgbClr val="000000">
                      <a:alpha val="43137"/>
                    </a:srgbClr>
                  </a:outerShdw>
                </a:effectLst>
              </a:rPr>
              <a:t>is summed up in a single command: ‘</a:t>
            </a:r>
            <a:r>
              <a:rPr lang="en-US" sz="2800" dirty="0">
                <a:solidFill>
                  <a:srgbClr val="FFFF99"/>
                </a:solidFill>
                <a:effectLst>
                  <a:outerShdw blurRad="38100" dist="38100" dir="2700000" algn="tl">
                    <a:srgbClr val="000000">
                      <a:alpha val="43137"/>
                    </a:srgbClr>
                  </a:outerShdw>
                </a:effectLst>
              </a:rPr>
              <a:t>Love</a:t>
            </a:r>
            <a:r>
              <a:rPr lang="en-US" sz="2800" dirty="0">
                <a:solidFill>
                  <a:schemeClr val="bg1"/>
                </a:solidFill>
                <a:effectLst>
                  <a:outerShdw blurRad="38100" dist="38100" dir="2700000" algn="tl">
                    <a:srgbClr val="000000">
                      <a:alpha val="43137"/>
                    </a:srgbClr>
                  </a:outerShdw>
                </a:effectLst>
              </a:rPr>
              <a:t> your neighbor as yourself</a:t>
            </a:r>
            <a:r>
              <a:rPr lang="en-US" sz="2800" dirty="0" smtClean="0">
                <a:solidFill>
                  <a:schemeClr val="bg1"/>
                </a:solidFill>
                <a:effectLst>
                  <a:outerShdw blurRad="38100" dist="38100" dir="2700000" algn="tl">
                    <a:srgbClr val="000000">
                      <a:alpha val="43137"/>
                    </a:srgbClr>
                  </a:outerShdw>
                </a:effectLst>
              </a:rPr>
              <a:t>.’”  </a:t>
            </a:r>
            <a:r>
              <a:rPr lang="en-US" sz="2400" dirty="0" smtClean="0">
                <a:solidFill>
                  <a:schemeClr val="tx2">
                    <a:lumMod val="40000"/>
                    <a:lumOff val="60000"/>
                  </a:schemeClr>
                </a:solidFill>
                <a:effectLst>
                  <a:outerShdw blurRad="38100" dist="38100" dir="2700000" algn="tl">
                    <a:srgbClr val="000000">
                      <a:alpha val="43137"/>
                    </a:srgbClr>
                  </a:outerShdw>
                </a:effectLst>
              </a:rPr>
              <a:t>Galatians </a:t>
            </a:r>
            <a:r>
              <a:rPr lang="en-US" sz="2400" dirty="0">
                <a:solidFill>
                  <a:schemeClr val="tx2">
                    <a:lumMod val="40000"/>
                    <a:lumOff val="60000"/>
                  </a:schemeClr>
                </a:solidFill>
                <a:effectLst>
                  <a:outerShdw blurRad="38100" dist="38100" dir="2700000" algn="tl">
                    <a:srgbClr val="000000">
                      <a:alpha val="43137"/>
                    </a:srgbClr>
                  </a:outerShdw>
                </a:effectLst>
              </a:rPr>
              <a:t>5:14 </a:t>
            </a:r>
          </a:p>
          <a:p>
            <a:pPr marL="742950" lvl="1" indent="-285750">
              <a:lnSpc>
                <a:spcPct val="80000"/>
              </a:lnSpc>
              <a:spcAft>
                <a:spcPts val="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a:t>
            </a:r>
            <a:r>
              <a:rPr lang="en-US" sz="2800" dirty="0">
                <a:solidFill>
                  <a:schemeClr val="bg1"/>
                </a:solidFill>
                <a:effectLst>
                  <a:outerShdw blurRad="38100" dist="38100" dir="2700000" algn="tl">
                    <a:srgbClr val="000000">
                      <a:alpha val="43137"/>
                    </a:srgbClr>
                  </a:outerShdw>
                </a:effectLst>
              </a:rPr>
              <a:t>Love is not self seeking” </a:t>
            </a:r>
            <a:endParaRPr lang="en-US" sz="2800" dirty="0" smtClean="0">
              <a:solidFill>
                <a:schemeClr val="bg1"/>
              </a:solidFill>
              <a:effectLst>
                <a:outerShdw blurRad="38100" dist="38100" dir="2700000" algn="tl">
                  <a:srgbClr val="000000">
                    <a:alpha val="43137"/>
                  </a:srgbClr>
                </a:outerShdw>
              </a:effectLst>
            </a:endParaRPr>
          </a:p>
          <a:p>
            <a:pPr lvl="1">
              <a:lnSpc>
                <a:spcPct val="80000"/>
              </a:lnSpc>
              <a:spcAft>
                <a:spcPts val="0"/>
              </a:spcAft>
            </a:pPr>
            <a:r>
              <a:rPr lang="en-US" sz="2800" dirty="0">
                <a:solidFill>
                  <a:schemeClr val="bg1"/>
                </a:solidFill>
                <a:effectLst>
                  <a:outerShdw blurRad="38100" dist="38100" dir="2700000" algn="tl">
                    <a:srgbClr val="000000">
                      <a:alpha val="43137"/>
                    </a:srgbClr>
                  </a:outerShdw>
                </a:effectLst>
              </a:rPr>
              <a:t>	</a:t>
            </a:r>
            <a:r>
              <a:rPr lang="en-US" sz="2800" dirty="0" smtClean="0">
                <a:solidFill>
                  <a:schemeClr val="bg1"/>
                </a:solidFill>
                <a:effectLst>
                  <a:outerShdw blurRad="38100" dist="38100" dir="2700000" algn="tl">
                    <a:srgbClr val="000000">
                      <a:alpha val="43137"/>
                    </a:srgbClr>
                  </a:outerShdw>
                </a:effectLst>
              </a:rPr>
              <a:t>	</a:t>
            </a:r>
            <a:r>
              <a:rPr lang="en-US" sz="2400" dirty="0" smtClean="0">
                <a:solidFill>
                  <a:schemeClr val="tx2">
                    <a:lumMod val="40000"/>
                    <a:lumOff val="60000"/>
                  </a:schemeClr>
                </a:solidFill>
                <a:effectLst>
                  <a:outerShdw blurRad="38100" dist="38100" dir="2700000" algn="tl">
                    <a:srgbClr val="000000">
                      <a:alpha val="43137"/>
                    </a:srgbClr>
                  </a:outerShdw>
                </a:effectLst>
              </a:rPr>
              <a:t>1 </a:t>
            </a:r>
            <a:r>
              <a:rPr lang="en-US" sz="2400" dirty="0">
                <a:solidFill>
                  <a:schemeClr val="tx2">
                    <a:lumMod val="40000"/>
                    <a:lumOff val="60000"/>
                  </a:schemeClr>
                </a:solidFill>
                <a:effectLst>
                  <a:outerShdw blurRad="38100" dist="38100" dir="2700000" algn="tl">
                    <a:srgbClr val="000000">
                      <a:alpha val="43137"/>
                    </a:srgbClr>
                  </a:outerShdw>
                </a:effectLst>
              </a:rPr>
              <a:t>Corinthians 13:4, </a:t>
            </a:r>
            <a:r>
              <a:rPr lang="en-US" sz="2400" dirty="0" smtClean="0">
                <a:solidFill>
                  <a:schemeClr val="tx2">
                    <a:lumMod val="40000"/>
                    <a:lumOff val="60000"/>
                  </a:schemeClr>
                </a:solidFill>
                <a:effectLst>
                  <a:outerShdw blurRad="38100" dist="38100" dir="2700000" algn="tl">
                    <a:srgbClr val="000000">
                      <a:alpha val="43137"/>
                    </a:srgbClr>
                  </a:outerShdw>
                </a:effectLst>
              </a:rPr>
              <a:t>5</a:t>
            </a:r>
            <a:endParaRPr lang="en-US" sz="2000" dirty="0">
              <a:solidFill>
                <a:srgbClr val="E6B9B8"/>
              </a:solidFill>
              <a:effectLst>
                <a:outerShdw blurRad="38100" dist="38100" dir="2700000" algn="tl">
                  <a:srgbClr val="000000">
                    <a:alpha val="43137"/>
                  </a:srgbClr>
                </a:outerShdw>
              </a:effectLst>
            </a:endParaRPr>
          </a:p>
          <a:p>
            <a:pPr>
              <a:lnSpc>
                <a:spcPct val="80000"/>
              </a:lnSpc>
              <a:spcAft>
                <a:spcPts val="0"/>
              </a:spcAft>
            </a:pPr>
            <a:endParaRPr lang="en-US" sz="2800" dirty="0">
              <a:solidFill>
                <a:schemeClr val="bg1"/>
              </a:solidFill>
              <a:effectLst>
                <a:outerShdw blurRad="38100" dist="38100" dir="2700000" algn="tl">
                  <a:srgbClr val="000000">
                    <a:alpha val="43137"/>
                  </a:srgbClr>
                </a:outerShdw>
              </a:effectLst>
            </a:endParaRPr>
          </a:p>
        </p:txBody>
      </p:sp>
      <p:sp>
        <p:nvSpPr>
          <p:cNvPr id="7" name="TextBox 6"/>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Integrative Evidenced-Based Approach</a:t>
            </a:r>
            <a:endParaRPr lang="en-US" sz="3200" b="1" cap="small" spc="50" dirty="0">
              <a:solidFill>
                <a:srgbClr val="FFFFCC"/>
              </a:solidFill>
              <a:effectLst>
                <a:outerShdw blurRad="38100" dist="38100" dir="2700000" algn="tl">
                  <a:srgbClr val="000000">
                    <a:alpha val="43137"/>
                  </a:srgbClr>
                </a:outerShdw>
              </a:effectLst>
            </a:endParaRPr>
          </a:p>
        </p:txBody>
      </p:sp>
      <p:pic>
        <p:nvPicPr>
          <p:cNvPr id="5" name="Picture 4" descr="PPT_VennDiagram_all.png"/>
          <p:cNvPicPr>
            <a:picLocks noChangeAspect="1"/>
          </p:cNvPicPr>
          <p:nvPr/>
        </p:nvPicPr>
        <p:blipFill rotWithShape="1">
          <a:blip r:embed="rId2" cstate="print">
            <a:extLst>
              <a:ext uri="{28A0092B-C50C-407E-A947-70E740481C1C}">
                <a14:useLocalDpi xmlns:a14="http://schemas.microsoft.com/office/drawing/2010/main" val="0"/>
              </a:ext>
            </a:extLst>
          </a:blip>
          <a:srcRect l="15202" t="7597" r="16622" b="9211"/>
          <a:stretch/>
        </p:blipFill>
        <p:spPr>
          <a:xfrm>
            <a:off x="609600" y="1352550"/>
            <a:ext cx="2805831" cy="2743200"/>
          </a:xfrm>
          <a:prstGeom prst="rect">
            <a:avLst/>
          </a:prstGeo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9030312"/>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r>
              <a:rPr lang="en-US" sz="2800" dirty="0" smtClean="0">
                <a:solidFill>
                  <a:srgbClr val="FFFFFF"/>
                </a:solidFill>
                <a:effectLst>
                  <a:outerShdw blurRad="38100" dist="38100" dir="2700000" algn="tl">
                    <a:srgbClr val="000000">
                      <a:alpha val="43137"/>
                    </a:srgbClr>
                  </a:outerShdw>
                </a:effectLst>
              </a:rPr>
              <a:t>What </a:t>
            </a:r>
            <a:r>
              <a:rPr lang="en-US" sz="2800" dirty="0">
                <a:solidFill>
                  <a:srgbClr val="FFFFFF"/>
                </a:solidFill>
                <a:effectLst>
                  <a:outerShdw blurRad="38100" dist="38100" dir="2700000" algn="tl">
                    <a:srgbClr val="000000">
                      <a:alpha val="43137"/>
                    </a:srgbClr>
                  </a:outerShdw>
                </a:effectLst>
              </a:rPr>
              <a:t>does this mean? </a:t>
            </a:r>
            <a:endParaRPr lang="en-US" sz="2800" dirty="0" smtClean="0">
              <a:solidFill>
                <a:srgbClr val="FFFFFF"/>
              </a:solidFill>
              <a:effectLst>
                <a:outerShdw blurRad="38100" dist="38100" dir="2700000" algn="tl">
                  <a:srgbClr val="000000">
                    <a:alpha val="43137"/>
                  </a:srgbClr>
                </a:outerShdw>
              </a:effectLst>
            </a:endParaRPr>
          </a:p>
          <a:p>
            <a:pPr marL="800100" lvl="1" indent="-342900">
              <a:buFont typeface="Arial"/>
              <a:buChar char="•"/>
            </a:pPr>
            <a:r>
              <a:rPr lang="en-US" sz="2400" dirty="0" smtClean="0">
                <a:solidFill>
                  <a:schemeClr val="accent5">
                    <a:lumMod val="75000"/>
                  </a:schemeClr>
                </a:solidFill>
                <a:effectLst>
                  <a:outerShdw blurRad="38100" dist="38100" dir="2700000" algn="tl">
                    <a:srgbClr val="000000">
                      <a:alpha val="43137"/>
                    </a:srgbClr>
                  </a:outerShdw>
                </a:effectLst>
              </a:rPr>
              <a:t>All physical defects </a:t>
            </a:r>
            <a:r>
              <a:rPr lang="en-US" sz="2400" dirty="0">
                <a:solidFill>
                  <a:schemeClr val="accent5">
                    <a:lumMod val="75000"/>
                  </a:schemeClr>
                </a:solidFill>
                <a:effectLst>
                  <a:outerShdw blurRad="38100" dist="38100" dir="2700000" algn="tl">
                    <a:srgbClr val="000000">
                      <a:alpha val="43137"/>
                    </a:srgbClr>
                  </a:outerShdw>
                </a:effectLst>
              </a:rPr>
              <a:t>are a result of sin damaging this creation – but does that mean all are active sin</a:t>
            </a:r>
            <a:r>
              <a:rPr lang="en-US" sz="2400" dirty="0" smtClean="0">
                <a:solidFill>
                  <a:schemeClr val="accent5">
                    <a:lumMod val="75000"/>
                  </a:schemeClr>
                </a:solidFill>
                <a:effectLst>
                  <a:outerShdw blurRad="38100" dist="38100" dir="2700000" algn="tl">
                    <a:srgbClr val="000000">
                      <a:alpha val="43137"/>
                    </a:srgbClr>
                  </a:outerShdw>
                </a:effectLst>
              </a:rPr>
              <a:t>?</a:t>
            </a:r>
          </a:p>
          <a:p>
            <a:pPr marL="800100" lvl="1" indent="-342900">
              <a:buFont typeface="Arial"/>
              <a:buChar char="•"/>
            </a:pPr>
            <a:r>
              <a:rPr lang="en-US" sz="2400" dirty="0" smtClean="0">
                <a:solidFill>
                  <a:schemeClr val="accent5">
                    <a:lumMod val="75000"/>
                  </a:schemeClr>
                </a:solidFill>
                <a:effectLst>
                  <a:outerShdw blurRad="38100" dist="38100" dir="2700000" algn="tl">
                    <a:srgbClr val="000000">
                      <a:alpha val="43137"/>
                    </a:srgbClr>
                  </a:outerShdw>
                </a:effectLst>
              </a:rPr>
              <a:t>Man </a:t>
            </a:r>
            <a:r>
              <a:rPr lang="en-US" sz="2400" dirty="0">
                <a:solidFill>
                  <a:schemeClr val="accent5">
                    <a:lumMod val="75000"/>
                  </a:schemeClr>
                </a:solidFill>
                <a:effectLst>
                  <a:outerShdw blurRad="38100" dist="38100" dir="2700000" algn="tl">
                    <a:srgbClr val="000000">
                      <a:alpha val="43137"/>
                    </a:srgbClr>
                  </a:outerShdw>
                </a:effectLst>
              </a:rPr>
              <a:t>looks on the outward appearance God looks on the heart </a:t>
            </a:r>
            <a:r>
              <a:rPr lang="en-US" sz="1800" dirty="0" smtClean="0">
                <a:solidFill>
                  <a:schemeClr val="accent5">
                    <a:lumMod val="75000"/>
                  </a:schemeClr>
                </a:solidFill>
                <a:effectLst>
                  <a:outerShdw blurRad="38100" dist="38100" dir="2700000" algn="tl">
                    <a:srgbClr val="000000">
                      <a:alpha val="43137"/>
                    </a:srgbClr>
                  </a:outerShdw>
                </a:effectLst>
              </a:rPr>
              <a:t>1Samuel </a:t>
            </a:r>
            <a:r>
              <a:rPr lang="en-US" sz="1800" dirty="0">
                <a:solidFill>
                  <a:schemeClr val="accent5">
                    <a:lumMod val="75000"/>
                  </a:schemeClr>
                </a:solidFill>
                <a:effectLst>
                  <a:outerShdw blurRad="38100" dist="38100" dir="2700000" algn="tl">
                    <a:srgbClr val="000000">
                      <a:alpha val="43137"/>
                    </a:srgbClr>
                  </a:outerShdw>
                </a:effectLst>
              </a:rPr>
              <a:t>16:</a:t>
            </a:r>
            <a:r>
              <a:rPr lang="en-US" sz="1800" dirty="0" smtClean="0">
                <a:solidFill>
                  <a:schemeClr val="accent5">
                    <a:lumMod val="75000"/>
                  </a:schemeClr>
                </a:solidFill>
                <a:effectLst>
                  <a:outerShdw blurRad="38100" dist="38100" dir="2700000" algn="tl">
                    <a:srgbClr val="000000">
                      <a:alpha val="43137"/>
                    </a:srgbClr>
                  </a:outerShdw>
                </a:effectLst>
              </a:rPr>
              <a:t>7</a:t>
            </a:r>
          </a:p>
          <a:p>
            <a:pPr marL="800100" lvl="1" indent="-342900">
              <a:buFont typeface="Arial"/>
              <a:buChar char="•"/>
            </a:pPr>
            <a:r>
              <a:rPr lang="en-US" sz="2400" dirty="0" smtClean="0">
                <a:solidFill>
                  <a:srgbClr val="FFFF99"/>
                </a:solidFill>
                <a:effectLst>
                  <a:outerShdw blurRad="38100" dist="38100" dir="2700000" algn="tl">
                    <a:srgbClr val="000000">
                      <a:alpha val="43137"/>
                    </a:srgbClr>
                  </a:outerShdw>
                </a:effectLst>
              </a:rPr>
              <a:t>It </a:t>
            </a:r>
            <a:r>
              <a:rPr lang="en-US" sz="2400" dirty="0">
                <a:solidFill>
                  <a:srgbClr val="FFFF99"/>
                </a:solidFill>
                <a:effectLst>
                  <a:outerShdw blurRad="38100" dist="38100" dir="2700000" algn="tl">
                    <a:srgbClr val="000000">
                      <a:alpha val="43137"/>
                    </a:srgbClr>
                  </a:outerShdw>
                </a:effectLst>
              </a:rPr>
              <a:t>is not our place to judge others. We don’t know their circumstances. </a:t>
            </a:r>
            <a:r>
              <a:rPr lang="en-US" sz="1800" dirty="0" smtClean="0">
                <a:solidFill>
                  <a:srgbClr val="8EB4E3"/>
                </a:solidFill>
                <a:effectLst>
                  <a:outerShdw blurRad="38100" dist="38100" dir="2700000" algn="tl">
                    <a:srgbClr val="000000">
                      <a:alpha val="43137"/>
                    </a:srgbClr>
                  </a:outerShdw>
                </a:effectLst>
              </a:rPr>
              <a:t>Matthew </a:t>
            </a:r>
            <a:r>
              <a:rPr lang="en-US" sz="1800" dirty="0">
                <a:solidFill>
                  <a:srgbClr val="8EB4E3"/>
                </a:solidFill>
                <a:effectLst>
                  <a:outerShdw blurRad="38100" dist="38100" dir="2700000" algn="tl">
                    <a:srgbClr val="000000">
                      <a:alpha val="43137"/>
                    </a:srgbClr>
                  </a:outerShdw>
                </a:effectLst>
              </a:rPr>
              <a:t>7:</a:t>
            </a:r>
            <a:r>
              <a:rPr lang="en-US" sz="1800" dirty="0" smtClean="0">
                <a:solidFill>
                  <a:srgbClr val="8EB4E3"/>
                </a:solidFill>
                <a:effectLst>
                  <a:outerShdw blurRad="38100" dist="38100" dir="2700000" algn="tl">
                    <a:srgbClr val="000000">
                      <a:alpha val="43137"/>
                    </a:srgbClr>
                  </a:outerShdw>
                </a:effectLst>
              </a:rPr>
              <a:t>1,2</a:t>
            </a:r>
            <a:endParaRPr lang="en-US" sz="1800" dirty="0">
              <a:solidFill>
                <a:srgbClr val="8EB4E3"/>
              </a:solidFill>
              <a:effectLst>
                <a:outerShdw blurRad="38100" dist="38100" dir="2700000" algn="tl">
                  <a:srgbClr val="000000">
                    <a:alpha val="43137"/>
                  </a:srgbClr>
                </a:outerShdw>
              </a:effectLst>
            </a:endParaRP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Determines Male and Female?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78717526"/>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804862" y="1047749"/>
            <a:ext cx="7653337"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defRPr/>
            </a:pPr>
            <a:r>
              <a:rPr lang="en-US" sz="2800" dirty="0" smtClean="0">
                <a:solidFill>
                  <a:srgbClr val="FFFFFF"/>
                </a:solidFill>
                <a:effectLst>
                  <a:outerShdw blurRad="38100" dist="38100" dir="2700000" algn="tl">
                    <a:srgbClr val="000000">
                      <a:alpha val="43137"/>
                    </a:srgbClr>
                  </a:outerShdw>
                </a:effectLst>
              </a:rPr>
              <a:t>For </a:t>
            </a:r>
            <a:r>
              <a:rPr lang="en-US" sz="2800" dirty="0">
                <a:solidFill>
                  <a:srgbClr val="FFFFFF"/>
                </a:solidFill>
                <a:effectLst>
                  <a:outerShdw blurRad="38100" dist="38100" dir="2700000" algn="tl">
                    <a:srgbClr val="000000">
                      <a:alpha val="43137"/>
                    </a:srgbClr>
                  </a:outerShdw>
                </a:effectLst>
              </a:rPr>
              <a:t>this reason God gave them over to degrading passions; for their women exchanged the natural function for that which is unnatural, and in the same way also the men abandoned the natural function of the woman and burned in their desire toward one </a:t>
            </a:r>
            <a:r>
              <a:rPr lang="en-US" sz="2800" dirty="0" smtClean="0">
                <a:solidFill>
                  <a:srgbClr val="FFFFFF"/>
                </a:solidFill>
                <a:effectLst>
                  <a:outerShdw blurRad="38100" dist="38100" dir="2700000" algn="tl">
                    <a:srgbClr val="000000">
                      <a:alpha val="43137"/>
                    </a:srgbClr>
                  </a:outerShdw>
                </a:effectLst>
              </a:rPr>
              <a:t>another… </a:t>
            </a:r>
            <a:r>
              <a:rPr lang="en-US" sz="2000" dirty="0" smtClean="0">
                <a:solidFill>
                  <a:schemeClr val="tx2">
                    <a:lumMod val="40000"/>
                    <a:lumOff val="60000"/>
                  </a:schemeClr>
                </a:solidFill>
                <a:effectLst>
                  <a:outerShdw blurRad="38100" dist="38100" dir="2700000" algn="tl">
                    <a:srgbClr val="000000">
                      <a:alpha val="43137"/>
                    </a:srgbClr>
                  </a:outerShdw>
                </a:effectLst>
              </a:rPr>
              <a:t>Rom 1:26,27</a:t>
            </a:r>
          </a:p>
        </p:txBody>
      </p:sp>
      <p:sp>
        <p:nvSpPr>
          <p:cNvPr id="4"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The Bible and Homosexuality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45864228"/>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804862" y="1047749"/>
            <a:ext cx="7653337"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bg1"/>
                </a:solidFill>
                <a:effectLst>
                  <a:outerShdw blurRad="38100" dist="38100" dir="2700000" algn="tl">
                    <a:srgbClr val="000000">
                      <a:alpha val="43137"/>
                    </a:srgbClr>
                  </a:outerShdw>
                </a:effectLst>
              </a:rPr>
              <a:t>What </a:t>
            </a:r>
            <a:r>
              <a:rPr lang="en-US" sz="2800" dirty="0">
                <a:solidFill>
                  <a:schemeClr val="bg1"/>
                </a:solidFill>
                <a:effectLst>
                  <a:outerShdw blurRad="38100" dist="38100" dir="2700000" algn="tl">
                    <a:srgbClr val="000000">
                      <a:alpha val="43137"/>
                    </a:srgbClr>
                  </a:outerShdw>
                </a:effectLst>
              </a:rPr>
              <a:t>does </a:t>
            </a:r>
            <a:r>
              <a:rPr lang="en-US" sz="2800" dirty="0" smtClean="0">
                <a:solidFill>
                  <a:schemeClr val="bg1"/>
                </a:solidFill>
                <a:effectLst>
                  <a:outerShdw blurRad="38100" dist="38100" dir="2700000" algn="tl">
                    <a:srgbClr val="000000">
                      <a:alpha val="43137"/>
                    </a:srgbClr>
                  </a:outerShdw>
                </a:effectLst>
              </a:rPr>
              <a:t>Romans 1:26,27 mean?</a:t>
            </a:r>
            <a:r>
              <a:rPr lang="en-US" sz="2800" dirty="0">
                <a:solidFill>
                  <a:srgbClr val="FFFFFF"/>
                </a:solidFill>
                <a:effectLst>
                  <a:outerShdw blurRad="38100" dist="38100" dir="2700000" algn="tl">
                    <a:srgbClr val="000000">
                      <a:alpha val="43137"/>
                    </a:srgbClr>
                  </a:outerShdw>
                </a:effectLst>
              </a:rPr>
              <a:t> </a:t>
            </a:r>
          </a:p>
        </p:txBody>
      </p:sp>
      <p:sp>
        <p:nvSpPr>
          <p:cNvPr id="4"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The Bible and Homosexuality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6377775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804862" y="1047749"/>
            <a:ext cx="7653337"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What </a:t>
            </a:r>
            <a:r>
              <a:rPr lang="en-US" sz="2800" dirty="0">
                <a:solidFill>
                  <a:schemeClr val="accent5">
                    <a:lumMod val="75000"/>
                  </a:schemeClr>
                </a:solidFill>
                <a:effectLst>
                  <a:outerShdw blurRad="38100" dist="38100" dir="2700000" algn="tl">
                    <a:srgbClr val="000000">
                      <a:alpha val="43137"/>
                    </a:srgbClr>
                  </a:outerShdw>
                </a:effectLst>
              </a:rPr>
              <a:t>does </a:t>
            </a:r>
            <a:r>
              <a:rPr lang="en-US" sz="2800" dirty="0" smtClean="0">
                <a:solidFill>
                  <a:schemeClr val="accent5">
                    <a:lumMod val="75000"/>
                  </a:schemeClr>
                </a:solidFill>
                <a:effectLst>
                  <a:outerShdw blurRad="38100" dist="38100" dir="2700000" algn="tl">
                    <a:srgbClr val="000000">
                      <a:alpha val="43137"/>
                    </a:srgbClr>
                  </a:outerShdw>
                </a:effectLst>
              </a:rPr>
              <a:t>Romans 1:26,27 mean</a:t>
            </a:r>
            <a:r>
              <a:rPr lang="en-US" sz="2800" dirty="0">
                <a:solidFill>
                  <a:schemeClr val="accent5">
                    <a:lumMod val="75000"/>
                  </a:schemeClr>
                </a:solidFill>
                <a:effectLst>
                  <a:outerShdw blurRad="38100" dist="38100" dir="2700000" algn="tl">
                    <a:srgbClr val="000000">
                      <a:alpha val="43137"/>
                    </a:srgbClr>
                  </a:outerShdw>
                </a:effectLst>
              </a:rPr>
              <a:t>?</a:t>
            </a:r>
          </a:p>
          <a:p>
            <a:pPr marL="342900" indent="-342900">
              <a:buFont typeface="Arial"/>
              <a:buChar char="•"/>
              <a:defRPr/>
            </a:pPr>
            <a:r>
              <a:rPr lang="en-US" sz="2800" dirty="0">
                <a:solidFill>
                  <a:srgbClr val="FFFFFF"/>
                </a:solidFill>
                <a:effectLst>
                  <a:outerShdw blurRad="38100" dist="38100" dir="2700000" algn="tl">
                    <a:srgbClr val="000000">
                      <a:alpha val="43137"/>
                    </a:srgbClr>
                  </a:outerShdw>
                </a:effectLst>
              </a:rPr>
              <a:t>First, the context is one of rejecting the truth about God, with a cascade of damaging events that follow – one of which is this…</a:t>
            </a:r>
          </a:p>
          <a:p>
            <a:pPr>
              <a:defRPr/>
            </a:pPr>
            <a:endParaRPr lang="en-US" sz="2800" dirty="0">
              <a:solidFill>
                <a:srgbClr val="FFFFFF"/>
              </a:solidFill>
              <a:effectLst>
                <a:outerShdw blurRad="38100" dist="38100" dir="2700000" algn="tl">
                  <a:srgbClr val="000000">
                    <a:alpha val="43137"/>
                  </a:srgbClr>
                </a:outerShdw>
              </a:effectLst>
            </a:endParaRPr>
          </a:p>
          <a:p>
            <a:r>
              <a:rPr lang="en-US" sz="2800" dirty="0">
                <a:solidFill>
                  <a:srgbClr val="FFFFFF"/>
                </a:solidFill>
                <a:effectLst>
                  <a:outerShdw blurRad="38100" dist="38100" dir="2700000" algn="tl">
                    <a:srgbClr val="000000">
                      <a:alpha val="43137"/>
                    </a:srgbClr>
                  </a:outerShdw>
                </a:effectLst>
              </a:rPr>
              <a:t> </a:t>
            </a:r>
          </a:p>
        </p:txBody>
      </p:sp>
      <p:sp>
        <p:nvSpPr>
          <p:cNvPr id="4"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The Bible and Homosexuality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75873881"/>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endParaRPr lang="en-US" sz="2400" dirty="0">
              <a:solidFill>
                <a:srgbClr val="FFFFFF"/>
              </a:solidFill>
              <a:effectLst>
                <a:outerShdw blurRad="38100" dist="38100" dir="2700000" algn="tl">
                  <a:srgbClr val="000000">
                    <a:alpha val="43137"/>
                  </a:srgbClr>
                </a:outerShdw>
              </a:effectLst>
            </a:endParaRPr>
          </a:p>
        </p:txBody>
      </p:sp>
      <p:sp>
        <p:nvSpPr>
          <p:cNvPr id="4" name="Title 1"/>
          <p:cNvSpPr txBox="1">
            <a:spLocks/>
          </p:cNvSpPr>
          <p:nvPr/>
        </p:nvSpPr>
        <p:spPr>
          <a:xfrm>
            <a:off x="304800" y="145572"/>
            <a:ext cx="86868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Can You </a:t>
            </a:r>
            <a:r>
              <a:rPr lang="en-US" sz="3000" i="1" dirty="0" smtClean="0">
                <a:latin typeface="Tahoma" panose="020B0604030504040204" pitchFamily="34" charset="0"/>
                <a:ea typeface="Tahoma" panose="020B0604030504040204" pitchFamily="34" charset="0"/>
                <a:cs typeface="Tahoma" panose="020B0604030504040204" pitchFamily="34" charset="0"/>
              </a:rPr>
              <a:t>Exchange</a:t>
            </a:r>
            <a:r>
              <a:rPr lang="en-US" sz="3000" dirty="0" smtClean="0">
                <a:latin typeface="Tahoma" panose="020B0604030504040204" pitchFamily="34" charset="0"/>
                <a:ea typeface="Tahoma" panose="020B0604030504040204" pitchFamily="34" charset="0"/>
                <a:cs typeface="Tahoma" panose="020B0604030504040204" pitchFamily="34" charset="0"/>
              </a:rPr>
              <a:t> Something</a:t>
            </a:r>
          </a:p>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You Don’t Possess?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379783500"/>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bg1"/>
                </a:solidFill>
                <a:effectLst>
                  <a:outerShdw blurRad="38100" dist="38100" dir="2700000" algn="tl">
                    <a:srgbClr val="000000">
                      <a:alpha val="43137"/>
                    </a:srgbClr>
                  </a:outerShdw>
                </a:effectLst>
              </a:rPr>
              <a:t>Can you exchange blue shoes for red ones if you don’t possess a pair of blue shoes?</a:t>
            </a:r>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45572"/>
            <a:ext cx="86868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Can You </a:t>
            </a:r>
            <a:r>
              <a:rPr lang="en-US" sz="3000" i="1" dirty="0" smtClean="0">
                <a:latin typeface="Tahoma" panose="020B0604030504040204" pitchFamily="34" charset="0"/>
                <a:ea typeface="Tahoma" panose="020B0604030504040204" pitchFamily="34" charset="0"/>
                <a:cs typeface="Tahoma" panose="020B0604030504040204" pitchFamily="34" charset="0"/>
              </a:rPr>
              <a:t>Exchange</a:t>
            </a:r>
            <a:r>
              <a:rPr lang="en-US" sz="3000" dirty="0" smtClean="0">
                <a:latin typeface="Tahoma" panose="020B0604030504040204" pitchFamily="34" charset="0"/>
                <a:ea typeface="Tahoma" panose="020B0604030504040204" pitchFamily="34" charset="0"/>
                <a:cs typeface="Tahoma" panose="020B0604030504040204" pitchFamily="34" charset="0"/>
              </a:rPr>
              <a:t> Something</a:t>
            </a:r>
          </a:p>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You Don’t Possess?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47482658"/>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Can you exchange blue shoes for red ones if you don’t possess a pair of blue shoes?</a:t>
            </a:r>
          </a:p>
          <a:p>
            <a:pPr marL="342900" indent="-342900">
              <a:buFont typeface="Arial"/>
              <a:buChar char="•"/>
              <a:defRPr/>
            </a:pPr>
            <a:r>
              <a:rPr lang="en-US" sz="2800" dirty="0" smtClean="0">
                <a:solidFill>
                  <a:schemeClr val="bg1"/>
                </a:solidFill>
                <a:effectLst>
                  <a:outerShdw blurRad="38100" dist="38100" dir="2700000" algn="tl">
                    <a:srgbClr val="000000">
                      <a:alpha val="43137"/>
                    </a:srgbClr>
                  </a:outerShdw>
                </a:effectLst>
              </a:rPr>
              <a:t>One cannot </a:t>
            </a:r>
            <a:r>
              <a:rPr lang="en-US" sz="2800" i="1" dirty="0" smtClean="0">
                <a:solidFill>
                  <a:schemeClr val="bg1"/>
                </a:solidFill>
                <a:effectLst>
                  <a:outerShdw blurRad="38100" dist="38100" dir="2700000" algn="tl">
                    <a:srgbClr val="000000">
                      <a:alpha val="43137"/>
                    </a:srgbClr>
                  </a:outerShdw>
                </a:effectLst>
              </a:rPr>
              <a:t>exchange</a:t>
            </a:r>
            <a:r>
              <a:rPr lang="en-US" sz="2800" dirty="0" smtClean="0">
                <a:solidFill>
                  <a:schemeClr val="bg1"/>
                </a:solidFill>
                <a:effectLst>
                  <a:outerShdw blurRad="38100" dist="38100" dir="2700000" algn="tl">
                    <a:srgbClr val="000000">
                      <a:alpha val="43137"/>
                    </a:srgbClr>
                  </a:outerShdw>
                </a:effectLst>
              </a:rPr>
              <a:t> natural relations if one doesn’t possess natural relations</a:t>
            </a:r>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45572"/>
            <a:ext cx="86868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Can You </a:t>
            </a:r>
            <a:r>
              <a:rPr lang="en-US" sz="3000" i="1" dirty="0" smtClean="0">
                <a:latin typeface="Tahoma" panose="020B0604030504040204" pitchFamily="34" charset="0"/>
                <a:ea typeface="Tahoma" panose="020B0604030504040204" pitchFamily="34" charset="0"/>
                <a:cs typeface="Tahoma" panose="020B0604030504040204" pitchFamily="34" charset="0"/>
              </a:rPr>
              <a:t>Exchange</a:t>
            </a:r>
            <a:r>
              <a:rPr lang="en-US" sz="3000" dirty="0" smtClean="0">
                <a:latin typeface="Tahoma" panose="020B0604030504040204" pitchFamily="34" charset="0"/>
                <a:ea typeface="Tahoma" panose="020B0604030504040204" pitchFamily="34" charset="0"/>
                <a:cs typeface="Tahoma" panose="020B0604030504040204" pitchFamily="34" charset="0"/>
              </a:rPr>
              <a:t> Something</a:t>
            </a:r>
          </a:p>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You Don’t Possess?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883986351"/>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Can you exchange blue shoes for red ones if you don’t possess a pair of blue shoes?</a:t>
            </a:r>
          </a:p>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One cannot </a:t>
            </a:r>
            <a:r>
              <a:rPr lang="en-US" sz="2800" i="1" dirty="0" smtClean="0">
                <a:solidFill>
                  <a:schemeClr val="accent5">
                    <a:lumMod val="75000"/>
                  </a:schemeClr>
                </a:solidFill>
                <a:effectLst>
                  <a:outerShdw blurRad="38100" dist="38100" dir="2700000" algn="tl">
                    <a:srgbClr val="000000">
                      <a:alpha val="43137"/>
                    </a:srgbClr>
                  </a:outerShdw>
                </a:effectLst>
              </a:rPr>
              <a:t>exchange</a:t>
            </a:r>
            <a:r>
              <a:rPr lang="en-US" sz="2800" dirty="0" smtClean="0">
                <a:solidFill>
                  <a:schemeClr val="accent5">
                    <a:lumMod val="75000"/>
                  </a:schemeClr>
                </a:solidFill>
                <a:effectLst>
                  <a:outerShdw blurRad="38100" dist="38100" dir="2700000" algn="tl">
                    <a:srgbClr val="000000">
                      <a:alpha val="43137"/>
                    </a:srgbClr>
                  </a:outerShdw>
                </a:effectLst>
              </a:rPr>
              <a:t> natural relations if one doesn’t possess natural relations</a:t>
            </a:r>
          </a:p>
          <a:p>
            <a:pPr marL="342900" indent="-342900">
              <a:buFont typeface="Arial"/>
              <a:buChar char="•"/>
              <a:defRPr/>
            </a:pPr>
            <a:r>
              <a:rPr lang="en-US" sz="2800" dirty="0" smtClean="0">
                <a:solidFill>
                  <a:schemeClr val="bg1"/>
                </a:solidFill>
                <a:effectLst>
                  <a:outerShdw blurRad="38100" dist="38100" dir="2700000" algn="tl">
                    <a:srgbClr val="000000">
                      <a:alpha val="43137"/>
                    </a:srgbClr>
                  </a:outerShdw>
                </a:effectLst>
              </a:rPr>
              <a:t>Romans is NOT talking about what we call homosexuality today, individuals with biological deviations in sexual development</a:t>
            </a:r>
            <a:endParaRPr lang="en-US" sz="2800" dirty="0">
              <a:solidFill>
                <a:schemeClr val="bg1"/>
              </a:solidFill>
              <a:effectLst>
                <a:outerShdw blurRad="38100" dist="38100" dir="2700000" algn="tl">
                  <a:srgbClr val="000000">
                    <a:alpha val="43137"/>
                  </a:srgbClr>
                </a:outerShdw>
              </a:effectLst>
            </a:endParaRPr>
          </a:p>
          <a:p>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45572"/>
            <a:ext cx="86868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Can You </a:t>
            </a:r>
            <a:r>
              <a:rPr lang="en-US" sz="3000" i="1" dirty="0" smtClean="0">
                <a:latin typeface="Tahoma" panose="020B0604030504040204" pitchFamily="34" charset="0"/>
                <a:ea typeface="Tahoma" panose="020B0604030504040204" pitchFamily="34" charset="0"/>
                <a:cs typeface="Tahoma" panose="020B0604030504040204" pitchFamily="34" charset="0"/>
              </a:rPr>
              <a:t>Exchange</a:t>
            </a:r>
            <a:r>
              <a:rPr lang="en-US" sz="3000" dirty="0" smtClean="0">
                <a:latin typeface="Tahoma" panose="020B0604030504040204" pitchFamily="34" charset="0"/>
                <a:ea typeface="Tahoma" panose="020B0604030504040204" pitchFamily="34" charset="0"/>
                <a:cs typeface="Tahoma" panose="020B0604030504040204" pitchFamily="34" charset="0"/>
              </a:rPr>
              <a:t> Something</a:t>
            </a:r>
          </a:p>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You Don’t Possess?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047554739"/>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56375"/>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rgbClr val="FFFFFF"/>
                </a:solidFill>
                <a:effectLst>
                  <a:outerShdw blurRad="38100" dist="38100" dir="2700000" algn="tl">
                    <a:srgbClr val="000000">
                      <a:alpha val="43137"/>
                    </a:srgbClr>
                  </a:outerShdw>
                </a:effectLst>
              </a:rPr>
              <a:t>Romans is speaking of individuals that are </a:t>
            </a:r>
            <a:r>
              <a:rPr lang="en-US" sz="2800" dirty="0" smtClean="0">
                <a:solidFill>
                  <a:srgbClr val="FFFF99"/>
                </a:solidFill>
                <a:effectLst>
                  <a:outerShdw blurRad="38100" dist="38100" dir="2700000" algn="tl">
                    <a:srgbClr val="000000">
                      <a:alpha val="43137"/>
                    </a:srgbClr>
                  </a:outerShdw>
                </a:effectLst>
              </a:rPr>
              <a:t>heterosexual</a:t>
            </a:r>
            <a:r>
              <a:rPr lang="en-US" sz="2800" dirty="0" smtClean="0">
                <a:solidFill>
                  <a:srgbClr val="FFFFFF"/>
                </a:solidFill>
                <a:effectLst>
                  <a:outerShdw blurRad="38100" dist="38100" dir="2700000" algn="tl">
                    <a:srgbClr val="000000">
                      <a:alpha val="43137"/>
                    </a:srgbClr>
                  </a:outerShdw>
                </a:effectLst>
              </a:rPr>
              <a:t>, who through rejecting God, engaging in pagan practices and hedonistic indulgence change their natural selves</a:t>
            </a:r>
          </a:p>
          <a:p>
            <a:pPr marL="342900" indent="-342900">
              <a:buFont typeface="Arial"/>
              <a:buChar char="•"/>
              <a:defRPr/>
            </a:pPr>
            <a:endParaRPr lang="en-US" sz="2800" dirty="0">
              <a:solidFill>
                <a:srgbClr val="FFFFFF"/>
              </a:solidFill>
              <a:effectLst>
                <a:outerShdw blurRad="38100" dist="38100" dir="2700000" algn="tl">
                  <a:srgbClr val="000000">
                    <a:alpha val="43137"/>
                  </a:srgbClr>
                </a:outerShdw>
              </a:effectLst>
            </a:endParaRPr>
          </a:p>
          <a:p>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45572"/>
            <a:ext cx="86868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Can You </a:t>
            </a:r>
            <a:r>
              <a:rPr lang="en-US" sz="3000" i="1" dirty="0" smtClean="0">
                <a:latin typeface="Tahoma" panose="020B0604030504040204" pitchFamily="34" charset="0"/>
                <a:ea typeface="Tahoma" panose="020B0604030504040204" pitchFamily="34" charset="0"/>
                <a:cs typeface="Tahoma" panose="020B0604030504040204" pitchFamily="34" charset="0"/>
              </a:rPr>
              <a:t>Exchange</a:t>
            </a:r>
            <a:r>
              <a:rPr lang="en-US" sz="3000" dirty="0" smtClean="0">
                <a:latin typeface="Tahoma" panose="020B0604030504040204" pitchFamily="34" charset="0"/>
                <a:ea typeface="Tahoma" panose="020B0604030504040204" pitchFamily="34" charset="0"/>
                <a:cs typeface="Tahoma" panose="020B0604030504040204" pitchFamily="34" charset="0"/>
              </a:rPr>
              <a:t> Something</a:t>
            </a:r>
          </a:p>
          <a:p>
            <a:pPr>
              <a:lnSpc>
                <a:spcPct val="80000"/>
              </a:lnSpc>
            </a:pPr>
            <a:r>
              <a:rPr lang="en-US" sz="3000" dirty="0" smtClean="0">
                <a:latin typeface="Tahoma" panose="020B0604030504040204" pitchFamily="34" charset="0"/>
                <a:ea typeface="Tahoma" panose="020B0604030504040204" pitchFamily="34" charset="0"/>
                <a:cs typeface="Tahoma" panose="020B0604030504040204" pitchFamily="34" charset="0"/>
              </a:rPr>
              <a:t>You Don’t Possess?</a:t>
            </a:r>
            <a:endParaRPr 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264488329"/>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endParaRPr lang="en-US" sz="2400" dirty="0">
              <a:solidFill>
                <a:srgbClr val="FFFFFF"/>
              </a:solidFill>
              <a:effectLst>
                <a:outerShdw blurRad="38100" dist="38100" dir="2700000" algn="tl">
                  <a:srgbClr val="000000">
                    <a:alpha val="43137"/>
                  </a:srgbClr>
                </a:outerShdw>
              </a:effectLst>
            </a:endParaRPr>
          </a:p>
        </p:txBody>
      </p:sp>
      <p:sp>
        <p:nvSpPr>
          <p:cNvPr id="4"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Further Evidence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928693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3352800" y="1276349"/>
            <a:ext cx="5486400" cy="38862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80000"/>
              </a:lnSpc>
              <a:spcAft>
                <a:spcPts val="0"/>
              </a:spcAft>
            </a:pPr>
            <a:r>
              <a:rPr lang="en-US" sz="2800" b="1" dirty="0" smtClean="0">
                <a:solidFill>
                  <a:srgbClr val="FFFF99"/>
                </a:solidFill>
                <a:effectLst>
                  <a:outerShdw blurRad="38100" dist="38100" dir="2700000" algn="tl">
                    <a:srgbClr val="000000">
                      <a:alpha val="43137"/>
                    </a:srgbClr>
                  </a:outerShdw>
                </a:effectLst>
              </a:rPr>
              <a:t>Science</a:t>
            </a:r>
            <a:r>
              <a:rPr lang="en-US" sz="2800" b="1" dirty="0">
                <a:solidFill>
                  <a:srgbClr val="FFFF99"/>
                </a:solidFill>
                <a:effectLst>
                  <a:outerShdw blurRad="38100" dist="38100" dir="2700000" algn="tl">
                    <a:srgbClr val="000000">
                      <a:alpha val="43137"/>
                    </a:srgbClr>
                  </a:outerShdw>
                </a:effectLst>
              </a:rPr>
              <a:t>:</a:t>
            </a:r>
            <a:r>
              <a:rPr lang="en-US" sz="2800" b="1" dirty="0">
                <a:solidFill>
                  <a:srgbClr val="FFFFFF"/>
                </a:solidFill>
                <a:effectLst>
                  <a:outerShdw blurRad="38100" dist="38100" dir="2700000" algn="tl">
                    <a:srgbClr val="000000">
                      <a:alpha val="43137"/>
                    </a:srgbClr>
                  </a:outerShdw>
                </a:effectLst>
              </a:rPr>
              <a:t> </a:t>
            </a:r>
            <a:endParaRPr lang="en-US" sz="2800" b="1" dirty="0" smtClean="0">
              <a:solidFill>
                <a:srgbClr val="FFFFFF"/>
              </a:solidFill>
              <a:effectLst>
                <a:outerShdw blurRad="38100" dist="38100" dir="2700000" algn="tl">
                  <a:srgbClr val="000000">
                    <a:alpha val="43137"/>
                  </a:srgbClr>
                </a:outerShdw>
              </a:effectLst>
            </a:endParaRPr>
          </a:p>
          <a:p>
            <a:pPr marL="742950" lvl="1" indent="-285750">
              <a:lnSpc>
                <a:spcPct val="80000"/>
              </a:lnSpc>
              <a:spcAft>
                <a:spcPts val="0"/>
              </a:spcAft>
              <a:buFont typeface="Arial"/>
              <a:buChar char="•"/>
            </a:pPr>
            <a:r>
              <a:rPr lang="en-US" sz="2800" dirty="0" smtClean="0">
                <a:solidFill>
                  <a:srgbClr val="FFFFFF"/>
                </a:solidFill>
                <a:effectLst>
                  <a:outerShdw blurRad="38100" dist="38100" dir="2700000" algn="tl">
                    <a:srgbClr val="000000">
                      <a:alpha val="43137"/>
                    </a:srgbClr>
                  </a:outerShdw>
                </a:effectLst>
              </a:rPr>
              <a:t>Respiration, water, pollination, citric acid cycle…</a:t>
            </a:r>
          </a:p>
        </p:txBody>
      </p:sp>
      <p:sp>
        <p:nvSpPr>
          <p:cNvPr id="7" name="TextBox 6"/>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Integrative Evidenced-Based Approach</a:t>
            </a:r>
            <a:endParaRPr lang="en-US" sz="3200" b="1" cap="small" spc="50" dirty="0">
              <a:solidFill>
                <a:srgbClr val="FFFFCC"/>
              </a:solidFill>
              <a:effectLst>
                <a:outerShdw blurRad="38100" dist="38100" dir="2700000" algn="tl">
                  <a:srgbClr val="000000">
                    <a:alpha val="43137"/>
                  </a:srgbClr>
                </a:outerShdw>
              </a:effectLst>
            </a:endParaRPr>
          </a:p>
        </p:txBody>
      </p:sp>
      <p:pic>
        <p:nvPicPr>
          <p:cNvPr id="5" name="Picture 4" descr="PPT_VennDiagram_all.png"/>
          <p:cNvPicPr>
            <a:picLocks noChangeAspect="1"/>
          </p:cNvPicPr>
          <p:nvPr/>
        </p:nvPicPr>
        <p:blipFill rotWithShape="1">
          <a:blip r:embed="rId2" cstate="print">
            <a:extLst>
              <a:ext uri="{28A0092B-C50C-407E-A947-70E740481C1C}">
                <a14:useLocalDpi xmlns:a14="http://schemas.microsoft.com/office/drawing/2010/main" val="0"/>
              </a:ext>
            </a:extLst>
          </a:blip>
          <a:srcRect l="15202" t="7597" r="16622" b="9211"/>
          <a:stretch/>
        </p:blipFill>
        <p:spPr>
          <a:xfrm>
            <a:off x="609600" y="1352550"/>
            <a:ext cx="2805831" cy="2743200"/>
          </a:xfrm>
          <a:prstGeom prst="rect">
            <a:avLst/>
          </a:prstGeo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03032450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4120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buFont typeface="Arial"/>
              <a:buChar char="•"/>
              <a:defRPr/>
            </a:pPr>
            <a:r>
              <a:rPr lang="en-US" sz="2800" dirty="0" smtClean="0">
                <a:solidFill>
                  <a:schemeClr val="bg1"/>
                </a:solidFill>
                <a:effectLst>
                  <a:outerShdw blurRad="38100" dist="38100" dir="2700000" algn="tl">
                    <a:srgbClr val="000000">
                      <a:alpha val="43137"/>
                    </a:srgbClr>
                  </a:outerShdw>
                </a:effectLst>
              </a:rPr>
              <a:t>Homosexuality consistently runs 1-3 percent in nature, in humans and in animal models</a:t>
            </a:r>
          </a:p>
          <a:p>
            <a:pPr marL="342900" indent="-342900">
              <a:lnSpc>
                <a:spcPct val="80000"/>
              </a:lnSpc>
              <a:buFont typeface="Arial"/>
              <a:buChar char="•"/>
              <a:defRPr/>
            </a:pPr>
            <a:endParaRPr lang="en-US" sz="2800" dirty="0">
              <a:solidFill>
                <a:srgbClr val="FFFFFF"/>
              </a:solidFill>
              <a:effectLst>
                <a:outerShdw blurRad="38100" dist="38100" dir="2700000" algn="tl">
                  <a:srgbClr val="000000">
                    <a:alpha val="43137"/>
                  </a:srgbClr>
                </a:outerShdw>
              </a:effectLst>
            </a:endParaRPr>
          </a:p>
          <a:p>
            <a:pPr>
              <a:lnSpc>
                <a:spcPct val="80000"/>
              </a:lnSpc>
            </a:pPr>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Further Evidence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825191033"/>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4120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Homosexuality consistently runs 1-3 percent in nature, in humans and in animal models</a:t>
            </a:r>
          </a:p>
          <a:p>
            <a:pPr marL="342900" indent="-342900">
              <a:lnSpc>
                <a:spcPct val="80000"/>
              </a:lnSpc>
              <a:buFont typeface="Arial"/>
              <a:buChar char="•"/>
              <a:defRPr/>
            </a:pPr>
            <a:r>
              <a:rPr lang="en-US" sz="2800" dirty="0" smtClean="0">
                <a:solidFill>
                  <a:schemeClr val="bg1"/>
                </a:solidFill>
                <a:effectLst>
                  <a:outerShdw blurRad="38100" dist="38100" dir="2700000" algn="tl">
                    <a:srgbClr val="000000">
                      <a:alpha val="43137"/>
                    </a:srgbClr>
                  </a:outerShdw>
                </a:effectLst>
              </a:rPr>
              <a:t>This is consistent with random variations in biology that occurs in a system disconnected from God’s constant care</a:t>
            </a:r>
          </a:p>
          <a:p>
            <a:pPr marL="342900" indent="-342900">
              <a:lnSpc>
                <a:spcPct val="80000"/>
              </a:lnSpc>
              <a:buFont typeface="Arial"/>
              <a:buChar char="•"/>
              <a:defRPr/>
            </a:pPr>
            <a:endParaRPr lang="en-US" sz="2800" dirty="0">
              <a:solidFill>
                <a:srgbClr val="FFFFFF"/>
              </a:solidFill>
              <a:effectLst>
                <a:outerShdw blurRad="38100" dist="38100" dir="2700000" algn="tl">
                  <a:srgbClr val="000000">
                    <a:alpha val="43137"/>
                  </a:srgbClr>
                </a:outerShdw>
              </a:effectLst>
            </a:endParaRPr>
          </a:p>
          <a:p>
            <a:pPr>
              <a:lnSpc>
                <a:spcPct val="80000"/>
              </a:lnSpc>
            </a:pPr>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Further Evidence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883008377"/>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4120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Homosexuality consistently runs 1-3 percent in nature, in humans and in animal models</a:t>
            </a:r>
          </a:p>
          <a:p>
            <a:pPr marL="342900" indent="-342900">
              <a:lnSpc>
                <a:spcPct val="8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This is consistent with random variations in biology that occurs in a system disconnected from God’s constant care</a:t>
            </a:r>
          </a:p>
          <a:p>
            <a:pPr marL="342900" indent="-342900">
              <a:lnSpc>
                <a:spcPct val="80000"/>
              </a:lnSpc>
              <a:buFont typeface="Arial"/>
              <a:buChar char="•"/>
              <a:defRPr/>
            </a:pPr>
            <a:r>
              <a:rPr lang="en-US" sz="2800" dirty="0" smtClean="0">
                <a:solidFill>
                  <a:schemeClr val="bg1"/>
                </a:solidFill>
                <a:effectLst>
                  <a:outerShdw blurRad="38100" dist="38100" dir="2700000" algn="tl">
                    <a:srgbClr val="000000">
                      <a:alpha val="43137"/>
                    </a:srgbClr>
                  </a:outerShdw>
                </a:effectLst>
              </a:rPr>
              <a:t>But… How many of the men of the city of Sodom demanded the visitors to sexually abuse? </a:t>
            </a:r>
          </a:p>
          <a:p>
            <a:pPr marL="342900" indent="-342900">
              <a:lnSpc>
                <a:spcPct val="80000"/>
              </a:lnSpc>
              <a:buFont typeface="Arial"/>
              <a:buChar char="•"/>
              <a:defRPr/>
            </a:pPr>
            <a:endParaRPr lang="en-US" sz="2800" dirty="0">
              <a:solidFill>
                <a:srgbClr val="FFFFFF"/>
              </a:solidFill>
              <a:effectLst>
                <a:outerShdw blurRad="38100" dist="38100" dir="2700000" algn="tl">
                  <a:srgbClr val="000000">
                    <a:alpha val="43137"/>
                  </a:srgbClr>
                </a:outerShdw>
              </a:effectLst>
            </a:endParaRPr>
          </a:p>
          <a:p>
            <a:pPr>
              <a:lnSpc>
                <a:spcPct val="80000"/>
              </a:lnSpc>
            </a:pPr>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Further Evidence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38513315"/>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14120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8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Homosexuality consistently runs 1-3 percent in nature, in humans and in animal models</a:t>
            </a:r>
          </a:p>
          <a:p>
            <a:pPr marL="342900" indent="-342900">
              <a:lnSpc>
                <a:spcPct val="8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This is consistent with random variations in biology that occurs in a system disconnected from God’s constant care</a:t>
            </a:r>
          </a:p>
          <a:p>
            <a:pPr marL="342900" indent="-342900">
              <a:lnSpc>
                <a:spcPct val="8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But… How many of the men of the city of Sodom demanded the visitors to sexually abuse? </a:t>
            </a:r>
          </a:p>
          <a:p>
            <a:pPr marL="342900" indent="-342900">
              <a:lnSpc>
                <a:spcPct val="80000"/>
              </a:lnSpc>
              <a:buFont typeface="Arial"/>
              <a:buChar char="•"/>
              <a:defRPr/>
            </a:pPr>
            <a:r>
              <a:rPr lang="en-US" sz="2800" dirty="0" smtClean="0">
                <a:solidFill>
                  <a:srgbClr val="FFFFFF"/>
                </a:solidFill>
                <a:effectLst>
                  <a:outerShdw blurRad="38100" dist="38100" dir="2700000" algn="tl">
                    <a:srgbClr val="000000">
                      <a:alpha val="43137"/>
                    </a:srgbClr>
                  </a:outerShdw>
                </a:effectLst>
              </a:rPr>
              <a:t>100% - this is NOT what we are dealing with in society </a:t>
            </a:r>
            <a:r>
              <a:rPr lang="en-US" sz="2800" dirty="0" smtClean="0">
                <a:solidFill>
                  <a:srgbClr val="FFFFFF"/>
                </a:solidFill>
                <a:effectLst>
                  <a:outerShdw blurRad="38100" dist="38100" dir="2700000" algn="tl">
                    <a:srgbClr val="000000">
                      <a:alpha val="43137"/>
                    </a:srgbClr>
                  </a:outerShdw>
                </a:effectLst>
              </a:rPr>
              <a:t>today</a:t>
            </a:r>
            <a:endParaRPr lang="en-US" sz="2800" dirty="0">
              <a:solidFill>
                <a:srgbClr val="FFFFFF"/>
              </a:solidFill>
              <a:effectLst>
                <a:outerShdw blurRad="38100" dist="38100" dir="2700000" algn="tl">
                  <a:srgbClr val="000000">
                    <a:alpha val="43137"/>
                  </a:srgbClr>
                </a:outerShdw>
              </a:effectLst>
            </a:endParaRPr>
          </a:p>
          <a:p>
            <a:pPr>
              <a:lnSpc>
                <a:spcPct val="80000"/>
              </a:lnSpc>
            </a:pPr>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Further Evidence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05932771"/>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19150"/>
            <a:ext cx="7315200" cy="40386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endParaRPr lang="en-US" sz="2400"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Does the Bible Condemn?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37497835"/>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2"/>
            <a:ext cx="77724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False worship – rejecting the truth of God for a lie</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Does the Bible Condemn?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270161217"/>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2"/>
            <a:ext cx="77724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False worship – rejecting the truth of God for a lie</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Which results in damage to the human being, destroying love and inciting selfishness and desire to exploit others</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Does the Bible Condemn?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983008331"/>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2"/>
            <a:ext cx="77724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False worship – rejecting the truth of God for a lie</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Which results in damage to the human being, destroying love and inciting selfishness and desire to exploit others</a:t>
            </a:r>
          </a:p>
          <a:p>
            <a:pPr marL="800100" lvl="1" indent="-342900">
              <a:lnSpc>
                <a:spcPct val="90000"/>
              </a:lnSpc>
              <a:buFont typeface="Arial"/>
              <a:buChar char="•"/>
              <a:defRPr/>
            </a:pPr>
            <a:r>
              <a:rPr lang="en-US" sz="2400" dirty="0" smtClean="0">
                <a:solidFill>
                  <a:srgbClr val="FFFF99"/>
                </a:solidFill>
                <a:effectLst>
                  <a:outerShdw blurRad="38100" dist="38100" dir="2700000" algn="tl">
                    <a:srgbClr val="000000">
                      <a:alpha val="43137"/>
                    </a:srgbClr>
                  </a:outerShdw>
                </a:effectLst>
              </a:rPr>
              <a:t>“</a:t>
            </a:r>
            <a:r>
              <a:rPr lang="en-US" sz="2400" dirty="0">
                <a:solidFill>
                  <a:srgbClr val="FFFF99"/>
                </a:solidFill>
                <a:effectLst>
                  <a:outerShdw blurRad="38100" dist="38100" dir="2700000" algn="tl">
                    <a:srgbClr val="000000">
                      <a:alpha val="43137"/>
                    </a:srgbClr>
                  </a:outerShdw>
                </a:effectLst>
              </a:rPr>
              <a:t>‘Now this was the sin of your sister Sodom: She and her daughters were arrogant, overfed and unconcerned; they did not help the poor and needy. They were haughty and did detestable things before me.’” Ezekiel </a:t>
            </a:r>
            <a:r>
              <a:rPr lang="en-US" sz="2400" dirty="0" smtClean="0">
                <a:solidFill>
                  <a:srgbClr val="FFFF99"/>
                </a:solidFill>
                <a:effectLst>
                  <a:outerShdw blurRad="38100" dist="38100" dir="2700000" algn="tl">
                    <a:srgbClr val="000000">
                      <a:alpha val="43137"/>
                    </a:srgbClr>
                  </a:outerShdw>
                </a:effectLst>
              </a:rPr>
              <a:t>16:49,50</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Does the Bible Condemn?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099720158"/>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2"/>
            <a:ext cx="77724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Failure to love is detestable – thus the people from </a:t>
            </a:r>
            <a:r>
              <a:rPr lang="en-US" sz="2800" dirty="0" err="1" smtClean="0">
                <a:solidFill>
                  <a:schemeClr val="bg1"/>
                </a:solidFill>
                <a:effectLst>
                  <a:outerShdw blurRad="38100" dist="38100" dir="2700000" algn="tl">
                    <a:srgbClr val="000000">
                      <a:alpha val="43137"/>
                    </a:srgbClr>
                  </a:outerShdw>
                </a:effectLst>
              </a:rPr>
              <a:t>Westboro</a:t>
            </a:r>
            <a:r>
              <a:rPr lang="en-US" sz="2800" dirty="0" smtClean="0">
                <a:solidFill>
                  <a:schemeClr val="bg1"/>
                </a:solidFill>
                <a:effectLst>
                  <a:outerShdw blurRad="38100" dist="38100" dir="2700000" algn="tl">
                    <a:srgbClr val="000000">
                      <a:alpha val="43137"/>
                    </a:srgbClr>
                  </a:outerShdw>
                </a:effectLst>
              </a:rPr>
              <a:t> Baptist Church who picketed Matt Shepherd’s funeral are the true Sodomites!</a:t>
            </a:r>
          </a:p>
          <a:p>
            <a:pPr>
              <a:lnSpc>
                <a:spcPct val="90000"/>
              </a:lnSpc>
              <a:defRPr/>
            </a:pPr>
            <a:endParaRPr lang="en-US" sz="2800" dirty="0" smtClean="0">
              <a:solidFill>
                <a:schemeClr val="bg1"/>
              </a:solidFill>
              <a:effectLst>
                <a:outerShdw blurRad="38100" dist="38100" dir="2700000" algn="tl">
                  <a:srgbClr val="000000">
                    <a:alpha val="43137"/>
                  </a:srgbClr>
                </a:outerShdw>
              </a:effectLst>
            </a:endParaRPr>
          </a:p>
          <a:p>
            <a:pPr>
              <a:lnSpc>
                <a:spcPct val="90000"/>
              </a:lnSpc>
            </a:pPr>
            <a:r>
              <a:rPr lang="en-US" sz="2800" dirty="0" smtClean="0">
                <a:solidFill>
                  <a:schemeClr val="bg1"/>
                </a:solidFill>
                <a:effectLst>
                  <a:outerShdw blurRad="38100" dist="38100" dir="2700000" algn="tl">
                    <a:srgbClr val="000000">
                      <a:alpha val="43137"/>
                    </a:srgbClr>
                  </a:outerShdw>
                </a:effectLst>
              </a:rPr>
              <a:t> </a:t>
            </a:r>
            <a:endParaRPr lang="en-US" sz="2800" dirty="0">
              <a:solidFill>
                <a:schemeClr val="bg1"/>
              </a:solidFill>
              <a:effectLst>
                <a:outerShdw blurRad="38100" dist="38100" dir="2700000" algn="tl">
                  <a:srgbClr val="000000">
                    <a:alpha val="43137"/>
                  </a:srgbClr>
                </a:outerShdw>
              </a:effectLst>
            </a:endParaRP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Does the Bible Condemn?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2039056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1"/>
            <a:ext cx="7772400" cy="34290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It is an abomination to choose to purposely corrupt God’s design</a:t>
            </a:r>
          </a:p>
          <a:p>
            <a:pPr marL="342900" indent="-342900">
              <a:lnSpc>
                <a:spcPct val="90000"/>
              </a:lnSpc>
              <a:buFont typeface="Arial"/>
              <a:buChar char="•"/>
              <a:defRPr/>
            </a:pPr>
            <a:endParaRPr lang="en-US" sz="2800" dirty="0">
              <a:solidFill>
                <a:schemeClr val="bg1"/>
              </a:solidFill>
              <a:effectLst>
                <a:outerShdw blurRad="38100" dist="38100" dir="2700000" algn="tl">
                  <a:srgbClr val="000000">
                    <a:alpha val="43137"/>
                  </a:srgbClr>
                </a:outerShdw>
              </a:effectLst>
            </a:endParaRPr>
          </a:p>
          <a:p>
            <a:pPr>
              <a:lnSpc>
                <a:spcPct val="90000"/>
              </a:lnSpc>
            </a:pPr>
            <a:r>
              <a:rPr lang="en-US" sz="2800" dirty="0">
                <a:solidFill>
                  <a:schemeClr val="bg1"/>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Does the Bible Condemn?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7382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3352800" y="1276349"/>
            <a:ext cx="5486400" cy="38862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80000"/>
              </a:lnSpc>
              <a:spcAft>
                <a:spcPts val="0"/>
              </a:spcAft>
            </a:pPr>
            <a:r>
              <a:rPr lang="en-US" sz="2800" b="1" dirty="0" smtClean="0">
                <a:solidFill>
                  <a:srgbClr val="FFFF99"/>
                </a:solidFill>
                <a:effectLst>
                  <a:outerShdw blurRad="38100" dist="38100" dir="2700000" algn="tl">
                    <a:srgbClr val="000000">
                      <a:alpha val="43137"/>
                    </a:srgbClr>
                  </a:outerShdw>
                </a:effectLst>
              </a:rPr>
              <a:t>Experience: </a:t>
            </a:r>
          </a:p>
          <a:p>
            <a:pPr marL="914400" lvl="1" indent="-457200">
              <a:lnSpc>
                <a:spcPct val="80000"/>
              </a:lnSpc>
              <a:spcAft>
                <a:spcPts val="0"/>
              </a:spcAft>
              <a:buFont typeface="Arial" panose="020B0604020202020204" pitchFamily="34" charset="0"/>
              <a:buChar char="•"/>
            </a:pPr>
            <a:endParaRPr lang="en-US" dirty="0">
              <a:solidFill>
                <a:srgbClr val="FFFFFF"/>
              </a:solidFill>
              <a:effectLst>
                <a:outerShdw blurRad="38100" dist="38100" dir="2700000" algn="tl">
                  <a:srgbClr val="000000">
                    <a:alpha val="43137"/>
                  </a:srgbClr>
                </a:outerShdw>
              </a:effectLst>
            </a:endParaRPr>
          </a:p>
          <a:p>
            <a:pPr marL="342900" indent="-342900">
              <a:lnSpc>
                <a:spcPct val="80000"/>
              </a:lnSpc>
              <a:spcAft>
                <a:spcPts val="0"/>
              </a:spcAft>
              <a:buFont typeface="Arial" panose="020B0604020202020204" pitchFamily="34" charset="0"/>
              <a:buChar char="•"/>
            </a:pPr>
            <a:r>
              <a:rPr lang="en-US" sz="2800" dirty="0">
                <a:solidFill>
                  <a:srgbClr val="FFFFFF"/>
                </a:solidFill>
                <a:effectLst>
                  <a:outerShdw blurRad="38100" dist="38100" dir="2700000" algn="tl">
                    <a:srgbClr val="000000">
                      <a:alpha val="43137"/>
                    </a:srgbClr>
                  </a:outerShdw>
                </a:effectLst>
              </a:rPr>
              <a:t>Adults who volunteer </a:t>
            </a:r>
            <a:endParaRPr lang="en-US" sz="2800" dirty="0" smtClean="0">
              <a:solidFill>
                <a:srgbClr val="FFFFFF"/>
              </a:solidFill>
              <a:effectLst>
                <a:outerShdw blurRad="38100" dist="38100" dir="2700000" algn="tl">
                  <a:srgbClr val="000000">
                    <a:alpha val="43137"/>
                  </a:srgbClr>
                </a:outerShdw>
              </a:effectLst>
            </a:endParaRPr>
          </a:p>
          <a:p>
            <a:pPr marL="914400" lvl="1" indent="-457200">
              <a:lnSpc>
                <a:spcPct val="80000"/>
              </a:lnSpc>
              <a:spcAft>
                <a:spcPts val="0"/>
              </a:spcAft>
              <a:buFont typeface="Arial" panose="020B0604020202020204" pitchFamily="34" charset="0"/>
              <a:buChar char="•"/>
            </a:pPr>
            <a:r>
              <a:rPr lang="en-US" sz="2800" dirty="0" smtClean="0">
                <a:solidFill>
                  <a:srgbClr val="FFFF99"/>
                </a:solidFill>
                <a:effectLst>
                  <a:outerShdw blurRad="38100" dist="38100" dir="2700000" algn="tl">
                    <a:srgbClr val="000000">
                      <a:alpha val="43137"/>
                    </a:srgbClr>
                  </a:outerShdw>
                </a:effectLst>
              </a:rPr>
              <a:t>live </a:t>
            </a:r>
            <a:r>
              <a:rPr lang="en-US" sz="2800" dirty="0">
                <a:solidFill>
                  <a:srgbClr val="FFFF99"/>
                </a:solidFill>
                <a:effectLst>
                  <a:outerShdw blurRad="38100" dist="38100" dir="2700000" algn="tl">
                    <a:srgbClr val="000000">
                      <a:alpha val="43137"/>
                    </a:srgbClr>
                  </a:outerShdw>
                </a:effectLst>
              </a:rPr>
              <a:t>longer, have less illness, less disability, less depression, less dementia and live independently longer than those who did not. </a:t>
            </a:r>
            <a:endParaRPr lang="en-US" sz="2800" dirty="0" smtClean="0">
              <a:solidFill>
                <a:srgbClr val="FFFF99"/>
              </a:solidFill>
              <a:effectLst>
                <a:outerShdw blurRad="38100" dist="38100" dir="2700000" algn="tl">
                  <a:srgbClr val="000000">
                    <a:alpha val="43137"/>
                  </a:srgbClr>
                </a:outerShdw>
              </a:effectLst>
            </a:endParaRPr>
          </a:p>
          <a:p>
            <a:pPr marL="914400" lvl="1" indent="-457200">
              <a:lnSpc>
                <a:spcPct val="80000"/>
              </a:lnSpc>
              <a:spcAft>
                <a:spcPts val="0"/>
              </a:spcAft>
              <a:buFont typeface="Arial" panose="020B0604020202020204" pitchFamily="34" charset="0"/>
              <a:buChar char="•"/>
            </a:pPr>
            <a:r>
              <a:rPr lang="en-US" dirty="0" smtClean="0">
                <a:solidFill>
                  <a:srgbClr val="8EB4E3"/>
                </a:solidFill>
                <a:effectLst>
                  <a:outerShdw blurRad="38100" dist="38100" dir="2700000" algn="tl">
                    <a:srgbClr val="000000">
                      <a:alpha val="43137"/>
                    </a:srgbClr>
                  </a:outerShdw>
                </a:effectLst>
              </a:rPr>
              <a:t>Post</a:t>
            </a:r>
            <a:r>
              <a:rPr lang="en-US" dirty="0">
                <a:solidFill>
                  <a:srgbClr val="8EB4E3"/>
                </a:solidFill>
                <a:effectLst>
                  <a:outerShdw blurRad="38100" dist="38100" dir="2700000" algn="tl">
                    <a:srgbClr val="000000">
                      <a:alpha val="43137"/>
                    </a:srgbClr>
                  </a:outerShdw>
                </a:effectLst>
              </a:rPr>
              <a:t>, S. Altruism and Health Perspectives from Empirical Research, Oxford University Press, New York, 2007: p. 20, 21). </a:t>
            </a:r>
          </a:p>
          <a:p>
            <a:pPr>
              <a:lnSpc>
                <a:spcPct val="80000"/>
              </a:lnSpc>
              <a:spcAft>
                <a:spcPts val="0"/>
              </a:spcAft>
            </a:pPr>
            <a:endParaRPr lang="en-US" sz="2800" b="1" dirty="0" smtClean="0">
              <a:solidFill>
                <a:srgbClr val="FFFF99"/>
              </a:solidFill>
              <a:effectLst>
                <a:outerShdw blurRad="38100" dist="38100" dir="2700000" algn="tl">
                  <a:srgbClr val="000000">
                    <a:alpha val="43137"/>
                  </a:srgbClr>
                </a:outerShdw>
              </a:effectLst>
            </a:endParaRPr>
          </a:p>
          <a:p>
            <a:pPr>
              <a:lnSpc>
                <a:spcPct val="80000"/>
              </a:lnSpc>
              <a:spcAft>
                <a:spcPts val="0"/>
              </a:spcAft>
            </a:pPr>
            <a:endParaRPr lang="en-US" sz="2800" dirty="0">
              <a:solidFill>
                <a:schemeClr val="bg1"/>
              </a:solidFill>
              <a:effectLst>
                <a:outerShdw blurRad="38100" dist="38100" dir="2700000" algn="tl">
                  <a:srgbClr val="000000">
                    <a:alpha val="43137"/>
                  </a:srgbClr>
                </a:outerShdw>
              </a:effectLst>
            </a:endParaRPr>
          </a:p>
        </p:txBody>
      </p:sp>
      <p:sp>
        <p:nvSpPr>
          <p:cNvPr id="7" name="TextBox 6"/>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Integrative Evidenced-Based Approach</a:t>
            </a:r>
            <a:endParaRPr lang="en-US" sz="3200" b="1" cap="small" spc="50" dirty="0">
              <a:solidFill>
                <a:srgbClr val="FFFFCC"/>
              </a:solidFill>
              <a:effectLst>
                <a:outerShdw blurRad="38100" dist="38100" dir="2700000" algn="tl">
                  <a:srgbClr val="000000">
                    <a:alpha val="43137"/>
                  </a:srgbClr>
                </a:outerShdw>
              </a:effectLst>
            </a:endParaRPr>
          </a:p>
        </p:txBody>
      </p:sp>
      <p:pic>
        <p:nvPicPr>
          <p:cNvPr id="5" name="Picture 4" descr="PPT_VennDiagram_all.png"/>
          <p:cNvPicPr>
            <a:picLocks noChangeAspect="1"/>
          </p:cNvPicPr>
          <p:nvPr/>
        </p:nvPicPr>
        <p:blipFill rotWithShape="1">
          <a:blip r:embed="rId2" cstate="print">
            <a:extLst>
              <a:ext uri="{28A0092B-C50C-407E-A947-70E740481C1C}">
                <a14:useLocalDpi xmlns:a14="http://schemas.microsoft.com/office/drawing/2010/main" val="0"/>
              </a:ext>
            </a:extLst>
          </a:blip>
          <a:srcRect l="15202" t="7597" r="16622" b="9211"/>
          <a:stretch/>
        </p:blipFill>
        <p:spPr>
          <a:xfrm>
            <a:off x="609600" y="1352550"/>
            <a:ext cx="2805831" cy="2743200"/>
          </a:xfrm>
          <a:prstGeom prst="rect">
            <a:avLst/>
          </a:prstGeo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574665493"/>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1"/>
            <a:ext cx="7772400" cy="34290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It is an abomination to choose to purposely corrupt God’s design</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It would be the same as a person choosing to poke hot irons into their eyes – such behavior is an abomination </a:t>
            </a:r>
          </a:p>
          <a:p>
            <a:pPr marL="342900" indent="-342900">
              <a:lnSpc>
                <a:spcPct val="90000"/>
              </a:lnSpc>
              <a:buFont typeface="Arial"/>
              <a:buChar char="•"/>
              <a:defRPr/>
            </a:pPr>
            <a:endParaRPr lang="en-US" sz="2800" dirty="0">
              <a:solidFill>
                <a:schemeClr val="bg1"/>
              </a:solidFill>
              <a:effectLst>
                <a:outerShdw blurRad="38100" dist="38100" dir="2700000" algn="tl">
                  <a:srgbClr val="000000">
                    <a:alpha val="43137"/>
                  </a:srgbClr>
                </a:outerShdw>
              </a:effectLst>
            </a:endParaRPr>
          </a:p>
          <a:p>
            <a:pPr>
              <a:lnSpc>
                <a:spcPct val="90000"/>
              </a:lnSpc>
            </a:pPr>
            <a:r>
              <a:rPr lang="en-US" sz="2800" dirty="0">
                <a:solidFill>
                  <a:schemeClr val="bg1"/>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Does the Bible Condemn?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665610691"/>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1"/>
            <a:ext cx="7772400" cy="34290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It is an abomination to choose to purposely corrupt God’s design</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It would be the same as a person choosing to poke hot irons into their eyes – such behavior is an abomination </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But the person born blind is not an abomination </a:t>
            </a:r>
          </a:p>
          <a:p>
            <a:pPr>
              <a:lnSpc>
                <a:spcPct val="90000"/>
              </a:lnSpc>
              <a:defRPr/>
            </a:pPr>
            <a:endParaRPr lang="en-US" sz="2800" dirty="0" smtClean="0">
              <a:solidFill>
                <a:schemeClr val="bg1"/>
              </a:solidFill>
              <a:effectLst>
                <a:outerShdw blurRad="38100" dist="38100" dir="2700000" algn="tl">
                  <a:srgbClr val="000000">
                    <a:alpha val="43137"/>
                  </a:srgbClr>
                </a:outerShdw>
              </a:effectLst>
            </a:endParaRPr>
          </a:p>
          <a:p>
            <a:pPr marL="342900" indent="-342900">
              <a:lnSpc>
                <a:spcPct val="90000"/>
              </a:lnSpc>
              <a:buFont typeface="Arial"/>
              <a:buChar char="•"/>
              <a:defRPr/>
            </a:pPr>
            <a:endParaRPr lang="en-US" sz="2800" dirty="0">
              <a:solidFill>
                <a:schemeClr val="bg1"/>
              </a:solidFill>
              <a:effectLst>
                <a:outerShdw blurRad="38100" dist="38100" dir="2700000" algn="tl">
                  <a:srgbClr val="000000">
                    <a:alpha val="43137"/>
                  </a:srgbClr>
                </a:outerShdw>
              </a:effectLst>
            </a:endParaRPr>
          </a:p>
          <a:p>
            <a:pPr>
              <a:lnSpc>
                <a:spcPct val="90000"/>
              </a:lnSpc>
            </a:pPr>
            <a:r>
              <a:rPr lang="en-US" sz="2800" dirty="0">
                <a:solidFill>
                  <a:schemeClr val="bg1"/>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What Does the Bible Condemn?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309397948"/>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endParaRPr lang="en-US" sz="2400" dirty="0">
              <a:solidFill>
                <a:srgbClr val="FFFFFF"/>
              </a:solidFill>
              <a:effectLst>
                <a:outerShdw blurRad="38100" dist="38100" dir="2700000" algn="tl">
                  <a:srgbClr val="000000">
                    <a:alpha val="43137"/>
                  </a:srgbClr>
                </a:outerShdw>
              </a:effectLst>
            </a:endParaRPr>
          </a:p>
        </p:txBody>
      </p:sp>
      <p:sp>
        <p:nvSpPr>
          <p:cNvPr id="4"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Modern Day Lepers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49116693"/>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47749"/>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bg1"/>
                </a:solidFill>
                <a:effectLst>
                  <a:outerShdw blurRad="38100" dist="38100" dir="2700000" algn="tl">
                    <a:srgbClr val="000000">
                      <a:alpha val="43137"/>
                    </a:srgbClr>
                  </a:outerShdw>
                </a:effectLst>
              </a:rPr>
              <a:t>2000 years ago, persons with skin disease, vitiligo, psoriasis, eczema, as well as leprosy, were considered lepers</a:t>
            </a:r>
            <a:r>
              <a:rPr lang="en-US" sz="2800" dirty="0" smtClean="0">
                <a:solidFill>
                  <a:srgbClr val="FFFFFF"/>
                </a:solidFill>
                <a:effectLst>
                  <a:outerShdw blurRad="38100" dist="38100" dir="2700000" algn="tl">
                    <a:srgbClr val="000000">
                      <a:alpha val="43137"/>
                    </a:srgbClr>
                  </a:outerShdw>
                </a:effectLst>
              </a:rPr>
              <a:t> </a:t>
            </a:r>
            <a:endParaRPr lang="en-US" sz="2800" dirty="0">
              <a:solidFill>
                <a:srgbClr val="FFFFFF"/>
              </a:solidFill>
              <a:effectLst>
                <a:outerShdw blurRad="38100" dist="38100" dir="2700000" algn="tl">
                  <a:srgbClr val="000000">
                    <a:alpha val="43137"/>
                  </a:srgbClr>
                </a:outerShdw>
              </a:effectLst>
            </a:endParaRP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Modern Day Lepers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800073995"/>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47749"/>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2000 years ago, persons with skin disease, </a:t>
            </a:r>
            <a:r>
              <a:rPr lang="en-US" sz="2800" dirty="0" err="1" smtClean="0">
                <a:solidFill>
                  <a:schemeClr val="accent5">
                    <a:lumMod val="75000"/>
                  </a:schemeClr>
                </a:solidFill>
                <a:effectLst>
                  <a:outerShdw blurRad="38100" dist="38100" dir="2700000" algn="tl">
                    <a:srgbClr val="000000">
                      <a:alpha val="43137"/>
                    </a:srgbClr>
                  </a:outerShdw>
                </a:effectLst>
              </a:rPr>
              <a:t>vitiligo</a:t>
            </a:r>
            <a:r>
              <a:rPr lang="en-US" sz="2800" dirty="0" smtClean="0">
                <a:solidFill>
                  <a:schemeClr val="accent5">
                    <a:lumMod val="75000"/>
                  </a:schemeClr>
                </a:solidFill>
                <a:effectLst>
                  <a:outerShdw blurRad="38100" dist="38100" dir="2700000" algn="tl">
                    <a:srgbClr val="000000">
                      <a:alpha val="43137"/>
                    </a:srgbClr>
                  </a:outerShdw>
                </a:effectLst>
              </a:rPr>
              <a:t>, psoriasis, eczema, as well as leprosy, were considered lepers</a:t>
            </a:r>
          </a:p>
          <a:p>
            <a:pPr marL="342900" indent="-342900">
              <a:buFont typeface="Arial"/>
              <a:buChar char="•"/>
              <a:defRPr/>
            </a:pPr>
            <a:r>
              <a:rPr lang="en-US" sz="2800" dirty="0" smtClean="0">
                <a:solidFill>
                  <a:schemeClr val="bg1"/>
                </a:solidFill>
                <a:effectLst>
                  <a:outerShdw blurRad="38100" dist="38100" dir="2700000" algn="tl">
                    <a:srgbClr val="000000">
                      <a:alpha val="43137"/>
                    </a:srgbClr>
                  </a:outerShdw>
                </a:effectLst>
              </a:rPr>
              <a:t>They not only had biological sickness</a:t>
            </a:r>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Modern Day Lepers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91846597"/>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47749"/>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2000 years ago, persons with skin disease, </a:t>
            </a:r>
            <a:r>
              <a:rPr lang="en-US" sz="2800" dirty="0" err="1" smtClean="0">
                <a:solidFill>
                  <a:schemeClr val="accent5">
                    <a:lumMod val="75000"/>
                  </a:schemeClr>
                </a:solidFill>
                <a:effectLst>
                  <a:outerShdw blurRad="38100" dist="38100" dir="2700000" algn="tl">
                    <a:srgbClr val="000000">
                      <a:alpha val="43137"/>
                    </a:srgbClr>
                  </a:outerShdw>
                </a:effectLst>
              </a:rPr>
              <a:t>vitiligo</a:t>
            </a:r>
            <a:r>
              <a:rPr lang="en-US" sz="2800" dirty="0" smtClean="0">
                <a:solidFill>
                  <a:schemeClr val="accent5">
                    <a:lumMod val="75000"/>
                  </a:schemeClr>
                </a:solidFill>
                <a:effectLst>
                  <a:outerShdw blurRad="38100" dist="38100" dir="2700000" algn="tl">
                    <a:srgbClr val="000000">
                      <a:alpha val="43137"/>
                    </a:srgbClr>
                  </a:outerShdw>
                </a:effectLst>
              </a:rPr>
              <a:t>, psoriasis, eczema, as well as leprosy, were considered lepers</a:t>
            </a:r>
          </a:p>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They not only had biological sickness</a:t>
            </a:r>
          </a:p>
          <a:p>
            <a:pPr marL="342900" indent="-342900">
              <a:buFont typeface="Arial"/>
              <a:buChar char="•"/>
              <a:defRPr/>
            </a:pPr>
            <a:r>
              <a:rPr lang="en-US" sz="2800" dirty="0" smtClean="0">
                <a:solidFill>
                  <a:schemeClr val="bg1"/>
                </a:solidFill>
                <a:effectLst>
                  <a:outerShdw blurRad="38100" dist="38100" dir="2700000" algn="tl">
                    <a:srgbClr val="000000">
                      <a:alpha val="43137"/>
                    </a:srgbClr>
                  </a:outerShdw>
                </a:effectLst>
              </a:rPr>
              <a:t>They were shunned by their community</a:t>
            </a:r>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Modern Day Lepers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465973040"/>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47749"/>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2000 years ago, persons with skin disease, </a:t>
            </a:r>
            <a:r>
              <a:rPr lang="en-US" sz="2800" dirty="0" err="1" smtClean="0">
                <a:solidFill>
                  <a:schemeClr val="accent5">
                    <a:lumMod val="75000"/>
                  </a:schemeClr>
                </a:solidFill>
                <a:effectLst>
                  <a:outerShdw blurRad="38100" dist="38100" dir="2700000" algn="tl">
                    <a:srgbClr val="000000">
                      <a:alpha val="43137"/>
                    </a:srgbClr>
                  </a:outerShdw>
                </a:effectLst>
              </a:rPr>
              <a:t>vitiligo</a:t>
            </a:r>
            <a:r>
              <a:rPr lang="en-US" sz="2800" dirty="0" smtClean="0">
                <a:solidFill>
                  <a:schemeClr val="accent5">
                    <a:lumMod val="75000"/>
                  </a:schemeClr>
                </a:solidFill>
                <a:effectLst>
                  <a:outerShdw blurRad="38100" dist="38100" dir="2700000" algn="tl">
                    <a:srgbClr val="000000">
                      <a:alpha val="43137"/>
                    </a:srgbClr>
                  </a:outerShdw>
                </a:effectLst>
              </a:rPr>
              <a:t>, psoriasis, eczema, as well as leprosy, were considered lepers</a:t>
            </a:r>
          </a:p>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They not only had biological sickness</a:t>
            </a:r>
          </a:p>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They were shunned by their community</a:t>
            </a:r>
          </a:p>
          <a:p>
            <a:pPr marL="342900" indent="-342900">
              <a:buFont typeface="Arial"/>
              <a:buChar char="•"/>
              <a:defRPr/>
            </a:pPr>
            <a:r>
              <a:rPr lang="en-US" sz="2800" dirty="0" smtClean="0">
                <a:solidFill>
                  <a:schemeClr val="bg1"/>
                </a:solidFill>
                <a:effectLst>
                  <a:outerShdw blurRad="38100" dist="38100" dir="2700000" algn="tl">
                    <a:srgbClr val="000000">
                      <a:alpha val="43137"/>
                    </a:srgbClr>
                  </a:outerShdw>
                </a:effectLst>
              </a:rPr>
              <a:t>And condemned by religious authority</a:t>
            </a:r>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Modern Day Lepers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608287443"/>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47749"/>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2000 years ago, persons with skin disease, </a:t>
            </a:r>
            <a:r>
              <a:rPr lang="en-US" sz="2800" dirty="0" err="1" smtClean="0">
                <a:solidFill>
                  <a:schemeClr val="accent5">
                    <a:lumMod val="75000"/>
                  </a:schemeClr>
                </a:solidFill>
                <a:effectLst>
                  <a:outerShdw blurRad="38100" dist="38100" dir="2700000" algn="tl">
                    <a:srgbClr val="000000">
                      <a:alpha val="43137"/>
                    </a:srgbClr>
                  </a:outerShdw>
                </a:effectLst>
              </a:rPr>
              <a:t>vitiligo</a:t>
            </a:r>
            <a:r>
              <a:rPr lang="en-US" sz="2800" dirty="0" smtClean="0">
                <a:solidFill>
                  <a:schemeClr val="accent5">
                    <a:lumMod val="75000"/>
                  </a:schemeClr>
                </a:solidFill>
                <a:effectLst>
                  <a:outerShdw blurRad="38100" dist="38100" dir="2700000" algn="tl">
                    <a:srgbClr val="000000">
                      <a:alpha val="43137"/>
                    </a:srgbClr>
                  </a:outerShdw>
                </a:effectLst>
              </a:rPr>
              <a:t>, psoriasis, eczema, as well as leprosy, were considered lepers</a:t>
            </a:r>
          </a:p>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They not only had biological sickness</a:t>
            </a:r>
          </a:p>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They were shunned by their community</a:t>
            </a:r>
          </a:p>
          <a:p>
            <a:pPr marL="342900" indent="-342900">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And condemned by religious authority</a:t>
            </a:r>
          </a:p>
          <a:p>
            <a:pPr marL="342900" indent="-342900">
              <a:buFont typeface="Arial"/>
              <a:buChar char="•"/>
              <a:defRPr/>
            </a:pPr>
            <a:r>
              <a:rPr lang="en-US" sz="2800" dirty="0" smtClean="0">
                <a:solidFill>
                  <a:srgbClr val="FFFFFF"/>
                </a:solidFill>
                <a:effectLst>
                  <a:outerShdw blurRad="38100" dist="38100" dir="2700000" algn="tl">
                    <a:srgbClr val="000000">
                      <a:alpha val="43137"/>
                    </a:srgbClr>
                  </a:outerShdw>
                </a:effectLst>
              </a:rPr>
              <a:t>This is what we have done to homosexuals today! </a:t>
            </a:r>
            <a:endParaRPr lang="en-US" sz="2800" dirty="0">
              <a:solidFill>
                <a:srgbClr val="FFFFFF"/>
              </a:solidFill>
              <a:effectLst>
                <a:outerShdw blurRad="38100" dist="38100" dir="2700000" algn="tl">
                  <a:srgbClr val="000000">
                    <a:alpha val="43137"/>
                  </a:srgbClr>
                </a:outerShdw>
              </a:effectLst>
            </a:endParaRPr>
          </a:p>
          <a:p>
            <a:r>
              <a:rPr lang="en-US" sz="2800" dirty="0">
                <a:solidFill>
                  <a:srgbClr val="FFFFFF"/>
                </a:solidFill>
                <a:effectLst>
                  <a:outerShdw blurRad="38100" dist="38100" dir="2700000" algn="tl">
                    <a:srgbClr val="000000">
                      <a:alpha val="43137"/>
                    </a:srgbClr>
                  </a:outerShdw>
                </a:effectLst>
              </a:rPr>
              <a:t> </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Modern Day Lepers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220064703"/>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Who sinned that this man was born blind?</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Who Sinned?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26416075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Who sinned that this man was born blind?</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Who </a:t>
            </a:r>
            <a:r>
              <a:rPr lang="en-US" sz="2800" dirty="0">
                <a:solidFill>
                  <a:schemeClr val="bg1"/>
                </a:solidFill>
                <a:effectLst>
                  <a:outerShdw blurRad="38100" dist="38100" dir="2700000" algn="tl">
                    <a:srgbClr val="000000">
                      <a:alpha val="43137"/>
                    </a:srgbClr>
                  </a:outerShdw>
                </a:effectLst>
              </a:rPr>
              <a:t>sinned that this person was born with a sexual defect</a:t>
            </a:r>
            <a:r>
              <a:rPr lang="en-US" sz="2800" dirty="0" smtClean="0">
                <a:solidFill>
                  <a:schemeClr val="bg1"/>
                </a:solidFill>
                <a:effectLst>
                  <a:outerShdw blurRad="38100" dist="38100" dir="2700000" algn="tl">
                    <a:srgbClr val="000000">
                      <a:alpha val="43137"/>
                    </a:srgbClr>
                  </a:outerShdw>
                </a:effectLst>
              </a:rPr>
              <a:t>?</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Who Sinned?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93855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152400" y="119330"/>
            <a:ext cx="8686800" cy="742950"/>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000" b="1" cap="small" spc="-100" dirty="0" smtClean="0">
                <a:solidFill>
                  <a:srgbClr val="FFFFCC"/>
                </a:solidFill>
                <a:effectLst>
                  <a:outerShdw blurRad="38100" dist="38100" dir="2700000" algn="tl">
                    <a:srgbClr val="000000">
                      <a:alpha val="43137"/>
                    </a:srgbClr>
                  </a:outerShdw>
                </a:effectLst>
              </a:rPr>
              <a:t>Two Constants/Evidenced-Based Boundaries</a:t>
            </a:r>
          </a:p>
        </p:txBody>
      </p:sp>
      <p:sp>
        <p:nvSpPr>
          <p:cNvPr id="6" name="TextBox 5"/>
          <p:cNvSpPr txBox="1">
            <a:spLocks noChangeArrowheads="1"/>
          </p:cNvSpPr>
          <p:nvPr/>
        </p:nvSpPr>
        <p:spPr>
          <a:xfrm>
            <a:off x="1143000" y="1581150"/>
            <a:ext cx="7315200" cy="2209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panose="020B0604020202020204" pitchFamily="34" charset="0"/>
              <a:buChar char="•"/>
            </a:pPr>
            <a:r>
              <a:rPr lang="en-US" sz="2800" dirty="0" smtClean="0">
                <a:solidFill>
                  <a:schemeClr val="accent5">
                    <a:lumMod val="75000"/>
                  </a:schemeClr>
                </a:solidFill>
              </a:rPr>
              <a:t>The Law of Love</a:t>
            </a:r>
          </a:p>
          <a:p>
            <a:pPr marL="1257300" lvl="2" indent="-342900">
              <a:lnSpc>
                <a:spcPts val="2200"/>
              </a:lnSpc>
              <a:spcAft>
                <a:spcPts val="600"/>
              </a:spcAft>
              <a:buFont typeface="Arial" panose="020B0604020202020204" pitchFamily="34" charset="0"/>
              <a:buChar char="•"/>
            </a:pPr>
            <a:endParaRPr lang="en-US" sz="2800" dirty="0" smtClean="0">
              <a:solidFill>
                <a:schemeClr val="bg1"/>
              </a:solidFill>
            </a:endParaRPr>
          </a:p>
          <a:p>
            <a:pPr marL="1257300" lvl="2" indent="-342900">
              <a:lnSpc>
                <a:spcPts val="2200"/>
              </a:lnSpc>
              <a:spcAft>
                <a:spcPts val="600"/>
              </a:spcAft>
              <a:buFont typeface="Arial" panose="020B0604020202020204" pitchFamily="34" charset="0"/>
              <a:buChar char="•"/>
            </a:pPr>
            <a:r>
              <a:rPr lang="en-US" sz="2800" dirty="0" smtClean="0">
                <a:solidFill>
                  <a:schemeClr val="bg1"/>
                </a:solidFill>
              </a:rPr>
              <a:t>The Law of Liberty</a:t>
            </a:r>
            <a:endParaRPr lang="en-US" sz="2400" dirty="0">
              <a:solidFill>
                <a:schemeClr val="tx2">
                  <a:lumMod val="20000"/>
                  <a:lumOff val="80000"/>
                </a:schemeClr>
              </a:solidFill>
            </a:endParaRPr>
          </a:p>
          <a:p>
            <a:pPr marL="1257300" lvl="2" indent="-342900">
              <a:lnSpc>
                <a:spcPts val="2200"/>
              </a:lnSpc>
              <a:spcAft>
                <a:spcPts val="600"/>
              </a:spcAft>
              <a:buFont typeface="Arial" panose="020B0604020202020204" pitchFamily="34" charset="0"/>
              <a:buChar char="•"/>
            </a:pPr>
            <a:endParaRPr lang="en-US" sz="2400" dirty="0" smtClean="0">
              <a:solidFill>
                <a:srgbClr val="8D9EE5"/>
              </a:solidFill>
            </a:endParaRPr>
          </a:p>
          <a:p>
            <a:pPr lvl="3">
              <a:lnSpc>
                <a:spcPts val="2200"/>
              </a:lnSpc>
              <a:spcAft>
                <a:spcPts val="600"/>
              </a:spcAft>
            </a:pPr>
            <a:endParaRPr lang="en-US" sz="2800" dirty="0" smtClean="0">
              <a:solidFill>
                <a:schemeClr val="bg1"/>
              </a:solidFill>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61346004"/>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Who sinned that this man was born blind?</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Who </a:t>
            </a:r>
            <a:r>
              <a:rPr lang="en-US" sz="2800" dirty="0">
                <a:solidFill>
                  <a:schemeClr val="accent5">
                    <a:lumMod val="75000"/>
                  </a:schemeClr>
                </a:solidFill>
                <a:effectLst>
                  <a:outerShdw blurRad="38100" dist="38100" dir="2700000" algn="tl">
                    <a:srgbClr val="000000">
                      <a:alpha val="43137"/>
                    </a:srgbClr>
                  </a:outerShdw>
                </a:effectLst>
              </a:rPr>
              <a:t>sinned that this person was born with a sexual defect</a:t>
            </a:r>
            <a:r>
              <a:rPr lang="en-US" sz="2800" dirty="0" smtClean="0">
                <a:solidFill>
                  <a:schemeClr val="accent5">
                    <a:lumMod val="75000"/>
                  </a:schemeClr>
                </a:solidFill>
                <a:effectLst>
                  <a:outerShdw blurRad="38100" dist="38100" dir="2700000" algn="tl">
                    <a:srgbClr val="000000">
                      <a:alpha val="43137"/>
                    </a:srgbClr>
                  </a:outerShdw>
                </a:effectLst>
              </a:rPr>
              <a:t>?</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All </a:t>
            </a:r>
            <a:r>
              <a:rPr lang="en-US" sz="2800" dirty="0">
                <a:solidFill>
                  <a:schemeClr val="bg1"/>
                </a:solidFill>
                <a:effectLst>
                  <a:outerShdw blurRad="38100" dist="38100" dir="2700000" algn="tl">
                    <a:srgbClr val="000000">
                      <a:alpha val="43137"/>
                    </a:srgbClr>
                  </a:outerShdw>
                </a:effectLst>
              </a:rPr>
              <a:t>creation groans under the weight of sin </a:t>
            </a:r>
            <a:r>
              <a:rPr lang="en-US" sz="1800" dirty="0">
                <a:solidFill>
                  <a:schemeClr val="tx2">
                    <a:lumMod val="40000"/>
                    <a:lumOff val="60000"/>
                  </a:schemeClr>
                </a:solidFill>
                <a:effectLst>
                  <a:outerShdw blurRad="38100" dist="38100" dir="2700000" algn="tl">
                    <a:srgbClr val="000000">
                      <a:alpha val="43137"/>
                    </a:srgbClr>
                  </a:outerShdw>
                </a:effectLst>
              </a:rPr>
              <a:t>Romans </a:t>
            </a:r>
            <a:r>
              <a:rPr lang="en-US" sz="1800" dirty="0" smtClean="0">
                <a:solidFill>
                  <a:schemeClr val="tx2">
                    <a:lumMod val="40000"/>
                    <a:lumOff val="60000"/>
                  </a:schemeClr>
                </a:solidFill>
                <a:effectLst>
                  <a:outerShdw blurRad="38100" dist="38100" dir="2700000" algn="tl">
                    <a:srgbClr val="000000">
                      <a:alpha val="43137"/>
                    </a:srgbClr>
                  </a:outerShdw>
                </a:effectLst>
              </a:rPr>
              <a:t>8:21,22</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Who Sinned?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972008710"/>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Who sinned that this man was born blind?</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Who </a:t>
            </a:r>
            <a:r>
              <a:rPr lang="en-US" sz="2800" dirty="0">
                <a:solidFill>
                  <a:schemeClr val="accent5">
                    <a:lumMod val="75000"/>
                  </a:schemeClr>
                </a:solidFill>
                <a:effectLst>
                  <a:outerShdw blurRad="38100" dist="38100" dir="2700000" algn="tl">
                    <a:srgbClr val="000000">
                      <a:alpha val="43137"/>
                    </a:srgbClr>
                  </a:outerShdw>
                </a:effectLst>
              </a:rPr>
              <a:t>sinned that this person was born with a sexual defect</a:t>
            </a:r>
            <a:r>
              <a:rPr lang="en-US" sz="2800" dirty="0" smtClean="0">
                <a:solidFill>
                  <a:schemeClr val="accent5">
                    <a:lumMod val="75000"/>
                  </a:schemeClr>
                </a:solidFill>
                <a:effectLst>
                  <a:outerShdw blurRad="38100" dist="38100" dir="2700000" algn="tl">
                    <a:srgbClr val="000000">
                      <a:alpha val="43137"/>
                    </a:srgbClr>
                  </a:outerShdw>
                </a:effectLst>
              </a:rPr>
              <a:t>?</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All </a:t>
            </a:r>
            <a:r>
              <a:rPr lang="en-US" sz="2800" dirty="0">
                <a:solidFill>
                  <a:schemeClr val="accent5">
                    <a:lumMod val="75000"/>
                  </a:schemeClr>
                </a:solidFill>
                <a:effectLst>
                  <a:outerShdw blurRad="38100" dist="38100" dir="2700000" algn="tl">
                    <a:srgbClr val="000000">
                      <a:alpha val="43137"/>
                    </a:srgbClr>
                  </a:outerShdw>
                </a:effectLst>
              </a:rPr>
              <a:t>creation groans under the weight of sin </a:t>
            </a:r>
            <a:r>
              <a:rPr lang="en-US" sz="1800" dirty="0">
                <a:solidFill>
                  <a:schemeClr val="accent5">
                    <a:lumMod val="75000"/>
                  </a:schemeClr>
                </a:solidFill>
                <a:effectLst>
                  <a:outerShdw blurRad="38100" dist="38100" dir="2700000" algn="tl">
                    <a:srgbClr val="000000">
                      <a:alpha val="43137"/>
                    </a:srgbClr>
                  </a:outerShdw>
                </a:effectLst>
              </a:rPr>
              <a:t>Romans 8:</a:t>
            </a:r>
            <a:r>
              <a:rPr lang="en-US" sz="1800" dirty="0" smtClean="0">
                <a:solidFill>
                  <a:schemeClr val="accent5">
                    <a:lumMod val="75000"/>
                  </a:schemeClr>
                </a:solidFill>
                <a:effectLst>
                  <a:outerShdw blurRad="38100" dist="38100" dir="2700000" algn="tl">
                    <a:srgbClr val="000000">
                      <a:alpha val="43137"/>
                    </a:srgbClr>
                  </a:outerShdw>
                </a:effectLst>
              </a:rPr>
              <a:t>21,22</a:t>
            </a:r>
          </a:p>
          <a:p>
            <a:pPr marL="342900" indent="-342900">
              <a:lnSpc>
                <a:spcPct val="90000"/>
              </a:lnSpc>
              <a:buFont typeface="Arial"/>
              <a:buChar char="•"/>
              <a:defRPr/>
            </a:pPr>
            <a:r>
              <a:rPr lang="en-US" sz="2800" dirty="0" smtClean="0">
                <a:solidFill>
                  <a:schemeClr val="bg1"/>
                </a:solidFill>
                <a:effectLst>
                  <a:outerShdw blurRad="38100" dist="38100" dir="2700000" algn="tl">
                    <a:srgbClr val="000000">
                      <a:alpha val="43137"/>
                    </a:srgbClr>
                  </a:outerShdw>
                </a:effectLst>
              </a:rPr>
              <a:t>When the woman caught in sexual sin was brought before Jesus what did He do?</a:t>
            </a: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Who Sinned?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42226139"/>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1098071"/>
            <a:ext cx="77724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Who sinned that this man was born blind?</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Who </a:t>
            </a:r>
            <a:r>
              <a:rPr lang="en-US" sz="2800" dirty="0">
                <a:solidFill>
                  <a:schemeClr val="accent5">
                    <a:lumMod val="75000"/>
                  </a:schemeClr>
                </a:solidFill>
                <a:effectLst>
                  <a:outerShdw blurRad="38100" dist="38100" dir="2700000" algn="tl">
                    <a:srgbClr val="000000">
                      <a:alpha val="43137"/>
                    </a:srgbClr>
                  </a:outerShdw>
                </a:effectLst>
              </a:rPr>
              <a:t>sinned that this person was born with a sexual defect</a:t>
            </a:r>
            <a:r>
              <a:rPr lang="en-US" sz="2800" dirty="0" smtClean="0">
                <a:solidFill>
                  <a:schemeClr val="accent5">
                    <a:lumMod val="75000"/>
                  </a:schemeClr>
                </a:solidFill>
                <a:effectLst>
                  <a:outerShdw blurRad="38100" dist="38100" dir="2700000" algn="tl">
                    <a:srgbClr val="000000">
                      <a:alpha val="43137"/>
                    </a:srgbClr>
                  </a:outerShdw>
                </a:effectLst>
              </a:rPr>
              <a:t>?</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All </a:t>
            </a:r>
            <a:r>
              <a:rPr lang="en-US" sz="2800" dirty="0">
                <a:solidFill>
                  <a:schemeClr val="accent5">
                    <a:lumMod val="75000"/>
                  </a:schemeClr>
                </a:solidFill>
                <a:effectLst>
                  <a:outerShdw blurRad="38100" dist="38100" dir="2700000" algn="tl">
                    <a:srgbClr val="000000">
                      <a:alpha val="43137"/>
                    </a:srgbClr>
                  </a:outerShdw>
                </a:effectLst>
              </a:rPr>
              <a:t>creation groans under the weight of sin </a:t>
            </a:r>
            <a:r>
              <a:rPr lang="en-US" sz="1800" dirty="0">
                <a:solidFill>
                  <a:schemeClr val="accent5">
                    <a:lumMod val="75000"/>
                  </a:schemeClr>
                </a:solidFill>
                <a:effectLst>
                  <a:outerShdw blurRad="38100" dist="38100" dir="2700000" algn="tl">
                    <a:srgbClr val="000000">
                      <a:alpha val="43137"/>
                    </a:srgbClr>
                  </a:outerShdw>
                </a:effectLst>
              </a:rPr>
              <a:t>Romans 8:</a:t>
            </a:r>
            <a:r>
              <a:rPr lang="en-US" sz="1800" dirty="0" smtClean="0">
                <a:solidFill>
                  <a:schemeClr val="accent5">
                    <a:lumMod val="75000"/>
                  </a:schemeClr>
                </a:solidFill>
                <a:effectLst>
                  <a:outerShdw blurRad="38100" dist="38100" dir="2700000" algn="tl">
                    <a:srgbClr val="000000">
                      <a:alpha val="43137"/>
                    </a:srgbClr>
                  </a:outerShdw>
                </a:effectLst>
              </a:rPr>
              <a:t>21,22</a:t>
            </a:r>
          </a:p>
          <a:p>
            <a:pPr marL="342900" indent="-342900">
              <a:lnSpc>
                <a:spcPct val="90000"/>
              </a:lnSpc>
              <a:buFont typeface="Arial"/>
              <a:buChar char="•"/>
              <a:defRPr/>
            </a:pPr>
            <a:r>
              <a:rPr lang="en-US" sz="2800" dirty="0" smtClean="0">
                <a:solidFill>
                  <a:schemeClr val="accent5">
                    <a:lumMod val="75000"/>
                  </a:schemeClr>
                </a:solidFill>
                <a:effectLst>
                  <a:outerShdw blurRad="38100" dist="38100" dir="2700000" algn="tl">
                    <a:srgbClr val="000000">
                      <a:alpha val="43137"/>
                    </a:srgbClr>
                  </a:outerShdw>
                </a:effectLst>
              </a:rPr>
              <a:t>When the woman caught in sexual sin was brought before Jesus what did He do?</a:t>
            </a:r>
          </a:p>
          <a:p>
            <a:pPr marL="342900" indent="-342900">
              <a:lnSpc>
                <a:spcPct val="90000"/>
              </a:lnSpc>
              <a:buFont typeface="Arial"/>
              <a:buChar char="•"/>
              <a:defRPr/>
            </a:pPr>
            <a:r>
              <a:rPr lang="en-US" sz="2800" dirty="0" smtClean="0">
                <a:solidFill>
                  <a:srgbClr val="FFFFFF"/>
                </a:solidFill>
                <a:effectLst>
                  <a:outerShdw blurRad="38100" dist="38100" dir="2700000" algn="tl">
                    <a:srgbClr val="000000">
                      <a:alpha val="43137"/>
                    </a:srgbClr>
                  </a:outerShdw>
                </a:effectLst>
              </a:rPr>
              <a:t>Our responsibility is to love like Jesus, bring people to Jesus and leave it to Him to convict of any sin and transform that person’s life!</a:t>
            </a:r>
            <a:endParaRPr lang="en-US" sz="2800" dirty="0">
              <a:solidFill>
                <a:srgbClr val="FFFFFF"/>
              </a:solidFill>
              <a:effectLst>
                <a:outerShdw blurRad="38100" dist="38100" dir="2700000" algn="tl">
                  <a:srgbClr val="000000">
                    <a:alpha val="43137"/>
                  </a:srgbClr>
                </a:outerShdw>
              </a:effectLst>
            </a:endParaRPr>
          </a:p>
          <a:p>
            <a:pPr marL="342900" indent="-342900">
              <a:lnSpc>
                <a:spcPct val="90000"/>
              </a:lnSpc>
              <a:buFont typeface="Arial"/>
              <a:buChar char="•"/>
            </a:pPr>
            <a:endParaRPr lang="en-US" sz="2800" dirty="0">
              <a:solidFill>
                <a:srgbClr val="FFFFFF"/>
              </a:solidFill>
              <a:effectLst>
                <a:outerShdw blurRad="38100" dist="38100" dir="2700000" algn="tl">
                  <a:srgbClr val="000000">
                    <a:alpha val="43137"/>
                  </a:srgbClr>
                </a:outerShdw>
              </a:effectLst>
            </a:endParaRPr>
          </a:p>
        </p:txBody>
      </p:sp>
      <p:sp>
        <p:nvSpPr>
          <p:cNvPr id="5"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Who Sinned?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465778865"/>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God Wants His Children to Grow Up</a:t>
            </a:r>
            <a:endParaRPr lang="en-US" dirty="0"/>
          </a:p>
        </p:txBody>
      </p:sp>
      <p:sp>
        <p:nvSpPr>
          <p:cNvPr id="3" name="Content Placeholder 2"/>
          <p:cNvSpPr>
            <a:spLocks noGrp="1"/>
          </p:cNvSpPr>
          <p:nvPr>
            <p:ph idx="1"/>
          </p:nvPr>
        </p:nvSpPr>
        <p:spPr>
          <a:xfrm>
            <a:off x="685800" y="1047750"/>
            <a:ext cx="8001000" cy="3394472"/>
          </a:xfrm>
        </p:spPr>
        <p:txBody>
          <a:bodyPr>
            <a:noAutofit/>
          </a:bodyPr>
          <a:lstStyle/>
          <a:p>
            <a:pPr marL="0" indent="0">
              <a:buNone/>
            </a:pPr>
            <a:r>
              <a:rPr lang="en-US" dirty="0" smtClean="0"/>
              <a:t>I invite you to move past Levels 1-4 and advance on to maturity – to Levels 5-7:</a:t>
            </a:r>
          </a:p>
          <a:p>
            <a:pPr lvl="1"/>
            <a:r>
              <a:rPr lang="en-US" dirty="0"/>
              <a:t>L</a:t>
            </a:r>
            <a:r>
              <a:rPr lang="en-US" dirty="0" smtClean="0"/>
              <a:t>ove for God and others</a:t>
            </a:r>
          </a:p>
          <a:p>
            <a:pPr lvl="1"/>
            <a:r>
              <a:rPr lang="en-US" dirty="0" smtClean="0"/>
              <a:t>Understanding &amp; living in harmony with God’s Design</a:t>
            </a:r>
          </a:p>
          <a:p>
            <a:pPr lvl="1"/>
            <a:r>
              <a:rPr lang="en-US" dirty="0" smtClean="0"/>
              <a:t>And cooperating with God to fulfill His purposes</a:t>
            </a:r>
            <a:endParaRPr lang="en-US" dirty="0"/>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solidFill>
                  <a:schemeClr val="accent5">
                    <a:lumMod val="50000"/>
                  </a:schemeClr>
                </a:solidFill>
              </a:rPr>
              <a:t>ComeAndReason.com</a:t>
            </a:r>
            <a:endParaRPr lang="en-US" dirty="0">
              <a:solidFill>
                <a:schemeClr val="accent5">
                  <a:lumMod val="50000"/>
                </a:schemeClr>
              </a:solidFill>
            </a:endParaRPr>
          </a:p>
        </p:txBody>
      </p:sp>
    </p:spTree>
    <p:extLst>
      <p:ext uri="{BB962C8B-B14F-4D97-AF65-F5344CB8AC3E}">
        <p14:creationId xmlns:p14="http://schemas.microsoft.com/office/powerpoint/2010/main" val="1702331031"/>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j0078711"/>
          <p:cNvPicPr>
            <a:picLocks noChangeAspect="1" noChangeArrowheads="1"/>
          </p:cNvPicPr>
          <p:nvPr/>
        </p:nvPicPr>
        <p:blipFill>
          <a:blip r:embed="rId2">
            <a:duotone>
              <a:schemeClr val="accent5">
                <a:shade val="45000"/>
                <a:satMod val="135000"/>
              </a:schemeClr>
              <a:prstClr val="white"/>
            </a:duotone>
            <a:lum bright="-25000"/>
            <a:extLst>
              <a:ext uri="{28A0092B-C50C-407E-A947-70E740481C1C}">
                <a14:useLocalDpi xmlns:a14="http://schemas.microsoft.com/office/drawing/2010/main" val="0"/>
              </a:ext>
            </a:extLst>
          </a:blip>
          <a:srcRect/>
          <a:stretch>
            <a:fillRect/>
          </a:stretch>
        </p:blipFill>
        <p:spPr bwMode="auto">
          <a:xfrm>
            <a:off x="5440953" y="1124358"/>
            <a:ext cx="1340847" cy="3251095"/>
          </a:xfrm>
          <a:prstGeom prst="rect">
            <a:avLst/>
          </a:prstGeom>
          <a:noFill/>
          <a:ln>
            <a:noFill/>
          </a:ln>
          <a:extLst/>
        </p:spPr>
      </p:pic>
      <p:pic>
        <p:nvPicPr>
          <p:cNvPr id="8" name="Picture 7" descr="j0078711"/>
          <p:cNvPicPr>
            <a:picLocks noChangeAspect="1" noChangeArrowheads="1"/>
          </p:cNvPicPr>
          <p:nvPr/>
        </p:nvPicPr>
        <p:blipFill>
          <a:blip r:embed="rId2">
            <a:duotone>
              <a:schemeClr val="accent5">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4549144" y="1053013"/>
            <a:ext cx="1474932" cy="3576205"/>
          </a:xfrm>
          <a:prstGeom prst="rect">
            <a:avLst/>
          </a:prstGeom>
          <a:noFill/>
          <a:ln>
            <a:noFill/>
          </a:ln>
          <a:extLst/>
        </p:spPr>
      </p:pic>
      <p:sp>
        <p:nvSpPr>
          <p:cNvPr id="6" name="TextBox 5"/>
          <p:cNvSpPr txBox="1">
            <a:spLocks noChangeArrowheads="1"/>
          </p:cNvSpPr>
          <p:nvPr/>
        </p:nvSpPr>
        <p:spPr>
          <a:xfrm>
            <a:off x="1142999" y="971550"/>
            <a:ext cx="7260945" cy="367522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ts val="2200"/>
              </a:lnSpc>
              <a:spcAft>
                <a:spcPts val="1200"/>
              </a:spcAft>
            </a:pPr>
            <a:endParaRPr lang="en-US" sz="2400" dirty="0">
              <a:solidFill>
                <a:schemeClr val="bg1"/>
              </a:solidFill>
            </a:endParaRPr>
          </a:p>
        </p:txBody>
      </p:sp>
      <p:sp>
        <p:nvSpPr>
          <p:cNvPr id="4" name="TextBox 5"/>
          <p:cNvSpPr txBox="1"/>
          <p:nvPr/>
        </p:nvSpPr>
        <p:spPr>
          <a:xfrm>
            <a:off x="1143001" y="4400550"/>
            <a:ext cx="7315200" cy="246221"/>
          </a:xfrm>
          <a:prstGeom prst="rect">
            <a:avLst/>
          </a:prstGeom>
          <a:noFill/>
        </p:spPr>
        <p:txBody>
          <a:bodyPr wrap="square" rtlCol="0">
            <a:sp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r">
              <a:lnSpc>
                <a:spcPts val="1200"/>
              </a:lnSpc>
            </a:pPr>
            <a:r>
              <a:rPr lang="en-US" sz="1200" dirty="0" smtClean="0">
                <a:solidFill>
                  <a:schemeClr val="tx2">
                    <a:lumMod val="40000"/>
                    <a:lumOff val="60000"/>
                  </a:schemeClr>
                </a:solidFill>
                <a:effectLst>
                  <a:outerShdw blurRad="50800" dist="38100" dir="8100000" algn="tr" rotWithShape="0">
                    <a:prstClr val="black">
                      <a:alpha val="80000"/>
                    </a:prstClr>
                  </a:outerShdw>
                </a:effectLst>
              </a:rPr>
              <a:t> </a:t>
            </a:r>
            <a:endParaRPr lang="en-US" sz="1200" dirty="0">
              <a:solidFill>
                <a:schemeClr val="tx2">
                  <a:lumMod val="40000"/>
                  <a:lumOff val="60000"/>
                </a:schemeClr>
              </a:solidFill>
              <a:effectLst>
                <a:outerShdw blurRad="50800" dist="38100" dir="8100000" algn="tr" rotWithShape="0">
                  <a:prstClr val="black">
                    <a:alpha val="80000"/>
                  </a:prstClr>
                </a:outerShdw>
              </a:effectLst>
            </a:endParaRPr>
          </a:p>
        </p:txBody>
      </p:sp>
      <p:pic>
        <p:nvPicPr>
          <p:cNvPr id="7" name="Picture 6" descr="j0078711"/>
          <p:cNvPicPr>
            <a:picLocks noChangeAspect="1" noChangeArrowheads="1"/>
          </p:cNvPicPr>
          <p:nvPr/>
        </p:nvPicPr>
        <p:blipFill>
          <a:blip r:embed="rId2">
            <a:duotone>
              <a:schemeClr val="accent5">
                <a:shade val="45000"/>
                <a:satMod val="135000"/>
              </a:schemeClr>
              <a:prstClr val="white"/>
            </a:duotone>
            <a:lum bright="36000"/>
            <a:extLst>
              <a:ext uri="{28A0092B-C50C-407E-A947-70E740481C1C}">
                <a14:useLocalDpi xmlns:a14="http://schemas.microsoft.com/office/drawing/2010/main" val="0"/>
              </a:ext>
            </a:extLst>
          </a:blip>
          <a:srcRect/>
          <a:stretch>
            <a:fillRect/>
          </a:stretch>
        </p:blipFill>
        <p:spPr bwMode="auto">
          <a:xfrm>
            <a:off x="3670282" y="895350"/>
            <a:ext cx="1622425" cy="3933825"/>
          </a:xfrm>
          <a:prstGeom prst="rect">
            <a:avLst/>
          </a:prstGeom>
          <a:noFill/>
          <a:ln>
            <a:noFill/>
          </a:ln>
          <a:extLst/>
        </p:spPr>
      </p:pic>
      <p:grpSp>
        <p:nvGrpSpPr>
          <p:cNvPr id="13" name="Group 12"/>
          <p:cNvGrpSpPr/>
          <p:nvPr/>
        </p:nvGrpSpPr>
        <p:grpSpPr>
          <a:xfrm>
            <a:off x="2743200" y="2005125"/>
            <a:ext cx="850882" cy="2928825"/>
            <a:chOff x="3276600" y="2336544"/>
            <a:chExt cx="762000" cy="2622884"/>
          </a:xfrm>
        </p:grpSpPr>
        <p:sp>
          <p:nvSpPr>
            <p:cNvPr id="2" name="Oval 1"/>
            <p:cNvSpPr/>
            <p:nvPr/>
          </p:nvSpPr>
          <p:spPr>
            <a:xfrm>
              <a:off x="3276600" y="4671049"/>
              <a:ext cx="762000" cy="2883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17975" y="2571750"/>
              <a:ext cx="762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0245662">
              <a:off x="3354484" y="2486213"/>
              <a:ext cx="533400" cy="115219"/>
            </a:xfrm>
            <a:custGeom>
              <a:avLst/>
              <a:gdLst>
                <a:gd name="connsiteX0" fmla="*/ 0 w 533400"/>
                <a:gd name="connsiteY0" fmla="*/ 0 h 76200"/>
                <a:gd name="connsiteX1" fmla="*/ 533400 w 533400"/>
                <a:gd name="connsiteY1" fmla="*/ 0 h 76200"/>
                <a:gd name="connsiteX2" fmla="*/ 533400 w 533400"/>
                <a:gd name="connsiteY2" fmla="*/ 76200 h 76200"/>
                <a:gd name="connsiteX3" fmla="*/ 0 w 533400"/>
                <a:gd name="connsiteY3" fmla="*/ 76200 h 76200"/>
                <a:gd name="connsiteX4" fmla="*/ 0 w 533400"/>
                <a:gd name="connsiteY4" fmla="*/ 0 h 76200"/>
                <a:gd name="connsiteX0" fmla="*/ 0 w 533400"/>
                <a:gd name="connsiteY0" fmla="*/ 39019 h 115219"/>
                <a:gd name="connsiteX1" fmla="*/ 529272 w 533400"/>
                <a:gd name="connsiteY1" fmla="*/ 0 h 115219"/>
                <a:gd name="connsiteX2" fmla="*/ 533400 w 533400"/>
                <a:gd name="connsiteY2" fmla="*/ 115219 h 115219"/>
                <a:gd name="connsiteX3" fmla="*/ 0 w 533400"/>
                <a:gd name="connsiteY3" fmla="*/ 115219 h 115219"/>
                <a:gd name="connsiteX4" fmla="*/ 0 w 533400"/>
                <a:gd name="connsiteY4" fmla="*/ 39019 h 115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15219">
                  <a:moveTo>
                    <a:pt x="0" y="39019"/>
                  </a:moveTo>
                  <a:lnTo>
                    <a:pt x="529272" y="0"/>
                  </a:lnTo>
                  <a:lnTo>
                    <a:pt x="533400" y="115219"/>
                  </a:lnTo>
                  <a:lnTo>
                    <a:pt x="0" y="115219"/>
                  </a:lnTo>
                  <a:lnTo>
                    <a:pt x="0" y="390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00039" y="2336544"/>
              <a:ext cx="184404" cy="184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p:cNvSpPr txBox="1">
            <a:spLocks/>
          </p:cNvSpPr>
          <p:nvPr/>
        </p:nvSpPr>
        <p:spPr>
          <a:xfrm>
            <a:off x="304800" y="103876"/>
            <a:ext cx="8610600" cy="1028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i="0" kern="1200" cap="small">
                <a:solidFill>
                  <a:srgbClr val="FFFFCC"/>
                </a:solidFill>
                <a:effectLst>
                  <a:outerShdw blurRad="50800" dist="38100" dir="18900000" algn="bl" rotWithShape="0">
                    <a:prstClr val="black">
                      <a:alpha val="40000"/>
                    </a:prstClr>
                  </a:outerShdw>
                </a:effectLst>
                <a:latin typeface="Tahoma"/>
                <a:ea typeface="+mj-ea"/>
                <a:cs typeface="+mj-cs"/>
              </a:defRPr>
            </a:lvl1pPr>
          </a:lstStyle>
          <a:p>
            <a:pPr>
              <a:lnSpc>
                <a:spcPct val="80000"/>
              </a:lnSpc>
            </a:pPr>
            <a:r>
              <a:rPr lang="en-US" dirty="0" smtClean="0">
                <a:latin typeface="Tahoma" panose="020B0604030504040204" pitchFamily="34" charset="0"/>
                <a:ea typeface="Tahoma" panose="020B0604030504040204" pitchFamily="34" charset="0"/>
                <a:cs typeface="Tahoma" panose="020B0604030504040204" pitchFamily="34" charset="0"/>
              </a:rPr>
              <a:t>Questions and Answers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219849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3352800" y="1276350"/>
            <a:ext cx="5181600" cy="35052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80000"/>
              </a:lnSpc>
              <a:spcAft>
                <a:spcPts val="0"/>
              </a:spcAft>
            </a:pPr>
            <a:r>
              <a:rPr lang="en-US" sz="2800" b="1" dirty="0">
                <a:solidFill>
                  <a:srgbClr val="FFFF99"/>
                </a:solidFill>
                <a:effectLst>
                  <a:outerShdw blurRad="38100" dist="38100" dir="2700000" algn="tl">
                    <a:srgbClr val="000000">
                      <a:alpha val="43137"/>
                    </a:srgbClr>
                  </a:outerShdw>
                </a:effectLst>
              </a:rPr>
              <a:t>Scripture: </a:t>
            </a:r>
          </a:p>
          <a:p>
            <a:pPr marL="742950" lvl="1" indent="-285750">
              <a:lnSpc>
                <a:spcPct val="80000"/>
              </a:lnSpc>
              <a:spcAft>
                <a:spcPts val="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“I </a:t>
            </a:r>
            <a:r>
              <a:rPr lang="en-US" sz="2800" dirty="0">
                <a:solidFill>
                  <a:schemeClr val="bg1"/>
                </a:solidFill>
                <a:effectLst>
                  <a:outerShdw blurRad="38100" dist="38100" dir="2700000" algn="tl">
                    <a:srgbClr val="000000">
                      <a:alpha val="43137"/>
                    </a:srgbClr>
                  </a:outerShdw>
                </a:effectLst>
              </a:rPr>
              <a:t>will walk about in freedom, for I have sought out your precepts</a:t>
            </a:r>
            <a:r>
              <a:rPr lang="en-US" sz="2800" dirty="0" smtClean="0">
                <a:solidFill>
                  <a:schemeClr val="bg1"/>
                </a:solidFill>
                <a:effectLst>
                  <a:outerShdw blurRad="38100" dist="38100" dir="2700000" algn="tl">
                    <a:srgbClr val="000000">
                      <a:alpha val="43137"/>
                    </a:srgbClr>
                  </a:outerShdw>
                </a:effectLst>
              </a:rPr>
              <a:t>.”  </a:t>
            </a:r>
            <a:r>
              <a:rPr lang="en-US" sz="1800" dirty="0" smtClean="0">
                <a:solidFill>
                  <a:schemeClr val="tx2">
                    <a:lumMod val="40000"/>
                    <a:lumOff val="60000"/>
                  </a:schemeClr>
                </a:solidFill>
                <a:effectLst>
                  <a:outerShdw blurRad="38100" dist="38100" dir="2700000" algn="tl">
                    <a:srgbClr val="000000">
                      <a:alpha val="43137"/>
                    </a:srgbClr>
                  </a:outerShdw>
                </a:effectLst>
              </a:rPr>
              <a:t>Psalms 119:45</a:t>
            </a:r>
            <a:endParaRPr lang="en-US" sz="1800" dirty="0">
              <a:solidFill>
                <a:schemeClr val="tx2">
                  <a:lumMod val="40000"/>
                  <a:lumOff val="60000"/>
                </a:schemeClr>
              </a:solidFill>
              <a:effectLst>
                <a:outerShdw blurRad="38100" dist="38100" dir="2700000" algn="tl">
                  <a:srgbClr val="000000">
                    <a:alpha val="43137"/>
                  </a:srgbClr>
                </a:outerShdw>
              </a:effectLst>
            </a:endParaRPr>
          </a:p>
          <a:p>
            <a:pPr marL="742950" lvl="1" indent="-285750">
              <a:lnSpc>
                <a:spcPct val="80000"/>
              </a:lnSpc>
              <a:spcAft>
                <a:spcPts val="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“Now </a:t>
            </a:r>
            <a:r>
              <a:rPr lang="en-US" sz="2800" dirty="0">
                <a:solidFill>
                  <a:schemeClr val="bg1"/>
                </a:solidFill>
                <a:effectLst>
                  <a:outerShdw blurRad="38100" dist="38100" dir="2700000" algn="tl">
                    <a:srgbClr val="000000">
                      <a:alpha val="43137"/>
                    </a:srgbClr>
                  </a:outerShdw>
                </a:effectLst>
              </a:rPr>
              <a:t>the Lord is the Spirit, and where the spirit of the Lord is, there is freedom</a:t>
            </a:r>
            <a:r>
              <a:rPr lang="en-US" sz="2800" dirty="0" smtClean="0">
                <a:solidFill>
                  <a:schemeClr val="bg1"/>
                </a:solidFill>
                <a:effectLst>
                  <a:outerShdw blurRad="38100" dist="38100" dir="2700000" algn="tl">
                    <a:srgbClr val="000000">
                      <a:alpha val="43137"/>
                    </a:srgbClr>
                  </a:outerShdw>
                </a:effectLst>
              </a:rPr>
              <a:t>.” </a:t>
            </a:r>
            <a:r>
              <a:rPr lang="en-US" sz="2000" dirty="0" smtClean="0">
                <a:solidFill>
                  <a:schemeClr val="tx2">
                    <a:lumMod val="40000"/>
                    <a:lumOff val="60000"/>
                  </a:schemeClr>
                </a:solidFill>
                <a:effectLst>
                  <a:outerShdw blurRad="38100" dist="38100" dir="2700000" algn="tl">
                    <a:srgbClr val="000000">
                      <a:alpha val="43137"/>
                    </a:srgbClr>
                  </a:outerShdw>
                </a:effectLst>
              </a:rPr>
              <a:t>2Corinthians 3:17</a:t>
            </a:r>
            <a:endParaRPr lang="en-US" sz="2000" dirty="0">
              <a:solidFill>
                <a:schemeClr val="tx2">
                  <a:lumMod val="40000"/>
                  <a:lumOff val="60000"/>
                </a:schemeClr>
              </a:solidFill>
              <a:effectLst>
                <a:outerShdw blurRad="38100" dist="38100" dir="2700000" algn="tl">
                  <a:srgbClr val="000000">
                    <a:alpha val="43137"/>
                  </a:srgbClr>
                </a:outerShdw>
              </a:effectLst>
            </a:endParaRPr>
          </a:p>
          <a:p>
            <a:pPr lvl="1">
              <a:lnSpc>
                <a:spcPct val="80000"/>
              </a:lnSpc>
              <a:spcAft>
                <a:spcPts val="0"/>
              </a:spcAft>
            </a:pPr>
            <a:endParaRPr lang="en-US" sz="2800" dirty="0">
              <a:solidFill>
                <a:schemeClr val="bg1"/>
              </a:solidFill>
              <a:effectLst>
                <a:outerShdw blurRad="38100" dist="38100" dir="2700000" algn="tl">
                  <a:srgbClr val="000000">
                    <a:alpha val="43137"/>
                  </a:srgbClr>
                </a:outerShdw>
              </a:effectLst>
            </a:endParaRPr>
          </a:p>
        </p:txBody>
      </p:sp>
      <p:sp>
        <p:nvSpPr>
          <p:cNvPr id="7" name="TextBox 6"/>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Integrative Evidenced-Based Approach</a:t>
            </a:r>
            <a:endParaRPr lang="en-US" sz="3200" b="1" cap="small" spc="50" dirty="0">
              <a:solidFill>
                <a:srgbClr val="FFFFCC"/>
              </a:solidFill>
              <a:effectLst>
                <a:outerShdw blurRad="38100" dist="38100" dir="2700000" algn="tl">
                  <a:srgbClr val="000000">
                    <a:alpha val="43137"/>
                  </a:srgbClr>
                </a:outerShdw>
              </a:effectLst>
            </a:endParaRPr>
          </a:p>
        </p:txBody>
      </p:sp>
      <p:pic>
        <p:nvPicPr>
          <p:cNvPr id="5" name="Picture 4" descr="PPT_VennDiagram_all.png"/>
          <p:cNvPicPr>
            <a:picLocks noChangeAspect="1"/>
          </p:cNvPicPr>
          <p:nvPr/>
        </p:nvPicPr>
        <p:blipFill rotWithShape="1">
          <a:blip r:embed="rId2" cstate="print">
            <a:extLst>
              <a:ext uri="{28A0092B-C50C-407E-A947-70E740481C1C}">
                <a14:useLocalDpi xmlns:a14="http://schemas.microsoft.com/office/drawing/2010/main" val="0"/>
              </a:ext>
            </a:extLst>
          </a:blip>
          <a:srcRect l="15202" t="7597" r="16622" b="9211"/>
          <a:stretch/>
        </p:blipFill>
        <p:spPr>
          <a:xfrm>
            <a:off x="609600" y="1352550"/>
            <a:ext cx="2805831" cy="2743200"/>
          </a:xfrm>
          <a:prstGeom prst="rect">
            <a:avLst/>
          </a:prstGeo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89498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3352800" y="1274915"/>
            <a:ext cx="5257800" cy="35052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80000"/>
              </a:lnSpc>
              <a:spcAft>
                <a:spcPts val="0"/>
              </a:spcAft>
            </a:pPr>
            <a:r>
              <a:rPr lang="en-US" sz="2800" b="1" dirty="0" smtClean="0">
                <a:solidFill>
                  <a:srgbClr val="FFFF99"/>
                </a:solidFill>
                <a:effectLst>
                  <a:outerShdw blurRad="38100" dist="38100" dir="2700000" algn="tl">
                    <a:srgbClr val="000000">
                      <a:alpha val="43137"/>
                    </a:srgbClr>
                  </a:outerShdw>
                </a:effectLst>
              </a:rPr>
              <a:t>Science</a:t>
            </a:r>
            <a:r>
              <a:rPr lang="en-US" sz="2800" b="1" dirty="0">
                <a:solidFill>
                  <a:srgbClr val="FFFF99"/>
                </a:solidFill>
                <a:effectLst>
                  <a:outerShdw blurRad="38100" dist="38100" dir="2700000" algn="tl">
                    <a:srgbClr val="000000">
                      <a:alpha val="43137"/>
                    </a:srgbClr>
                  </a:outerShdw>
                </a:effectLst>
              </a:rPr>
              <a:t>: </a:t>
            </a:r>
          </a:p>
          <a:p>
            <a:pPr marL="742950" lvl="1" indent="-285750">
              <a:lnSpc>
                <a:spcPct val="80000"/>
              </a:lnSpc>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Violate Liberty Three Predictable  Consequences</a:t>
            </a:r>
            <a:endParaRPr lang="en-US" sz="2800" dirty="0">
              <a:solidFill>
                <a:schemeClr val="bg1"/>
              </a:solidFill>
              <a:effectLst>
                <a:outerShdw blurRad="38100" dist="38100" dir="2700000" algn="tl">
                  <a:srgbClr val="000000">
                    <a:alpha val="43137"/>
                  </a:srgbClr>
                </a:outerShdw>
              </a:effectLst>
            </a:endParaRPr>
          </a:p>
        </p:txBody>
      </p:sp>
      <p:sp>
        <p:nvSpPr>
          <p:cNvPr id="7" name="TextBox 6"/>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Integrative Evidenced-Based Approach</a:t>
            </a:r>
            <a:endParaRPr lang="en-US" sz="3200" b="1" cap="small" spc="50" dirty="0">
              <a:solidFill>
                <a:srgbClr val="FFFFCC"/>
              </a:solidFill>
              <a:effectLst>
                <a:outerShdw blurRad="38100" dist="38100" dir="2700000" algn="tl">
                  <a:srgbClr val="000000">
                    <a:alpha val="43137"/>
                  </a:srgbClr>
                </a:outerShdw>
              </a:effectLst>
            </a:endParaRPr>
          </a:p>
        </p:txBody>
      </p:sp>
      <p:pic>
        <p:nvPicPr>
          <p:cNvPr id="5" name="Picture 4" descr="PPT_VennDiagram_all.png"/>
          <p:cNvPicPr>
            <a:picLocks noChangeAspect="1"/>
          </p:cNvPicPr>
          <p:nvPr/>
        </p:nvPicPr>
        <p:blipFill rotWithShape="1">
          <a:blip r:embed="rId2" cstate="print">
            <a:extLst>
              <a:ext uri="{28A0092B-C50C-407E-A947-70E740481C1C}">
                <a14:useLocalDpi xmlns:a14="http://schemas.microsoft.com/office/drawing/2010/main" val="0"/>
              </a:ext>
            </a:extLst>
          </a:blip>
          <a:srcRect l="15202" t="7597" r="16622" b="9211"/>
          <a:stretch/>
        </p:blipFill>
        <p:spPr>
          <a:xfrm>
            <a:off x="609600" y="1352550"/>
            <a:ext cx="2805831" cy="2743200"/>
          </a:xfrm>
          <a:prstGeom prst="rect">
            <a:avLst/>
          </a:prstGeo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073255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152400" y="178279"/>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Violate Liberty &amp; Three Predictable Consequences</a:t>
            </a:r>
          </a:p>
        </p:txBody>
      </p:sp>
      <p:sp>
        <p:nvSpPr>
          <p:cNvPr id="6" name="TextBox 5"/>
          <p:cNvSpPr txBox="1">
            <a:spLocks noChangeArrowheads="1"/>
          </p:cNvSpPr>
          <p:nvPr/>
        </p:nvSpPr>
        <p:spPr>
          <a:xfrm>
            <a:off x="1143000" y="1047750"/>
            <a:ext cx="7315200" cy="27432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lnSpc>
                <a:spcPts val="2200"/>
              </a:lnSpc>
              <a:spcAft>
                <a:spcPts val="600"/>
              </a:spcAft>
              <a:buFont typeface="Arial"/>
              <a:buChar char="•"/>
            </a:pPr>
            <a:endParaRPr lang="en-US" sz="2000" dirty="0">
              <a:solidFill>
                <a:schemeClr val="tx2">
                  <a:lumMod val="20000"/>
                  <a:lumOff val="80000"/>
                </a:schemeClr>
              </a:solidFill>
            </a:endParaRPr>
          </a:p>
          <a:p>
            <a:pPr marL="1257300" lvl="2" indent="-342900">
              <a:lnSpc>
                <a:spcPts val="2200"/>
              </a:lnSpc>
              <a:spcAft>
                <a:spcPts val="600"/>
              </a:spcAft>
              <a:buFont typeface="Arial" panose="020B0604020202020204" pitchFamily="34" charset="0"/>
              <a:buChar char="•"/>
            </a:pPr>
            <a:endParaRPr lang="en-US" sz="2000" dirty="0" smtClean="0">
              <a:solidFill>
                <a:srgbClr val="8D9EE5"/>
              </a:solidFill>
            </a:endParaRPr>
          </a:p>
          <a:p>
            <a:pPr lvl="3">
              <a:lnSpc>
                <a:spcPts val="2200"/>
              </a:lnSpc>
              <a:spcAft>
                <a:spcPts val="600"/>
              </a:spcAft>
            </a:pPr>
            <a:endParaRPr lang="en-US" sz="2400" dirty="0" smtClean="0">
              <a:solidFill>
                <a:schemeClr val="bg1"/>
              </a:solidFill>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495386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152400" y="178279"/>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Violate Liberty &amp; Three Predictable Consequences</a:t>
            </a:r>
          </a:p>
        </p:txBody>
      </p:sp>
      <p:sp>
        <p:nvSpPr>
          <p:cNvPr id="7" name="TextBox 6"/>
          <p:cNvSpPr txBox="1">
            <a:spLocks noChangeArrowheads="1"/>
          </p:cNvSpPr>
          <p:nvPr/>
        </p:nvSpPr>
        <p:spPr>
          <a:xfrm>
            <a:off x="762000" y="1657350"/>
            <a:ext cx="7696200" cy="27432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200"/>
              </a:lnSpc>
              <a:spcAft>
                <a:spcPts val="600"/>
              </a:spcAft>
              <a:buFont typeface="Arial"/>
              <a:buChar char="•"/>
            </a:pPr>
            <a:r>
              <a:rPr lang="en-US" sz="2800" dirty="0" smtClean="0">
                <a:solidFill>
                  <a:schemeClr val="bg1"/>
                </a:solidFill>
                <a:effectLst>
                  <a:outerShdw blurRad="38100" dist="38100" dir="2700000" algn="tl">
                    <a:srgbClr val="000000">
                      <a:alpha val="43137"/>
                    </a:srgbClr>
                  </a:outerShdw>
                </a:effectLst>
              </a:rPr>
              <a:t>Love is damaged and eventually destroyed</a:t>
            </a:r>
            <a:endParaRPr lang="en-US" sz="2000" dirty="0" smtClean="0">
              <a:solidFill>
                <a:schemeClr val="bg1"/>
              </a:solidFill>
              <a:effectLst>
                <a:outerShdw blurRad="38100" dist="38100" dir="2700000" algn="tl">
                  <a:srgbClr val="000000">
                    <a:alpha val="43137"/>
                  </a:srgbClr>
                </a:outerShdw>
              </a:effectLst>
            </a:endParaRPr>
          </a:p>
          <a:p>
            <a:pPr lvl="3">
              <a:lnSpc>
                <a:spcPts val="2200"/>
              </a:lnSpc>
              <a:spcAft>
                <a:spcPts val="600"/>
              </a:spcAft>
            </a:pPr>
            <a:endParaRPr lang="en-US" sz="2400" dirty="0" smtClean="0">
              <a:solidFill>
                <a:schemeClr val="bg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98154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152400" y="178279"/>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Violate Liberty &amp; Three Predictable Consequences</a:t>
            </a:r>
          </a:p>
        </p:txBody>
      </p:sp>
      <p:sp>
        <p:nvSpPr>
          <p:cNvPr id="7" name="TextBox 6"/>
          <p:cNvSpPr txBox="1">
            <a:spLocks noChangeArrowheads="1"/>
          </p:cNvSpPr>
          <p:nvPr/>
        </p:nvSpPr>
        <p:spPr>
          <a:xfrm>
            <a:off x="762000" y="1657350"/>
            <a:ext cx="7696200" cy="27432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200"/>
              </a:lnSpc>
              <a:spcAft>
                <a:spcPts val="600"/>
              </a:spcAft>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Love is damaged and eventually destroyed</a:t>
            </a:r>
          </a:p>
          <a:p>
            <a:pPr>
              <a:lnSpc>
                <a:spcPts val="2200"/>
              </a:lnSpc>
              <a:spcAft>
                <a:spcPts val="600"/>
              </a:spcAft>
            </a:pPr>
            <a:endParaRPr lang="en-US" sz="2800" dirty="0">
              <a:solidFill>
                <a:srgbClr val="E6B9B8"/>
              </a:solidFill>
              <a:effectLst>
                <a:outerShdw blurRad="38100" dist="38100" dir="2700000" algn="tl">
                  <a:srgbClr val="000000">
                    <a:alpha val="43137"/>
                  </a:srgbClr>
                </a:outerShdw>
              </a:effectLst>
            </a:endParaRPr>
          </a:p>
          <a:p>
            <a:pPr marL="342900" indent="-342900">
              <a:lnSpc>
                <a:spcPts val="2200"/>
              </a:lnSpc>
              <a:spcAft>
                <a:spcPts val="600"/>
              </a:spcAft>
              <a:buFont typeface="Arial"/>
              <a:buChar char="•"/>
            </a:pPr>
            <a:r>
              <a:rPr lang="en-US" sz="2800" dirty="0" smtClean="0">
                <a:solidFill>
                  <a:schemeClr val="bg1"/>
                </a:solidFill>
                <a:effectLst>
                  <a:outerShdw blurRad="38100" dist="38100" dir="2700000" algn="tl">
                    <a:srgbClr val="000000">
                      <a:alpha val="43137"/>
                    </a:srgbClr>
                  </a:outerShdw>
                </a:effectLst>
              </a:rPr>
              <a:t>A Desire to rebel is instilled in the heart</a:t>
            </a:r>
            <a:endParaRPr lang="en-US" sz="2000" dirty="0" smtClean="0">
              <a:solidFill>
                <a:schemeClr val="bg1"/>
              </a:solidFill>
              <a:effectLst>
                <a:outerShdw blurRad="38100" dist="38100" dir="2700000" algn="tl">
                  <a:srgbClr val="000000">
                    <a:alpha val="43137"/>
                  </a:srgbClr>
                </a:outerShdw>
              </a:effectLst>
            </a:endParaRPr>
          </a:p>
          <a:p>
            <a:pPr lvl="3">
              <a:lnSpc>
                <a:spcPts val="2200"/>
              </a:lnSpc>
              <a:spcAft>
                <a:spcPts val="600"/>
              </a:spcAft>
            </a:pPr>
            <a:endParaRPr lang="en-US" sz="2400" dirty="0" smtClean="0">
              <a:solidFill>
                <a:schemeClr val="bg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73776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762000" y="1657350"/>
            <a:ext cx="7696200" cy="27432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lnSpc>
                <a:spcPts val="2200"/>
              </a:lnSpc>
              <a:spcAft>
                <a:spcPts val="600"/>
              </a:spcAft>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Love is damaged and eventually destroyed</a:t>
            </a:r>
          </a:p>
          <a:p>
            <a:pPr>
              <a:lnSpc>
                <a:spcPts val="2200"/>
              </a:lnSpc>
              <a:spcAft>
                <a:spcPts val="600"/>
              </a:spcAft>
            </a:pPr>
            <a:endParaRPr lang="en-US" sz="2800" dirty="0">
              <a:solidFill>
                <a:schemeClr val="accent5">
                  <a:lumMod val="75000"/>
                </a:schemeClr>
              </a:solidFill>
              <a:effectLst>
                <a:outerShdw blurRad="38100" dist="38100" dir="2700000" algn="tl">
                  <a:srgbClr val="000000">
                    <a:alpha val="43137"/>
                  </a:srgbClr>
                </a:outerShdw>
              </a:effectLst>
            </a:endParaRPr>
          </a:p>
          <a:p>
            <a:pPr marL="342900" indent="-342900">
              <a:lnSpc>
                <a:spcPts val="2200"/>
              </a:lnSpc>
              <a:spcAft>
                <a:spcPts val="600"/>
              </a:spcAft>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A Desire to rebel is instilled in the heart</a:t>
            </a:r>
          </a:p>
          <a:p>
            <a:pPr marL="342900" indent="-342900">
              <a:lnSpc>
                <a:spcPts val="2200"/>
              </a:lnSpc>
              <a:spcAft>
                <a:spcPts val="600"/>
              </a:spcAft>
              <a:buFont typeface="Arial"/>
              <a:buChar char="•"/>
            </a:pPr>
            <a:endParaRPr lang="en-US" sz="2800" dirty="0">
              <a:solidFill>
                <a:schemeClr val="bg1"/>
              </a:solidFill>
              <a:effectLst>
                <a:outerShdw blurRad="38100" dist="38100" dir="2700000" algn="tl">
                  <a:srgbClr val="000000">
                    <a:alpha val="43137"/>
                  </a:srgbClr>
                </a:outerShdw>
              </a:effectLst>
            </a:endParaRPr>
          </a:p>
          <a:p>
            <a:pPr marL="342900" indent="-342900">
              <a:lnSpc>
                <a:spcPts val="2200"/>
              </a:lnSpc>
              <a:spcAft>
                <a:spcPts val="600"/>
              </a:spcAft>
              <a:buFont typeface="Arial"/>
              <a:buChar char="•"/>
            </a:pPr>
            <a:r>
              <a:rPr lang="en-US" sz="2800" dirty="0" smtClean="0">
                <a:solidFill>
                  <a:schemeClr val="bg1"/>
                </a:solidFill>
                <a:effectLst>
                  <a:outerShdw blurRad="38100" dist="38100" dir="2700000" algn="tl">
                    <a:srgbClr val="000000">
                      <a:alpha val="43137"/>
                    </a:srgbClr>
                  </a:outerShdw>
                </a:effectLst>
              </a:rPr>
              <a:t>Individuality </a:t>
            </a:r>
            <a:r>
              <a:rPr lang="en-US" sz="2400" dirty="0" smtClean="0">
                <a:solidFill>
                  <a:schemeClr val="bg1"/>
                </a:solidFill>
                <a:effectLst>
                  <a:outerShdw blurRad="38100" dist="38100" dir="2700000" algn="tl">
                    <a:srgbClr val="000000">
                      <a:alpha val="43137"/>
                    </a:srgbClr>
                  </a:outerShdw>
                </a:effectLst>
              </a:rPr>
              <a:t>is eroded/Shadow Person</a:t>
            </a:r>
            <a:endParaRPr lang="en-US" sz="2000" dirty="0">
              <a:solidFill>
                <a:schemeClr val="tx2">
                  <a:lumMod val="20000"/>
                  <a:lumOff val="80000"/>
                </a:schemeClr>
              </a:solidFill>
              <a:effectLst>
                <a:outerShdw blurRad="38100" dist="38100" dir="2700000" algn="tl">
                  <a:srgbClr val="000000">
                    <a:alpha val="43137"/>
                  </a:srgbClr>
                </a:outerShdw>
              </a:effectLst>
            </a:endParaRPr>
          </a:p>
          <a:p>
            <a:pPr marL="1257300" lvl="2" indent="-342900">
              <a:lnSpc>
                <a:spcPts val="2200"/>
              </a:lnSpc>
              <a:spcAft>
                <a:spcPts val="600"/>
              </a:spcAft>
              <a:buFont typeface="Arial" panose="020B0604020202020204" pitchFamily="34" charset="0"/>
              <a:buChar char="•"/>
            </a:pPr>
            <a:endParaRPr lang="en-US" sz="2000" dirty="0" smtClean="0">
              <a:solidFill>
                <a:srgbClr val="8D9EE5"/>
              </a:solidFill>
              <a:effectLst>
                <a:outerShdw blurRad="38100" dist="38100" dir="2700000" algn="tl">
                  <a:srgbClr val="000000">
                    <a:alpha val="43137"/>
                  </a:srgbClr>
                </a:outerShdw>
              </a:effectLst>
            </a:endParaRPr>
          </a:p>
          <a:p>
            <a:pPr lvl="3">
              <a:lnSpc>
                <a:spcPts val="2200"/>
              </a:lnSpc>
              <a:spcAft>
                <a:spcPts val="600"/>
              </a:spcAft>
            </a:pPr>
            <a:endParaRPr lang="en-US" sz="2400" dirty="0" smtClean="0">
              <a:solidFill>
                <a:schemeClr val="bg1"/>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152400" y="178279"/>
            <a:ext cx="8763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000" b="1" cap="small" spc="-100" dirty="0" smtClean="0">
                <a:solidFill>
                  <a:srgbClr val="FFFFCC"/>
                </a:solidFill>
                <a:effectLst>
                  <a:outerShdw blurRad="38100" dist="38100" dir="2700000" algn="tl">
                    <a:srgbClr val="000000">
                      <a:alpha val="43137"/>
                    </a:srgbClr>
                  </a:outerShdw>
                </a:effectLst>
              </a:rPr>
              <a:t>Violate Liberty &amp; Three Predictable Consequences</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235777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Overview</a:t>
            </a:r>
          </a:p>
        </p:txBody>
      </p:sp>
      <p:sp>
        <p:nvSpPr>
          <p:cNvPr id="4" name="TextBox 3"/>
          <p:cNvSpPr txBox="1">
            <a:spLocks noChangeArrowheads="1"/>
          </p:cNvSpPr>
          <p:nvPr/>
        </p:nvSpPr>
        <p:spPr>
          <a:xfrm>
            <a:off x="457200" y="895350"/>
            <a:ext cx="80010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Why our beliefs matter</a:t>
            </a:r>
          </a:p>
          <a:p>
            <a:pPr marL="1257300" lvl="2" indent="-342900">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Testable Parameters</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531152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3352800" y="1276349"/>
            <a:ext cx="5181600" cy="35052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80000"/>
              </a:lnSpc>
              <a:spcAft>
                <a:spcPts val="0"/>
              </a:spcAft>
            </a:pPr>
            <a:r>
              <a:rPr lang="en-US" sz="2800" b="1" dirty="0" smtClean="0">
                <a:solidFill>
                  <a:srgbClr val="FFFF99"/>
                </a:solidFill>
                <a:effectLst>
                  <a:outerShdw blurRad="38100" dist="38100" dir="2700000" algn="tl">
                    <a:srgbClr val="000000">
                      <a:alpha val="43137"/>
                    </a:srgbClr>
                  </a:outerShdw>
                </a:effectLst>
              </a:rPr>
              <a:t>Experience: </a:t>
            </a:r>
          </a:p>
          <a:p>
            <a:pPr marL="742950" lvl="1" indent="-285750">
              <a:lnSpc>
                <a:spcPct val="80000"/>
              </a:lnSpc>
              <a:spcAft>
                <a:spcPts val="0"/>
              </a:spcAft>
              <a:buFont typeface="Arial"/>
              <a:buChar char="•"/>
            </a:pPr>
            <a:r>
              <a:rPr lang="en-US" sz="2800" dirty="0" smtClean="0">
                <a:solidFill>
                  <a:srgbClr val="FFFFFF"/>
                </a:solidFill>
                <a:effectLst>
                  <a:outerShdw blurRad="38100" dist="38100" dir="2700000" algn="tl">
                    <a:srgbClr val="000000">
                      <a:alpha val="43137"/>
                    </a:srgbClr>
                  </a:outerShdw>
                </a:effectLst>
              </a:rPr>
              <a:t>Consider when you have been coerced</a:t>
            </a:r>
            <a:endParaRPr lang="en-US" sz="2800" dirty="0">
              <a:solidFill>
                <a:srgbClr val="FFFFFF"/>
              </a:solidFill>
              <a:effectLst>
                <a:outerShdw blurRad="38100" dist="38100" dir="2700000" algn="tl">
                  <a:srgbClr val="000000">
                    <a:alpha val="43137"/>
                  </a:srgbClr>
                </a:outerShdw>
              </a:effectLst>
            </a:endParaRPr>
          </a:p>
          <a:p>
            <a:pPr>
              <a:lnSpc>
                <a:spcPct val="80000"/>
              </a:lnSpc>
              <a:spcAft>
                <a:spcPts val="0"/>
              </a:spcAft>
            </a:pPr>
            <a:endParaRPr lang="en-US" sz="2800" dirty="0">
              <a:solidFill>
                <a:schemeClr val="bg1"/>
              </a:solidFill>
              <a:effectLst>
                <a:outerShdw blurRad="38100" dist="38100" dir="2700000" algn="tl">
                  <a:srgbClr val="000000">
                    <a:alpha val="43137"/>
                  </a:srgbClr>
                </a:outerShdw>
              </a:effectLst>
            </a:endParaRPr>
          </a:p>
        </p:txBody>
      </p:sp>
      <p:sp>
        <p:nvSpPr>
          <p:cNvPr id="7" name="TextBox 6"/>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Integrative Evidenced-Based Approach</a:t>
            </a:r>
            <a:endParaRPr lang="en-US" sz="3200" b="1" cap="small" spc="50" dirty="0">
              <a:solidFill>
                <a:srgbClr val="FFFFCC"/>
              </a:solidFill>
              <a:effectLst>
                <a:outerShdw blurRad="38100" dist="38100" dir="2700000" algn="tl">
                  <a:srgbClr val="000000">
                    <a:alpha val="43137"/>
                  </a:srgbClr>
                </a:outerShdw>
              </a:effectLst>
            </a:endParaRPr>
          </a:p>
        </p:txBody>
      </p:sp>
      <p:pic>
        <p:nvPicPr>
          <p:cNvPr id="5" name="Picture 4" descr="PPT_VennDiagram_all.png"/>
          <p:cNvPicPr>
            <a:picLocks noChangeAspect="1"/>
          </p:cNvPicPr>
          <p:nvPr/>
        </p:nvPicPr>
        <p:blipFill rotWithShape="1">
          <a:blip r:embed="rId2" cstate="print">
            <a:extLst>
              <a:ext uri="{28A0092B-C50C-407E-A947-70E740481C1C}">
                <a14:useLocalDpi xmlns:a14="http://schemas.microsoft.com/office/drawing/2010/main" val="0"/>
              </a:ext>
            </a:extLst>
          </a:blip>
          <a:srcRect l="15202" t="7597" r="16622" b="9211"/>
          <a:stretch/>
        </p:blipFill>
        <p:spPr>
          <a:xfrm>
            <a:off x="609600" y="1352550"/>
            <a:ext cx="2805831" cy="2743200"/>
          </a:xfrm>
          <a:prstGeom prst="rect">
            <a:avLst/>
          </a:prstGeom>
        </p:spPr>
      </p:pic>
      <p:sp>
        <p:nvSpPr>
          <p:cNvPr id="8"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82319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Zechariah 4:6</a:t>
            </a:r>
            <a:endParaRPr lang="en-US" dirty="0"/>
          </a:p>
        </p:txBody>
      </p:sp>
      <p:sp>
        <p:nvSpPr>
          <p:cNvPr id="3" name="Content Placeholder 2"/>
          <p:cNvSpPr>
            <a:spLocks noGrp="1"/>
          </p:cNvSpPr>
          <p:nvPr>
            <p:ph idx="1"/>
          </p:nvPr>
        </p:nvSpPr>
        <p:spPr/>
        <p:txBody>
          <a:bodyPr/>
          <a:lstStyle/>
          <a:p>
            <a:r>
              <a:rPr lang="en-US" smtClean="0"/>
              <a:t>“Not </a:t>
            </a:r>
            <a:r>
              <a:rPr lang="en-US" dirty="0"/>
              <a:t>by might nor by power, but by my </a:t>
            </a:r>
            <a:r>
              <a:rPr lang="en-US"/>
              <a:t>Spirit</a:t>
            </a:r>
            <a:r>
              <a:rPr lang="en-US" smtClean="0"/>
              <a:t>,” </a:t>
            </a:r>
            <a:r>
              <a:rPr lang="en-US" dirty="0"/>
              <a:t>says the Lord </a:t>
            </a:r>
            <a:r>
              <a:rPr lang="en-US" dirty="0" smtClean="0"/>
              <a:t>Almighty</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82741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Zechariah 4:6</a:t>
            </a:r>
            <a:endParaRPr lang="en-US" dirty="0"/>
          </a:p>
        </p:txBody>
      </p:sp>
      <p:sp>
        <p:nvSpPr>
          <p:cNvPr id="3" name="Content Placeholder 2"/>
          <p:cNvSpPr>
            <a:spLocks noGrp="1"/>
          </p:cNvSpPr>
          <p:nvPr>
            <p:ph idx="1"/>
          </p:nvPr>
        </p:nvSpPr>
        <p:spPr/>
        <p:txBody>
          <a:bodyPr/>
          <a:lstStyle/>
          <a:p>
            <a:r>
              <a:rPr lang="en-US" dirty="0" smtClean="0"/>
              <a:t>“Not </a:t>
            </a:r>
            <a:r>
              <a:rPr lang="en-US" dirty="0"/>
              <a:t>by might nor by power, but by my Spirit</a:t>
            </a:r>
            <a:r>
              <a:rPr lang="en-US" dirty="0" smtClean="0"/>
              <a:t>,” </a:t>
            </a:r>
            <a:r>
              <a:rPr lang="en-US" dirty="0"/>
              <a:t>says the Lord </a:t>
            </a:r>
            <a:r>
              <a:rPr lang="en-US" dirty="0" smtClean="0"/>
              <a:t>Almighty</a:t>
            </a:r>
          </a:p>
          <a:p>
            <a:r>
              <a:rPr lang="en-US" dirty="0" smtClean="0"/>
              <a:t>How does the Spirit work? </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91661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Zechariah 4:6</a:t>
            </a:r>
            <a:endParaRPr lang="en-US" dirty="0"/>
          </a:p>
        </p:txBody>
      </p:sp>
      <p:sp>
        <p:nvSpPr>
          <p:cNvPr id="3" name="Content Placeholder 2"/>
          <p:cNvSpPr>
            <a:spLocks noGrp="1"/>
          </p:cNvSpPr>
          <p:nvPr>
            <p:ph idx="1"/>
          </p:nvPr>
        </p:nvSpPr>
        <p:spPr/>
        <p:txBody>
          <a:bodyPr/>
          <a:lstStyle/>
          <a:p>
            <a:r>
              <a:rPr lang="en-US" dirty="0" smtClean="0"/>
              <a:t>“Not </a:t>
            </a:r>
            <a:r>
              <a:rPr lang="en-US" dirty="0"/>
              <a:t>by might nor by power, but by my Spirit</a:t>
            </a:r>
            <a:r>
              <a:rPr lang="en-US" dirty="0" smtClean="0"/>
              <a:t>,” </a:t>
            </a:r>
            <a:r>
              <a:rPr lang="en-US" dirty="0"/>
              <a:t>says the Lord </a:t>
            </a:r>
            <a:r>
              <a:rPr lang="en-US" dirty="0" smtClean="0"/>
              <a:t>Almighty</a:t>
            </a:r>
          </a:p>
          <a:p>
            <a:r>
              <a:rPr lang="en-US" dirty="0" smtClean="0"/>
              <a:t>How does the Spirit work? </a:t>
            </a:r>
          </a:p>
          <a:p>
            <a:pPr lvl="1"/>
            <a:r>
              <a:rPr lang="en-US" dirty="0" smtClean="0"/>
              <a:t>Truth</a:t>
            </a:r>
          </a:p>
          <a:p>
            <a:pPr lvl="1"/>
            <a:r>
              <a:rPr lang="en-US" dirty="0" smtClean="0"/>
              <a:t>Love</a:t>
            </a:r>
          </a:p>
          <a:p>
            <a:pPr lvl="1"/>
            <a:r>
              <a:rPr lang="en-US" dirty="0" smtClean="0"/>
              <a:t>Freedom</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3594094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36302"/>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3000" b="1" cap="small" spc="50" dirty="0" smtClean="0">
                <a:solidFill>
                  <a:srgbClr val="FFFFCC"/>
                </a:solidFill>
                <a:effectLst>
                  <a:outerShdw blurRad="38100" dist="38100" dir="2700000" algn="tl">
                    <a:srgbClr val="000000">
                      <a:alpha val="43137"/>
                    </a:srgbClr>
                  </a:outerShdw>
                </a:effectLst>
              </a:rPr>
              <a:t>Understanding This Commentators Write </a:t>
            </a:r>
          </a:p>
        </p:txBody>
      </p:sp>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1200" dirty="0">
              <a:solidFill>
                <a:schemeClr val="bg1"/>
              </a:solidFill>
              <a:effectLst>
                <a:outerShdw blurRad="38100" dist="38100" dir="2700000" algn="tl">
                  <a:srgbClr val="000000">
                    <a:alpha val="43137"/>
                  </a:srgbClr>
                </a:outerShdw>
              </a:effectLst>
            </a:endParaRPr>
          </a:p>
          <a:p>
            <a:pPr lvl="1">
              <a:spcAft>
                <a:spcPts val="0"/>
              </a:spcAft>
            </a:pPr>
            <a:endParaRPr lang="en-US" sz="1200" dirty="0" smtClean="0">
              <a:solidFill>
                <a:schemeClr val="bg1"/>
              </a:solidFill>
              <a:effectLst>
                <a:outerShdw blurRad="38100" dist="38100" dir="2700000" algn="tl">
                  <a:srgbClr val="000000">
                    <a:alpha val="43137"/>
                  </a:srgbClr>
                </a:outerShdw>
              </a:effectLst>
            </a:endParaRPr>
          </a:p>
          <a:p>
            <a:pPr marL="628650" lvl="1" indent="-171450">
              <a:spcAft>
                <a:spcPts val="0"/>
              </a:spcAft>
              <a:buFont typeface="Arial"/>
              <a:buChar char="•"/>
            </a:pPr>
            <a:endParaRPr lang="en-US" sz="2400" dirty="0" smtClean="0">
              <a:solidFill>
                <a:schemeClr val="bg1"/>
              </a:solidFill>
              <a:effectLst>
                <a:outerShdw blurRad="38100" dist="38100" dir="2700000" algn="tl">
                  <a:srgbClr val="000000">
                    <a:alpha val="43137"/>
                  </a:srgbClr>
                </a:outerShdw>
              </a:effectLst>
            </a:endParaRPr>
          </a:p>
          <a:p>
            <a:pPr lvl="1">
              <a:spcAft>
                <a:spcPts val="0"/>
              </a:spcAft>
            </a:pPr>
            <a:endParaRPr lang="en-US" sz="2400" dirty="0">
              <a:solidFill>
                <a:schemeClr val="bg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173361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762000" y="1047750"/>
            <a:ext cx="76962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spcAft>
                <a:spcPts val="0"/>
              </a:spcAft>
            </a:pPr>
            <a:r>
              <a:rPr lang="en-US" sz="2800" dirty="0" smtClean="0">
                <a:solidFill>
                  <a:schemeClr val="bg1"/>
                </a:solidFill>
                <a:effectLst>
                  <a:outerShdw blurRad="38100" dist="38100" dir="2700000" algn="tl">
                    <a:srgbClr val="000000">
                      <a:alpha val="43137"/>
                    </a:srgbClr>
                  </a:outerShdw>
                </a:effectLst>
              </a:rPr>
              <a:t>Rebellion </a:t>
            </a:r>
            <a:r>
              <a:rPr lang="en-US" sz="2800" dirty="0">
                <a:solidFill>
                  <a:schemeClr val="bg1"/>
                </a:solidFill>
                <a:effectLst>
                  <a:outerShdw blurRad="38100" dist="38100" dir="2700000" algn="tl">
                    <a:srgbClr val="000000">
                      <a:alpha val="43137"/>
                    </a:srgbClr>
                  </a:outerShdw>
                </a:effectLst>
              </a:rPr>
              <a:t>was not to be overcome by force. </a:t>
            </a:r>
            <a:r>
              <a:rPr lang="en-US" sz="2800" dirty="0">
                <a:solidFill>
                  <a:srgbClr val="FFFF99"/>
                </a:solidFill>
                <a:effectLst>
                  <a:outerShdw blurRad="38100" dist="38100" dir="2700000" algn="tl">
                    <a:srgbClr val="000000">
                      <a:alpha val="43137"/>
                    </a:srgbClr>
                  </a:outerShdw>
                </a:effectLst>
              </a:rPr>
              <a:t>Compelling </a:t>
            </a:r>
            <a:r>
              <a:rPr lang="en-US" sz="2800" dirty="0" smtClean="0">
                <a:solidFill>
                  <a:srgbClr val="FFFF99"/>
                </a:solidFill>
                <a:effectLst>
                  <a:outerShdw blurRad="38100" dist="38100" dir="2700000" algn="tl">
                    <a:srgbClr val="000000">
                      <a:alpha val="43137"/>
                    </a:srgbClr>
                  </a:outerShdw>
                </a:effectLst>
              </a:rPr>
              <a:t>power </a:t>
            </a:r>
            <a:r>
              <a:rPr lang="en-US" sz="2800" dirty="0">
                <a:solidFill>
                  <a:srgbClr val="FFFF99"/>
                </a:solidFill>
                <a:effectLst>
                  <a:outerShdw blurRad="38100" dist="38100" dir="2700000" algn="tl">
                    <a:srgbClr val="000000">
                      <a:alpha val="43137"/>
                    </a:srgbClr>
                  </a:outerShdw>
                </a:effectLst>
              </a:rPr>
              <a:t>is found only under Satan's government</a:t>
            </a:r>
            <a:r>
              <a:rPr lang="en-US" sz="2800" dirty="0">
                <a:solidFill>
                  <a:schemeClr val="bg1"/>
                </a:solidFill>
                <a:effectLst>
                  <a:outerShdw blurRad="38100" dist="38100" dir="2700000" algn="tl">
                    <a:srgbClr val="000000">
                      <a:alpha val="43137"/>
                    </a:srgbClr>
                  </a:outerShdw>
                </a:effectLst>
              </a:rPr>
              <a:t>. The Lord's principles are not of this order. His authority rests upon goodness, mercy, and love; and the presentation of these principles is the means to be used. God's government is moral, and </a:t>
            </a:r>
            <a:r>
              <a:rPr lang="en-US" sz="2800" dirty="0">
                <a:solidFill>
                  <a:srgbClr val="FFFF99"/>
                </a:solidFill>
                <a:effectLst>
                  <a:outerShdw blurRad="38100" dist="38100" dir="2700000" algn="tl">
                    <a:srgbClr val="000000">
                      <a:alpha val="43137"/>
                    </a:srgbClr>
                  </a:outerShdw>
                </a:effectLst>
              </a:rPr>
              <a:t>truth </a:t>
            </a:r>
            <a:r>
              <a:rPr lang="en-US" sz="2800" dirty="0">
                <a:solidFill>
                  <a:schemeClr val="bg1"/>
                </a:solidFill>
                <a:effectLst>
                  <a:outerShdw blurRad="38100" dist="38100" dir="2700000" algn="tl">
                    <a:srgbClr val="000000">
                      <a:alpha val="43137"/>
                    </a:srgbClr>
                  </a:outerShdw>
                </a:effectLst>
              </a:rPr>
              <a:t>and </a:t>
            </a:r>
            <a:r>
              <a:rPr lang="en-US" sz="2800" dirty="0">
                <a:solidFill>
                  <a:srgbClr val="FFFF99"/>
                </a:solidFill>
                <a:effectLst>
                  <a:outerShdw blurRad="38100" dist="38100" dir="2700000" algn="tl">
                    <a:srgbClr val="000000">
                      <a:alpha val="43137"/>
                    </a:srgbClr>
                  </a:outerShdw>
                </a:effectLst>
              </a:rPr>
              <a:t>love</a:t>
            </a:r>
            <a:r>
              <a:rPr lang="en-US" sz="2800" dirty="0">
                <a:solidFill>
                  <a:schemeClr val="bg1"/>
                </a:solidFill>
                <a:effectLst>
                  <a:outerShdw blurRad="38100" dist="38100" dir="2700000" algn="tl">
                    <a:srgbClr val="000000">
                      <a:alpha val="43137"/>
                    </a:srgbClr>
                  </a:outerShdw>
                </a:effectLst>
              </a:rPr>
              <a:t> are to be the prevailing power.  </a:t>
            </a:r>
            <a:r>
              <a:rPr lang="en-US" sz="2800" dirty="0" smtClean="0">
                <a:solidFill>
                  <a:schemeClr val="bg1"/>
                </a:solidFill>
                <a:effectLst>
                  <a:outerShdw blurRad="38100" dist="38100" dir="2700000" algn="tl">
                    <a:srgbClr val="000000">
                      <a:alpha val="43137"/>
                    </a:srgbClr>
                  </a:outerShdw>
                </a:effectLst>
              </a:rPr>
              <a:t>     </a:t>
            </a:r>
            <a:r>
              <a:rPr lang="en-US" dirty="0" smtClean="0">
                <a:solidFill>
                  <a:schemeClr val="tx2">
                    <a:lumMod val="40000"/>
                    <a:lumOff val="60000"/>
                  </a:schemeClr>
                </a:solidFill>
                <a:effectLst>
                  <a:outerShdw blurRad="38100" dist="38100" dir="2700000" algn="tl">
                    <a:srgbClr val="000000">
                      <a:alpha val="43137"/>
                    </a:srgbClr>
                  </a:outerShdw>
                </a:effectLst>
              </a:rPr>
              <a:t>E.G</a:t>
            </a:r>
            <a:r>
              <a:rPr lang="en-US" dirty="0" smtClean="0">
                <a:solidFill>
                  <a:schemeClr val="tx2">
                    <a:lumMod val="40000"/>
                    <a:lumOff val="60000"/>
                  </a:schemeClr>
                </a:solidFill>
                <a:effectLst>
                  <a:outerShdw blurRad="38100" dist="38100" dir="2700000" algn="tl">
                    <a:srgbClr val="000000">
                      <a:alpha val="43137"/>
                    </a:srgbClr>
                  </a:outerShdw>
                </a:effectLst>
              </a:rPr>
              <a:t>. White Desire of Ages 759</a:t>
            </a:r>
            <a:endParaRPr lang="en-US" dirty="0">
              <a:solidFill>
                <a:schemeClr val="tx2">
                  <a:lumMod val="40000"/>
                  <a:lumOff val="60000"/>
                </a:schemeClr>
              </a:solidFill>
              <a:effectLst>
                <a:outerShdw blurRad="38100" dist="38100" dir="2700000" algn="tl">
                  <a:srgbClr val="000000">
                    <a:alpha val="43137"/>
                  </a:srgbClr>
                </a:outerShdw>
              </a:effectLst>
            </a:endParaRPr>
          </a:p>
          <a:p>
            <a:pPr marL="628650" lvl="1" indent="-171450">
              <a:lnSpc>
                <a:spcPct val="90000"/>
              </a:lnSpc>
              <a:spcAft>
                <a:spcPts val="0"/>
              </a:spcAft>
              <a:buFont typeface="Arial"/>
              <a:buChar char="•"/>
            </a:pPr>
            <a:endParaRPr lang="en-US" sz="2400" dirty="0" smtClean="0">
              <a:solidFill>
                <a:schemeClr val="bg1"/>
              </a:solidFill>
              <a:effectLst>
                <a:outerShdw blurRad="38100" dist="38100" dir="2700000" algn="tl">
                  <a:srgbClr val="000000">
                    <a:alpha val="43137"/>
                  </a:srgbClr>
                </a:outerShdw>
              </a:effectLst>
            </a:endParaRPr>
          </a:p>
          <a:p>
            <a:pPr lvl="1">
              <a:lnSpc>
                <a:spcPct val="90000"/>
              </a:lnSpc>
              <a:spcAft>
                <a:spcPts val="0"/>
              </a:spcAft>
            </a:pP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457200" y="-36302"/>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3000" b="1" cap="small" spc="50" dirty="0" smtClean="0">
                <a:solidFill>
                  <a:srgbClr val="FFFFCC"/>
                </a:solidFill>
                <a:effectLst>
                  <a:outerShdw blurRad="38100" dist="38100" dir="2700000" algn="tl">
                    <a:srgbClr val="000000">
                      <a:alpha val="43137"/>
                    </a:srgbClr>
                  </a:outerShdw>
                </a:effectLst>
              </a:rPr>
              <a:t>Understanding This Commentators Write </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6490865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762000" y="1050618"/>
            <a:ext cx="78486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spcAft>
                <a:spcPts val="0"/>
              </a:spcAft>
            </a:pPr>
            <a:r>
              <a:rPr lang="en-US" sz="2800" dirty="0" smtClean="0">
                <a:solidFill>
                  <a:schemeClr val="bg1"/>
                </a:solidFill>
                <a:effectLst>
                  <a:outerShdw blurRad="38100" dist="38100" dir="2700000" algn="tl">
                    <a:srgbClr val="000000">
                      <a:alpha val="43137"/>
                    </a:srgbClr>
                  </a:outerShdw>
                </a:effectLst>
              </a:rPr>
              <a:t>God </a:t>
            </a:r>
            <a:r>
              <a:rPr lang="en-US" sz="2800" dirty="0">
                <a:solidFill>
                  <a:schemeClr val="bg1"/>
                </a:solidFill>
                <a:effectLst>
                  <a:outerShdw blurRad="38100" dist="38100" dir="2700000" algn="tl">
                    <a:srgbClr val="000000">
                      <a:alpha val="43137"/>
                    </a:srgbClr>
                  </a:outerShdw>
                </a:effectLst>
              </a:rPr>
              <a:t>could have destroyed Satan and all his sympathizers as easily as one can pick up a pebble and cast it to the earth. But by so doing he would have given a precedent for the exercise of force. </a:t>
            </a:r>
            <a:r>
              <a:rPr lang="en-US" sz="2800" i="1" dirty="0">
                <a:solidFill>
                  <a:srgbClr val="FFFF99"/>
                </a:solidFill>
                <a:effectLst>
                  <a:outerShdw blurRad="38100" dist="38100" dir="2700000" algn="tl">
                    <a:srgbClr val="000000">
                      <a:alpha val="43137"/>
                    </a:srgbClr>
                  </a:outerShdw>
                </a:effectLst>
              </a:rPr>
              <a:t>All</a:t>
            </a:r>
            <a:r>
              <a:rPr lang="en-US" sz="2800" dirty="0">
                <a:solidFill>
                  <a:srgbClr val="FFFF99"/>
                </a:solidFill>
                <a:effectLst>
                  <a:outerShdw blurRad="38100" dist="38100" dir="2700000" algn="tl">
                    <a:srgbClr val="000000">
                      <a:alpha val="43137"/>
                    </a:srgbClr>
                  </a:outerShdw>
                </a:effectLst>
              </a:rPr>
              <a:t> the compelling power is found only under Satan's government</a:t>
            </a:r>
            <a:r>
              <a:rPr lang="en-US" sz="2800" dirty="0">
                <a:solidFill>
                  <a:schemeClr val="bg1"/>
                </a:solidFill>
                <a:effectLst>
                  <a:outerShdw blurRad="38100" dist="38100" dir="2700000" algn="tl">
                    <a:srgbClr val="000000">
                      <a:alpha val="43137"/>
                    </a:srgbClr>
                  </a:outerShdw>
                </a:effectLst>
              </a:rPr>
              <a:t>. The Lord's principles are </a:t>
            </a:r>
            <a:r>
              <a:rPr lang="en-US" sz="2800" dirty="0">
                <a:solidFill>
                  <a:srgbClr val="FFFF99"/>
                </a:solidFill>
                <a:effectLst>
                  <a:outerShdw blurRad="38100" dist="38100" dir="2700000" algn="tl">
                    <a:srgbClr val="000000">
                      <a:alpha val="43137"/>
                    </a:srgbClr>
                  </a:outerShdw>
                </a:effectLst>
              </a:rPr>
              <a:t>not</a:t>
            </a:r>
            <a:r>
              <a:rPr lang="en-US" sz="2800" dirty="0">
                <a:solidFill>
                  <a:schemeClr val="bg1"/>
                </a:solidFill>
                <a:effectLst>
                  <a:outerShdw blurRad="38100" dist="38100" dir="2700000" algn="tl">
                    <a:srgbClr val="000000">
                      <a:alpha val="43137"/>
                    </a:srgbClr>
                  </a:outerShdw>
                </a:effectLst>
              </a:rPr>
              <a:t> of this order. He would </a:t>
            </a:r>
            <a:r>
              <a:rPr lang="en-US" sz="2800" dirty="0">
                <a:solidFill>
                  <a:srgbClr val="FFFF99"/>
                </a:solidFill>
                <a:effectLst>
                  <a:outerShdw blurRad="38100" dist="38100" dir="2700000" algn="tl">
                    <a:srgbClr val="000000">
                      <a:alpha val="43137"/>
                    </a:srgbClr>
                  </a:outerShdw>
                </a:effectLst>
              </a:rPr>
              <a:t>not</a:t>
            </a:r>
            <a:r>
              <a:rPr lang="en-US" sz="2800" dirty="0">
                <a:solidFill>
                  <a:schemeClr val="bg1"/>
                </a:solidFill>
                <a:effectLst>
                  <a:outerShdw blurRad="38100" dist="38100" dir="2700000" algn="tl">
                    <a:srgbClr val="000000">
                      <a:alpha val="43137"/>
                    </a:srgbClr>
                  </a:outerShdw>
                </a:effectLst>
              </a:rPr>
              <a:t> work on this </a:t>
            </a:r>
            <a:r>
              <a:rPr lang="en-US" sz="2800" dirty="0" smtClean="0">
                <a:solidFill>
                  <a:schemeClr val="bg1"/>
                </a:solidFill>
                <a:effectLst>
                  <a:outerShdw blurRad="38100" dist="38100" dir="2700000" algn="tl">
                    <a:srgbClr val="000000">
                      <a:alpha val="43137"/>
                    </a:srgbClr>
                  </a:outerShdw>
                </a:effectLst>
              </a:rPr>
              <a:t>line… </a:t>
            </a:r>
            <a:r>
              <a:rPr lang="en-US" sz="2800" dirty="0" smtClean="0">
                <a:solidFill>
                  <a:srgbClr val="FFFF99"/>
                </a:solidFill>
                <a:effectLst>
                  <a:outerShdw blurRad="38100" dist="38100" dir="2700000" algn="tl">
                    <a:srgbClr val="000000">
                      <a:alpha val="43137"/>
                    </a:srgbClr>
                  </a:outerShdw>
                </a:effectLst>
              </a:rPr>
              <a:t>This </a:t>
            </a:r>
            <a:r>
              <a:rPr lang="en-US" sz="2800" dirty="0">
                <a:solidFill>
                  <a:srgbClr val="FFFF99"/>
                </a:solidFill>
                <a:effectLst>
                  <a:outerShdw blurRad="38100" dist="38100" dir="2700000" algn="tl">
                    <a:srgbClr val="000000">
                      <a:alpha val="43137"/>
                    </a:srgbClr>
                  </a:outerShdw>
                </a:effectLst>
              </a:rPr>
              <a:t>principle is wholly of Satan's creation</a:t>
            </a:r>
            <a:r>
              <a:rPr lang="en-US" sz="2800" dirty="0">
                <a:solidFill>
                  <a:schemeClr val="bg1"/>
                </a:solidFill>
                <a:effectLst>
                  <a:outerShdw blurRad="38100" dist="38100" dir="2700000" algn="tl">
                    <a:srgbClr val="000000">
                      <a:alpha val="43137"/>
                    </a:srgbClr>
                  </a:outerShdw>
                </a:effectLst>
              </a:rPr>
              <a:t>.  </a:t>
            </a:r>
            <a:r>
              <a:rPr lang="en-US" sz="2800" dirty="0" smtClean="0">
                <a:solidFill>
                  <a:schemeClr val="bg1"/>
                </a:solidFill>
                <a:effectLst>
                  <a:outerShdw blurRad="38100" dist="38100" dir="2700000" algn="tl">
                    <a:srgbClr val="000000">
                      <a:alpha val="43137"/>
                    </a:srgbClr>
                  </a:outerShdw>
                </a:effectLst>
              </a:rPr>
              <a:t>    </a:t>
            </a:r>
            <a:r>
              <a:rPr lang="en-US" dirty="0" smtClean="0">
                <a:solidFill>
                  <a:srgbClr val="8EB4E3"/>
                </a:solidFill>
                <a:effectLst>
                  <a:outerShdw blurRad="38100" dist="38100" dir="2700000" algn="tl">
                    <a:srgbClr val="000000">
                      <a:alpha val="43137"/>
                    </a:srgbClr>
                  </a:outerShdw>
                </a:effectLst>
              </a:rPr>
              <a:t>E.G</a:t>
            </a:r>
            <a:r>
              <a:rPr lang="en-US" dirty="0" smtClean="0">
                <a:solidFill>
                  <a:srgbClr val="8EB4E3"/>
                </a:solidFill>
                <a:effectLst>
                  <a:outerShdw blurRad="38100" dist="38100" dir="2700000" algn="tl">
                    <a:srgbClr val="000000">
                      <a:alpha val="43137"/>
                    </a:srgbClr>
                  </a:outerShdw>
                </a:effectLst>
              </a:rPr>
              <a:t>. White Review &amp; Herald, </a:t>
            </a:r>
            <a:r>
              <a:rPr lang="en-US" dirty="0">
                <a:solidFill>
                  <a:srgbClr val="8EB4E3"/>
                </a:solidFill>
                <a:effectLst>
                  <a:outerShdw blurRad="38100" dist="38100" dir="2700000" algn="tl">
                    <a:srgbClr val="000000">
                      <a:alpha val="43137"/>
                    </a:srgbClr>
                  </a:outerShdw>
                </a:effectLst>
              </a:rPr>
              <a:t>September 7, 1897 </a:t>
            </a:r>
            <a:r>
              <a:rPr lang="en-US" dirty="0" smtClean="0">
                <a:solidFill>
                  <a:srgbClr val="8EB4E3"/>
                </a:solidFill>
                <a:effectLst>
                  <a:outerShdw blurRad="38100" dist="38100" dir="2700000" algn="tl">
                    <a:srgbClr val="000000">
                      <a:alpha val="43137"/>
                    </a:srgbClr>
                  </a:outerShdw>
                </a:effectLst>
              </a:rPr>
              <a:t> </a:t>
            </a:r>
          </a:p>
          <a:p>
            <a:pPr lvl="1">
              <a:lnSpc>
                <a:spcPct val="90000"/>
              </a:lnSpc>
              <a:spcAft>
                <a:spcPts val="0"/>
              </a:spcAft>
            </a:pP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457200" y="-36302"/>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ts val="2500"/>
              </a:lnSpc>
              <a:defRPr/>
            </a:pPr>
            <a:r>
              <a:rPr lang="en-US" sz="3000" b="1" cap="small" spc="50" dirty="0" smtClean="0">
                <a:solidFill>
                  <a:srgbClr val="FFFFCC"/>
                </a:solidFill>
                <a:effectLst>
                  <a:outerShdw blurRad="38100" dist="38100" dir="2700000" algn="tl">
                    <a:srgbClr val="000000">
                      <a:alpha val="43137"/>
                    </a:srgbClr>
                  </a:outerShdw>
                </a:effectLst>
              </a:rPr>
              <a:t>Understanding This Commentators Write </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233595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19150"/>
            <a:ext cx="7315200" cy="3733800"/>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1200" dirty="0">
              <a:solidFill>
                <a:schemeClr val="bg1"/>
              </a:solidFill>
              <a:effectLst>
                <a:outerShdw blurRad="38100" dist="38100" dir="2700000" algn="tl">
                  <a:srgbClr val="000000">
                    <a:alpha val="43137"/>
                  </a:srgbClr>
                </a:outerShdw>
              </a:effectLst>
            </a:endParaRPr>
          </a:p>
          <a:p>
            <a:pPr lvl="1">
              <a:spcAft>
                <a:spcPts val="0"/>
              </a:spcAft>
            </a:pPr>
            <a:endParaRPr lang="en-US" sz="1200" dirty="0" smtClean="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How to Apply the Law of Love &amp; Liberty</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402097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838200" y="819150"/>
            <a:ext cx="76200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1400" dirty="0">
              <a:solidFill>
                <a:schemeClr val="bg1"/>
              </a:solidFill>
              <a:effectLst>
                <a:outerShdw blurRad="38100" dist="38100" dir="2700000" algn="tl">
                  <a:srgbClr val="000000">
                    <a:alpha val="43137"/>
                  </a:srgbClr>
                </a:outerShdw>
              </a:effectLst>
            </a:endParaRPr>
          </a:p>
          <a:p>
            <a:pPr lvl="1">
              <a:spcAft>
                <a:spcPts val="0"/>
              </a:spcAft>
            </a:pPr>
            <a:endParaRPr lang="en-US" sz="1400" dirty="0" smtClean="0">
              <a:solidFill>
                <a:schemeClr val="bg1"/>
              </a:solidFill>
              <a:effectLst>
                <a:outerShdw blurRad="38100" dist="38100" dir="2700000" algn="tl">
                  <a:srgbClr val="000000">
                    <a:alpha val="43137"/>
                  </a:srgbClr>
                </a:outerShdw>
              </a:effectLst>
            </a:endParaRPr>
          </a:p>
          <a:p>
            <a:pPr marL="171450" indent="-17145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These are are interpretive boundaries – any interpretation of Scripture that violates either of these laws are ruled “Out of Bounds” or erroneous.</a:t>
            </a:r>
          </a:p>
          <a:p>
            <a:pPr lvl="1">
              <a:spcAft>
                <a:spcPts val="0"/>
              </a:spcAft>
            </a:pP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How to Apply the Law of Love &amp; Liberty</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39096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838200" y="819150"/>
            <a:ext cx="7620000" cy="37338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1">
              <a:spcAft>
                <a:spcPts val="0"/>
              </a:spcAft>
            </a:pPr>
            <a:endParaRPr lang="en-US" sz="1400" dirty="0">
              <a:solidFill>
                <a:schemeClr val="bg1"/>
              </a:solidFill>
              <a:effectLst>
                <a:outerShdw blurRad="38100" dist="38100" dir="2700000" algn="tl">
                  <a:srgbClr val="000000">
                    <a:alpha val="43137"/>
                  </a:srgbClr>
                </a:outerShdw>
              </a:effectLst>
            </a:endParaRPr>
          </a:p>
          <a:p>
            <a:pPr lvl="1">
              <a:spcAft>
                <a:spcPts val="0"/>
              </a:spcAft>
            </a:pPr>
            <a:endParaRPr lang="en-US" sz="1400" dirty="0" smtClean="0">
              <a:solidFill>
                <a:schemeClr val="accent5">
                  <a:lumMod val="75000"/>
                </a:schemeClr>
              </a:solidFill>
              <a:effectLst>
                <a:outerShdw blurRad="38100" dist="38100" dir="2700000" algn="tl">
                  <a:srgbClr val="000000">
                    <a:alpha val="43137"/>
                  </a:srgbClr>
                </a:outerShdw>
              </a:effectLst>
            </a:endParaRPr>
          </a:p>
          <a:p>
            <a:pPr marL="171450" indent="-171450">
              <a:spcAft>
                <a:spcPts val="0"/>
              </a:spcAft>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These are are interpretive boundaries – any interpretation of Scripture that violates either of these laws are ruled “Out of Bounds” or erroneous.</a:t>
            </a:r>
          </a:p>
          <a:p>
            <a:pPr marL="171450" indent="-171450">
              <a:spcAft>
                <a:spcPts val="0"/>
              </a:spcAft>
              <a:buFont typeface="Arial"/>
              <a:buChar char="•"/>
            </a:pPr>
            <a:r>
              <a:rPr lang="en-US" sz="2800" dirty="0" smtClean="0">
                <a:solidFill>
                  <a:schemeClr val="bg1"/>
                </a:solidFill>
                <a:effectLst>
                  <a:outerShdw blurRad="38100" dist="38100" dir="2700000" algn="tl">
                    <a:srgbClr val="000000">
                      <a:alpha val="43137"/>
                    </a:srgbClr>
                  </a:outerShdw>
                </a:effectLst>
              </a:rPr>
              <a:t>Our interpretations must harmonize with God’s Design law of love and liberty!</a:t>
            </a:r>
          </a:p>
          <a:p>
            <a:pPr lvl="1">
              <a:spcAft>
                <a:spcPts val="0"/>
              </a:spcAft>
            </a:pPr>
            <a:endParaRPr lang="en-US" sz="28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How to Apply the Law of Love &amp; Liberty</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89682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Overview</a:t>
            </a:r>
          </a:p>
        </p:txBody>
      </p:sp>
      <p:sp>
        <p:nvSpPr>
          <p:cNvPr id="4" name="TextBox 3"/>
          <p:cNvSpPr txBox="1">
            <a:spLocks noChangeArrowheads="1"/>
          </p:cNvSpPr>
          <p:nvPr/>
        </p:nvSpPr>
        <p:spPr>
          <a:xfrm>
            <a:off x="457200" y="895350"/>
            <a:ext cx="80010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Why our beliefs matter</a:t>
            </a:r>
          </a:p>
          <a:p>
            <a:pPr marL="1257300" lvl="2" indent="-342900">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Testable Parameters</a:t>
            </a:r>
          </a:p>
          <a:p>
            <a:pPr marL="1257300" lvl="2" indent="-342900">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Why did God say cursed is the ground</a:t>
            </a:r>
            <a:r>
              <a:rPr lang="en-US" sz="2800" dirty="0" smtClean="0">
                <a:solidFill>
                  <a:schemeClr val="bg1"/>
                </a:solidFill>
                <a:effectLst>
                  <a:outerShdw blurRad="38100" dist="38100" dir="2700000" algn="tl">
                    <a:srgbClr val="000000">
                      <a:alpha val="43137"/>
                    </a:srgbClr>
                  </a:outerShdw>
                </a:effectLst>
              </a:rPr>
              <a:t>?</a:t>
            </a: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866359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95348"/>
            <a:ext cx="73152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endParaRPr lang="en-US" sz="2400" dirty="0">
              <a:solidFill>
                <a:schemeClr val="bg1"/>
              </a:solidFill>
            </a:endParaRPr>
          </a:p>
        </p:txBody>
      </p:sp>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505235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762000" y="895348"/>
            <a:ext cx="78486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a:solidFill>
                  <a:schemeClr val="bg1"/>
                </a:solidFill>
                <a:effectLst>
                  <a:outerShdw blurRad="38100" dist="38100" dir="2700000" algn="tl">
                    <a:srgbClr val="000000">
                      <a:alpha val="43137"/>
                    </a:srgbClr>
                  </a:outerShdw>
                </a:effectLst>
              </a:rPr>
              <a:t>Level 1-4 – God uses His power to inflict punishment for disobedience</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841846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762000" y="895348"/>
            <a:ext cx="78486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a:lnSpc>
                <a:spcPct val="90000"/>
              </a:lnSpc>
            </a:pPr>
            <a:endParaRPr lang="en-US" sz="26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5616725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762000" y="895348"/>
            <a:ext cx="78486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marL="800100" lvl="1" indent="-342900">
              <a:lnSpc>
                <a:spcPct val="90000"/>
              </a:lnSpc>
              <a:buFont typeface="Arial"/>
              <a:buChar char="•"/>
            </a:pPr>
            <a:r>
              <a:rPr lang="en-US" sz="2600" dirty="0" smtClean="0">
                <a:solidFill>
                  <a:schemeClr val="bg1"/>
                </a:solidFill>
                <a:effectLst>
                  <a:outerShdw blurRad="38100" dist="38100" dir="2700000" algn="tl">
                    <a:srgbClr val="000000">
                      <a:alpha val="43137"/>
                    </a:srgbClr>
                  </a:outerShdw>
                </a:effectLst>
              </a:rPr>
              <a:t>Design law is broken</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7604047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762000" y="895348"/>
            <a:ext cx="78486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Design law is broken</a:t>
            </a:r>
          </a:p>
          <a:p>
            <a:pPr marL="800100" lvl="1" indent="-342900">
              <a:lnSpc>
                <a:spcPct val="90000"/>
              </a:lnSpc>
              <a:buFont typeface="Arial"/>
              <a:buChar char="•"/>
            </a:pPr>
            <a:r>
              <a:rPr lang="en-US" sz="2600" dirty="0" smtClean="0">
                <a:solidFill>
                  <a:schemeClr val="bg1"/>
                </a:solidFill>
                <a:effectLst>
                  <a:outerShdw blurRad="38100" dist="38100" dir="2700000" algn="tl">
                    <a:srgbClr val="000000">
                      <a:alpha val="43137"/>
                    </a:srgbClr>
                  </a:outerShdw>
                </a:effectLst>
              </a:rPr>
              <a:t>Nature is deviating from God’s design</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708556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762000" y="895348"/>
            <a:ext cx="78486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Design law is broken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deviating from God’s design</a:t>
            </a:r>
          </a:p>
          <a:p>
            <a:pPr marL="800100" lvl="1" indent="-342900">
              <a:lnSpc>
                <a:spcPct val="90000"/>
              </a:lnSpc>
              <a:buFont typeface="Arial"/>
              <a:buChar char="•"/>
            </a:pPr>
            <a:r>
              <a:rPr lang="en-US" sz="2600" dirty="0" smtClean="0">
                <a:solidFill>
                  <a:schemeClr val="bg1"/>
                </a:solidFill>
                <a:effectLst>
                  <a:outerShdw blurRad="38100" dist="38100" dir="2700000" algn="tl">
                    <a:srgbClr val="000000">
                      <a:alpha val="43137"/>
                    </a:srgbClr>
                  </a:outerShdw>
                </a:effectLst>
              </a:rPr>
              <a:t>Nature is separated from God’s full presence</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692662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762000" y="895348"/>
            <a:ext cx="78486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Design law is broken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deviating from God’s design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separated from God’s full presence</a:t>
            </a:r>
          </a:p>
          <a:p>
            <a:pPr marL="800100" lvl="1" indent="-342900">
              <a:lnSpc>
                <a:spcPct val="90000"/>
              </a:lnSpc>
              <a:buFont typeface="Arial"/>
              <a:buChar char="•"/>
            </a:pPr>
            <a:r>
              <a:rPr lang="en-US" sz="2600" dirty="0" smtClean="0">
                <a:solidFill>
                  <a:schemeClr val="bg1"/>
                </a:solidFill>
                <a:effectLst>
                  <a:outerShdw blurRad="38100" dist="38100" dir="2700000" algn="tl">
                    <a:srgbClr val="000000">
                      <a:alpha val="43137"/>
                    </a:srgbClr>
                  </a:outerShdw>
                </a:effectLst>
              </a:rPr>
              <a:t>An enemy is sewing seeds of decay </a:t>
            </a:r>
            <a:r>
              <a:rPr lang="en-US" sz="1800" dirty="0">
                <a:solidFill>
                  <a:schemeClr val="tx2">
                    <a:lumMod val="40000"/>
                    <a:lumOff val="60000"/>
                  </a:schemeClr>
                </a:solidFill>
                <a:effectLst>
                  <a:outerShdw blurRad="38100" dist="38100" dir="2700000" algn="tl">
                    <a:srgbClr val="000000">
                      <a:alpha val="43137"/>
                    </a:srgbClr>
                  </a:outerShdw>
                </a:effectLst>
              </a:rPr>
              <a:t>Matthew </a:t>
            </a:r>
            <a:r>
              <a:rPr lang="en-US" sz="1800" dirty="0" smtClean="0">
                <a:solidFill>
                  <a:schemeClr val="tx2">
                    <a:lumMod val="40000"/>
                    <a:lumOff val="60000"/>
                  </a:schemeClr>
                </a:solidFill>
                <a:effectLst>
                  <a:outerShdw blurRad="38100" dist="38100" dir="2700000" algn="tl">
                    <a:srgbClr val="000000">
                      <a:alpha val="43137"/>
                    </a:srgbClr>
                  </a:outerShdw>
                </a:effectLst>
              </a:rPr>
              <a:t>13:38</a:t>
            </a:r>
            <a:endParaRPr lang="en-US" sz="1800" dirty="0">
              <a:solidFill>
                <a:schemeClr val="tx2">
                  <a:lumMod val="40000"/>
                  <a:lumOff val="60000"/>
                </a:schemeClr>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8556521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762000" y="895348"/>
            <a:ext cx="78486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Design law is broken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deviating from God’s design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separated from God’s full presence</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An enemy is sewing seeds of decay </a:t>
            </a:r>
            <a:r>
              <a:rPr lang="en-US" sz="1800" dirty="0">
                <a:solidFill>
                  <a:schemeClr val="accent5">
                    <a:lumMod val="75000"/>
                  </a:schemeClr>
                </a:solidFill>
                <a:effectLst>
                  <a:outerShdw blurRad="38100" dist="38100" dir="2700000" algn="tl">
                    <a:srgbClr val="000000">
                      <a:alpha val="43137"/>
                    </a:srgbClr>
                  </a:outerShdw>
                </a:effectLst>
              </a:rPr>
              <a:t>Matthew 13:38</a:t>
            </a:r>
          </a:p>
          <a:p>
            <a:pPr marL="800100" lvl="1" indent="-342900">
              <a:lnSpc>
                <a:spcPct val="90000"/>
              </a:lnSpc>
              <a:buFont typeface="Arial"/>
              <a:buChar char="•"/>
            </a:pPr>
            <a:r>
              <a:rPr lang="en-US" sz="2600" dirty="0" smtClean="0">
                <a:solidFill>
                  <a:schemeClr val="bg1"/>
                </a:solidFill>
                <a:effectLst>
                  <a:outerShdw blurRad="38100" dist="38100" dir="2700000" algn="tl">
                    <a:srgbClr val="000000">
                      <a:alpha val="43137"/>
                    </a:srgbClr>
                  </a:outerShdw>
                </a:effectLst>
              </a:rPr>
              <a:t>Nature groans under the weight of sin </a:t>
            </a:r>
            <a:r>
              <a:rPr lang="en-US" sz="1800" dirty="0" smtClean="0">
                <a:solidFill>
                  <a:schemeClr val="tx2">
                    <a:lumMod val="40000"/>
                    <a:lumOff val="60000"/>
                  </a:schemeClr>
                </a:solidFill>
                <a:effectLst>
                  <a:outerShdw blurRad="38100" dist="38100" dir="2700000" algn="tl">
                    <a:srgbClr val="000000">
                      <a:alpha val="43137"/>
                    </a:srgbClr>
                  </a:outerShdw>
                </a:effectLst>
              </a:rPr>
              <a:t>Romans 8:22</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1347126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762000" y="895348"/>
            <a:ext cx="78486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Design law is broken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deviating from God’s design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separated from God’s full presence</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An enemy is sewing seeds of decay </a:t>
            </a:r>
            <a:r>
              <a:rPr lang="en-US" sz="1800" dirty="0">
                <a:solidFill>
                  <a:schemeClr val="accent5">
                    <a:lumMod val="75000"/>
                  </a:schemeClr>
                </a:solidFill>
                <a:effectLst>
                  <a:outerShdw blurRad="38100" dist="38100" dir="2700000" algn="tl">
                    <a:srgbClr val="000000">
                      <a:alpha val="43137"/>
                    </a:srgbClr>
                  </a:outerShdw>
                </a:effectLst>
              </a:rPr>
              <a:t>Matthew 13:38</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groans under the weight of sin </a:t>
            </a:r>
            <a:r>
              <a:rPr lang="en-US" sz="1800" dirty="0" smtClean="0">
                <a:solidFill>
                  <a:schemeClr val="accent5">
                    <a:lumMod val="75000"/>
                  </a:schemeClr>
                </a:solidFill>
                <a:effectLst>
                  <a:outerShdw blurRad="38100" dist="38100" dir="2700000" algn="tl">
                    <a:srgbClr val="000000">
                      <a:alpha val="43137"/>
                    </a:srgbClr>
                  </a:outerShdw>
                </a:effectLst>
              </a:rPr>
              <a:t>Romans 8:22</a:t>
            </a:r>
          </a:p>
          <a:p>
            <a:pPr marL="800100" lvl="1" indent="-342900">
              <a:lnSpc>
                <a:spcPct val="90000"/>
              </a:lnSpc>
              <a:buFont typeface="Arial"/>
              <a:buChar char="•"/>
            </a:pPr>
            <a:r>
              <a:rPr lang="en-US" sz="2600" dirty="0" smtClean="0">
                <a:solidFill>
                  <a:schemeClr val="bg1"/>
                </a:solidFill>
                <a:effectLst>
                  <a:outerShdw blurRad="38100" dist="38100" dir="2700000" algn="tl">
                    <a:srgbClr val="000000">
                      <a:alpha val="43137"/>
                    </a:srgbClr>
                  </a:outerShdw>
                </a:effectLst>
              </a:rPr>
              <a:t>Weeds, thorns, thistles, death now infect</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0200414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TextBox 4"/>
          <p:cNvSpPr txBox="1">
            <a:spLocks noChangeArrowheads="1"/>
          </p:cNvSpPr>
          <p:nvPr/>
        </p:nvSpPr>
        <p:spPr>
          <a:xfrm>
            <a:off x="762000" y="895348"/>
            <a:ext cx="78486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Design law is broken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deviating from God’s design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separated from God’s full presence</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An enemy is sewing seeds of decay </a:t>
            </a:r>
            <a:r>
              <a:rPr lang="en-US" sz="1800" dirty="0">
                <a:solidFill>
                  <a:schemeClr val="accent5">
                    <a:lumMod val="75000"/>
                  </a:schemeClr>
                </a:solidFill>
                <a:effectLst>
                  <a:outerShdw blurRad="38100" dist="38100" dir="2700000" algn="tl">
                    <a:srgbClr val="000000">
                      <a:alpha val="43137"/>
                    </a:srgbClr>
                  </a:outerShdw>
                </a:effectLst>
              </a:rPr>
              <a:t>Matthew 13:38</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groans under the weight of sin </a:t>
            </a:r>
            <a:r>
              <a:rPr lang="en-US" sz="1800" dirty="0" smtClean="0">
                <a:solidFill>
                  <a:schemeClr val="accent5">
                    <a:lumMod val="75000"/>
                  </a:schemeClr>
                </a:solidFill>
                <a:effectLst>
                  <a:outerShdw blurRad="38100" dist="38100" dir="2700000" algn="tl">
                    <a:srgbClr val="000000">
                      <a:alpha val="43137"/>
                    </a:srgbClr>
                  </a:outerShdw>
                </a:effectLst>
              </a:rPr>
              <a:t>Romans 8:22</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Weeds, thorns, thistles, death now infect</a:t>
            </a:r>
          </a:p>
          <a:p>
            <a:pPr marL="800100" lvl="1" indent="-342900">
              <a:lnSpc>
                <a:spcPct val="90000"/>
              </a:lnSpc>
              <a:buFont typeface="Arial"/>
              <a:buChar char="•"/>
            </a:pPr>
            <a:r>
              <a:rPr lang="en-US" sz="2600" dirty="0" smtClean="0">
                <a:solidFill>
                  <a:schemeClr val="bg1"/>
                </a:solidFill>
                <a:effectLst>
                  <a:outerShdw blurRad="38100" dist="38100" dir="2700000" algn="tl">
                    <a:srgbClr val="000000">
                      <a:alpha val="43137"/>
                    </a:srgbClr>
                  </a:outerShdw>
                </a:effectLst>
              </a:rPr>
              <a:t>Thus it becomes harder to reap a harvest </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816367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Overview</a:t>
            </a:r>
          </a:p>
        </p:txBody>
      </p:sp>
      <p:sp>
        <p:nvSpPr>
          <p:cNvPr id="4" name="TextBox 3"/>
          <p:cNvSpPr txBox="1">
            <a:spLocks noChangeArrowheads="1"/>
          </p:cNvSpPr>
          <p:nvPr/>
        </p:nvSpPr>
        <p:spPr>
          <a:xfrm>
            <a:off x="457200" y="895350"/>
            <a:ext cx="80010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Why our beliefs matter</a:t>
            </a:r>
          </a:p>
          <a:p>
            <a:pPr marL="1257300" lvl="2" indent="-342900">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Testable Parameters</a:t>
            </a:r>
          </a:p>
          <a:p>
            <a:pPr marL="1257300" lvl="2" indent="-342900">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Why did God say cursed is the ground?</a:t>
            </a:r>
          </a:p>
          <a:p>
            <a:pPr marL="1257300" lvl="2" indent="-342900">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Why did God say man would </a:t>
            </a:r>
            <a:r>
              <a:rPr lang="en-US" sz="2800" dirty="0">
                <a:solidFill>
                  <a:schemeClr val="bg1"/>
                </a:solidFill>
                <a:effectLst>
                  <a:outerShdw blurRad="38100" dist="38100" dir="2700000" algn="tl">
                    <a:srgbClr val="000000">
                      <a:alpha val="43137"/>
                    </a:srgbClr>
                  </a:outerShdw>
                </a:effectLst>
              </a:rPr>
              <a:t>r</a:t>
            </a:r>
            <a:r>
              <a:rPr lang="en-US" sz="2800" dirty="0" smtClean="0">
                <a:solidFill>
                  <a:schemeClr val="bg1"/>
                </a:solidFill>
                <a:effectLst>
                  <a:outerShdw blurRad="38100" dist="38100" dir="2700000" algn="tl">
                    <a:srgbClr val="000000">
                      <a:alpha val="43137"/>
                    </a:srgbClr>
                  </a:outerShdw>
                </a:effectLst>
              </a:rPr>
              <a:t>ule over woman?</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0876500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762000" y="895348"/>
            <a:ext cx="7848600" cy="4114802"/>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Design law is broken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deviating from God’s design</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is separated from God’s full presence</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An enemy is sewing seeds of decay </a:t>
            </a:r>
            <a:r>
              <a:rPr lang="en-US" sz="1800" dirty="0">
                <a:solidFill>
                  <a:schemeClr val="accent5">
                    <a:lumMod val="75000"/>
                  </a:schemeClr>
                </a:solidFill>
                <a:effectLst>
                  <a:outerShdw blurRad="38100" dist="38100" dir="2700000" algn="tl">
                    <a:srgbClr val="000000">
                      <a:alpha val="43137"/>
                    </a:srgbClr>
                  </a:outerShdw>
                </a:effectLst>
              </a:rPr>
              <a:t>Matthew 13:38</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Nature groans under the weight of sin </a:t>
            </a:r>
            <a:r>
              <a:rPr lang="en-US" sz="1800" dirty="0" smtClean="0">
                <a:solidFill>
                  <a:schemeClr val="accent5">
                    <a:lumMod val="75000"/>
                  </a:schemeClr>
                </a:solidFill>
                <a:effectLst>
                  <a:outerShdw blurRad="38100" dist="38100" dir="2700000" algn="tl">
                    <a:srgbClr val="000000">
                      <a:alpha val="43137"/>
                    </a:srgbClr>
                  </a:outerShdw>
                </a:effectLst>
              </a:rPr>
              <a:t>Romans 8:22</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Weeds, thorns, thistles, death now infect</a:t>
            </a:r>
          </a:p>
          <a:p>
            <a:pPr marL="800100" lvl="1" indent="-342900">
              <a:lnSpc>
                <a:spcPct val="90000"/>
              </a:lnSpc>
              <a:buFont typeface="Arial"/>
              <a:buChar char="•"/>
            </a:pPr>
            <a:r>
              <a:rPr lang="en-US" sz="2600" dirty="0" smtClean="0">
                <a:solidFill>
                  <a:schemeClr val="accent5">
                    <a:lumMod val="75000"/>
                  </a:schemeClr>
                </a:solidFill>
                <a:effectLst>
                  <a:outerShdw blurRad="38100" dist="38100" dir="2700000" algn="tl">
                    <a:srgbClr val="000000">
                      <a:alpha val="43137"/>
                    </a:srgbClr>
                  </a:outerShdw>
                </a:effectLst>
              </a:rPr>
              <a:t>Thus it becomes harder to reap a harvest </a:t>
            </a:r>
          </a:p>
          <a:p>
            <a:pPr marL="800100" lvl="1" indent="-342900">
              <a:lnSpc>
                <a:spcPct val="90000"/>
              </a:lnSpc>
              <a:buFont typeface="Arial"/>
              <a:buChar char="•"/>
            </a:pPr>
            <a:r>
              <a:rPr lang="en-US" sz="2600" dirty="0" smtClean="0">
                <a:solidFill>
                  <a:schemeClr val="bg1"/>
                </a:solidFill>
                <a:effectLst>
                  <a:outerShdw blurRad="38100" dist="38100" dir="2700000" algn="tl">
                    <a:srgbClr val="000000">
                      <a:alpha val="43137"/>
                    </a:srgbClr>
                  </a:outerShdw>
                </a:effectLst>
              </a:rPr>
              <a:t>God pronounces reality/NOT inflict punishment</a:t>
            </a:r>
          </a:p>
          <a:p>
            <a:pPr marL="342900" indent="-342900">
              <a:lnSpc>
                <a:spcPct val="90000"/>
              </a:lnSpc>
              <a:buFont typeface="Arial"/>
              <a:buChar char="•"/>
            </a:pPr>
            <a:endParaRPr lang="en-US" sz="26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smtClean="0">
                <a:solidFill>
                  <a:srgbClr val="FFFFCC"/>
                </a:solidFill>
                <a:effectLst>
                  <a:outerShdw blurRad="38100" dist="38100" dir="2700000" algn="tl">
                    <a:srgbClr val="000000">
                      <a:alpha val="43137"/>
                    </a:srgbClr>
                  </a:outerShdw>
                </a:effectLst>
              </a:rPr>
              <a:t>Cursed Is the Ground</a:t>
            </a:r>
            <a:endParaRPr lang="en-US" sz="3200" b="1" cap="small" spc="50" dirty="0">
              <a:solidFill>
                <a:srgbClr val="FFFFCC"/>
              </a:solidFill>
              <a:effectLst>
                <a:outerShdw blurRad="38100" dist="38100" dir="2700000" algn="tl">
                  <a:srgbClr val="000000">
                    <a:alpha val="43137"/>
                  </a:srgbClr>
                </a:outerShdw>
              </a:effectLst>
            </a:endParaRP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7859108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1143000" y="895348"/>
            <a:ext cx="7467600" cy="3657601"/>
          </a:xfrm>
          <a:prstGeom prst="rect">
            <a:avLst/>
          </a:prstGeom>
          <a:effectLst>
            <a:outerShdw blurRad="38100" dist="25400" dir="7200000" algn="tl" rotWithShape="0">
              <a:prstClr val="black">
                <a:alpha val="70000"/>
              </a:prstClr>
            </a:outerShdw>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342900" indent="-342900">
              <a:buFont typeface="Arial"/>
              <a:buChar char="•"/>
            </a:pPr>
            <a:endParaRPr lang="en-US" sz="26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a:solidFill>
                  <a:srgbClr val="FFFFCC"/>
                </a:solidFill>
                <a:effectLst>
                  <a:outerShdw blurRad="38100" dist="38100" dir="2700000" algn="tl">
                    <a:srgbClr val="000000">
                      <a:alpha val="43137"/>
                    </a:srgbClr>
                  </a:outerShdw>
                </a:effectLst>
              </a:rPr>
              <a:t>Why Man to Rule over Woman?</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9736872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a:solidFill>
                  <a:srgbClr val="FFFFCC"/>
                </a:solidFill>
                <a:effectLst>
                  <a:outerShdw blurRad="38100" dist="38100" dir="2700000" algn="tl">
                    <a:srgbClr val="000000">
                      <a:alpha val="43137"/>
                    </a:srgbClr>
                  </a:outerShdw>
                </a:effectLst>
              </a:rPr>
              <a:t>Why Man to Rule over Woman?</a:t>
            </a:r>
          </a:p>
        </p:txBody>
      </p:sp>
      <p:sp>
        <p:nvSpPr>
          <p:cNvPr id="5" name="TextBox 4"/>
          <p:cNvSpPr txBox="1">
            <a:spLocks noChangeArrowheads="1"/>
          </p:cNvSpPr>
          <p:nvPr/>
        </p:nvSpPr>
        <p:spPr>
          <a:xfrm>
            <a:off x="685800" y="895348"/>
            <a:ext cx="79248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indent="-457200">
              <a:lnSpc>
                <a:spcPct val="90000"/>
              </a:lnSpc>
            </a:pPr>
            <a:r>
              <a:rPr lang="en-US" sz="2800" dirty="0" smtClean="0">
                <a:solidFill>
                  <a:schemeClr val="bg1"/>
                </a:solidFill>
                <a:effectLst>
                  <a:outerShdw blurRad="38100" dist="38100" dir="2700000" algn="tl">
                    <a:srgbClr val="000000">
                      <a:alpha val="43137"/>
                    </a:srgbClr>
                  </a:outerShdw>
                </a:effectLst>
              </a:rPr>
              <a:t>“Your desire will be for your husband, And he will rule over you.” </a:t>
            </a:r>
            <a:r>
              <a:rPr lang="en-US" dirty="0" smtClean="0">
                <a:solidFill>
                  <a:schemeClr val="tx2">
                    <a:lumMod val="40000"/>
                    <a:lumOff val="60000"/>
                  </a:schemeClr>
                </a:solidFill>
                <a:effectLst>
                  <a:outerShdw blurRad="38100" dist="38100" dir="2700000" algn="tl">
                    <a:srgbClr val="000000">
                      <a:alpha val="43137"/>
                    </a:srgbClr>
                  </a:outerShdw>
                </a:effectLst>
              </a:rPr>
              <a:t>Genesis 3:16</a:t>
            </a:r>
            <a:endParaRPr lang="en-US" sz="1800" dirty="0">
              <a:solidFill>
                <a:schemeClr val="tx2">
                  <a:lumMod val="40000"/>
                  <a:lumOff val="60000"/>
                </a:schemeClr>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7911621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a:solidFill>
                  <a:srgbClr val="FFFFCC"/>
                </a:solidFill>
                <a:effectLst>
                  <a:outerShdw blurRad="38100" dist="38100" dir="2700000" algn="tl">
                    <a:srgbClr val="000000">
                      <a:alpha val="43137"/>
                    </a:srgbClr>
                  </a:outerShdw>
                </a:effectLst>
              </a:rPr>
              <a:t>Why Man to Rule over Woman?</a:t>
            </a:r>
          </a:p>
        </p:txBody>
      </p:sp>
      <p:sp>
        <p:nvSpPr>
          <p:cNvPr id="5" name="TextBox 4"/>
          <p:cNvSpPr txBox="1">
            <a:spLocks noChangeArrowheads="1"/>
          </p:cNvSpPr>
          <p:nvPr/>
        </p:nvSpPr>
        <p:spPr>
          <a:xfrm>
            <a:off x="685800" y="895348"/>
            <a:ext cx="79248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indent="-457200">
              <a:lnSpc>
                <a:spcPct val="90000"/>
              </a:lnSpc>
            </a:pPr>
            <a:r>
              <a:rPr lang="en-US" sz="2800" dirty="0" smtClean="0">
                <a:solidFill>
                  <a:schemeClr val="accent5">
                    <a:lumMod val="75000"/>
                  </a:schemeClr>
                </a:solidFill>
                <a:effectLst>
                  <a:outerShdw blurRad="38100" dist="38100" dir="2700000" algn="tl">
                    <a:srgbClr val="000000">
                      <a:alpha val="43137"/>
                    </a:srgbClr>
                  </a:outerShdw>
                </a:effectLst>
              </a:rPr>
              <a:t>“Your desire will be for your husband, And he will rule over you.” </a:t>
            </a:r>
            <a:r>
              <a:rPr lang="en-US" dirty="0" smtClean="0">
                <a:solidFill>
                  <a:schemeClr val="accent5">
                    <a:lumMod val="75000"/>
                  </a:schemeClr>
                </a:solidFill>
                <a:effectLst>
                  <a:outerShdw blurRad="38100" dist="38100" dir="2700000" algn="tl">
                    <a:srgbClr val="000000">
                      <a:alpha val="43137"/>
                    </a:srgbClr>
                  </a:outerShdw>
                </a:effectLst>
              </a:rPr>
              <a:t>Genesis </a:t>
            </a:r>
            <a:r>
              <a:rPr lang="en-US" dirty="0">
                <a:solidFill>
                  <a:schemeClr val="accent5">
                    <a:lumMod val="75000"/>
                  </a:schemeClr>
                </a:solidFill>
                <a:effectLst>
                  <a:outerShdw blurRad="38100" dist="38100" dir="2700000" algn="tl">
                    <a:srgbClr val="000000">
                      <a:alpha val="43137"/>
                    </a:srgbClr>
                  </a:outerShdw>
                </a:effectLst>
              </a:rPr>
              <a:t>3:16</a:t>
            </a:r>
            <a:endParaRPr lang="en-US" sz="1800" dirty="0">
              <a:solidFill>
                <a:schemeClr val="accent5">
                  <a:lumMod val="75000"/>
                </a:schemeClr>
              </a:solidFill>
              <a:effectLst>
                <a:outerShdw blurRad="38100" dist="38100" dir="2700000" algn="tl">
                  <a:srgbClr val="000000">
                    <a:alpha val="43137"/>
                  </a:srgbClr>
                </a:outerShdw>
              </a:effectLst>
            </a:endParaRPr>
          </a:p>
          <a:p>
            <a:pPr>
              <a:lnSpc>
                <a:spcPct val="90000"/>
              </a:lnSpc>
            </a:pPr>
            <a:r>
              <a:rPr lang="en-US" sz="2800" dirty="0" smtClean="0">
                <a:solidFill>
                  <a:schemeClr val="bg1"/>
                </a:solidFill>
                <a:effectLst>
                  <a:outerShdw blurRad="38100" dist="38100" dir="2700000" algn="tl">
                    <a:srgbClr val="000000">
                      <a:alpha val="43137"/>
                    </a:srgbClr>
                  </a:outerShdw>
                </a:effectLst>
              </a:rPr>
              <a:t>Level 1-4:</a:t>
            </a:r>
          </a:p>
          <a:p>
            <a:pPr marL="800100" lvl="1" indent="-342900">
              <a:lnSpc>
                <a:spcPct val="90000"/>
              </a:lnSpc>
              <a:buFont typeface="Arial"/>
              <a:buChar char="•"/>
            </a:pPr>
            <a:r>
              <a:rPr lang="en-US" sz="2800" dirty="0" smtClean="0">
                <a:solidFill>
                  <a:schemeClr val="bg1"/>
                </a:solidFill>
                <a:effectLst>
                  <a:outerShdw blurRad="38100" dist="38100" dir="2700000" algn="tl">
                    <a:srgbClr val="000000">
                      <a:alpha val="43137"/>
                    </a:srgbClr>
                  </a:outerShdw>
                </a:effectLst>
              </a:rPr>
              <a:t>God is using His power to inflict this</a:t>
            </a: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407100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a:solidFill>
                  <a:srgbClr val="FFFFCC"/>
                </a:solidFill>
                <a:effectLst>
                  <a:outerShdw blurRad="38100" dist="38100" dir="2700000" algn="tl">
                    <a:srgbClr val="000000">
                      <a:alpha val="43137"/>
                    </a:srgbClr>
                  </a:outerShdw>
                </a:effectLst>
              </a:rPr>
              <a:t>Why Man to Rule over Woman?</a:t>
            </a:r>
          </a:p>
        </p:txBody>
      </p:sp>
      <p:sp>
        <p:nvSpPr>
          <p:cNvPr id="5" name="TextBox 4"/>
          <p:cNvSpPr txBox="1">
            <a:spLocks noChangeArrowheads="1"/>
          </p:cNvSpPr>
          <p:nvPr/>
        </p:nvSpPr>
        <p:spPr>
          <a:xfrm>
            <a:off x="685800" y="895348"/>
            <a:ext cx="79248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indent="-457200">
              <a:lnSpc>
                <a:spcPct val="90000"/>
              </a:lnSpc>
            </a:pPr>
            <a:r>
              <a:rPr lang="en-US" sz="2800" dirty="0" smtClean="0">
                <a:solidFill>
                  <a:schemeClr val="accent5">
                    <a:lumMod val="75000"/>
                  </a:schemeClr>
                </a:solidFill>
                <a:effectLst>
                  <a:outerShdw blurRad="38100" dist="38100" dir="2700000" algn="tl">
                    <a:srgbClr val="000000">
                      <a:alpha val="43137"/>
                    </a:srgbClr>
                  </a:outerShdw>
                </a:effectLst>
              </a:rPr>
              <a:t>“Your desire will be for your husband, And he will rule over you.” </a:t>
            </a:r>
            <a:r>
              <a:rPr lang="en-US" dirty="0" smtClean="0">
                <a:solidFill>
                  <a:schemeClr val="accent5">
                    <a:lumMod val="75000"/>
                  </a:schemeClr>
                </a:solidFill>
                <a:effectLst>
                  <a:outerShdw blurRad="38100" dist="38100" dir="2700000" algn="tl">
                    <a:srgbClr val="000000">
                      <a:alpha val="43137"/>
                    </a:srgbClr>
                  </a:outerShdw>
                </a:effectLst>
              </a:rPr>
              <a:t>Genesis </a:t>
            </a:r>
            <a:r>
              <a:rPr lang="en-US" dirty="0">
                <a:solidFill>
                  <a:schemeClr val="accent5">
                    <a:lumMod val="75000"/>
                  </a:schemeClr>
                </a:solidFill>
                <a:effectLst>
                  <a:outerShdw blurRad="38100" dist="38100" dir="2700000" algn="tl">
                    <a:srgbClr val="000000">
                      <a:alpha val="43137"/>
                    </a:srgbClr>
                  </a:outerShdw>
                </a:effectLst>
              </a:rPr>
              <a:t>3:16</a:t>
            </a:r>
            <a:endParaRPr lang="en-US" sz="1800" dirty="0">
              <a:solidFill>
                <a:schemeClr val="accent5">
                  <a:lumMod val="75000"/>
                </a:schemeClr>
              </a:solidFill>
              <a:effectLst>
                <a:outerShdw blurRad="38100" dist="38100" dir="2700000" algn="tl">
                  <a:srgbClr val="000000">
                    <a:alpha val="43137"/>
                  </a:srgbClr>
                </a:outerShdw>
              </a:effectLst>
            </a:endParaRPr>
          </a:p>
          <a:p>
            <a:pPr>
              <a:lnSpc>
                <a:spcPct val="90000"/>
              </a:lnSpc>
            </a:pPr>
            <a:r>
              <a:rPr lang="en-US" sz="2800" dirty="0" smtClean="0">
                <a:solidFill>
                  <a:schemeClr val="accent5">
                    <a:lumMod val="75000"/>
                  </a:schemeClr>
                </a:solidFill>
                <a:effectLst>
                  <a:outerShdw blurRad="38100" dist="38100" dir="2700000" algn="tl">
                    <a:srgbClr val="000000">
                      <a:alpha val="43137"/>
                    </a:srgbClr>
                  </a:outerShdw>
                </a:effectLst>
              </a:rPr>
              <a:t>Level 1-4:</a:t>
            </a:r>
          </a:p>
          <a:p>
            <a:pPr marL="800100" lvl="1" indent="-342900">
              <a:lnSpc>
                <a:spcPct val="90000"/>
              </a:lnSpc>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God is using His power to inflict this</a:t>
            </a:r>
          </a:p>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marL="800100" lvl="1" indent="-342900">
              <a:lnSpc>
                <a:spcPct val="90000"/>
              </a:lnSpc>
              <a:buFont typeface="Arial"/>
              <a:buChar char="•"/>
            </a:pPr>
            <a:r>
              <a:rPr lang="en-US" sz="2800" dirty="0" smtClean="0">
                <a:solidFill>
                  <a:srgbClr val="FFFF99"/>
                </a:solidFill>
                <a:effectLst>
                  <a:outerShdw blurRad="38100" dist="38100" dir="2700000" algn="tl">
                    <a:srgbClr val="000000">
                      <a:alpha val="43137"/>
                    </a:srgbClr>
                  </a:outerShdw>
                </a:effectLst>
              </a:rPr>
              <a:t>God is describing what naturally results when selfishness rules in the heart; </a:t>
            </a:r>
          </a:p>
          <a:p>
            <a:pPr marL="342900" indent="-342900">
              <a:lnSpc>
                <a:spcPct val="90000"/>
              </a:lnSpc>
              <a:buFont typeface="Arial"/>
              <a:buChar char="•"/>
            </a:pPr>
            <a:endParaRPr lang="en-US" sz="26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633481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a:xfrm>
            <a:off x="685800" y="895348"/>
            <a:ext cx="7924800" cy="3657601"/>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lvl="2" indent="-457200">
              <a:lnSpc>
                <a:spcPct val="90000"/>
              </a:lnSpc>
            </a:pPr>
            <a:r>
              <a:rPr lang="en-US" sz="2800" dirty="0" smtClean="0">
                <a:solidFill>
                  <a:schemeClr val="accent5">
                    <a:lumMod val="75000"/>
                  </a:schemeClr>
                </a:solidFill>
                <a:effectLst>
                  <a:outerShdw blurRad="38100" dist="38100" dir="2700000" algn="tl">
                    <a:srgbClr val="000000">
                      <a:alpha val="43137"/>
                    </a:srgbClr>
                  </a:outerShdw>
                </a:effectLst>
              </a:rPr>
              <a:t>“Your desire will be for your husband, And he will rule over you.” </a:t>
            </a:r>
            <a:r>
              <a:rPr lang="en-US" dirty="0" smtClean="0">
                <a:solidFill>
                  <a:schemeClr val="accent5">
                    <a:lumMod val="75000"/>
                  </a:schemeClr>
                </a:solidFill>
                <a:effectLst>
                  <a:outerShdw blurRad="38100" dist="38100" dir="2700000" algn="tl">
                    <a:srgbClr val="000000">
                      <a:alpha val="43137"/>
                    </a:srgbClr>
                  </a:outerShdw>
                </a:effectLst>
              </a:rPr>
              <a:t>Genesis </a:t>
            </a:r>
            <a:r>
              <a:rPr lang="en-US" dirty="0">
                <a:solidFill>
                  <a:schemeClr val="accent5">
                    <a:lumMod val="75000"/>
                  </a:schemeClr>
                </a:solidFill>
                <a:effectLst>
                  <a:outerShdw blurRad="38100" dist="38100" dir="2700000" algn="tl">
                    <a:srgbClr val="000000">
                      <a:alpha val="43137"/>
                    </a:srgbClr>
                  </a:outerShdw>
                </a:effectLst>
              </a:rPr>
              <a:t>3:16</a:t>
            </a:r>
            <a:endParaRPr lang="en-US" sz="1800" dirty="0">
              <a:solidFill>
                <a:schemeClr val="accent5">
                  <a:lumMod val="75000"/>
                </a:schemeClr>
              </a:solidFill>
              <a:effectLst>
                <a:outerShdw blurRad="38100" dist="38100" dir="2700000" algn="tl">
                  <a:srgbClr val="000000">
                    <a:alpha val="43137"/>
                  </a:srgbClr>
                </a:outerShdw>
              </a:effectLst>
            </a:endParaRPr>
          </a:p>
          <a:p>
            <a:pPr>
              <a:lnSpc>
                <a:spcPct val="90000"/>
              </a:lnSpc>
            </a:pPr>
            <a:r>
              <a:rPr lang="en-US" sz="2800" dirty="0" smtClean="0">
                <a:solidFill>
                  <a:schemeClr val="accent5">
                    <a:lumMod val="75000"/>
                  </a:schemeClr>
                </a:solidFill>
                <a:effectLst>
                  <a:outerShdw blurRad="38100" dist="38100" dir="2700000" algn="tl">
                    <a:srgbClr val="000000">
                      <a:alpha val="43137"/>
                    </a:srgbClr>
                  </a:outerShdw>
                </a:effectLst>
              </a:rPr>
              <a:t>Level 1-4:</a:t>
            </a:r>
          </a:p>
          <a:p>
            <a:pPr marL="800100" lvl="1" indent="-342900">
              <a:lnSpc>
                <a:spcPct val="90000"/>
              </a:lnSpc>
              <a:buFont typeface="Arial"/>
              <a:buChar char="•"/>
            </a:pPr>
            <a:r>
              <a:rPr lang="en-US" sz="2800" dirty="0" smtClean="0">
                <a:solidFill>
                  <a:schemeClr val="accent5">
                    <a:lumMod val="75000"/>
                  </a:schemeClr>
                </a:solidFill>
                <a:effectLst>
                  <a:outerShdw blurRad="38100" dist="38100" dir="2700000" algn="tl">
                    <a:srgbClr val="000000">
                      <a:alpha val="43137"/>
                    </a:srgbClr>
                  </a:outerShdw>
                </a:effectLst>
              </a:rPr>
              <a:t>God is using His power to inflict this</a:t>
            </a:r>
          </a:p>
          <a:p>
            <a:pPr>
              <a:lnSpc>
                <a:spcPct val="90000"/>
              </a:lnSpc>
            </a:pPr>
            <a:r>
              <a:rPr lang="en-US" sz="2800" dirty="0" smtClean="0">
                <a:solidFill>
                  <a:schemeClr val="bg1"/>
                </a:solidFill>
                <a:effectLst>
                  <a:outerShdw blurRad="38100" dist="38100" dir="2700000" algn="tl">
                    <a:srgbClr val="000000">
                      <a:alpha val="43137"/>
                    </a:srgbClr>
                  </a:outerShdw>
                </a:effectLst>
              </a:rPr>
              <a:t>Level 5-7 – Understand:</a:t>
            </a:r>
          </a:p>
          <a:p>
            <a:pPr marL="800100" lvl="1" indent="-342900">
              <a:lnSpc>
                <a:spcPct val="90000"/>
              </a:lnSpc>
              <a:buFont typeface="Arial"/>
              <a:buChar char="•"/>
            </a:pPr>
            <a:r>
              <a:rPr lang="en-US" sz="2800" dirty="0" smtClean="0">
                <a:solidFill>
                  <a:srgbClr val="FFFF99"/>
                </a:solidFill>
                <a:effectLst>
                  <a:outerShdw blurRad="38100" dist="38100" dir="2700000" algn="tl">
                    <a:srgbClr val="000000">
                      <a:alpha val="43137"/>
                    </a:srgbClr>
                  </a:outerShdw>
                </a:effectLst>
              </a:rPr>
              <a:t>God is describing what naturally results when selfishness rules in the heart; </a:t>
            </a:r>
          </a:p>
          <a:p>
            <a:pPr marL="800100" lvl="1" indent="-342900">
              <a:lnSpc>
                <a:spcPct val="90000"/>
              </a:lnSpc>
              <a:buFont typeface="Arial"/>
              <a:buChar char="•"/>
            </a:pPr>
            <a:r>
              <a:rPr lang="en-US" sz="2800" dirty="0" smtClean="0">
                <a:solidFill>
                  <a:srgbClr val="FFFF99"/>
                </a:solidFill>
                <a:effectLst>
                  <a:outerShdw blurRad="38100" dist="38100" dir="2700000" algn="tl">
                    <a:srgbClr val="000000">
                      <a:alpha val="43137"/>
                    </a:srgbClr>
                  </a:outerShdw>
                </a:effectLst>
              </a:rPr>
              <a:t>The strong dominate the weak, and the weak long to be protected by the strong</a:t>
            </a:r>
          </a:p>
          <a:p>
            <a:pPr marL="342900" indent="-342900">
              <a:lnSpc>
                <a:spcPct val="90000"/>
              </a:lnSpc>
              <a:buFont typeface="Arial"/>
              <a:buChar char="•"/>
            </a:pPr>
            <a:endParaRPr lang="en-US" sz="2600" dirty="0">
              <a:solidFill>
                <a:schemeClr val="bg1"/>
              </a:solidFill>
              <a:effectLst>
                <a:outerShdw blurRad="38100" dist="38100" dir="2700000" algn="tl">
                  <a:srgbClr val="000000">
                    <a:alpha val="43137"/>
                  </a:srgbClr>
                </a:outerShdw>
              </a:effectLst>
            </a:endParaRPr>
          </a:p>
        </p:txBody>
      </p:sp>
      <p:sp>
        <p:nvSpPr>
          <p:cNvPr id="4" name="TextBox 3"/>
          <p:cNvSpPr txBox="1">
            <a:spLocks noChangeArrowheads="1"/>
          </p:cNvSpPr>
          <p:nvPr/>
        </p:nvSpPr>
        <p:spPr>
          <a:xfrm>
            <a:off x="381000" y="-27676"/>
            <a:ext cx="838200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80000"/>
              </a:lnSpc>
              <a:defRPr/>
            </a:pPr>
            <a:r>
              <a:rPr lang="en-US" sz="3200" b="1" cap="small" spc="50" dirty="0">
                <a:solidFill>
                  <a:srgbClr val="FFFFCC"/>
                </a:solidFill>
                <a:effectLst>
                  <a:outerShdw blurRad="38100" dist="38100" dir="2700000" algn="tl">
                    <a:srgbClr val="000000">
                      <a:alpha val="43137"/>
                    </a:srgbClr>
                  </a:outerShdw>
                </a:effectLst>
              </a:rPr>
              <a:t>Why Man to Rule over Woman?</a:t>
            </a:r>
          </a:p>
        </p:txBody>
      </p:sp>
      <p:sp>
        <p:nvSpPr>
          <p:cNvPr id="5"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333498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Why Did God Sometimes Act to Put People in the Grave?</a:t>
            </a:r>
            <a:endParaRPr lang="en-US" sz="3000" dirty="0"/>
          </a:p>
        </p:txBody>
      </p:sp>
      <p:sp>
        <p:nvSpPr>
          <p:cNvPr id="3" name="Content Placeholder 2"/>
          <p:cNvSpPr>
            <a:spLocks noGrp="1"/>
          </p:cNvSpPr>
          <p:nvPr>
            <p:ph idx="1"/>
          </p:nvPr>
        </p:nvSpPr>
        <p:spPr>
          <a:xfrm>
            <a:off x="1066800" y="971550"/>
            <a:ext cx="7620000" cy="3962400"/>
          </a:xfrm>
        </p:spPr>
        <p:txBody>
          <a:bodyPr>
            <a:normAutofit/>
          </a:bodyPr>
          <a:lstStyle/>
          <a:p>
            <a:pPr>
              <a:lnSpc>
                <a:spcPct val="90000"/>
              </a:lnSpc>
            </a:pPr>
            <a:endParaRPr lang="en-US" sz="26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156816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52550"/>
            <a:ext cx="8001000" cy="3962400"/>
          </a:xfrm>
          <a:effectLst/>
        </p:spPr>
        <p:txBody>
          <a:bodyPr>
            <a:normAutofit/>
          </a:bodyPr>
          <a:lstStyle/>
          <a:p>
            <a:r>
              <a:rPr lang="en-US" dirty="0" smtClean="0">
                <a:effectLst>
                  <a:outerShdw blurRad="38100" dist="38100" dir="2700000" algn="tl">
                    <a:srgbClr val="000000">
                      <a:alpha val="43137"/>
                    </a:srgbClr>
                  </a:outerShdw>
                </a:effectLst>
              </a:rPr>
              <a:t>Level 1-4: God is punishing people for disobedience and sin</a:t>
            </a:r>
          </a:p>
        </p:txBody>
      </p:sp>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Why Did God Sometimes Act to Put People in the Grave?</a:t>
            </a:r>
            <a:endParaRPr lang="en-US" sz="30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8030937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52550"/>
            <a:ext cx="8001000" cy="3962400"/>
          </a:xfrm>
          <a:effectLst/>
        </p:spPr>
        <p:txBody>
          <a:bodyPr>
            <a:normAutofit/>
          </a:bodyPr>
          <a:lstStyle/>
          <a:p>
            <a:r>
              <a:rPr lang="en-US" dirty="0" smtClean="0">
                <a:solidFill>
                  <a:schemeClr val="accent5">
                    <a:lumMod val="75000"/>
                  </a:schemeClr>
                </a:solidFill>
                <a:effectLst>
                  <a:outerShdw blurRad="38100" dist="38100" dir="2700000" algn="tl">
                    <a:srgbClr val="000000">
                      <a:alpha val="43137"/>
                    </a:srgbClr>
                  </a:outerShdw>
                </a:effectLst>
              </a:rPr>
              <a:t>Level 1-4: God is punishing people for disobedience and sin</a:t>
            </a:r>
          </a:p>
          <a:p>
            <a:r>
              <a:rPr lang="en-US" dirty="0" smtClean="0">
                <a:effectLst>
                  <a:outerShdw blurRad="38100" dist="38100" dir="2700000" algn="tl">
                    <a:srgbClr val="000000">
                      <a:alpha val="43137"/>
                    </a:srgbClr>
                  </a:outerShdw>
                </a:effectLst>
              </a:rPr>
              <a:t>Level 5-7: Understand a larger reality…</a:t>
            </a:r>
          </a:p>
        </p:txBody>
      </p:sp>
      <p:sp>
        <p:nvSpPr>
          <p:cNvPr id="7"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Why Did God Sometimes Act to Put People in the Grave?</a:t>
            </a:r>
            <a:endParaRPr lang="en-US" sz="30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311793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52550"/>
            <a:ext cx="8001000" cy="3962400"/>
          </a:xfrm>
        </p:spPr>
        <p:txBody>
          <a:bodyPr>
            <a:normAutofit/>
          </a:bodyPr>
          <a:lstStyle/>
          <a:p>
            <a:r>
              <a:rPr lang="en-US" dirty="0" smtClean="0">
                <a:effectLst>
                  <a:outerShdw blurRad="38100" dist="38100" dir="2700000" algn="tl">
                    <a:srgbClr val="000000">
                      <a:alpha val="43137"/>
                    </a:srgbClr>
                  </a:outerShdw>
                </a:effectLst>
              </a:rPr>
              <a:t>After humanity sinned could humankind be saved without Jesus?</a:t>
            </a:r>
          </a:p>
        </p:txBody>
      </p:sp>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Why Did God Sometimes Act to Put People in the Grave?</a:t>
            </a:r>
            <a:endParaRPr lang="en-US" sz="30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985762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Overview</a:t>
            </a:r>
          </a:p>
        </p:txBody>
      </p:sp>
      <p:sp>
        <p:nvSpPr>
          <p:cNvPr id="4" name="TextBox 3"/>
          <p:cNvSpPr txBox="1">
            <a:spLocks noChangeArrowheads="1"/>
          </p:cNvSpPr>
          <p:nvPr/>
        </p:nvSpPr>
        <p:spPr>
          <a:xfrm>
            <a:off x="457200" y="895350"/>
            <a:ext cx="80010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Why our beliefs matter</a:t>
            </a:r>
          </a:p>
          <a:p>
            <a:pPr marL="1257300" lvl="2" indent="-342900">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Testable Parameters</a:t>
            </a:r>
          </a:p>
          <a:p>
            <a:pPr marL="1257300" lvl="2" indent="-342900">
              <a:spcAft>
                <a:spcPts val="600"/>
              </a:spcAft>
              <a:buFont typeface="Arial" panose="020B0604020202020204" pitchFamily="34" charset="0"/>
              <a:buChar char="•"/>
            </a:pPr>
            <a:r>
              <a:rPr lang="en-US" sz="2800" dirty="0">
                <a:solidFill>
                  <a:schemeClr val="accent5">
                    <a:lumMod val="75000"/>
                  </a:schemeClr>
                </a:solidFill>
                <a:effectLst>
                  <a:outerShdw blurRad="38100" dist="38100" dir="2700000" algn="tl">
                    <a:srgbClr val="000000">
                      <a:alpha val="43137"/>
                    </a:srgbClr>
                  </a:outerShdw>
                </a:effectLst>
              </a:rPr>
              <a:t>Why did God say cursed is the ground?</a:t>
            </a:r>
          </a:p>
          <a:p>
            <a:pPr marL="1257300" lvl="2" indent="-342900">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Why did God say man would </a:t>
            </a:r>
            <a:r>
              <a:rPr lang="en-US" sz="2800" dirty="0">
                <a:solidFill>
                  <a:schemeClr val="accent5">
                    <a:lumMod val="75000"/>
                  </a:schemeClr>
                </a:solidFill>
                <a:effectLst>
                  <a:outerShdw blurRad="38100" dist="38100" dir="2700000" algn="tl">
                    <a:srgbClr val="000000">
                      <a:alpha val="43137"/>
                    </a:srgbClr>
                  </a:outerShdw>
                </a:effectLst>
              </a:rPr>
              <a:t>r</a:t>
            </a:r>
            <a:r>
              <a:rPr lang="en-US" sz="2800" dirty="0" smtClean="0">
                <a:solidFill>
                  <a:schemeClr val="accent5">
                    <a:lumMod val="75000"/>
                  </a:schemeClr>
                </a:solidFill>
                <a:effectLst>
                  <a:outerShdw blurRad="38100" dist="38100" dir="2700000" algn="tl">
                    <a:srgbClr val="000000">
                      <a:alpha val="43137"/>
                    </a:srgbClr>
                  </a:outerShdw>
                </a:effectLst>
              </a:rPr>
              <a:t>ule over woman?</a:t>
            </a:r>
          </a:p>
          <a:p>
            <a:pPr marL="1257300" lvl="2" indent="-342900">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Why God killed in OT t</a:t>
            </a:r>
            <a:r>
              <a:rPr lang="en-US" sz="2800" dirty="0" smtClean="0">
                <a:solidFill>
                  <a:schemeClr val="bg1"/>
                </a:solidFill>
                <a:effectLst>
                  <a:outerShdw blurRad="38100" dist="38100" dir="2700000" algn="tl">
                    <a:srgbClr val="000000">
                      <a:alpha val="43137"/>
                    </a:srgbClr>
                  </a:outerShdw>
                </a:effectLst>
              </a:rPr>
              <a:t>imes?</a:t>
            </a:r>
            <a:endParaRPr lang="en-US" sz="2800" dirty="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0441382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52550"/>
            <a:ext cx="8001000" cy="3962400"/>
          </a:xfrm>
        </p:spPr>
        <p:txBody>
          <a:bodyPr>
            <a:normAutofit/>
          </a:bodyPr>
          <a:lstStyle/>
          <a:p>
            <a:r>
              <a:rPr lang="en-US" dirty="0" smtClean="0">
                <a:solidFill>
                  <a:schemeClr val="accent5">
                    <a:lumMod val="75000"/>
                  </a:schemeClr>
                </a:solidFill>
              </a:rPr>
              <a:t>After humanity sinned could humankind be saved without Jesus?</a:t>
            </a:r>
          </a:p>
          <a:p>
            <a:r>
              <a:rPr lang="en-US" dirty="0" smtClean="0"/>
              <a:t>Did Satan know a Messiah was promised?</a:t>
            </a:r>
          </a:p>
        </p:txBody>
      </p:sp>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Why Did God Sometimes Act to Put People in the Grave?</a:t>
            </a:r>
            <a:endParaRPr lang="en-US" sz="30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685552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52550"/>
            <a:ext cx="8001000" cy="3962400"/>
          </a:xfrm>
        </p:spPr>
        <p:txBody>
          <a:bodyPr>
            <a:normAutofit/>
          </a:bodyPr>
          <a:lstStyle/>
          <a:p>
            <a:r>
              <a:rPr lang="en-US" dirty="0" smtClean="0">
                <a:solidFill>
                  <a:schemeClr val="accent5">
                    <a:lumMod val="75000"/>
                  </a:schemeClr>
                </a:solidFill>
              </a:rPr>
              <a:t>After humanity sinned could humankind be saved without Jesus?</a:t>
            </a:r>
          </a:p>
          <a:p>
            <a:r>
              <a:rPr lang="en-US" dirty="0" smtClean="0">
                <a:solidFill>
                  <a:schemeClr val="accent5">
                    <a:lumMod val="75000"/>
                  </a:schemeClr>
                </a:solidFill>
              </a:rPr>
              <a:t>Did Satan know a Messiah was promised?</a:t>
            </a:r>
          </a:p>
          <a:p>
            <a:r>
              <a:rPr lang="en-US" dirty="0" smtClean="0"/>
              <a:t>What did Satan do?</a:t>
            </a:r>
          </a:p>
        </p:txBody>
      </p:sp>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Why Did God Sometimes Act to Put People in the Grave?</a:t>
            </a:r>
            <a:endParaRPr lang="en-US" sz="30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1501341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52550"/>
            <a:ext cx="8001000" cy="3962400"/>
          </a:xfrm>
        </p:spPr>
        <p:txBody>
          <a:bodyPr>
            <a:normAutofit/>
          </a:bodyPr>
          <a:lstStyle/>
          <a:p>
            <a:r>
              <a:rPr lang="en-US" dirty="0" smtClean="0">
                <a:solidFill>
                  <a:schemeClr val="accent5">
                    <a:lumMod val="75000"/>
                  </a:schemeClr>
                </a:solidFill>
              </a:rPr>
              <a:t>After humanity sinned could humankind be saved without Jesus?</a:t>
            </a:r>
          </a:p>
          <a:p>
            <a:r>
              <a:rPr lang="en-US" dirty="0" smtClean="0">
                <a:solidFill>
                  <a:schemeClr val="accent5">
                    <a:lumMod val="75000"/>
                  </a:schemeClr>
                </a:solidFill>
              </a:rPr>
              <a:t>Did Satan know a Messiah was promised?</a:t>
            </a:r>
          </a:p>
          <a:p>
            <a:r>
              <a:rPr lang="en-US" dirty="0" smtClean="0">
                <a:solidFill>
                  <a:schemeClr val="accent5">
                    <a:lumMod val="75000"/>
                  </a:schemeClr>
                </a:solidFill>
              </a:rPr>
              <a:t>What did Satan do?</a:t>
            </a:r>
          </a:p>
          <a:p>
            <a:r>
              <a:rPr lang="en-US" dirty="0" smtClean="0"/>
              <a:t>At the time of the flood, there was only ONE righteous man left on the entire earth – the avenue for the Messiah was almost closed</a:t>
            </a:r>
          </a:p>
        </p:txBody>
      </p:sp>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Why Did God Sometimes Act to Put People in the Grave?</a:t>
            </a:r>
            <a:endParaRPr lang="en-US" sz="30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8396876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52550"/>
            <a:ext cx="8001000" cy="3962400"/>
          </a:xfrm>
        </p:spPr>
        <p:txBody>
          <a:bodyPr>
            <a:normAutofit/>
          </a:bodyPr>
          <a:lstStyle/>
          <a:p>
            <a:r>
              <a:rPr lang="en-US" dirty="0" smtClean="0"/>
              <a:t>How long did God wait to act?</a:t>
            </a:r>
          </a:p>
        </p:txBody>
      </p:sp>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Why Did God Sometimes Act to Put People in the Grave?</a:t>
            </a:r>
            <a:endParaRPr lang="en-US" sz="30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0540270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52550"/>
            <a:ext cx="8001000" cy="3962400"/>
          </a:xfrm>
        </p:spPr>
        <p:txBody>
          <a:bodyPr>
            <a:normAutofit/>
          </a:bodyPr>
          <a:lstStyle/>
          <a:p>
            <a:r>
              <a:rPr lang="en-US" dirty="0" smtClean="0">
                <a:solidFill>
                  <a:schemeClr val="accent5">
                    <a:lumMod val="75000"/>
                  </a:schemeClr>
                </a:solidFill>
              </a:rPr>
              <a:t>How long did God wait to act?</a:t>
            </a:r>
          </a:p>
          <a:p>
            <a:r>
              <a:rPr lang="en-US" dirty="0" smtClean="0"/>
              <a:t>Always acts of mercy and redemption NOT punishment for sin!</a:t>
            </a:r>
            <a:endParaRPr lang="en-US" dirty="0"/>
          </a:p>
        </p:txBody>
      </p:sp>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Why Did God Sometimes Act to Put People in the Grave?</a:t>
            </a:r>
            <a:endParaRPr lang="en-US" sz="30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9470719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How Do We Understand This?</a:t>
            </a:r>
            <a:endParaRPr lang="en-US" dirty="0"/>
          </a:p>
        </p:txBody>
      </p:sp>
      <p:sp>
        <p:nvSpPr>
          <p:cNvPr id="3" name="Content Placeholder 2"/>
          <p:cNvSpPr>
            <a:spLocks noGrp="1"/>
          </p:cNvSpPr>
          <p:nvPr>
            <p:ph idx="1"/>
          </p:nvPr>
        </p:nvSpPr>
        <p:spPr>
          <a:xfrm>
            <a:off x="1143000" y="971550"/>
            <a:ext cx="7543800" cy="3623073"/>
          </a:xfrm>
        </p:spPr>
        <p:txBody>
          <a:bodyPr/>
          <a:lstStyle/>
          <a:p>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90255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How Do We Understand This?</a:t>
            </a:r>
            <a:endParaRPr lang="en-US" dirty="0"/>
          </a:p>
        </p:txBody>
      </p:sp>
      <p:sp>
        <p:nvSpPr>
          <p:cNvPr id="3" name="Content Placeholder 2"/>
          <p:cNvSpPr>
            <a:spLocks noGrp="1"/>
          </p:cNvSpPr>
          <p:nvPr>
            <p:ph idx="1"/>
          </p:nvPr>
        </p:nvSpPr>
        <p:spPr>
          <a:xfrm>
            <a:off x="685800" y="971550"/>
            <a:ext cx="8001000" cy="3623073"/>
          </a:xfrm>
        </p:spPr>
        <p:txBody>
          <a:bodyPr/>
          <a:lstStyle/>
          <a:p>
            <a:r>
              <a:rPr lang="en-US" dirty="0" smtClean="0"/>
              <a:t>Was God sending people to eternal torment before the Judgment?</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5673931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How Do We Understand This?</a:t>
            </a:r>
            <a:endParaRPr lang="en-US" dirty="0"/>
          </a:p>
        </p:txBody>
      </p:sp>
      <p:sp>
        <p:nvSpPr>
          <p:cNvPr id="3" name="Content Placeholder 2"/>
          <p:cNvSpPr>
            <a:spLocks noGrp="1"/>
          </p:cNvSpPr>
          <p:nvPr>
            <p:ph idx="1"/>
          </p:nvPr>
        </p:nvSpPr>
        <p:spPr>
          <a:xfrm>
            <a:off x="685800" y="971550"/>
            <a:ext cx="8001000" cy="3623073"/>
          </a:xfrm>
        </p:spPr>
        <p:txBody>
          <a:bodyPr/>
          <a:lstStyle/>
          <a:p>
            <a:r>
              <a:rPr lang="en-US" dirty="0" smtClean="0">
                <a:solidFill>
                  <a:schemeClr val="accent5">
                    <a:lumMod val="75000"/>
                  </a:schemeClr>
                </a:solidFill>
              </a:rPr>
              <a:t>Was God sending people to eternal torment before the Judgment?</a:t>
            </a:r>
          </a:p>
          <a:p>
            <a:r>
              <a:rPr lang="en-US" dirty="0" smtClean="0"/>
              <a:t>Was God closing their probation/shortening their opportunity to repent?</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8564242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How Do We Understand This?</a:t>
            </a:r>
            <a:endParaRPr lang="en-US" dirty="0"/>
          </a:p>
        </p:txBody>
      </p:sp>
      <p:sp>
        <p:nvSpPr>
          <p:cNvPr id="3" name="Content Placeholder 2"/>
          <p:cNvSpPr>
            <a:spLocks noGrp="1"/>
          </p:cNvSpPr>
          <p:nvPr>
            <p:ph idx="1"/>
          </p:nvPr>
        </p:nvSpPr>
        <p:spPr>
          <a:xfrm>
            <a:off x="685800" y="971550"/>
            <a:ext cx="8001000" cy="3623073"/>
          </a:xfrm>
        </p:spPr>
        <p:txBody>
          <a:bodyPr/>
          <a:lstStyle/>
          <a:p>
            <a:r>
              <a:rPr lang="en-US" dirty="0" smtClean="0">
                <a:solidFill>
                  <a:schemeClr val="accent5">
                    <a:lumMod val="75000"/>
                  </a:schemeClr>
                </a:solidFill>
              </a:rPr>
              <a:t>Was God sending people to eternal torment before the Judgment?</a:t>
            </a:r>
          </a:p>
          <a:p>
            <a:r>
              <a:rPr lang="en-US" dirty="0" smtClean="0">
                <a:solidFill>
                  <a:schemeClr val="accent5">
                    <a:lumMod val="75000"/>
                  </a:schemeClr>
                </a:solidFill>
              </a:rPr>
              <a:t>Was God closing their probation/shortening their opportunity to repent?</a:t>
            </a:r>
          </a:p>
          <a:p>
            <a:r>
              <a:rPr lang="en-US" dirty="0" smtClean="0"/>
              <a:t>Level 1-4: God is punishing</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849391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How Do We Understand This?</a:t>
            </a:r>
            <a:endParaRPr lang="en-US" dirty="0"/>
          </a:p>
        </p:txBody>
      </p:sp>
      <p:sp>
        <p:nvSpPr>
          <p:cNvPr id="3" name="Content Placeholder 2"/>
          <p:cNvSpPr>
            <a:spLocks noGrp="1"/>
          </p:cNvSpPr>
          <p:nvPr>
            <p:ph idx="1"/>
          </p:nvPr>
        </p:nvSpPr>
        <p:spPr>
          <a:xfrm>
            <a:off x="685800" y="971550"/>
            <a:ext cx="8001000" cy="3623073"/>
          </a:xfrm>
        </p:spPr>
        <p:txBody>
          <a:bodyPr/>
          <a:lstStyle/>
          <a:p>
            <a:r>
              <a:rPr lang="en-US" dirty="0" smtClean="0">
                <a:solidFill>
                  <a:schemeClr val="accent5">
                    <a:lumMod val="75000"/>
                  </a:schemeClr>
                </a:solidFill>
              </a:rPr>
              <a:t>Was God sending people to eternal torment before the Judgment?</a:t>
            </a:r>
          </a:p>
          <a:p>
            <a:r>
              <a:rPr lang="en-US" dirty="0" smtClean="0">
                <a:solidFill>
                  <a:schemeClr val="accent5">
                    <a:lumMod val="75000"/>
                  </a:schemeClr>
                </a:solidFill>
              </a:rPr>
              <a:t>Was God closing their probation/shortening their opportunity to repent?</a:t>
            </a:r>
          </a:p>
          <a:p>
            <a:r>
              <a:rPr lang="en-US" dirty="0" smtClean="0">
                <a:solidFill>
                  <a:schemeClr val="accent5">
                    <a:lumMod val="75000"/>
                  </a:schemeClr>
                </a:solidFill>
              </a:rPr>
              <a:t>Level 1-4: God is punishing</a:t>
            </a:r>
          </a:p>
          <a:p>
            <a:r>
              <a:rPr lang="en-US" dirty="0" smtClean="0"/>
              <a:t>Level 5-7: God is working to heal and save – but how?</a:t>
            </a: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168876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Overview</a:t>
            </a:r>
          </a:p>
        </p:txBody>
      </p:sp>
      <p:sp>
        <p:nvSpPr>
          <p:cNvPr id="4" name="TextBox 3"/>
          <p:cNvSpPr txBox="1">
            <a:spLocks noChangeArrowheads="1"/>
          </p:cNvSpPr>
          <p:nvPr/>
        </p:nvSpPr>
        <p:spPr>
          <a:xfrm>
            <a:off x="457200" y="895350"/>
            <a:ext cx="80010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Why raise the </a:t>
            </a:r>
            <a:r>
              <a:rPr lang="en-US" sz="2800" dirty="0">
                <a:solidFill>
                  <a:schemeClr val="bg1"/>
                </a:solidFill>
                <a:effectLst>
                  <a:outerShdw blurRad="38100" dist="38100" dir="2700000" algn="tl">
                    <a:srgbClr val="000000">
                      <a:alpha val="43137"/>
                    </a:srgbClr>
                  </a:outerShdw>
                </a:effectLst>
              </a:rPr>
              <a:t>w</a:t>
            </a:r>
            <a:r>
              <a:rPr lang="en-US" sz="2800" dirty="0" smtClean="0">
                <a:solidFill>
                  <a:schemeClr val="bg1"/>
                </a:solidFill>
                <a:effectLst>
                  <a:outerShdw blurRad="38100" dist="38100" dir="2700000" algn="tl">
                    <a:srgbClr val="000000">
                      <a:alpha val="43137"/>
                    </a:srgbClr>
                  </a:outerShdw>
                </a:effectLst>
              </a:rPr>
              <a:t>icked only to kill them again?</a:t>
            </a:r>
            <a:endParaRPr lang="en-US" sz="2400" dirty="0" smtClean="0">
              <a:solidFill>
                <a:schemeClr val="bg1"/>
              </a:solidFill>
              <a:effectLst>
                <a:outerShdw blurRad="38100" dist="38100" dir="2700000" algn="tl">
                  <a:srgbClr val="000000">
                    <a:alpha val="43137"/>
                  </a:srgbClr>
                </a:outerShdw>
              </a:effectLst>
            </a:endParaRPr>
          </a:p>
          <a:p>
            <a:pPr lvl="3">
              <a:spcAft>
                <a:spcPts val="600"/>
              </a:spcAft>
            </a:pPr>
            <a:endParaRPr lang="en-US" sz="2800" dirty="0" smtClean="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416022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976"/>
            <a:ext cx="8229600" cy="857250"/>
          </a:xfrm>
        </p:spPr>
        <p:txBody>
          <a:bodyPr/>
          <a:lstStyle/>
          <a:p>
            <a:r>
              <a:rPr lang="en-US" dirty="0" smtClean="0"/>
              <a:t>What is the Nature of Humanity?</a:t>
            </a:r>
            <a:endParaRPr lang="en-US" dirty="0"/>
          </a:p>
        </p:txBody>
      </p:sp>
      <p:sp>
        <p:nvSpPr>
          <p:cNvPr id="3" name="Content Placeholder 2"/>
          <p:cNvSpPr>
            <a:spLocks noGrp="1"/>
          </p:cNvSpPr>
          <p:nvPr>
            <p:ph idx="1"/>
          </p:nvPr>
        </p:nvSpPr>
        <p:spPr>
          <a:xfrm>
            <a:off x="1143000" y="1047750"/>
            <a:ext cx="7543800" cy="3810000"/>
          </a:xfrm>
        </p:spPr>
        <p:txBody>
          <a:bodyPr>
            <a:normAutofit/>
          </a:bodyPr>
          <a:lstStyle/>
          <a:p>
            <a:pPr>
              <a:lnSpc>
                <a:spcPct val="90000"/>
              </a:lnSpc>
            </a:pPr>
            <a:endParaRPr lang="en-US" sz="2600"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6154751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What is the Nature of Humanity?</a:t>
            </a:r>
            <a:endParaRPr lang="en-US" dirty="0"/>
          </a:p>
        </p:txBody>
      </p:sp>
      <p:sp>
        <p:nvSpPr>
          <p:cNvPr id="3" name="Content Placeholder 2"/>
          <p:cNvSpPr>
            <a:spLocks noGrp="1"/>
          </p:cNvSpPr>
          <p:nvPr>
            <p:ph idx="1"/>
          </p:nvPr>
        </p:nvSpPr>
        <p:spPr>
          <a:xfrm>
            <a:off x="685800" y="971550"/>
            <a:ext cx="8001000" cy="3810000"/>
          </a:xfrm>
        </p:spPr>
        <p:txBody>
          <a:bodyPr>
            <a:normAutofit/>
          </a:bodyPr>
          <a:lstStyle/>
          <a:p>
            <a:r>
              <a:rPr lang="en-US" dirty="0">
                <a:effectLst>
                  <a:outerShdw blurRad="38100" dist="38100" dir="2700000" algn="tl">
                    <a:srgbClr val="000000">
                      <a:alpha val="43137"/>
                    </a:srgbClr>
                  </a:outerShdw>
                </a:effectLst>
              </a:rPr>
              <a:t>Now may the God of peace himself make you completely holy and may your </a:t>
            </a:r>
            <a:r>
              <a:rPr lang="en-US" dirty="0">
                <a:solidFill>
                  <a:srgbClr val="FFFF99"/>
                </a:solidFill>
                <a:effectLst>
                  <a:outerShdw blurRad="38100" dist="38100" dir="2700000" algn="tl">
                    <a:srgbClr val="000000">
                      <a:alpha val="43137"/>
                    </a:srgbClr>
                  </a:outerShdw>
                </a:effectLst>
              </a:rPr>
              <a:t>spirit</a:t>
            </a:r>
            <a:r>
              <a:rPr lang="en-US" dirty="0">
                <a:effectLst>
                  <a:outerShdw blurRad="38100" dist="38100" dir="2700000" algn="tl">
                    <a:srgbClr val="000000">
                      <a:alpha val="43137"/>
                    </a:srgbClr>
                  </a:outerShdw>
                </a:effectLst>
              </a:rPr>
              <a:t> and </a:t>
            </a:r>
            <a:r>
              <a:rPr lang="en-US" dirty="0">
                <a:solidFill>
                  <a:srgbClr val="FFFF99"/>
                </a:solidFill>
                <a:effectLst>
                  <a:outerShdw blurRad="38100" dist="38100" dir="2700000" algn="tl">
                    <a:srgbClr val="000000">
                      <a:alpha val="43137"/>
                    </a:srgbClr>
                  </a:outerShdw>
                </a:effectLst>
              </a:rPr>
              <a:t>soul</a:t>
            </a:r>
            <a:r>
              <a:rPr lang="en-US" dirty="0">
                <a:effectLst>
                  <a:outerShdw blurRad="38100" dist="38100" dir="2700000" algn="tl">
                    <a:srgbClr val="000000">
                      <a:alpha val="43137"/>
                    </a:srgbClr>
                  </a:outerShdw>
                </a:effectLst>
              </a:rPr>
              <a:t> and </a:t>
            </a:r>
            <a:r>
              <a:rPr lang="en-US" dirty="0">
                <a:solidFill>
                  <a:srgbClr val="FFFF99"/>
                </a:solidFill>
                <a:effectLst>
                  <a:outerShdw blurRad="38100" dist="38100" dir="2700000" algn="tl">
                    <a:srgbClr val="000000">
                      <a:alpha val="43137"/>
                    </a:srgbClr>
                  </a:outerShdw>
                </a:effectLst>
              </a:rPr>
              <a:t>body</a:t>
            </a:r>
            <a:r>
              <a:rPr lang="en-US" dirty="0">
                <a:effectLst>
                  <a:outerShdw blurRad="38100" dist="38100" dir="2700000" algn="tl">
                    <a:srgbClr val="000000">
                      <a:alpha val="43137"/>
                    </a:srgbClr>
                  </a:outerShdw>
                </a:effectLst>
              </a:rPr>
              <a:t> be kept entirely blameless at the coming of our Lord Jesus Christ</a:t>
            </a:r>
            <a:r>
              <a:rPr lang="en-US" dirty="0" smtClean="0">
                <a:effectLst>
                  <a:outerShdw blurRad="38100" dist="38100" dir="2700000" algn="tl">
                    <a:srgbClr val="000000">
                      <a:alpha val="43137"/>
                    </a:srgbClr>
                  </a:outerShdw>
                </a:effectLst>
              </a:rPr>
              <a:t>. </a:t>
            </a:r>
            <a:r>
              <a:rPr lang="en-US" sz="1800" dirty="0" smtClean="0">
                <a:solidFill>
                  <a:schemeClr val="tx2">
                    <a:lumMod val="40000"/>
                    <a:lumOff val="60000"/>
                  </a:schemeClr>
                </a:solidFill>
                <a:effectLst>
                  <a:outerShdw blurRad="38100" dist="38100" dir="2700000" algn="tl">
                    <a:srgbClr val="000000">
                      <a:alpha val="43137"/>
                    </a:srgbClr>
                  </a:outerShdw>
                </a:effectLst>
              </a:rPr>
              <a:t>1Thesselonians 5:23</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978685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What is the Nature of Humanity?</a:t>
            </a:r>
            <a:endParaRPr lang="en-US" dirty="0"/>
          </a:p>
        </p:txBody>
      </p:sp>
      <p:sp>
        <p:nvSpPr>
          <p:cNvPr id="3" name="Content Placeholder 2"/>
          <p:cNvSpPr>
            <a:spLocks noGrp="1"/>
          </p:cNvSpPr>
          <p:nvPr>
            <p:ph idx="1"/>
          </p:nvPr>
        </p:nvSpPr>
        <p:spPr>
          <a:xfrm>
            <a:off x="685800" y="971550"/>
            <a:ext cx="8001000" cy="3810000"/>
          </a:xfrm>
        </p:spPr>
        <p:txBody>
          <a:bodyPr>
            <a:normAutofit/>
          </a:bodyPr>
          <a:lstStyle/>
          <a:p>
            <a:r>
              <a:rPr lang="en-US" dirty="0">
                <a:solidFill>
                  <a:schemeClr val="accent5">
                    <a:lumMod val="75000"/>
                  </a:schemeClr>
                </a:solidFill>
                <a:effectLst>
                  <a:outerShdw blurRad="38100" dist="38100" dir="2700000" algn="tl">
                    <a:srgbClr val="000000">
                      <a:alpha val="43137"/>
                    </a:srgbClr>
                  </a:outerShdw>
                </a:effectLst>
              </a:rPr>
              <a:t>Now may the God of peace himself make you completely holy and may your spirit and soul and body be kept entirely blameless at the coming of our Lord Jesus Christ</a:t>
            </a:r>
            <a:r>
              <a:rPr lang="en-US" dirty="0" smtClean="0">
                <a:solidFill>
                  <a:schemeClr val="accent5">
                    <a:lumMod val="75000"/>
                  </a:schemeClr>
                </a:solidFill>
                <a:effectLst>
                  <a:outerShdw blurRad="38100" dist="38100" dir="2700000" algn="tl">
                    <a:srgbClr val="000000">
                      <a:alpha val="43137"/>
                    </a:srgbClr>
                  </a:outerShdw>
                </a:effectLst>
              </a:rPr>
              <a:t>. </a:t>
            </a:r>
            <a:r>
              <a:rPr lang="en-US" sz="1800" dirty="0" smtClean="0">
                <a:solidFill>
                  <a:schemeClr val="accent5">
                    <a:lumMod val="75000"/>
                  </a:schemeClr>
                </a:solidFill>
                <a:effectLst>
                  <a:outerShdw blurRad="38100" dist="38100" dir="2700000" algn="tl">
                    <a:srgbClr val="000000">
                      <a:alpha val="43137"/>
                    </a:srgbClr>
                  </a:outerShdw>
                </a:effectLst>
              </a:rPr>
              <a:t>1Thesselonians 5:23</a:t>
            </a:r>
            <a:endParaRPr lang="en-US" dirty="0">
              <a:solidFill>
                <a:schemeClr val="accent5">
                  <a:lumMod val="75000"/>
                </a:schemeClr>
              </a:solidFill>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Humans are tripartite – body/soul/spirit</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731713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What is the Nature of Humanity?</a:t>
            </a:r>
            <a:endParaRPr lang="en-US" dirty="0"/>
          </a:p>
        </p:txBody>
      </p:sp>
      <p:sp>
        <p:nvSpPr>
          <p:cNvPr id="3" name="Content Placeholder 2"/>
          <p:cNvSpPr>
            <a:spLocks noGrp="1"/>
          </p:cNvSpPr>
          <p:nvPr>
            <p:ph idx="1"/>
          </p:nvPr>
        </p:nvSpPr>
        <p:spPr>
          <a:xfrm>
            <a:off x="685800" y="971550"/>
            <a:ext cx="8001000" cy="3810000"/>
          </a:xfrm>
        </p:spPr>
        <p:txBody>
          <a:bodyPr>
            <a:normAutofit/>
          </a:bodyPr>
          <a:lstStyle/>
          <a:p>
            <a:r>
              <a:rPr lang="en-US" dirty="0">
                <a:solidFill>
                  <a:schemeClr val="accent5">
                    <a:lumMod val="75000"/>
                  </a:schemeClr>
                </a:solidFill>
                <a:effectLst>
                  <a:outerShdw blurRad="38100" dist="38100" dir="2700000" algn="tl">
                    <a:srgbClr val="000000">
                      <a:alpha val="43137"/>
                    </a:srgbClr>
                  </a:outerShdw>
                </a:effectLst>
              </a:rPr>
              <a:t>Now may the God of peace himself make you completely holy and may your spirit and soul and body be kept entirely blameless at the coming of our Lord Jesus Christ</a:t>
            </a:r>
            <a:r>
              <a:rPr lang="en-US" dirty="0" smtClean="0">
                <a:solidFill>
                  <a:schemeClr val="accent5">
                    <a:lumMod val="75000"/>
                  </a:schemeClr>
                </a:solidFill>
                <a:effectLst>
                  <a:outerShdw blurRad="38100" dist="38100" dir="2700000" algn="tl">
                    <a:srgbClr val="000000">
                      <a:alpha val="43137"/>
                    </a:srgbClr>
                  </a:outerShdw>
                </a:effectLst>
              </a:rPr>
              <a:t>. </a:t>
            </a:r>
            <a:r>
              <a:rPr lang="en-US" sz="1800" dirty="0" smtClean="0">
                <a:solidFill>
                  <a:schemeClr val="accent5">
                    <a:lumMod val="75000"/>
                  </a:schemeClr>
                </a:solidFill>
                <a:effectLst>
                  <a:outerShdw blurRad="38100" dist="38100" dir="2700000" algn="tl">
                    <a:srgbClr val="000000">
                      <a:alpha val="43137"/>
                    </a:srgbClr>
                  </a:outerShdw>
                </a:effectLst>
              </a:rPr>
              <a:t>1Thesselonians 5:23</a:t>
            </a:r>
            <a:endParaRPr lang="en-US" dirty="0">
              <a:solidFill>
                <a:schemeClr val="accent5">
                  <a:lumMod val="75000"/>
                </a:schemeClr>
              </a:solidFill>
              <a:effectLst>
                <a:outerShdw blurRad="38100" dist="38100" dir="2700000" algn="tl">
                  <a:srgbClr val="000000">
                    <a:alpha val="43137"/>
                  </a:srgbClr>
                </a:outerShdw>
              </a:effectLst>
            </a:endParaRPr>
          </a:p>
          <a:p>
            <a:r>
              <a:rPr lang="en-US" dirty="0" smtClean="0">
                <a:solidFill>
                  <a:schemeClr val="accent5">
                    <a:lumMod val="75000"/>
                  </a:schemeClr>
                </a:solidFill>
                <a:effectLst>
                  <a:outerShdw blurRad="38100" dist="38100" dir="2700000" algn="tl">
                    <a:srgbClr val="000000">
                      <a:alpha val="43137"/>
                    </a:srgbClr>
                  </a:outerShdw>
                </a:effectLst>
              </a:rPr>
              <a:t>Humans are tripartite – body/soul/spirit</a:t>
            </a:r>
          </a:p>
          <a:p>
            <a:r>
              <a:rPr lang="en-US" dirty="0" smtClean="0">
                <a:effectLst>
                  <a:outerShdw blurRad="38100" dist="38100" dir="2700000" algn="tl">
                    <a:srgbClr val="000000">
                      <a:alpha val="43137"/>
                    </a:srgbClr>
                  </a:outerShdw>
                </a:effectLst>
              </a:rPr>
              <a:t>Body – Soma – Hardware</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469569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What is the Nature of Humanity?</a:t>
            </a:r>
            <a:endParaRPr lang="en-US" dirty="0"/>
          </a:p>
        </p:txBody>
      </p:sp>
      <p:sp>
        <p:nvSpPr>
          <p:cNvPr id="3" name="Content Placeholder 2"/>
          <p:cNvSpPr>
            <a:spLocks noGrp="1"/>
          </p:cNvSpPr>
          <p:nvPr>
            <p:ph idx="1"/>
          </p:nvPr>
        </p:nvSpPr>
        <p:spPr>
          <a:xfrm>
            <a:off x="685800" y="971550"/>
            <a:ext cx="8001000" cy="3810000"/>
          </a:xfrm>
        </p:spPr>
        <p:txBody>
          <a:bodyPr>
            <a:normAutofit/>
          </a:bodyPr>
          <a:lstStyle/>
          <a:p>
            <a:r>
              <a:rPr lang="en-US" dirty="0">
                <a:solidFill>
                  <a:schemeClr val="accent5">
                    <a:lumMod val="75000"/>
                  </a:schemeClr>
                </a:solidFill>
                <a:effectLst>
                  <a:outerShdw blurRad="38100" dist="38100" dir="2700000" algn="tl">
                    <a:srgbClr val="000000">
                      <a:alpha val="43137"/>
                    </a:srgbClr>
                  </a:outerShdw>
                </a:effectLst>
              </a:rPr>
              <a:t>Now may the God of peace himself make you completely holy and may your spirit and soul and body be kept entirely blameless at the coming of our Lord Jesus Christ</a:t>
            </a:r>
            <a:r>
              <a:rPr lang="en-US" dirty="0" smtClean="0">
                <a:solidFill>
                  <a:schemeClr val="accent5">
                    <a:lumMod val="75000"/>
                  </a:schemeClr>
                </a:solidFill>
                <a:effectLst>
                  <a:outerShdw blurRad="38100" dist="38100" dir="2700000" algn="tl">
                    <a:srgbClr val="000000">
                      <a:alpha val="43137"/>
                    </a:srgbClr>
                  </a:outerShdw>
                </a:effectLst>
              </a:rPr>
              <a:t>. </a:t>
            </a:r>
            <a:r>
              <a:rPr lang="en-US" sz="1800" dirty="0" smtClean="0">
                <a:solidFill>
                  <a:schemeClr val="accent5">
                    <a:lumMod val="75000"/>
                  </a:schemeClr>
                </a:solidFill>
                <a:effectLst>
                  <a:outerShdw blurRad="38100" dist="38100" dir="2700000" algn="tl">
                    <a:srgbClr val="000000">
                      <a:alpha val="43137"/>
                    </a:srgbClr>
                  </a:outerShdw>
                </a:effectLst>
              </a:rPr>
              <a:t>1Thesselonians 5:23</a:t>
            </a:r>
            <a:endParaRPr lang="en-US" dirty="0">
              <a:solidFill>
                <a:schemeClr val="accent5">
                  <a:lumMod val="75000"/>
                </a:schemeClr>
              </a:solidFill>
              <a:effectLst>
                <a:outerShdw blurRad="38100" dist="38100" dir="2700000" algn="tl">
                  <a:srgbClr val="000000">
                    <a:alpha val="43137"/>
                  </a:srgbClr>
                </a:outerShdw>
              </a:effectLst>
            </a:endParaRPr>
          </a:p>
          <a:p>
            <a:r>
              <a:rPr lang="en-US" dirty="0">
                <a:solidFill>
                  <a:schemeClr val="accent5">
                    <a:lumMod val="75000"/>
                  </a:schemeClr>
                </a:solidFill>
                <a:effectLst>
                  <a:outerShdw blurRad="38100" dist="38100" dir="2700000" algn="tl">
                    <a:srgbClr val="000000">
                      <a:alpha val="43137"/>
                    </a:srgbClr>
                  </a:outerShdw>
                </a:effectLst>
              </a:rPr>
              <a:t>Humans are tripartite – body/soul/spirit</a:t>
            </a:r>
          </a:p>
          <a:p>
            <a:r>
              <a:rPr lang="en-US" dirty="0" smtClean="0">
                <a:solidFill>
                  <a:schemeClr val="accent5">
                    <a:lumMod val="75000"/>
                  </a:schemeClr>
                </a:solidFill>
                <a:effectLst>
                  <a:outerShdw blurRad="38100" dist="38100" dir="2700000" algn="tl">
                    <a:srgbClr val="000000">
                      <a:alpha val="43137"/>
                    </a:srgbClr>
                  </a:outerShdw>
                </a:effectLst>
              </a:rPr>
              <a:t>Body – Soma – Hardware</a:t>
            </a:r>
          </a:p>
          <a:p>
            <a:r>
              <a:rPr lang="en-US" dirty="0" smtClean="0">
                <a:effectLst>
                  <a:outerShdw blurRad="38100" dist="38100" dir="2700000" algn="tl">
                    <a:srgbClr val="000000">
                      <a:alpha val="43137"/>
                    </a:srgbClr>
                  </a:outerShdw>
                </a:effectLst>
              </a:rPr>
              <a:t>Soul – Psyche – Software/Mind/Individuality</a:t>
            </a:r>
          </a:p>
          <a:p>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5861052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What is the Nature of Humanity?</a:t>
            </a:r>
            <a:endParaRPr lang="en-US" dirty="0"/>
          </a:p>
        </p:txBody>
      </p:sp>
      <p:sp>
        <p:nvSpPr>
          <p:cNvPr id="3" name="Content Placeholder 2"/>
          <p:cNvSpPr>
            <a:spLocks noGrp="1"/>
          </p:cNvSpPr>
          <p:nvPr>
            <p:ph idx="1"/>
          </p:nvPr>
        </p:nvSpPr>
        <p:spPr>
          <a:xfrm>
            <a:off x="685800" y="971550"/>
            <a:ext cx="8001000" cy="4495800"/>
          </a:xfrm>
        </p:spPr>
        <p:txBody>
          <a:bodyPr>
            <a:normAutofit/>
          </a:bodyPr>
          <a:lstStyle/>
          <a:p>
            <a:r>
              <a:rPr lang="en-US" dirty="0">
                <a:solidFill>
                  <a:schemeClr val="accent5">
                    <a:lumMod val="75000"/>
                  </a:schemeClr>
                </a:solidFill>
                <a:effectLst>
                  <a:outerShdw blurRad="38100" dist="38100" dir="2700000" algn="tl">
                    <a:srgbClr val="000000">
                      <a:alpha val="43137"/>
                    </a:srgbClr>
                  </a:outerShdw>
                </a:effectLst>
              </a:rPr>
              <a:t>Now may the God of peace himself make you completely holy and may your spirit and soul and body be kept entirely blameless at the coming of our Lord Jesus Christ</a:t>
            </a:r>
            <a:r>
              <a:rPr lang="en-US" dirty="0" smtClean="0">
                <a:solidFill>
                  <a:schemeClr val="accent5">
                    <a:lumMod val="75000"/>
                  </a:schemeClr>
                </a:solidFill>
                <a:effectLst>
                  <a:outerShdw blurRad="38100" dist="38100" dir="2700000" algn="tl">
                    <a:srgbClr val="000000">
                      <a:alpha val="43137"/>
                    </a:srgbClr>
                  </a:outerShdw>
                </a:effectLst>
              </a:rPr>
              <a:t>. </a:t>
            </a:r>
            <a:r>
              <a:rPr lang="en-US" sz="1800" dirty="0" smtClean="0">
                <a:solidFill>
                  <a:schemeClr val="accent5">
                    <a:lumMod val="75000"/>
                  </a:schemeClr>
                </a:solidFill>
                <a:effectLst>
                  <a:outerShdw blurRad="38100" dist="38100" dir="2700000" algn="tl">
                    <a:srgbClr val="000000">
                      <a:alpha val="43137"/>
                    </a:srgbClr>
                  </a:outerShdw>
                </a:effectLst>
              </a:rPr>
              <a:t>1Thesselonians 5:23</a:t>
            </a:r>
            <a:endParaRPr lang="en-US" dirty="0">
              <a:solidFill>
                <a:schemeClr val="accent5">
                  <a:lumMod val="75000"/>
                </a:schemeClr>
              </a:solidFill>
              <a:effectLst>
                <a:outerShdw blurRad="38100" dist="38100" dir="2700000" algn="tl">
                  <a:srgbClr val="000000">
                    <a:alpha val="43137"/>
                  </a:srgbClr>
                </a:outerShdw>
              </a:effectLst>
            </a:endParaRPr>
          </a:p>
          <a:p>
            <a:r>
              <a:rPr lang="en-US" dirty="0">
                <a:solidFill>
                  <a:schemeClr val="accent5">
                    <a:lumMod val="75000"/>
                  </a:schemeClr>
                </a:solidFill>
                <a:effectLst>
                  <a:outerShdw blurRad="38100" dist="38100" dir="2700000" algn="tl">
                    <a:srgbClr val="000000">
                      <a:alpha val="43137"/>
                    </a:srgbClr>
                  </a:outerShdw>
                </a:effectLst>
              </a:rPr>
              <a:t>Humans are tripartite – body/soul/spirit</a:t>
            </a:r>
          </a:p>
          <a:p>
            <a:r>
              <a:rPr lang="en-US" dirty="0" smtClean="0">
                <a:solidFill>
                  <a:schemeClr val="accent5">
                    <a:lumMod val="75000"/>
                  </a:schemeClr>
                </a:solidFill>
                <a:effectLst>
                  <a:outerShdw blurRad="38100" dist="38100" dir="2700000" algn="tl">
                    <a:srgbClr val="000000">
                      <a:alpha val="43137"/>
                    </a:srgbClr>
                  </a:outerShdw>
                </a:effectLst>
              </a:rPr>
              <a:t>Body – Soma – Hardware</a:t>
            </a:r>
          </a:p>
          <a:p>
            <a:r>
              <a:rPr lang="en-US" dirty="0" smtClean="0">
                <a:solidFill>
                  <a:schemeClr val="accent5">
                    <a:lumMod val="75000"/>
                  </a:schemeClr>
                </a:solidFill>
                <a:effectLst>
                  <a:outerShdw blurRad="38100" dist="38100" dir="2700000" algn="tl">
                    <a:srgbClr val="000000">
                      <a:alpha val="43137"/>
                    </a:srgbClr>
                  </a:outerShdw>
                </a:effectLst>
              </a:rPr>
              <a:t>Soul – Psyche – Software/Mind/Individuality</a:t>
            </a:r>
          </a:p>
          <a:p>
            <a:r>
              <a:rPr lang="en-US" dirty="0" smtClean="0">
                <a:effectLst>
                  <a:outerShdw blurRad="38100" dist="38100" dir="2700000" algn="tl">
                    <a:srgbClr val="000000">
                      <a:alpha val="43137"/>
                    </a:srgbClr>
                  </a:outerShdw>
                </a:effectLst>
              </a:rPr>
              <a:t>Spirit – </a:t>
            </a:r>
            <a:r>
              <a:rPr lang="en-US" dirty="0" err="1" smtClean="0">
                <a:effectLst>
                  <a:outerShdw blurRad="38100" dist="38100" dir="2700000" algn="tl">
                    <a:srgbClr val="000000">
                      <a:alpha val="43137"/>
                    </a:srgbClr>
                  </a:outerShdw>
                </a:effectLst>
              </a:rPr>
              <a:t>Pneuma</a:t>
            </a:r>
            <a:r>
              <a:rPr lang="en-US" dirty="0" smtClean="0">
                <a:effectLst>
                  <a:outerShdw blurRad="38100" dist="38100" dir="2700000" algn="tl">
                    <a:srgbClr val="000000">
                      <a:alpha val="43137"/>
                    </a:srgbClr>
                  </a:outerShdw>
                </a:effectLst>
              </a:rPr>
              <a:t> – Energy/Breath of life</a:t>
            </a:r>
            <a:endParaRPr lang="en-US" dirty="0">
              <a:effectLst>
                <a:outerShdw blurRad="38100" dist="38100" dir="2700000" algn="tl">
                  <a:srgbClr val="000000">
                    <a:alpha val="43137"/>
                  </a:srgbClr>
                </a:outerShdw>
              </a:effectLst>
            </a:endParaRPr>
          </a:p>
          <a:p>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466414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78"/>
            <a:ext cx="8229600" cy="857250"/>
          </a:xfrm>
        </p:spPr>
        <p:txBody>
          <a:bodyPr/>
          <a:lstStyle/>
          <a:p>
            <a:r>
              <a:rPr lang="en-US" dirty="0" smtClean="0"/>
              <a:t>To Be Operational Must Have All Three!</a:t>
            </a:r>
            <a:endParaRPr lang="en-US" dirty="0"/>
          </a:p>
        </p:txBody>
      </p:sp>
      <p:sp>
        <p:nvSpPr>
          <p:cNvPr id="3" name="Content Placeholder 2"/>
          <p:cNvSpPr>
            <a:spLocks noGrp="1"/>
          </p:cNvSpPr>
          <p:nvPr>
            <p:ph idx="1"/>
          </p:nvPr>
        </p:nvSpPr>
        <p:spPr>
          <a:xfrm>
            <a:off x="685800" y="1047750"/>
            <a:ext cx="8001000" cy="3810000"/>
          </a:xfrm>
        </p:spPr>
        <p:txBody>
          <a:bodyPr>
            <a:normAutofit/>
          </a:bodyPr>
          <a:lstStyle/>
          <a:p>
            <a:r>
              <a:rPr lang="en-US" dirty="0" smtClean="0">
                <a:effectLst>
                  <a:outerShdw blurRad="38100" dist="38100" dir="2700000" algn="tl">
                    <a:srgbClr val="000000">
                      <a:alpha val="43137"/>
                    </a:srgbClr>
                  </a:outerShdw>
                </a:effectLst>
              </a:rPr>
              <a:t>Body – Soma – Hardware</a:t>
            </a:r>
          </a:p>
          <a:p>
            <a:r>
              <a:rPr lang="en-US" dirty="0" smtClean="0">
                <a:effectLst>
                  <a:outerShdw blurRad="38100" dist="38100" dir="2700000" algn="tl">
                    <a:srgbClr val="000000">
                      <a:alpha val="43137"/>
                    </a:srgbClr>
                  </a:outerShdw>
                </a:effectLst>
              </a:rPr>
              <a:t>Soul – Psyche – Software/Mind/Individuality</a:t>
            </a:r>
          </a:p>
          <a:p>
            <a:r>
              <a:rPr lang="en-US" dirty="0" smtClean="0">
                <a:effectLst>
                  <a:outerShdw blurRad="38100" dist="38100" dir="2700000" algn="tl">
                    <a:srgbClr val="000000">
                      <a:alpha val="43137"/>
                    </a:srgbClr>
                  </a:outerShdw>
                </a:effectLst>
              </a:rPr>
              <a:t>Spirit – </a:t>
            </a:r>
            <a:r>
              <a:rPr lang="en-US" dirty="0" err="1" smtClean="0">
                <a:effectLst>
                  <a:outerShdw blurRad="38100" dist="38100" dir="2700000" algn="tl">
                    <a:srgbClr val="000000">
                      <a:alpha val="43137"/>
                    </a:srgbClr>
                  </a:outerShdw>
                </a:effectLst>
              </a:rPr>
              <a:t>Pneuma</a:t>
            </a:r>
            <a:r>
              <a:rPr lang="en-US" dirty="0" smtClean="0">
                <a:effectLst>
                  <a:outerShdw blurRad="38100" dist="38100" dir="2700000" algn="tl">
                    <a:srgbClr val="000000">
                      <a:alpha val="43137"/>
                    </a:srgbClr>
                  </a:outerShdw>
                </a:effectLst>
              </a:rPr>
              <a:t> – Energy/Breath of life</a:t>
            </a:r>
          </a:p>
          <a:p>
            <a:pPr marL="0" indent="0">
              <a:buNone/>
            </a:pPr>
            <a:endParaRPr lang="en-US" dirty="0">
              <a:effectLst>
                <a:outerShdw blurRad="38100" dist="38100" dir="2700000" algn="tl" rotWithShape="0">
                  <a:srgbClr val="000000">
                    <a:alpha val="43137"/>
                  </a:srgbClr>
                </a:outerShdw>
              </a:effectLst>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4502209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When Our Computers Run Out of Power What State Do They Go Into?</a:t>
            </a:r>
            <a:endParaRPr lang="en-US" sz="3000" dirty="0"/>
          </a:p>
        </p:txBody>
      </p:sp>
      <p:sp>
        <p:nvSpPr>
          <p:cNvPr id="3" name="Content Placeholder 2"/>
          <p:cNvSpPr>
            <a:spLocks noGrp="1"/>
          </p:cNvSpPr>
          <p:nvPr>
            <p:ph idx="1"/>
          </p:nvPr>
        </p:nvSpPr>
        <p:spPr>
          <a:xfrm>
            <a:off x="1143000" y="971550"/>
            <a:ext cx="7543800" cy="3623073"/>
          </a:xfrm>
        </p:spPr>
        <p:txBody>
          <a:bodyPr>
            <a:normAutofit/>
          </a:bodyPr>
          <a:lstStyle/>
          <a:p>
            <a:pPr marL="457200" lvl="1" indent="0">
              <a:buNone/>
            </a:pPr>
            <a:endParaRPr lang="en-US" sz="24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406608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When Our Computers Run Out of Power What State Do They Go Into?</a:t>
            </a:r>
            <a:endParaRPr lang="en-US" sz="3000" dirty="0"/>
          </a:p>
        </p:txBody>
      </p:sp>
      <p:sp>
        <p:nvSpPr>
          <p:cNvPr id="7" name="Content Placeholder 2"/>
          <p:cNvSpPr>
            <a:spLocks noGrp="1"/>
          </p:cNvSpPr>
          <p:nvPr>
            <p:ph idx="1"/>
          </p:nvPr>
        </p:nvSpPr>
        <p:spPr>
          <a:xfrm>
            <a:off x="685800" y="1047750"/>
            <a:ext cx="8001000" cy="3623073"/>
          </a:xfrm>
        </p:spPr>
        <p:txBody>
          <a:bodyPr>
            <a:noAutofit/>
          </a:bodyPr>
          <a:lstStyle/>
          <a:p>
            <a:r>
              <a:rPr lang="en-US" dirty="0" smtClean="0"/>
              <a:t>They “sleep”</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7057608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When Our Computers Run Out of Power What State Do They Go Into?</a:t>
            </a:r>
            <a:endParaRPr lang="en-US" sz="3000" dirty="0"/>
          </a:p>
        </p:txBody>
      </p:sp>
      <p:sp>
        <p:nvSpPr>
          <p:cNvPr id="7" name="Content Placeholder 2"/>
          <p:cNvSpPr>
            <a:spLocks noGrp="1"/>
          </p:cNvSpPr>
          <p:nvPr>
            <p:ph idx="1"/>
          </p:nvPr>
        </p:nvSpPr>
        <p:spPr>
          <a:xfrm>
            <a:off x="685800" y="1047750"/>
            <a:ext cx="8001000" cy="3623073"/>
          </a:xfrm>
        </p:spPr>
        <p:txBody>
          <a:bodyPr>
            <a:noAutofit/>
          </a:bodyPr>
          <a:lstStyle/>
          <a:p>
            <a:r>
              <a:rPr lang="en-US" dirty="0" smtClean="0">
                <a:solidFill>
                  <a:schemeClr val="accent5">
                    <a:lumMod val="75000"/>
                  </a:schemeClr>
                </a:solidFill>
              </a:rPr>
              <a:t>They “sleep”</a:t>
            </a:r>
          </a:p>
          <a:p>
            <a:r>
              <a:rPr lang="en-US" dirty="0" smtClean="0"/>
              <a:t>How does the Bible describe those who “die”</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715659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a:xfrm>
            <a:off x="457200" y="-27676"/>
            <a:ext cx="8186530" cy="895349"/>
          </a:xfrm>
          <a:prstGeom prst="rect">
            <a:avLst/>
          </a:prstGeom>
          <a:effectLst>
            <a:outerShdw blurRad="38100" dist="25400" dir="7200000" algn="tl" rotWithShape="0">
              <a:prstClr val="black">
                <a:alpha val="70000"/>
              </a:prstClr>
            </a:outerShdw>
          </a:effectLst>
        </p:spPr>
        <p:txBody>
          <a:bodyPr vert="horz" lIns="91440" tIns="45720" rIns="91440" bIns="45720" rtlCol="0" anchor="b">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algn="ctr">
              <a:lnSpc>
                <a:spcPct val="100000"/>
              </a:lnSpc>
              <a:defRPr/>
            </a:pPr>
            <a:r>
              <a:rPr lang="en-US" sz="3200" b="1" cap="small" spc="-100" dirty="0" smtClean="0">
                <a:solidFill>
                  <a:srgbClr val="FFFFCC"/>
                </a:solidFill>
                <a:effectLst>
                  <a:outerShdw blurRad="38100" dist="38100" dir="2700000" algn="tl">
                    <a:srgbClr val="000000">
                      <a:alpha val="43137"/>
                    </a:srgbClr>
                  </a:outerShdw>
                </a:effectLst>
              </a:rPr>
              <a:t>Overview</a:t>
            </a:r>
          </a:p>
        </p:txBody>
      </p:sp>
      <p:sp>
        <p:nvSpPr>
          <p:cNvPr id="4" name="TextBox 3"/>
          <p:cNvSpPr txBox="1">
            <a:spLocks noChangeArrowheads="1"/>
          </p:cNvSpPr>
          <p:nvPr/>
        </p:nvSpPr>
        <p:spPr>
          <a:xfrm>
            <a:off x="457200" y="895350"/>
            <a:ext cx="8001000" cy="4038600"/>
          </a:xfrm>
          <a:prstGeom prst="rect">
            <a:avLst/>
          </a:prstGeom>
          <a:effectLst/>
        </p:spPr>
        <p:txBody>
          <a:bodyPr vert="horz" lIns="91440" tIns="45720" rIns="91440" bIns="45720" rtlCol="0">
            <a:noAutofit/>
          </a:bodyPr>
          <a:ls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a:lstStyle>
          <a:p>
            <a:pPr marL="1257300" lvl="2" indent="-342900">
              <a:spcAft>
                <a:spcPts val="600"/>
              </a:spcAft>
              <a:buFont typeface="Arial" panose="020B0604020202020204" pitchFamily="34" charset="0"/>
              <a:buChar char="•"/>
            </a:pPr>
            <a:r>
              <a:rPr lang="en-US" sz="2800" dirty="0" smtClean="0">
                <a:solidFill>
                  <a:schemeClr val="accent5">
                    <a:lumMod val="75000"/>
                  </a:schemeClr>
                </a:solidFill>
                <a:effectLst>
                  <a:outerShdw blurRad="38100" dist="38100" dir="2700000" algn="tl">
                    <a:srgbClr val="000000">
                      <a:alpha val="43137"/>
                    </a:srgbClr>
                  </a:outerShdw>
                </a:effectLst>
              </a:rPr>
              <a:t>Why raise the </a:t>
            </a:r>
            <a:r>
              <a:rPr lang="en-US" sz="2800" dirty="0">
                <a:solidFill>
                  <a:schemeClr val="accent5">
                    <a:lumMod val="75000"/>
                  </a:schemeClr>
                </a:solidFill>
                <a:effectLst>
                  <a:outerShdw blurRad="38100" dist="38100" dir="2700000" algn="tl">
                    <a:srgbClr val="000000">
                      <a:alpha val="43137"/>
                    </a:srgbClr>
                  </a:outerShdw>
                </a:effectLst>
              </a:rPr>
              <a:t>w</a:t>
            </a:r>
            <a:r>
              <a:rPr lang="en-US" sz="2800" dirty="0" smtClean="0">
                <a:solidFill>
                  <a:schemeClr val="accent5">
                    <a:lumMod val="75000"/>
                  </a:schemeClr>
                </a:solidFill>
                <a:effectLst>
                  <a:outerShdw blurRad="38100" dist="38100" dir="2700000" algn="tl">
                    <a:srgbClr val="000000">
                      <a:alpha val="43137"/>
                    </a:srgbClr>
                  </a:outerShdw>
                </a:effectLst>
              </a:rPr>
              <a:t>icked only to kill them again?</a:t>
            </a:r>
          </a:p>
          <a:p>
            <a:pPr marL="1257300" lvl="2" indent="-342900">
              <a:spcAft>
                <a:spcPts val="600"/>
              </a:spcAft>
              <a:buFont typeface="Arial" panose="020B0604020202020204" pitchFamily="34" charset="0"/>
              <a:buChar char="•"/>
            </a:pPr>
            <a:r>
              <a:rPr lang="en-US" sz="2800" dirty="0" smtClean="0">
                <a:solidFill>
                  <a:schemeClr val="bg1"/>
                </a:solidFill>
                <a:effectLst>
                  <a:outerShdw blurRad="38100" dist="38100" dir="2700000" algn="tl">
                    <a:srgbClr val="000000">
                      <a:alpha val="43137"/>
                    </a:srgbClr>
                  </a:outerShdw>
                </a:effectLst>
              </a:rPr>
              <a:t>What is the truth about hell </a:t>
            </a:r>
            <a:r>
              <a:rPr lang="en-US" sz="2800" dirty="0">
                <a:solidFill>
                  <a:schemeClr val="bg1"/>
                </a:solidFill>
                <a:effectLst>
                  <a:outerShdw blurRad="38100" dist="38100" dir="2700000" algn="tl">
                    <a:srgbClr val="000000">
                      <a:alpha val="43137"/>
                    </a:srgbClr>
                  </a:outerShdw>
                </a:effectLst>
              </a:rPr>
              <a:t>and </a:t>
            </a:r>
            <a:r>
              <a:rPr lang="en-US" sz="2800" dirty="0" smtClean="0">
                <a:solidFill>
                  <a:schemeClr val="bg1"/>
                </a:solidFill>
                <a:effectLst>
                  <a:outerShdw blurRad="38100" dist="38100" dir="2700000" algn="tl">
                    <a:srgbClr val="000000">
                      <a:alpha val="43137"/>
                    </a:srgbClr>
                  </a:outerShdw>
                </a:effectLst>
              </a:rPr>
              <a:t>consuming fire?</a:t>
            </a:r>
            <a:endParaRPr lang="en-US" sz="2400" dirty="0" smtClean="0">
              <a:solidFill>
                <a:schemeClr val="bg1"/>
              </a:solidFill>
              <a:effectLst>
                <a:outerShdw blurRad="38100" dist="38100" dir="2700000" algn="tl">
                  <a:srgbClr val="000000">
                    <a:alpha val="43137"/>
                  </a:srgbClr>
                </a:outerShdw>
              </a:effectLst>
            </a:endParaRPr>
          </a:p>
          <a:p>
            <a:pPr lvl="3">
              <a:spcAft>
                <a:spcPts val="600"/>
              </a:spcAft>
            </a:pPr>
            <a:endParaRPr lang="en-US" sz="2800" dirty="0" smtClean="0">
              <a:solidFill>
                <a:schemeClr val="bg1"/>
              </a:solidFill>
              <a:effectLst>
                <a:outerShdw blurRad="38100" dist="38100" dir="2700000" algn="tl">
                  <a:srgbClr val="000000">
                    <a:alpha val="43137"/>
                  </a:srgbClr>
                </a:outerShdw>
              </a:effectLst>
            </a:endParaRPr>
          </a:p>
        </p:txBody>
      </p:sp>
      <p:sp>
        <p:nvSpPr>
          <p:cNvPr id="6"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0676779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When Our Computers Run Out of Power What State Do They Go Into?</a:t>
            </a:r>
            <a:endParaRPr lang="en-US" sz="3000" dirty="0"/>
          </a:p>
        </p:txBody>
      </p:sp>
      <p:sp>
        <p:nvSpPr>
          <p:cNvPr id="7" name="Content Placeholder 2"/>
          <p:cNvSpPr>
            <a:spLocks noGrp="1"/>
          </p:cNvSpPr>
          <p:nvPr>
            <p:ph idx="1"/>
          </p:nvPr>
        </p:nvSpPr>
        <p:spPr>
          <a:xfrm>
            <a:off x="685800" y="1047750"/>
            <a:ext cx="8001000" cy="3623073"/>
          </a:xfrm>
        </p:spPr>
        <p:txBody>
          <a:bodyPr>
            <a:noAutofit/>
          </a:bodyPr>
          <a:lstStyle/>
          <a:p>
            <a:r>
              <a:rPr lang="en-US" dirty="0" smtClean="0">
                <a:solidFill>
                  <a:schemeClr val="accent5">
                    <a:lumMod val="75000"/>
                  </a:schemeClr>
                </a:solidFill>
              </a:rPr>
              <a:t>They “sleep”</a:t>
            </a:r>
          </a:p>
          <a:p>
            <a:r>
              <a:rPr lang="en-US" dirty="0" smtClean="0">
                <a:solidFill>
                  <a:schemeClr val="accent5">
                    <a:lumMod val="75000"/>
                  </a:schemeClr>
                </a:solidFill>
              </a:rPr>
              <a:t>How does the Bible describe those who “die”?</a:t>
            </a:r>
          </a:p>
          <a:p>
            <a:r>
              <a:rPr lang="en-US" dirty="0" smtClean="0"/>
              <a:t>They “sleep” but, as Jesus said, those who believe in Him will never die!</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1401931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When Our Computers Run Out of Power What State Do They Go Into?</a:t>
            </a:r>
            <a:endParaRPr lang="en-US" sz="3000" dirty="0"/>
          </a:p>
        </p:txBody>
      </p:sp>
      <p:sp>
        <p:nvSpPr>
          <p:cNvPr id="7" name="Content Placeholder 2"/>
          <p:cNvSpPr>
            <a:spLocks noGrp="1"/>
          </p:cNvSpPr>
          <p:nvPr>
            <p:ph idx="1"/>
          </p:nvPr>
        </p:nvSpPr>
        <p:spPr>
          <a:xfrm>
            <a:off x="685800" y="1047750"/>
            <a:ext cx="8001000" cy="3623073"/>
          </a:xfrm>
        </p:spPr>
        <p:txBody>
          <a:bodyPr>
            <a:noAutofit/>
          </a:bodyPr>
          <a:lstStyle/>
          <a:p>
            <a:r>
              <a:rPr lang="en-US" dirty="0" smtClean="0"/>
              <a:t>When your computer “sleeps” it is not destroyed </a:t>
            </a:r>
            <a:endParaRPr lang="en-US" dirty="0"/>
          </a:p>
          <a:p>
            <a:pPr marL="457200" lvl="1" indent="0">
              <a:buNone/>
            </a:pPr>
            <a:endParaRPr lang="en-US" sz="28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2521961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When Our Computers Run Out of Power What State Do They Go Into?</a:t>
            </a:r>
            <a:endParaRPr lang="en-US" sz="3000" dirty="0"/>
          </a:p>
        </p:txBody>
      </p:sp>
      <p:sp>
        <p:nvSpPr>
          <p:cNvPr id="7" name="Content Placeholder 2"/>
          <p:cNvSpPr>
            <a:spLocks noGrp="1"/>
          </p:cNvSpPr>
          <p:nvPr>
            <p:ph idx="1"/>
          </p:nvPr>
        </p:nvSpPr>
        <p:spPr>
          <a:xfrm>
            <a:off x="685800" y="1047750"/>
            <a:ext cx="8001000" cy="3623073"/>
          </a:xfrm>
        </p:spPr>
        <p:txBody>
          <a:bodyPr>
            <a:noAutofit/>
          </a:bodyPr>
          <a:lstStyle/>
          <a:p>
            <a:r>
              <a:rPr lang="en-US" dirty="0" smtClean="0">
                <a:solidFill>
                  <a:schemeClr val="accent5">
                    <a:lumMod val="75000"/>
                  </a:schemeClr>
                </a:solidFill>
              </a:rPr>
              <a:t>When your computer “sleeps” it is not destroyed </a:t>
            </a:r>
          </a:p>
          <a:p>
            <a:r>
              <a:rPr lang="en-US" dirty="0" smtClean="0"/>
              <a:t>If your computer backs up on a “cloud” what happens if someone destroys your machine?</a:t>
            </a:r>
            <a:endParaRPr lang="en-US" dirty="0"/>
          </a:p>
          <a:p>
            <a:pPr marL="457200" lvl="1" indent="0">
              <a:buNone/>
            </a:pPr>
            <a:endParaRPr lang="en-US" sz="28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148107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47750"/>
            <a:ext cx="8001000" cy="3623073"/>
          </a:xfrm>
        </p:spPr>
        <p:txBody>
          <a:bodyPr>
            <a:noAutofit/>
          </a:bodyPr>
          <a:lstStyle/>
          <a:p>
            <a:r>
              <a:rPr lang="en-US" dirty="0" smtClean="0">
                <a:solidFill>
                  <a:schemeClr val="accent5">
                    <a:lumMod val="75000"/>
                  </a:schemeClr>
                </a:solidFill>
              </a:rPr>
              <a:t>When your computer “sleeps” it is not destroyed </a:t>
            </a:r>
          </a:p>
          <a:p>
            <a:r>
              <a:rPr lang="en-US" dirty="0" smtClean="0">
                <a:solidFill>
                  <a:schemeClr val="accent5">
                    <a:lumMod val="75000"/>
                  </a:schemeClr>
                </a:solidFill>
              </a:rPr>
              <a:t>If your computer backs up on a “cloud” what happens if someone destroys your machine?</a:t>
            </a:r>
          </a:p>
          <a:p>
            <a:r>
              <a:rPr lang="en-US" dirty="0"/>
              <a:t>Do not be afraid of those who kill the body but cannot kill the </a:t>
            </a:r>
            <a:r>
              <a:rPr lang="en-US" dirty="0" smtClean="0"/>
              <a:t>soul (Psyche/Software). </a:t>
            </a:r>
            <a:r>
              <a:rPr lang="en-US" sz="1800" dirty="0" smtClean="0">
                <a:solidFill>
                  <a:schemeClr val="tx2">
                    <a:lumMod val="40000"/>
                    <a:lumOff val="60000"/>
                  </a:schemeClr>
                </a:solidFill>
              </a:rPr>
              <a:t>Matthew 10:28</a:t>
            </a:r>
            <a:endParaRPr lang="en-US" dirty="0" smtClean="0"/>
          </a:p>
          <a:p>
            <a:endParaRPr lang="en-US" dirty="0"/>
          </a:p>
          <a:p>
            <a:pPr marL="457200" lvl="1" indent="0">
              <a:buNone/>
            </a:pPr>
            <a:endParaRPr lang="en-US" sz="2800" dirty="0"/>
          </a:p>
        </p:txBody>
      </p:sp>
      <p:sp>
        <p:nvSpPr>
          <p:cNvPr id="5" name="Title 1"/>
          <p:cNvSpPr>
            <a:spLocks noGrp="1"/>
          </p:cNvSpPr>
          <p:nvPr>
            <p:ph type="title"/>
          </p:nvPr>
        </p:nvSpPr>
        <p:spPr>
          <a:xfrm>
            <a:off x="457200" y="235428"/>
            <a:ext cx="8229600" cy="857250"/>
          </a:xfrm>
        </p:spPr>
        <p:txBody>
          <a:bodyPr>
            <a:normAutofit/>
          </a:bodyPr>
          <a:lstStyle/>
          <a:p>
            <a:pPr>
              <a:lnSpc>
                <a:spcPct val="80000"/>
              </a:lnSpc>
            </a:pPr>
            <a:r>
              <a:rPr lang="en-US" sz="3000" dirty="0" smtClean="0"/>
              <a:t>When Our Computers Run Out of Power What State Do They Go Into?</a:t>
            </a:r>
            <a:endParaRPr lang="en-US" sz="30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9003001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02"/>
            <a:ext cx="8229600" cy="857250"/>
          </a:xfrm>
        </p:spPr>
        <p:txBody>
          <a:bodyPr/>
          <a:lstStyle/>
          <a:p>
            <a:r>
              <a:rPr lang="en-US" dirty="0" smtClean="0"/>
              <a:t>What Happens When We Die?</a:t>
            </a:r>
            <a:endParaRPr lang="en-US" dirty="0"/>
          </a:p>
        </p:txBody>
      </p:sp>
      <p:sp>
        <p:nvSpPr>
          <p:cNvPr id="3" name="Content Placeholder 2"/>
          <p:cNvSpPr>
            <a:spLocks noGrp="1"/>
          </p:cNvSpPr>
          <p:nvPr>
            <p:ph idx="1"/>
          </p:nvPr>
        </p:nvSpPr>
        <p:spPr>
          <a:xfrm>
            <a:off x="1143000" y="971550"/>
            <a:ext cx="7696200" cy="3623073"/>
          </a:xfrm>
        </p:spPr>
        <p:txBody>
          <a:bodyPr>
            <a:normAutofit/>
          </a:bodyPr>
          <a:lstStyle/>
          <a:p>
            <a:endParaRPr lang="en-US" sz="2600"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36158057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Happens When We Die?</a:t>
            </a:r>
            <a:endParaRPr lang="en-US" dirty="0"/>
          </a:p>
        </p:txBody>
      </p:sp>
      <p:sp>
        <p:nvSpPr>
          <p:cNvPr id="5" name="Content Placeholder 2"/>
          <p:cNvSpPr>
            <a:spLocks noGrp="1"/>
          </p:cNvSpPr>
          <p:nvPr>
            <p:ph idx="1"/>
          </p:nvPr>
        </p:nvSpPr>
        <p:spPr>
          <a:xfrm>
            <a:off x="685800" y="1089446"/>
            <a:ext cx="8153400" cy="3623073"/>
          </a:xfrm>
        </p:spPr>
        <p:txBody>
          <a:bodyPr>
            <a:noAutofit/>
          </a:bodyPr>
          <a:lstStyle/>
          <a:p>
            <a:pPr>
              <a:lnSpc>
                <a:spcPct val="90000"/>
              </a:lnSpc>
            </a:pPr>
            <a:r>
              <a:rPr lang="en-US" dirty="0" smtClean="0"/>
              <a:t>The Body (soma) hardware, disintegrates to dust</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861949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Happens When We Die?</a:t>
            </a:r>
            <a:endParaRPr lang="en-US" dirty="0"/>
          </a:p>
        </p:txBody>
      </p:sp>
      <p:sp>
        <p:nvSpPr>
          <p:cNvPr id="5" name="Content Placeholder 2"/>
          <p:cNvSpPr>
            <a:spLocks noGrp="1"/>
          </p:cNvSpPr>
          <p:nvPr>
            <p:ph idx="1"/>
          </p:nvPr>
        </p:nvSpPr>
        <p:spPr>
          <a:xfrm>
            <a:off x="685800" y="1089446"/>
            <a:ext cx="8153400" cy="3623073"/>
          </a:xfrm>
        </p:spPr>
        <p:txBody>
          <a:bodyPr>
            <a:noAutofit/>
          </a:bodyPr>
          <a:lstStyle/>
          <a:p>
            <a:pPr>
              <a:lnSpc>
                <a:spcPct val="90000"/>
              </a:lnSpc>
            </a:pPr>
            <a:r>
              <a:rPr lang="en-US" dirty="0" smtClean="0">
                <a:solidFill>
                  <a:schemeClr val="accent5">
                    <a:lumMod val="75000"/>
                  </a:schemeClr>
                </a:solidFill>
              </a:rPr>
              <a:t>The Body (soma) hardware, disintegrates to dust</a:t>
            </a:r>
          </a:p>
          <a:p>
            <a:pPr>
              <a:lnSpc>
                <a:spcPct val="90000"/>
              </a:lnSpc>
            </a:pPr>
            <a:r>
              <a:rPr lang="en-US" dirty="0" smtClean="0"/>
              <a:t>The Spirit (</a:t>
            </a:r>
            <a:r>
              <a:rPr lang="en-US" dirty="0" err="1" smtClean="0"/>
              <a:t>pneuma</a:t>
            </a:r>
            <a:r>
              <a:rPr lang="en-US" dirty="0" smtClean="0"/>
              <a:t>) energy, returns to God</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2796933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Happens When We Die?</a:t>
            </a:r>
            <a:endParaRPr lang="en-US" dirty="0"/>
          </a:p>
        </p:txBody>
      </p:sp>
      <p:sp>
        <p:nvSpPr>
          <p:cNvPr id="5" name="Content Placeholder 2"/>
          <p:cNvSpPr>
            <a:spLocks noGrp="1"/>
          </p:cNvSpPr>
          <p:nvPr>
            <p:ph idx="1"/>
          </p:nvPr>
        </p:nvSpPr>
        <p:spPr>
          <a:xfrm>
            <a:off x="685800" y="1089446"/>
            <a:ext cx="8153400" cy="3623073"/>
          </a:xfrm>
        </p:spPr>
        <p:txBody>
          <a:bodyPr>
            <a:noAutofit/>
          </a:bodyPr>
          <a:lstStyle/>
          <a:p>
            <a:pPr>
              <a:lnSpc>
                <a:spcPct val="90000"/>
              </a:lnSpc>
            </a:pPr>
            <a:r>
              <a:rPr lang="en-US" dirty="0" smtClean="0">
                <a:solidFill>
                  <a:schemeClr val="accent5">
                    <a:lumMod val="75000"/>
                  </a:schemeClr>
                </a:solidFill>
              </a:rPr>
              <a:t>The Body (soma) hardware, disintegrates to dust</a:t>
            </a:r>
          </a:p>
          <a:p>
            <a:pPr>
              <a:lnSpc>
                <a:spcPct val="90000"/>
              </a:lnSpc>
            </a:pPr>
            <a:r>
              <a:rPr lang="en-US" dirty="0" smtClean="0">
                <a:solidFill>
                  <a:schemeClr val="accent5">
                    <a:lumMod val="75000"/>
                  </a:schemeClr>
                </a:solidFill>
              </a:rPr>
              <a:t>The Spirit (</a:t>
            </a:r>
            <a:r>
              <a:rPr lang="en-US" dirty="0" err="1" smtClean="0">
                <a:solidFill>
                  <a:schemeClr val="accent5">
                    <a:lumMod val="75000"/>
                  </a:schemeClr>
                </a:solidFill>
              </a:rPr>
              <a:t>pneuma</a:t>
            </a:r>
            <a:r>
              <a:rPr lang="en-US" dirty="0" smtClean="0">
                <a:solidFill>
                  <a:schemeClr val="accent5">
                    <a:lumMod val="75000"/>
                  </a:schemeClr>
                </a:solidFill>
              </a:rPr>
              <a:t>) energy, returns to God</a:t>
            </a:r>
          </a:p>
          <a:p>
            <a:pPr>
              <a:lnSpc>
                <a:spcPct val="90000"/>
              </a:lnSpc>
            </a:pPr>
            <a:r>
              <a:rPr lang="en-US" dirty="0" smtClean="0"/>
              <a:t>The Soul (psyche) software/individuality, is safe with Christ in Heaven, stored securely in the Lamb’s book of life – the heavenly “servers” </a:t>
            </a: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12677824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04"/>
            <a:ext cx="8229600" cy="857250"/>
          </a:xfrm>
        </p:spPr>
        <p:txBody>
          <a:bodyPr/>
          <a:lstStyle/>
          <a:p>
            <a:r>
              <a:rPr lang="en-US" dirty="0" smtClean="0"/>
              <a:t>What Happens When We Die?</a:t>
            </a:r>
            <a:endParaRPr lang="en-US" dirty="0"/>
          </a:p>
        </p:txBody>
      </p:sp>
      <p:sp>
        <p:nvSpPr>
          <p:cNvPr id="3" name="Content Placeholder 2"/>
          <p:cNvSpPr>
            <a:spLocks noGrp="1"/>
          </p:cNvSpPr>
          <p:nvPr>
            <p:ph idx="1"/>
          </p:nvPr>
        </p:nvSpPr>
        <p:spPr>
          <a:xfrm>
            <a:off x="685800" y="1089446"/>
            <a:ext cx="8153400" cy="3623073"/>
          </a:xfrm>
        </p:spPr>
        <p:txBody>
          <a:bodyPr>
            <a:noAutofit/>
          </a:bodyPr>
          <a:lstStyle/>
          <a:p>
            <a:pPr>
              <a:lnSpc>
                <a:spcPct val="90000"/>
              </a:lnSpc>
            </a:pPr>
            <a:r>
              <a:rPr lang="en-US" dirty="0" smtClean="0">
                <a:solidFill>
                  <a:schemeClr val="accent5">
                    <a:lumMod val="75000"/>
                  </a:schemeClr>
                </a:solidFill>
              </a:rPr>
              <a:t>The Body (soma) hardware, disintegrates to dust</a:t>
            </a:r>
          </a:p>
          <a:p>
            <a:pPr>
              <a:lnSpc>
                <a:spcPct val="90000"/>
              </a:lnSpc>
            </a:pPr>
            <a:r>
              <a:rPr lang="en-US" dirty="0" smtClean="0">
                <a:solidFill>
                  <a:schemeClr val="accent5">
                    <a:lumMod val="75000"/>
                  </a:schemeClr>
                </a:solidFill>
              </a:rPr>
              <a:t>The Spirit (</a:t>
            </a:r>
            <a:r>
              <a:rPr lang="en-US" dirty="0" err="1" smtClean="0">
                <a:solidFill>
                  <a:schemeClr val="accent5">
                    <a:lumMod val="75000"/>
                  </a:schemeClr>
                </a:solidFill>
              </a:rPr>
              <a:t>pneuma</a:t>
            </a:r>
            <a:r>
              <a:rPr lang="en-US" dirty="0" smtClean="0">
                <a:solidFill>
                  <a:schemeClr val="accent5">
                    <a:lumMod val="75000"/>
                  </a:schemeClr>
                </a:solidFill>
              </a:rPr>
              <a:t>) energy, returns to God</a:t>
            </a:r>
          </a:p>
          <a:p>
            <a:pPr>
              <a:lnSpc>
                <a:spcPct val="90000"/>
              </a:lnSpc>
            </a:pPr>
            <a:r>
              <a:rPr lang="en-US" dirty="0" smtClean="0">
                <a:solidFill>
                  <a:schemeClr val="accent5">
                    <a:lumMod val="75000"/>
                  </a:schemeClr>
                </a:solidFill>
              </a:rPr>
              <a:t>The Soul (psyche) software/individuality, is safe with Christ in Heaven, stored securely in the Lamb’s book of life – the heavenly “servers” </a:t>
            </a:r>
          </a:p>
          <a:p>
            <a:pPr>
              <a:lnSpc>
                <a:spcPct val="90000"/>
              </a:lnSpc>
            </a:pPr>
            <a:r>
              <a:rPr lang="en-US" dirty="0" smtClean="0"/>
              <a:t>The person “sleeps” waiting to be “downloaded” into new hardware (bodies)</a:t>
            </a:r>
            <a:endParaRPr lang="en-US" dirty="0"/>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23088641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670346"/>
          </a:xfrm>
        </p:spPr>
        <p:txBody>
          <a:bodyPr/>
          <a:lstStyle/>
          <a:p>
            <a:r>
              <a:rPr lang="en-US" dirty="0" smtClean="0"/>
              <a:t>Paul’s Description</a:t>
            </a:r>
            <a:endParaRPr lang="en-US" dirty="0"/>
          </a:p>
        </p:txBody>
      </p:sp>
      <p:sp>
        <p:nvSpPr>
          <p:cNvPr id="3" name="Content Placeholder 2"/>
          <p:cNvSpPr>
            <a:spLocks noGrp="1"/>
          </p:cNvSpPr>
          <p:nvPr>
            <p:ph idx="1"/>
          </p:nvPr>
        </p:nvSpPr>
        <p:spPr>
          <a:xfrm>
            <a:off x="685800" y="742950"/>
            <a:ext cx="8001000" cy="3962401"/>
          </a:xfrm>
        </p:spPr>
        <p:txBody>
          <a:bodyPr>
            <a:noAutofit/>
          </a:bodyPr>
          <a:lstStyle/>
          <a:p>
            <a:pPr marL="0" indent="0">
              <a:lnSpc>
                <a:spcPct val="80000"/>
              </a:lnSpc>
              <a:buNone/>
            </a:pPr>
            <a:r>
              <a:rPr lang="en-US" sz="2600" dirty="0"/>
              <a:t>Brothers, we do not want you to be ignorant about </a:t>
            </a:r>
            <a:r>
              <a:rPr lang="en-US" sz="2600" dirty="0">
                <a:solidFill>
                  <a:srgbClr val="FFFF99"/>
                </a:solidFill>
              </a:rPr>
              <a:t>those who fall asleep</a:t>
            </a:r>
            <a:r>
              <a:rPr lang="en-US" sz="2600" dirty="0"/>
              <a:t>, or to grieve like the rest of men, who have no hope. We believe that Jesus died and rose again and so we believe that </a:t>
            </a:r>
            <a:r>
              <a:rPr lang="en-US" sz="2600" dirty="0">
                <a:solidFill>
                  <a:srgbClr val="FFFF99"/>
                </a:solidFill>
              </a:rPr>
              <a:t>God will bring with Jesus those who have fallen asleep</a:t>
            </a:r>
            <a:r>
              <a:rPr lang="en-US" sz="2600" dirty="0"/>
              <a:t> in </a:t>
            </a:r>
            <a:r>
              <a:rPr lang="en-US" sz="2600" dirty="0" smtClean="0"/>
              <a:t>him. The </a:t>
            </a:r>
            <a:r>
              <a:rPr lang="en-US" sz="2600" dirty="0"/>
              <a:t>Lord himself will come down from heaven, with a loud command, with the voice of the archangel and with the trumpet call of God, and </a:t>
            </a:r>
            <a:r>
              <a:rPr lang="en-US" sz="2600" dirty="0">
                <a:solidFill>
                  <a:srgbClr val="FFFF99"/>
                </a:solidFill>
              </a:rPr>
              <a:t>the dead in Christ will rise first. </a:t>
            </a:r>
            <a:r>
              <a:rPr lang="en-US" sz="2600" dirty="0" smtClean="0"/>
              <a:t>After </a:t>
            </a:r>
            <a:r>
              <a:rPr lang="en-US" sz="2600" dirty="0"/>
              <a:t>that, we who are still alive and are left will be caught up together with them in the clouds to meet the Lord in the air. And so we will be with the Lord forever. </a:t>
            </a:r>
            <a:r>
              <a:rPr lang="en-US" sz="2600" dirty="0" smtClean="0"/>
              <a:t>	</a:t>
            </a:r>
            <a:r>
              <a:rPr lang="en-US" sz="2600" dirty="0" smtClean="0"/>
              <a:t>               </a:t>
            </a:r>
            <a:r>
              <a:rPr lang="en-US" sz="1600" dirty="0" smtClean="0">
                <a:solidFill>
                  <a:schemeClr val="tx2">
                    <a:lumMod val="40000"/>
                    <a:lumOff val="60000"/>
                  </a:schemeClr>
                </a:solidFill>
              </a:rPr>
              <a:t>1Thessalonians </a:t>
            </a:r>
            <a:r>
              <a:rPr lang="en-US" sz="1600" dirty="0" smtClean="0">
                <a:solidFill>
                  <a:schemeClr val="tx2">
                    <a:lumMod val="40000"/>
                    <a:lumOff val="60000"/>
                  </a:schemeClr>
                </a:solidFill>
              </a:rPr>
              <a:t>4</a:t>
            </a:r>
            <a:r>
              <a:rPr lang="en-US" sz="1600" dirty="0">
                <a:solidFill>
                  <a:schemeClr val="tx2">
                    <a:lumMod val="40000"/>
                    <a:lumOff val="60000"/>
                  </a:schemeClr>
                </a:solidFill>
              </a:rPr>
              <a:t>:</a:t>
            </a:r>
            <a:r>
              <a:rPr lang="en-US" sz="1600" dirty="0" smtClean="0">
                <a:solidFill>
                  <a:schemeClr val="tx2">
                    <a:lumMod val="40000"/>
                    <a:lumOff val="60000"/>
                  </a:schemeClr>
                </a:solidFill>
              </a:rPr>
              <a:t>13-18</a:t>
            </a:r>
            <a:endParaRPr lang="en-US" sz="1600" dirty="0">
              <a:solidFill>
                <a:schemeClr val="tx2">
                  <a:lumMod val="40000"/>
                  <a:lumOff val="60000"/>
                </a:schemeClr>
              </a:solidFill>
            </a:endParaRPr>
          </a:p>
        </p:txBody>
      </p:sp>
      <p:sp>
        <p:nvSpPr>
          <p:cNvPr id="4" name="Footer Placeholder 3"/>
          <p:cNvSpPr>
            <a:spLocks noGrp="1"/>
          </p:cNvSpPr>
          <p:nvPr>
            <p:ph type="ftr" sz="quarter" idx="11"/>
          </p:nvPr>
        </p:nvSpPr>
        <p:spPr>
          <a:xfrm>
            <a:off x="3124200" y="4767263"/>
            <a:ext cx="2895600" cy="273844"/>
          </a:xfrm>
        </p:spPr>
        <p:txBody>
          <a:bodyPr/>
          <a:lstStyle/>
          <a:p>
            <a:r>
              <a:rPr lang="en-US" dirty="0" smtClean="0"/>
              <a:t>ComeAndReason.com</a:t>
            </a:r>
            <a:endParaRPr lang="en-US" dirty="0"/>
          </a:p>
        </p:txBody>
      </p:sp>
    </p:spTree>
    <p:extLst>
      <p:ext uri="{BB962C8B-B14F-4D97-AF65-F5344CB8AC3E}">
        <p14:creationId xmlns:p14="http://schemas.microsoft.com/office/powerpoint/2010/main" val="606124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22518</TotalTime>
  <Words>22050</Words>
  <Application>Microsoft Office PowerPoint</Application>
  <PresentationFormat>On-screen Show (16:9)</PresentationFormat>
  <Paragraphs>2011</Paragraphs>
  <Slides>334</Slides>
  <Notes>122</Notes>
  <HiddenSlides>0</HiddenSlides>
  <MMClips>0</MMClips>
  <ScaleCrop>false</ScaleCrop>
  <HeadingPairs>
    <vt:vector size="4" baseType="variant">
      <vt:variant>
        <vt:lpstr>Theme</vt:lpstr>
      </vt:variant>
      <vt:variant>
        <vt:i4>1</vt:i4>
      </vt:variant>
      <vt:variant>
        <vt:lpstr>Slide Titles</vt:lpstr>
      </vt:variant>
      <vt:variant>
        <vt:i4>334</vt:i4>
      </vt:variant>
    </vt:vector>
  </HeadingPairs>
  <TitlesOfParts>
    <vt:vector size="335" baseType="lpstr">
      <vt:lpstr>Office Theme</vt:lpstr>
      <vt:lpstr>PowerPoint Presentation</vt:lpstr>
      <vt:lpstr>ANSWERING DIFFICULT BIBLE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Zechariah 4:6</vt:lpstr>
      <vt:lpstr>Zechariah 4:6</vt:lpstr>
      <vt:lpstr>Zechariah 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Did God Sometimes Act to Put People in the Grave?</vt:lpstr>
      <vt:lpstr>Why Did God Sometimes Act to Put People in the Grave?</vt:lpstr>
      <vt:lpstr>Why Did God Sometimes Act to Put People in the Grave?</vt:lpstr>
      <vt:lpstr>Why Did God Sometimes Act to Put People in the Grave?</vt:lpstr>
      <vt:lpstr>Why Did God Sometimes Act to Put People in the Grave?</vt:lpstr>
      <vt:lpstr>Why Did God Sometimes Act to Put People in the Grave?</vt:lpstr>
      <vt:lpstr>Why Did God Sometimes Act to Put People in the Grave?</vt:lpstr>
      <vt:lpstr>Why Did God Sometimes Act to Put People in the Grave?</vt:lpstr>
      <vt:lpstr>Why Did God Sometimes Act to Put People in the Grave?</vt:lpstr>
      <vt:lpstr>How Do We Understand This?</vt:lpstr>
      <vt:lpstr>How Do We Understand This?</vt:lpstr>
      <vt:lpstr>How Do We Understand This?</vt:lpstr>
      <vt:lpstr>How Do We Understand This?</vt:lpstr>
      <vt:lpstr>How Do We Understand This?</vt:lpstr>
      <vt:lpstr>What is the Nature of Humanity?</vt:lpstr>
      <vt:lpstr>What is the Nature of Humanity?</vt:lpstr>
      <vt:lpstr>What is the Nature of Humanity?</vt:lpstr>
      <vt:lpstr>What is the Nature of Humanity?</vt:lpstr>
      <vt:lpstr>What is the Nature of Humanity?</vt:lpstr>
      <vt:lpstr>What is the Nature of Humanity?</vt:lpstr>
      <vt:lpstr>To Be Operational Must Have All Three!</vt:lpstr>
      <vt:lpstr>When Our Computers Run Out of Power What State Do They Go Into?</vt:lpstr>
      <vt:lpstr>When Our Computers Run Out of Power What State Do They Go Into?</vt:lpstr>
      <vt:lpstr>When Our Computers Run Out of Power What State Do They Go Into?</vt:lpstr>
      <vt:lpstr>When Our Computers Run Out of Power What State Do They Go Into?</vt:lpstr>
      <vt:lpstr>When Our Computers Run Out of Power What State Do They Go Into?</vt:lpstr>
      <vt:lpstr>When Our Computers Run Out of Power What State Do They Go Into?</vt:lpstr>
      <vt:lpstr>When Our Computers Run Out of Power What State Do They Go Into?</vt:lpstr>
      <vt:lpstr>What Happens When We Die?</vt:lpstr>
      <vt:lpstr>What Happens When We Die?</vt:lpstr>
      <vt:lpstr>What Happens When We Die?</vt:lpstr>
      <vt:lpstr>What Happens When We Die?</vt:lpstr>
      <vt:lpstr>What Happens When We Die?</vt:lpstr>
      <vt:lpstr>Paul’s Description</vt:lpstr>
      <vt:lpstr>What Did God Do in OT Times?</vt:lpstr>
      <vt:lpstr>What Did God Do in OT Times?</vt:lpstr>
      <vt:lpstr>What Did God Do in OT Times?</vt:lpstr>
      <vt:lpstr>What Did God Do in OT Times?</vt:lpstr>
      <vt:lpstr>What Did God Do in OT Times?</vt:lpstr>
      <vt:lpstr>Sequence of Future Events</vt:lpstr>
      <vt:lpstr>Sequence of Future Events</vt:lpstr>
      <vt:lpstr>Sequence of Future Events</vt:lpstr>
      <vt:lpstr>Sequence of Future Events</vt:lpstr>
      <vt:lpstr>Sequence of Future Events</vt:lpstr>
      <vt:lpstr>Why Raised the Wicked?</vt:lpstr>
      <vt:lpstr>Why Raised the Wicked?</vt:lpstr>
      <vt:lpstr>Why Raised the Wicked?</vt:lpstr>
      <vt:lpstr>1000 Years After the Righteous Raised</vt:lpstr>
      <vt:lpstr>1000 Years After the Righteous Raised</vt:lpstr>
      <vt:lpstr>1000 Years After the Righteous Raised</vt:lpstr>
      <vt:lpstr>1000 Years After the Righteous Raised</vt:lpstr>
      <vt:lpstr>1000 Years After the Righteous Raised</vt:lpstr>
      <vt:lpstr>1000 Years After the Righteous Raised</vt:lpstr>
      <vt:lpstr>1000 Years After the Righteous Raised</vt:lpstr>
      <vt:lpstr>1000 Years After the Righteous Raised</vt:lpstr>
      <vt:lpstr>1000 Years After the Righteous Raised</vt:lpstr>
      <vt:lpstr>1000 Years After the Righteous Raised</vt:lpstr>
      <vt:lpstr>1000 Years After the Righteous Raised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Origen of Alexandria</vt:lpstr>
      <vt:lpstr>Lucifer’s End</vt:lpstr>
      <vt:lpstr>PowerPoint Presentation</vt:lpstr>
      <vt:lpstr>PowerPoint Presentation</vt:lpstr>
      <vt:lpstr>PowerPoint Presentation</vt:lpstr>
      <vt:lpstr>PowerPoint Presentation</vt:lpstr>
      <vt:lpstr>PowerPoint Presentation</vt:lpstr>
      <vt:lpstr>Putting All These Bible Passages Together In Story Form Is the Following Historic View</vt:lpstr>
      <vt:lpstr>Historic View</vt:lpstr>
      <vt:lpstr>Historic View</vt:lpstr>
      <vt:lpstr>Historic View</vt:lpstr>
      <vt:lpstr>Historic View</vt:lpstr>
      <vt:lpstr>Historic View</vt:lpstr>
      <vt:lpstr>Historic View</vt:lpstr>
      <vt:lpstr>Historic View</vt:lpstr>
      <vt:lpstr>Historic View</vt:lpstr>
      <vt:lpstr>PowerPoint Presentation</vt:lpstr>
      <vt:lpstr>PowerPoint Presentation</vt:lpstr>
      <vt:lpstr>PowerPoint Presentation</vt:lpstr>
      <vt:lpstr>PowerPoint Presentation</vt:lpstr>
      <vt:lpstr>PowerPoint Presentation</vt:lpstr>
      <vt:lpstr>The Seal of God &amp; The Mark of the Beast</vt:lpstr>
      <vt:lpstr>The Seal of God &amp; The Mark of the Beast</vt:lpstr>
      <vt:lpstr>The Seal of God &amp; The Mark of the Beast</vt:lpstr>
      <vt:lpstr>The Seal of God &amp; The Mark of the Beast</vt:lpstr>
      <vt:lpstr>The Seal of God &amp; The Mark of the Beast</vt:lpstr>
      <vt:lpstr>The Seal of God &amp; The Mark of the Beast</vt:lpstr>
      <vt:lpstr>The Seal of God &amp; The Mark of the Beast</vt:lpstr>
      <vt:lpstr>The Seal of God &amp; The Mark of the Beast</vt:lpstr>
      <vt:lpstr>The Seal of God</vt:lpstr>
      <vt:lpstr>The Seal of God</vt:lpstr>
      <vt:lpstr>The Seal of God</vt:lpstr>
      <vt:lpstr>The Seal of God</vt:lpstr>
      <vt:lpstr>The Seal of God</vt:lpstr>
      <vt:lpstr>The Seal of God</vt:lpstr>
      <vt:lpstr>What is the Mark of the Beast?</vt:lpstr>
      <vt:lpstr>What is the Mark of the Beast?</vt:lpstr>
      <vt:lpstr>What is the Mark of the Beast?</vt:lpstr>
      <vt:lpstr>What is the Mark of the Beast?</vt:lpstr>
      <vt:lpstr>What is the Mark of the Beast?</vt:lpstr>
      <vt:lpstr>What is the Mark of the Beast?</vt:lpstr>
      <vt:lpstr>What is the Mark of the Beast?</vt:lpstr>
      <vt:lpstr>Revelation 13:16,17</vt:lpstr>
      <vt:lpstr>Revelation 13:16,17</vt:lpstr>
      <vt:lpstr>Historic View</vt:lpstr>
      <vt:lpstr>Historic View of the Mark of the Beast</vt:lpstr>
      <vt:lpstr>What is the Seal of God vs. Mark of the Beast?</vt:lpstr>
      <vt:lpstr>What is the Seal of God vs. Mark of the Beast?</vt:lpstr>
      <vt:lpstr>What is the Seal of God vs. Mark of the Beast?</vt:lpstr>
      <vt:lpstr>What is the Seal of God vs. Mark of the Beast?</vt:lpstr>
      <vt:lpstr>What is the Seal of God vs. Mark of the Beast?</vt:lpstr>
      <vt:lpstr>What is the Seal of God vs. Mark of the Beast?</vt:lpstr>
      <vt:lpstr>What is the Seal of God vs. Mark of the Beast?</vt:lpstr>
      <vt:lpstr>What is the Seal of God vs. Mark of the Beast?</vt:lpstr>
      <vt:lpstr>What is the Seal of God vs. Mark of the Beast?</vt:lpstr>
      <vt:lpstr>What is the Seal of God vs. Mark of the Beast?</vt:lpstr>
      <vt:lpstr>What is the Seal of God vs. Mark of the Beast?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Homosexuality In the Christian World</vt:lpstr>
      <vt:lpstr>Homosexuality In the Christian World</vt:lpstr>
      <vt:lpstr>Homosexuality In the Christian World</vt:lpstr>
      <vt:lpstr>Homosexuality In the Christian World</vt:lpstr>
      <vt:lpstr>Homosexuality In the Christian World</vt:lpstr>
      <vt:lpstr>Homosexuality In the Christian World</vt:lpstr>
      <vt:lpstr>Homosexuality In the Christian World</vt:lpstr>
      <vt:lpstr>Homosexuality In the Christian World</vt:lpstr>
      <vt:lpstr>Homosexuality In the Christian World</vt:lpstr>
      <vt:lpstr>Homosexuality In the Christian World</vt:lpstr>
      <vt:lpstr>Homosexuality In the Christian World</vt:lpstr>
      <vt:lpstr>Homosexuality In the Christian World</vt:lpstr>
      <vt:lpstr>Homosexuality In the Christian World</vt:lpstr>
      <vt:lpstr>What Is a Healthy Christian Understanding of Homosexuality?</vt:lpstr>
      <vt:lpstr>Homosexuality and the Bible</vt:lpstr>
      <vt:lpstr>Caster Semenya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Chimeras</vt:lpstr>
      <vt:lpstr>Chimeras</vt:lpstr>
      <vt:lpstr>Chimeras</vt:lpstr>
      <vt:lpstr>Chimeras</vt:lpstr>
      <vt:lpstr>Chimeras</vt:lpstr>
      <vt:lpstr>Chimeras</vt:lpstr>
      <vt:lpstr>Chimeras</vt:lpstr>
      <vt:lpstr>Chimeras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Neural Developmental</vt:lpstr>
      <vt:lpstr>Neural Developmental</vt:lpstr>
      <vt:lpstr>Tara</vt:lpstr>
      <vt:lpstr>Tara</vt:lpstr>
      <vt:lpstr>Tara</vt:lpstr>
      <vt:lpstr>Tara</vt:lpstr>
      <vt:lpstr>Tara</vt:lpstr>
      <vt:lpstr>Tara</vt:lpstr>
      <vt:lpstr>Tara</vt:lpstr>
      <vt:lpstr>Tara – Key History</vt:lpstr>
      <vt:lpstr>Tara – Key History</vt:lpstr>
      <vt:lpstr>Tara – Key History</vt:lpstr>
      <vt:lpstr>Tara – Key History</vt:lpstr>
      <vt:lpstr>Tara – Key History</vt:lpstr>
      <vt:lpstr>Tara – Key History</vt:lpstr>
      <vt:lpstr>Tara – Key Intervention</vt:lpstr>
      <vt:lpstr>Tara – Key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Wants His Children to Grow 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dc:creator>
  <cp:lastModifiedBy>dean</cp:lastModifiedBy>
  <cp:revision>428</cp:revision>
  <dcterms:created xsi:type="dcterms:W3CDTF">2013-09-25T21:31:48Z</dcterms:created>
  <dcterms:modified xsi:type="dcterms:W3CDTF">2015-03-21T01:33:09Z</dcterms:modified>
</cp:coreProperties>
</file>