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721" r:id="rId3"/>
    <p:sldId id="257" r:id="rId4"/>
    <p:sldId id="465" r:id="rId5"/>
    <p:sldId id="466" r:id="rId6"/>
    <p:sldId id="467" r:id="rId7"/>
    <p:sldId id="468" r:id="rId8"/>
    <p:sldId id="469" r:id="rId9"/>
    <p:sldId id="470" r:id="rId10"/>
    <p:sldId id="471" r:id="rId11"/>
    <p:sldId id="472" r:id="rId12"/>
    <p:sldId id="473" r:id="rId13"/>
    <p:sldId id="474" r:id="rId14"/>
    <p:sldId id="475" r:id="rId15"/>
    <p:sldId id="476" r:id="rId16"/>
    <p:sldId id="477" r:id="rId17"/>
    <p:sldId id="484" r:id="rId18"/>
    <p:sldId id="479" r:id="rId19"/>
    <p:sldId id="480" r:id="rId20"/>
    <p:sldId id="481" r:id="rId21"/>
    <p:sldId id="482" r:id="rId22"/>
    <p:sldId id="483" r:id="rId23"/>
    <p:sldId id="478" r:id="rId24"/>
    <p:sldId id="485" r:id="rId25"/>
    <p:sldId id="486" r:id="rId26"/>
    <p:sldId id="487" r:id="rId27"/>
    <p:sldId id="488" r:id="rId28"/>
    <p:sldId id="489" r:id="rId29"/>
    <p:sldId id="490" r:id="rId30"/>
    <p:sldId id="258" r:id="rId31"/>
    <p:sldId id="492" r:id="rId32"/>
    <p:sldId id="703" r:id="rId33"/>
    <p:sldId id="315" r:id="rId34"/>
    <p:sldId id="493" r:id="rId35"/>
    <p:sldId id="494" r:id="rId36"/>
    <p:sldId id="678" r:id="rId37"/>
    <p:sldId id="679" r:id="rId38"/>
    <p:sldId id="495" r:id="rId39"/>
    <p:sldId id="497" r:id="rId40"/>
    <p:sldId id="498" r:id="rId41"/>
    <p:sldId id="500" r:id="rId42"/>
    <p:sldId id="708" r:id="rId43"/>
    <p:sldId id="504" r:id="rId44"/>
    <p:sldId id="505" r:id="rId45"/>
    <p:sldId id="501" r:id="rId46"/>
    <p:sldId id="502" r:id="rId47"/>
    <p:sldId id="503" r:id="rId48"/>
    <p:sldId id="262" r:id="rId49"/>
    <p:sldId id="680" r:id="rId50"/>
    <p:sldId id="506" r:id="rId51"/>
    <p:sldId id="263" r:id="rId52"/>
    <p:sldId id="681" r:id="rId53"/>
    <p:sldId id="507" r:id="rId54"/>
    <p:sldId id="326" r:id="rId55"/>
    <p:sldId id="508" r:id="rId56"/>
    <p:sldId id="509" r:id="rId57"/>
    <p:sldId id="510" r:id="rId58"/>
    <p:sldId id="513" r:id="rId59"/>
    <p:sldId id="328" r:id="rId60"/>
    <p:sldId id="511" r:id="rId61"/>
    <p:sldId id="512" r:id="rId62"/>
    <p:sldId id="327" r:id="rId63"/>
    <p:sldId id="682" r:id="rId64"/>
    <p:sldId id="514" r:id="rId65"/>
    <p:sldId id="515" r:id="rId66"/>
    <p:sldId id="516" r:id="rId67"/>
    <p:sldId id="517" r:id="rId68"/>
    <p:sldId id="683" r:id="rId69"/>
    <p:sldId id="518" r:id="rId70"/>
    <p:sldId id="519" r:id="rId71"/>
    <p:sldId id="520" r:id="rId72"/>
    <p:sldId id="521" r:id="rId73"/>
    <p:sldId id="522" r:id="rId74"/>
    <p:sldId id="523" r:id="rId75"/>
    <p:sldId id="524" r:id="rId76"/>
    <p:sldId id="525" r:id="rId77"/>
    <p:sldId id="526" r:id="rId78"/>
    <p:sldId id="527" r:id="rId79"/>
    <p:sldId id="529" r:id="rId80"/>
    <p:sldId id="684" r:id="rId81"/>
    <p:sldId id="657" r:id="rId82"/>
    <p:sldId id="533" r:id="rId83"/>
    <p:sldId id="658" r:id="rId84"/>
    <p:sldId id="530" r:id="rId85"/>
    <p:sldId id="659" r:id="rId86"/>
    <p:sldId id="531" r:id="rId87"/>
    <p:sldId id="660" r:id="rId88"/>
    <p:sldId id="532" r:id="rId89"/>
    <p:sldId id="661" r:id="rId90"/>
    <p:sldId id="534" r:id="rId91"/>
    <p:sldId id="709" r:id="rId92"/>
    <p:sldId id="662" r:id="rId93"/>
    <p:sldId id="535" r:id="rId94"/>
    <p:sldId id="663" r:id="rId95"/>
    <p:sldId id="536" r:id="rId96"/>
    <p:sldId id="664" r:id="rId97"/>
    <p:sldId id="537" r:id="rId98"/>
    <p:sldId id="665" r:id="rId99"/>
    <p:sldId id="538" r:id="rId100"/>
    <p:sldId id="710" r:id="rId101"/>
    <p:sldId id="666" r:id="rId102"/>
    <p:sldId id="539" r:id="rId103"/>
    <p:sldId id="667" r:id="rId104"/>
    <p:sldId id="540" r:id="rId105"/>
    <p:sldId id="668" r:id="rId106"/>
    <p:sldId id="541" r:id="rId107"/>
    <p:sldId id="669" r:id="rId108"/>
    <p:sldId id="542" r:id="rId109"/>
    <p:sldId id="670" r:id="rId110"/>
    <p:sldId id="543" r:id="rId111"/>
    <p:sldId id="671" r:id="rId112"/>
    <p:sldId id="544" r:id="rId113"/>
    <p:sldId id="545" r:id="rId114"/>
    <p:sldId id="711" r:id="rId115"/>
    <p:sldId id="546" r:id="rId116"/>
    <p:sldId id="547" r:id="rId117"/>
    <p:sldId id="548" r:id="rId118"/>
    <p:sldId id="550" r:id="rId119"/>
    <p:sldId id="549" r:id="rId120"/>
    <p:sldId id="551" r:id="rId121"/>
    <p:sldId id="552" r:id="rId122"/>
    <p:sldId id="553" r:id="rId123"/>
    <p:sldId id="554" r:id="rId124"/>
    <p:sldId id="555" r:id="rId125"/>
    <p:sldId id="556" r:id="rId126"/>
    <p:sldId id="557" r:id="rId127"/>
    <p:sldId id="558" r:id="rId128"/>
    <p:sldId id="559" r:id="rId129"/>
    <p:sldId id="560" r:id="rId130"/>
    <p:sldId id="561" r:id="rId131"/>
    <p:sldId id="562" r:id="rId132"/>
    <p:sldId id="685" r:id="rId133"/>
    <p:sldId id="672" r:id="rId134"/>
    <p:sldId id="686" r:id="rId135"/>
    <p:sldId id="673" r:id="rId136"/>
    <p:sldId id="564" r:id="rId137"/>
    <p:sldId id="687" r:id="rId138"/>
    <p:sldId id="566" r:id="rId139"/>
    <p:sldId id="565" r:id="rId140"/>
    <p:sldId id="567" r:id="rId141"/>
    <p:sldId id="568" r:id="rId142"/>
    <p:sldId id="712" r:id="rId143"/>
    <p:sldId id="569" r:id="rId144"/>
    <p:sldId id="570" r:id="rId145"/>
    <p:sldId id="571" r:id="rId146"/>
    <p:sldId id="572" r:id="rId147"/>
    <p:sldId id="573" r:id="rId148"/>
    <p:sldId id="574" r:id="rId149"/>
    <p:sldId id="575" r:id="rId150"/>
    <p:sldId id="576" r:id="rId151"/>
    <p:sldId id="577" r:id="rId152"/>
    <p:sldId id="707" r:id="rId153"/>
    <p:sldId id="706" r:id="rId154"/>
    <p:sldId id="578" r:id="rId155"/>
    <p:sldId id="579" r:id="rId156"/>
    <p:sldId id="581" r:id="rId157"/>
    <p:sldId id="582" r:id="rId158"/>
    <p:sldId id="583" r:id="rId159"/>
    <p:sldId id="584" r:id="rId160"/>
    <p:sldId id="585" r:id="rId161"/>
    <p:sldId id="423" r:id="rId162"/>
    <p:sldId id="713" r:id="rId163"/>
    <p:sldId id="586" r:id="rId164"/>
    <p:sldId id="587" r:id="rId165"/>
    <p:sldId id="594" r:id="rId166"/>
    <p:sldId id="699" r:id="rId167"/>
    <p:sldId id="595" r:id="rId168"/>
    <p:sldId id="596" r:id="rId169"/>
    <p:sldId id="597" r:id="rId170"/>
    <p:sldId id="598" r:id="rId171"/>
    <p:sldId id="600" r:id="rId172"/>
    <p:sldId id="599" r:id="rId173"/>
    <p:sldId id="601" r:id="rId174"/>
    <p:sldId id="714" r:id="rId175"/>
    <p:sldId id="602" r:id="rId176"/>
    <p:sldId id="603" r:id="rId177"/>
    <p:sldId id="604" r:id="rId178"/>
    <p:sldId id="605" r:id="rId179"/>
    <p:sldId id="606" r:id="rId180"/>
    <p:sldId id="607" r:id="rId181"/>
    <p:sldId id="608" r:id="rId182"/>
    <p:sldId id="609" r:id="rId183"/>
    <p:sldId id="610" r:id="rId184"/>
    <p:sldId id="611" r:id="rId185"/>
    <p:sldId id="612" r:id="rId186"/>
    <p:sldId id="613" r:id="rId187"/>
    <p:sldId id="614" r:id="rId188"/>
    <p:sldId id="615" r:id="rId189"/>
    <p:sldId id="616" r:id="rId190"/>
    <p:sldId id="617" r:id="rId191"/>
    <p:sldId id="618" r:id="rId192"/>
    <p:sldId id="619" r:id="rId193"/>
    <p:sldId id="620" r:id="rId194"/>
    <p:sldId id="621" r:id="rId195"/>
    <p:sldId id="622" r:id="rId196"/>
    <p:sldId id="700" r:id="rId197"/>
    <p:sldId id="623" r:id="rId198"/>
    <p:sldId id="624" r:id="rId199"/>
    <p:sldId id="625" r:id="rId200"/>
    <p:sldId id="626" r:id="rId201"/>
    <p:sldId id="440" r:id="rId202"/>
    <p:sldId id="627" r:id="rId203"/>
    <p:sldId id="628" r:id="rId204"/>
    <p:sldId id="629" r:id="rId205"/>
    <p:sldId id="630" r:id="rId206"/>
    <p:sldId id="631" r:id="rId207"/>
    <p:sldId id="632" r:id="rId208"/>
    <p:sldId id="633" r:id="rId209"/>
    <p:sldId id="635" r:id="rId210"/>
    <p:sldId id="634" r:id="rId211"/>
    <p:sldId id="636" r:id="rId212"/>
    <p:sldId id="637" r:id="rId213"/>
    <p:sldId id="638" r:id="rId214"/>
    <p:sldId id="639" r:id="rId215"/>
    <p:sldId id="640" r:id="rId216"/>
    <p:sldId id="641" r:id="rId217"/>
    <p:sldId id="642" r:id="rId218"/>
    <p:sldId id="655" r:id="rId219"/>
    <p:sldId id="701" r:id="rId220"/>
    <p:sldId id="702" r:id="rId221"/>
    <p:sldId id="645" r:id="rId222"/>
    <p:sldId id="646" r:id="rId223"/>
    <p:sldId id="715" r:id="rId224"/>
    <p:sldId id="718" r:id="rId225"/>
    <p:sldId id="719" r:id="rId226"/>
    <p:sldId id="720" r:id="rId227"/>
    <p:sldId id="716" r:id="rId228"/>
    <p:sldId id="649" r:id="rId229"/>
    <p:sldId id="650" r:id="rId230"/>
    <p:sldId id="651" r:id="rId231"/>
    <p:sldId id="652" r:id="rId232"/>
    <p:sldId id="648" r:id="rId233"/>
    <p:sldId id="653" r:id="rId234"/>
    <p:sldId id="654" r:id="rId2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9NL2Lxi1VywqfIynkvw0zA==" hashData="GyTh4gjN7u+Fxp6d41KqeOlEsyg="/>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0" d="100"/>
          <a:sy n="130" d="100"/>
        </p:scale>
        <p:origin x="-438" y="-402"/>
      </p:cViewPr>
      <p:guideLst>
        <p:guide orient="horz" pos="1620"/>
        <p:guide pos="2880"/>
      </p:guideLst>
    </p:cSldViewPr>
  </p:slideViewPr>
  <p:notesTextViewPr>
    <p:cViewPr>
      <p:scale>
        <a:sx n="1" d="1"/>
        <a:sy n="1" d="1"/>
      </p:scale>
      <p:origin x="0" y="0"/>
    </p:cViewPr>
  </p:notesTextViewPr>
  <p:sorterViewPr>
    <p:cViewPr>
      <p:scale>
        <a:sx n="100" d="100"/>
        <a:sy n="100" d="100"/>
      </p:scale>
      <p:origin x="0" y="2932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presProps" Target="presProp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BB71C1-D9F0-4A37-A4F6-BDCB58C21A3B}"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360740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B71C1-D9F0-4A37-A4F6-BDCB58C21A3B}"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75688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B71C1-D9F0-4A37-A4F6-BDCB58C21A3B}"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09097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B71C1-D9F0-4A37-A4F6-BDCB58C21A3B}"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32325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BB71C1-D9F0-4A37-A4F6-BDCB58C21A3B}"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72287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BB71C1-D9F0-4A37-A4F6-BDCB58C21A3B}"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779288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BB71C1-D9F0-4A37-A4F6-BDCB58C21A3B}" type="datetimeFigureOut">
              <a:rPr lang="en-US" smtClean="0"/>
              <a:t>11/14/2013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1182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BB71C1-D9F0-4A37-A4F6-BDCB58C21A3B}" type="datetimeFigureOut">
              <a:rPr lang="en-US" smtClean="0"/>
              <a:t>11/14/2013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9658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B71C1-D9F0-4A37-A4F6-BDCB58C21A3B}" type="datetimeFigureOut">
              <a:rPr lang="en-US" smtClean="0"/>
              <a:t>11/14/2013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36373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B71C1-D9F0-4A37-A4F6-BDCB58C21A3B}"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904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B71C1-D9F0-4A37-A4F6-BDCB58C21A3B}"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379026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4BB71C1-D9F0-4A37-A4F6-BDCB58C21A3B}" type="datetimeFigureOut">
              <a:rPr lang="en-US" smtClean="0"/>
              <a:t>11/14/2013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6454EFD-86D6-4F47-85FB-7205DE7B8782}" type="slidenum">
              <a:rPr lang="en-US" smtClean="0"/>
              <a:t>‹#›</a:t>
            </a:fld>
            <a:endParaRPr lang="en-US"/>
          </a:p>
        </p:txBody>
      </p:sp>
    </p:spTree>
    <p:extLst>
      <p:ext uri="{BB962C8B-B14F-4D97-AF65-F5344CB8AC3E}">
        <p14:creationId xmlns:p14="http://schemas.microsoft.com/office/powerpoint/2010/main" val="36536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838200" y="908892"/>
            <a:ext cx="7924800" cy="789085"/>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600" b="1" spc="200" dirty="0" smtClean="0">
                <a:solidFill>
                  <a:schemeClr val="tx2">
                    <a:lumMod val="40000"/>
                    <a:lumOff val="60000"/>
                  </a:schemeClr>
                </a:solidFill>
              </a:rPr>
              <a:t>DESIGNER</a:t>
            </a:r>
            <a:r>
              <a:rPr lang="en-US" sz="3600" b="1" spc="200" dirty="0" smtClean="0">
                <a:solidFill>
                  <a:srgbClr val="FFFFCC"/>
                </a:solidFill>
              </a:rPr>
              <a:t> </a:t>
            </a:r>
            <a:r>
              <a:rPr lang="en-US" sz="2800" spc="200" dirty="0" smtClean="0">
                <a:solidFill>
                  <a:srgbClr val="FFFFCC"/>
                </a:solidFill>
              </a:rPr>
              <a:t>OR</a:t>
            </a:r>
            <a:r>
              <a:rPr lang="en-US" sz="3600" b="1" spc="200" dirty="0" smtClean="0">
                <a:solidFill>
                  <a:srgbClr val="FFFFCC"/>
                </a:solidFill>
              </a:rPr>
              <a:t> </a:t>
            </a:r>
            <a:r>
              <a:rPr lang="en-US" sz="3600" b="1" spc="200" dirty="0" smtClean="0">
                <a:solidFill>
                  <a:schemeClr val="accent4">
                    <a:lumMod val="60000"/>
                    <a:lumOff val="40000"/>
                  </a:schemeClr>
                </a:solidFill>
              </a:rPr>
              <a:t>DICTATOR?</a:t>
            </a:r>
          </a:p>
          <a:p>
            <a:pPr algn="ctr">
              <a:lnSpc>
                <a:spcPct val="100000"/>
              </a:lnSpc>
              <a:defRPr/>
            </a:pPr>
            <a:r>
              <a:rPr lang="en-US" sz="2400" dirty="0" smtClean="0">
                <a:solidFill>
                  <a:schemeClr val="accent6">
                    <a:lumMod val="60000"/>
                    <a:lumOff val="40000"/>
                  </a:schemeClr>
                </a:solidFill>
              </a:rPr>
              <a:t>An </a:t>
            </a:r>
            <a:r>
              <a:rPr lang="en-US" sz="2400" dirty="0">
                <a:solidFill>
                  <a:schemeClr val="accent6">
                    <a:lumMod val="60000"/>
                    <a:lumOff val="40000"/>
                  </a:schemeClr>
                </a:solidFill>
              </a:rPr>
              <a:t>Exploration of God’s Law and Justice</a:t>
            </a:r>
          </a:p>
        </p:txBody>
      </p:sp>
      <p:sp>
        <p:nvSpPr>
          <p:cNvPr id="6" name="TextBox 5"/>
          <p:cNvSpPr txBox="1">
            <a:spLocks noChangeArrowheads="1"/>
          </p:cNvSpPr>
          <p:nvPr/>
        </p:nvSpPr>
        <p:spPr>
          <a:xfrm>
            <a:off x="1136276" y="2190750"/>
            <a:ext cx="7315200" cy="21336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80000"/>
              </a:lnSpc>
              <a:buNone/>
              <a:defRPr/>
            </a:pPr>
            <a:r>
              <a:rPr lang="en-US" sz="2000" b="1" dirty="0" smtClean="0">
                <a:solidFill>
                  <a:schemeClr val="bg1"/>
                </a:solidFill>
              </a:rPr>
              <a:t>Timothy R. Jennings, M.D. FAPA</a:t>
            </a:r>
          </a:p>
          <a:p>
            <a:pPr marL="0" indent="0" algn="ctr">
              <a:lnSpc>
                <a:spcPct val="80000"/>
              </a:lnSpc>
              <a:buNone/>
              <a:defRPr/>
            </a:pPr>
            <a:endParaRPr lang="en-US" sz="1400" dirty="0" smtClean="0">
              <a:solidFill>
                <a:schemeClr val="bg1"/>
              </a:solidFill>
            </a:endParaRPr>
          </a:p>
          <a:p>
            <a:pPr marL="0" indent="0" algn="ctr">
              <a:lnSpc>
                <a:spcPct val="60000"/>
              </a:lnSpc>
              <a:buNone/>
              <a:defRPr/>
            </a:pPr>
            <a:r>
              <a:rPr lang="en-US" sz="1400" dirty="0" smtClean="0">
                <a:solidFill>
                  <a:schemeClr val="bg1"/>
                </a:solidFill>
              </a:rPr>
              <a:t>President-Elect, Tennessee Psychiatric Association</a:t>
            </a:r>
          </a:p>
          <a:p>
            <a:pPr marL="0" indent="0" algn="ctr">
              <a:lnSpc>
                <a:spcPct val="60000"/>
              </a:lnSpc>
              <a:buNone/>
              <a:defRPr/>
            </a:pPr>
            <a:endParaRPr lang="en-US" sz="1400" dirty="0">
              <a:solidFill>
                <a:schemeClr val="bg1"/>
              </a:solidFill>
            </a:endParaRPr>
          </a:p>
          <a:p>
            <a:pPr marL="0" indent="0" algn="ctr">
              <a:lnSpc>
                <a:spcPct val="60000"/>
              </a:lnSpc>
              <a:buNone/>
              <a:defRPr/>
            </a:pPr>
            <a:r>
              <a:rPr lang="en-US" sz="1400" dirty="0" smtClean="0">
                <a:solidFill>
                  <a:schemeClr val="bg1"/>
                </a:solidFill>
              </a:rPr>
              <a:t>Vice President, Southern Psychiatric Association</a:t>
            </a:r>
          </a:p>
          <a:p>
            <a:pPr marL="0" indent="0" algn="ctr">
              <a:lnSpc>
                <a:spcPct val="60000"/>
              </a:lnSpc>
              <a:buNone/>
              <a:defRPr/>
            </a:pPr>
            <a:endParaRPr lang="en-US" sz="1100" dirty="0" smtClean="0">
              <a:solidFill>
                <a:schemeClr val="bg1"/>
              </a:solidFill>
            </a:endParaRPr>
          </a:p>
          <a:p>
            <a:pPr marL="0" indent="0" algn="ctr">
              <a:lnSpc>
                <a:spcPct val="60000"/>
              </a:lnSpc>
              <a:buNone/>
              <a:defRPr/>
            </a:pPr>
            <a:endParaRPr lang="en-US" sz="1100" dirty="0" smtClean="0">
              <a:solidFill>
                <a:schemeClr val="bg1"/>
              </a:solidFill>
            </a:endParaRPr>
          </a:p>
          <a:p>
            <a:pPr marL="0" indent="0" algn="ctr">
              <a:lnSpc>
                <a:spcPct val="60000"/>
              </a:lnSpc>
              <a:buNone/>
              <a:defRPr/>
            </a:pPr>
            <a:endParaRPr lang="en-US" sz="1100" dirty="0" smtClean="0">
              <a:solidFill>
                <a:schemeClr val="bg1"/>
              </a:solidFill>
            </a:endParaRPr>
          </a:p>
          <a:p>
            <a:pPr marL="0" indent="0" algn="ctr">
              <a:lnSpc>
                <a:spcPct val="60000"/>
              </a:lnSpc>
              <a:buNone/>
              <a:defRPr/>
            </a:pPr>
            <a:r>
              <a:rPr lang="en-US" sz="1200" dirty="0" smtClean="0">
                <a:solidFill>
                  <a:schemeClr val="accent5">
                    <a:lumMod val="60000"/>
                    <a:lumOff val="40000"/>
                  </a:schemeClr>
                </a:solidFill>
              </a:rPr>
              <a:t>Author of:</a:t>
            </a:r>
          </a:p>
          <a:p>
            <a:pPr marL="0" indent="0" algn="ctr">
              <a:lnSpc>
                <a:spcPct val="60000"/>
              </a:lnSpc>
              <a:buNone/>
              <a:defRPr/>
            </a:pPr>
            <a:r>
              <a:rPr lang="en-US" sz="1200" dirty="0" smtClean="0">
                <a:solidFill>
                  <a:schemeClr val="accent5">
                    <a:lumMod val="60000"/>
                    <a:lumOff val="40000"/>
                  </a:schemeClr>
                </a:solidFill>
              </a:rPr>
              <a:t> </a:t>
            </a:r>
          </a:p>
          <a:p>
            <a:pPr marL="0" indent="0" algn="ctr">
              <a:lnSpc>
                <a:spcPct val="60000"/>
              </a:lnSpc>
              <a:buNone/>
              <a:defRPr/>
            </a:pPr>
            <a:r>
              <a:rPr lang="en-US" sz="1200" i="1" dirty="0" smtClean="0">
                <a:solidFill>
                  <a:schemeClr val="accent5">
                    <a:lumMod val="60000"/>
                    <a:lumOff val="40000"/>
                  </a:schemeClr>
                </a:solidFill>
              </a:rPr>
              <a:t>Could It Be This Simple? A Biblical Model for Healing the Mind – 2007</a:t>
            </a:r>
          </a:p>
          <a:p>
            <a:pPr marL="0" indent="0" algn="ctr">
              <a:lnSpc>
                <a:spcPct val="60000"/>
              </a:lnSpc>
              <a:buNone/>
              <a:defRPr/>
            </a:pPr>
            <a:endParaRPr lang="en-US" sz="1200" i="1" dirty="0" smtClean="0">
              <a:solidFill>
                <a:schemeClr val="accent5">
                  <a:lumMod val="60000"/>
                  <a:lumOff val="40000"/>
                </a:schemeClr>
              </a:solidFill>
            </a:endParaRPr>
          </a:p>
          <a:p>
            <a:pPr marL="0" indent="0" algn="ctr">
              <a:lnSpc>
                <a:spcPct val="60000"/>
              </a:lnSpc>
              <a:buNone/>
              <a:defRPr/>
            </a:pPr>
            <a:r>
              <a:rPr lang="en-US" sz="1200" i="1" dirty="0" smtClean="0">
                <a:solidFill>
                  <a:schemeClr val="accent5">
                    <a:lumMod val="60000"/>
                    <a:lumOff val="40000"/>
                  </a:schemeClr>
                </a:solidFill>
              </a:rPr>
              <a:t>The God Shaped Brain: How Changing Your View of God Transforms Your Life - 2013</a:t>
            </a:r>
          </a:p>
          <a:p>
            <a:pPr marL="0" indent="0" algn="ctr">
              <a:lnSpc>
                <a:spcPct val="80000"/>
              </a:lnSpc>
              <a:buNone/>
              <a:defRPr/>
            </a:pPr>
            <a:endParaRPr lang="en-US" sz="1800" dirty="0" smtClean="0">
              <a:solidFill>
                <a:schemeClr val="bg1"/>
              </a:solidFill>
            </a:endParaRPr>
          </a:p>
          <a:p>
            <a:pPr marL="0" indent="0" algn="ctr">
              <a:lnSpc>
                <a:spcPct val="80000"/>
              </a:lnSpc>
              <a:buNone/>
              <a:defRPr/>
            </a:pPr>
            <a:r>
              <a:rPr lang="en-US" sz="1200" dirty="0" smtClean="0">
                <a:solidFill>
                  <a:schemeClr val="bg1">
                    <a:lumMod val="50000"/>
                  </a:schemeClr>
                </a:solidFill>
              </a:rPr>
              <a:t>comeandreason.com</a:t>
            </a:r>
          </a:p>
        </p:txBody>
      </p:sp>
    </p:spTree>
    <p:extLst>
      <p:ext uri="{BB962C8B-B14F-4D97-AF65-F5344CB8AC3E}">
        <p14:creationId xmlns:p14="http://schemas.microsoft.com/office/powerpoint/2010/main" val="283570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200" dirty="0" smtClean="0">
                <a:solidFill>
                  <a:srgbClr val="FFFFCC"/>
                </a:solidFill>
              </a:rPr>
              <a:t>REVIEW</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We have power over what we believe but what we believe holds power over </a:t>
            </a:r>
            <a:r>
              <a:rPr lang="en-US" sz="2400" dirty="0" smtClean="0">
                <a:solidFill>
                  <a:schemeClr val="accent2">
                    <a:lumMod val="60000"/>
                    <a:lumOff val="40000"/>
                  </a:schemeClr>
                </a:solidFill>
              </a:rPr>
              <a:t>us.</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Not all beliefs are equally </a:t>
            </a:r>
            <a:r>
              <a:rPr lang="en-US" sz="2400" dirty="0" smtClean="0">
                <a:solidFill>
                  <a:schemeClr val="accent2">
                    <a:lumMod val="60000"/>
                    <a:lumOff val="40000"/>
                  </a:schemeClr>
                </a:solidFill>
              </a:rPr>
              <a:t>healthy.</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Beliefs that incite fear are </a:t>
            </a:r>
            <a:r>
              <a:rPr lang="en-US" sz="2400" dirty="0" smtClean="0">
                <a:solidFill>
                  <a:schemeClr val="accent2">
                    <a:lumMod val="60000"/>
                    <a:lumOff val="40000"/>
                  </a:schemeClr>
                </a:solidFill>
              </a:rPr>
              <a:t>damaging.</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Beliefs that promote love/beneficence are </a:t>
            </a:r>
            <a:r>
              <a:rPr lang="en-US" sz="2400" dirty="0" smtClean="0">
                <a:solidFill>
                  <a:schemeClr val="accent2">
                    <a:lumMod val="60000"/>
                    <a:lumOff val="40000"/>
                  </a:schemeClr>
                </a:solidFill>
              </a:rPr>
              <a:t>healing.</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bg1"/>
                </a:solidFill>
              </a:rPr>
              <a:t>Baylor University Survey only 23% of Americans view God as loving or </a:t>
            </a:r>
            <a:r>
              <a:rPr lang="en-US" sz="2400" dirty="0" smtClean="0">
                <a:solidFill>
                  <a:schemeClr val="bg1"/>
                </a:solidFill>
              </a:rPr>
              <a:t>beneficent. </a:t>
            </a:r>
            <a:endParaRPr lang="en-US" sz="2400" dirty="0">
              <a:solidFill>
                <a:schemeClr val="bg1"/>
              </a:solidFill>
            </a:endParaRPr>
          </a:p>
        </p:txBody>
      </p:sp>
    </p:spTree>
    <p:extLst>
      <p:ext uri="{BB962C8B-B14F-4D97-AF65-F5344CB8AC3E}">
        <p14:creationId xmlns:p14="http://schemas.microsoft.com/office/powerpoint/2010/main" val="22998457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Sabbath – heal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others.</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960651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Keeps rules and don’t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heal.</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Sabbath – heal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others.</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154526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Keeps rules and don’t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heal.</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Sabbath – heal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others.</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forgive &amp; change heart to live new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066042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Keeps rules and don’t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heal.</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 stone – punish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disobedience.</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Sabbath – heal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others.</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forgive &amp; change heart to live new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238269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Keeps rules and don’t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heal.</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 stone – punish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disobedience.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Sabbath – heal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others.</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forgive &amp; change heart to live new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Those who disagree – leave others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free. </a:t>
            </a: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(Rom 14:5</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788939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Keeps rules and don’t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heal.</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 stone – punish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disobedience.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Those who disagree imprison, torture, kill, or ostracize (Dark Ages</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Sabbath – heal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others.</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forgive &amp; change heart to live new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Those who disagree – leave others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free. </a:t>
            </a: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(Rom 14:5</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032248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Keeps rules and don’t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heal.</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 stone – punish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disobedience.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Those who disagree imprison, torture, kill, or ostracize (Dark Ages</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Sabbath – heal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others.</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forgive &amp; change heart to live new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Those who disagree – leave others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free. </a:t>
            </a: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(Rom 14:5)</a:t>
            </a: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Love your enemies (give life for others</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438259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Keeps rules and don’t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heal.</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 stone – punish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disobedience.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Those who disagree imprison, torture, kill, or ostracize (Dark Ages</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Kill your enemies (crusades</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Sabbath – heal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others.</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forgive &amp; change heart to live new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Those who disagree – leave others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free. </a:t>
            </a: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(Rom 14:5)</a:t>
            </a: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Love your enemies (give life for others</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898779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Keeps rules and don’t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heal.</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 stone – punish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disobedience.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Those who disagree imprison, torture, kill, or ostracize (Dark Ages</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Kill your enemies (crusades</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Sabbath – heal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others.</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forgive &amp; change heart to live new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Those who disagree – leave others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free. </a:t>
            </a: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(Rom 14:5)</a:t>
            </a: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Love your enemies (give life for others</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Sacrifice self for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others.</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017709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Keeps rules and don’t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heal.</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 stone – punish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disobedience.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Those who disagree imprison, torture, kill, or ostracize (Dark Ages</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Kill your enemies (crusades</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Demand others serve and obey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you.</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Sabbath – heal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others.</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forgive &amp; change heart to live new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Those who disagree – leave others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free. </a:t>
            </a: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(Rom 14:5)</a:t>
            </a: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Love your enemies (give life for others</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Sacrifice self for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others.</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4697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GEORGE W. BUSH - SEPTEMBER 20, 2001</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smtClean="0">
                <a:solidFill>
                  <a:schemeClr val="bg1"/>
                </a:solidFill>
              </a:rPr>
              <a:t>Addresses </a:t>
            </a:r>
            <a:r>
              <a:rPr lang="en-US" sz="2400" dirty="0">
                <a:solidFill>
                  <a:schemeClr val="bg1"/>
                </a:solidFill>
              </a:rPr>
              <a:t>a joint session of congress</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54708143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Keeps rules and don’t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heal.</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 stone – punish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disobedience.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Those who disagree imprison, torture, kill, or ostracize (Dark Ages</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Kill your enemies (crusades</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Demand others serve and obey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you.</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Sabbath – heal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others.</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forgive &amp; change heart to live new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Those who disagree – leave others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free. </a:t>
            </a: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(Rom 14:5</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Love your enemies (give life for others</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Sacrifice self for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others.</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Turn the other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cheek.</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635536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Keeps rules and don’t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heal.</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 stone – punish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disobedience.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Those who disagree imprison, torture, kill, or ostracize (Dark Ages</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Kill your enemies (crusades</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Demand others serve and obey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you.</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Violence against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family.</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Sabbath – heal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others.</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Woman caught in adultery, forgive &amp; change heart to live new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Those who disagree – leave others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free. </a:t>
            </a: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(Rom 14:5</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Love your enemies (give life for others</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Sacrifice self for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others.</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Turn the other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cheek.</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650887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63194"/>
            <a:ext cx="9144000" cy="4280306"/>
          </a:xfrm>
          <a:prstGeom prst="rect">
            <a:avLst/>
          </a:prstGeom>
          <a:gradFill>
            <a:gsLst>
              <a:gs pos="0">
                <a:schemeClr val="bg1">
                  <a:alpha val="50000"/>
                </a:schemeClr>
              </a:gs>
              <a:gs pos="100000">
                <a:schemeClr val="bg1">
                  <a:lumMod val="65000"/>
                  <a:alpha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DOMESTIC VIOLENCE IN CHRISTIAN HOMES COMPARED TO COMMUNITY</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a:solidFill>
                <a:schemeClr val="bg1"/>
              </a:solidFill>
            </a:endParaRPr>
          </a:p>
        </p:txBody>
      </p:sp>
      <p:pic>
        <p:nvPicPr>
          <p:cNvPr id="7" name="table"/>
          <p:cNvPicPr>
            <a:picLocks noChangeAspect="1"/>
          </p:cNvPicPr>
          <p:nvPr/>
        </p:nvPicPr>
        <p:blipFill>
          <a:blip r:embed="rId2"/>
          <a:stretch>
            <a:fillRect/>
          </a:stretch>
        </p:blipFill>
        <p:spPr>
          <a:xfrm>
            <a:off x="1219200" y="819150"/>
            <a:ext cx="6994376" cy="3436942"/>
          </a:xfrm>
          <a:prstGeom prst="rect">
            <a:avLst/>
          </a:prstGeom>
        </p:spPr>
      </p:pic>
      <p:sp>
        <p:nvSpPr>
          <p:cNvPr id="9" name="Rectangle 8"/>
          <p:cNvSpPr>
            <a:spLocks/>
          </p:cNvSpPr>
          <p:nvPr/>
        </p:nvSpPr>
        <p:spPr bwMode="auto">
          <a:xfrm>
            <a:off x="685800" y="4324350"/>
            <a:ext cx="8229600" cy="697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r>
              <a:rPr lang="en-US" sz="700" dirty="0" err="1"/>
              <a:t>Popescu</a:t>
            </a:r>
            <a:r>
              <a:rPr lang="en-US" sz="700" dirty="0"/>
              <a:t>, M., </a:t>
            </a:r>
            <a:r>
              <a:rPr lang="en-US" sz="700" dirty="0" err="1"/>
              <a:t>Drumm</a:t>
            </a:r>
            <a:r>
              <a:rPr lang="en-US" sz="700" dirty="0"/>
              <a:t>, R., </a:t>
            </a:r>
            <a:r>
              <a:rPr lang="en-US" sz="700" dirty="0" err="1"/>
              <a:t>Dewan</a:t>
            </a:r>
            <a:r>
              <a:rPr lang="en-US" sz="700" dirty="0"/>
              <a:t>, S., &amp; </a:t>
            </a:r>
            <a:r>
              <a:rPr lang="en-US" sz="700" dirty="0" err="1"/>
              <a:t>Rusu</a:t>
            </a:r>
            <a:r>
              <a:rPr lang="en-US" sz="700" dirty="0"/>
              <a:t>, C</a:t>
            </a:r>
            <a:r>
              <a:rPr lang="en-US" sz="700" dirty="0" smtClean="0"/>
              <a:t>. (</a:t>
            </a:r>
            <a:r>
              <a:rPr lang="en-US" sz="700" dirty="0"/>
              <a:t>2010) Childhood victimization and its impact on coping behaviors </a:t>
            </a:r>
            <a:r>
              <a:rPr lang="en-US" sz="700" dirty="0" smtClean="0"/>
              <a:t>for Victims of </a:t>
            </a:r>
            <a:r>
              <a:rPr lang="en-US" sz="700" dirty="0"/>
              <a:t>intimate partner violence. Journal of Family Violence, 25(6), 575-</a:t>
            </a:r>
            <a:r>
              <a:rPr lang="en-US" sz="700" dirty="0" smtClean="0"/>
              <a:t>585</a:t>
            </a:r>
          </a:p>
          <a:p>
            <a:r>
              <a:rPr lang="en-US" sz="700" dirty="0" smtClean="0"/>
              <a:t>.</a:t>
            </a:r>
            <a:r>
              <a:rPr lang="en-US" sz="700" baseline="29000" dirty="0" smtClean="0">
                <a:latin typeface="Helvetica" charset="0"/>
                <a:cs typeface="Helvetica" charset="0"/>
                <a:sym typeface="Helvetica" charset="0"/>
              </a:rPr>
              <a:t>1</a:t>
            </a:r>
            <a:r>
              <a:rPr lang="en-US" sz="700" dirty="0" smtClean="0">
                <a:latin typeface="Helvetica" charset="0"/>
                <a:cs typeface="Helvetica" charset="0"/>
                <a:sym typeface="Helvetica" charset="0"/>
              </a:rPr>
              <a:t> </a:t>
            </a:r>
            <a:r>
              <a:rPr lang="en-US" sz="700" dirty="0" err="1">
                <a:latin typeface="Helvetica" charset="0"/>
                <a:cs typeface="Helvetica" charset="0"/>
                <a:sym typeface="Helvetica" charset="0"/>
              </a:rPr>
              <a:t>Tjaden</a:t>
            </a:r>
            <a:r>
              <a:rPr lang="en-US" sz="700" dirty="0">
                <a:latin typeface="Helvetica" charset="0"/>
                <a:cs typeface="Helvetica" charset="0"/>
                <a:sym typeface="Helvetica" charset="0"/>
              </a:rPr>
              <a:t>, P. &amp; </a:t>
            </a:r>
            <a:r>
              <a:rPr lang="en-US" sz="700" dirty="0" err="1">
                <a:latin typeface="Helvetica" charset="0"/>
                <a:cs typeface="Helvetica" charset="0"/>
                <a:sym typeface="Helvetica" charset="0"/>
              </a:rPr>
              <a:t>Thonnes</a:t>
            </a:r>
            <a:r>
              <a:rPr lang="en-US" sz="700" dirty="0">
                <a:latin typeface="Helvetica" charset="0"/>
                <a:cs typeface="Helvetica" charset="0"/>
                <a:sym typeface="Helvetica" charset="0"/>
              </a:rPr>
              <a:t>, N. (November, 2000).  Full Report of the Prevalence, Incidence, and Consequences of Violence against Women Research Report:  Findings from the National Violence against Women Survey.  Washington, D.C.: U.S. Department of Justice/Centers for Disease Control and Prevention.</a:t>
            </a:r>
          </a:p>
          <a:p>
            <a:r>
              <a:rPr lang="en-US" sz="700" baseline="29000" dirty="0">
                <a:latin typeface="Helvetica" charset="0"/>
                <a:cs typeface="Helvetica" charset="0"/>
                <a:sym typeface="Helvetica" charset="0"/>
              </a:rPr>
              <a:t>2</a:t>
            </a:r>
            <a:r>
              <a:rPr lang="en-US" sz="700" dirty="0">
                <a:latin typeface="Helvetica" charset="0"/>
                <a:cs typeface="Helvetica" charset="0"/>
                <a:sym typeface="Helvetica" charset="0"/>
              </a:rPr>
              <a:t> Coker, A. L., Smith, P. H., </a:t>
            </a:r>
            <a:r>
              <a:rPr lang="en-US" sz="700" dirty="0" err="1">
                <a:latin typeface="Helvetica" charset="0"/>
                <a:cs typeface="Helvetica" charset="0"/>
                <a:sym typeface="Helvetica" charset="0"/>
              </a:rPr>
              <a:t>McKeown</a:t>
            </a:r>
            <a:r>
              <a:rPr lang="en-US" sz="700" dirty="0">
                <a:latin typeface="Helvetica" charset="0"/>
                <a:cs typeface="Helvetica" charset="0"/>
                <a:sym typeface="Helvetica" charset="0"/>
              </a:rPr>
              <a:t>, R. E., &amp; King, M. J. (2000).  Frequency and correlates of Intimate Partner Violence by type:  Physical, sexual, and psychological battering.  American Journal of Public Health, 90(4), pp. 553-559.</a:t>
            </a:r>
          </a:p>
          <a:p>
            <a:r>
              <a:rPr lang="en-US" sz="700" baseline="29000" dirty="0">
                <a:latin typeface="Helvetica" charset="0"/>
                <a:cs typeface="Helvetica" charset="0"/>
                <a:sym typeface="Helvetica" charset="0"/>
              </a:rPr>
              <a:t>3</a:t>
            </a:r>
            <a:r>
              <a:rPr lang="en-US" sz="700" dirty="0">
                <a:latin typeface="Helvetica" charset="0"/>
                <a:cs typeface="Helvetica" charset="0"/>
                <a:sym typeface="Helvetica" charset="0"/>
              </a:rPr>
              <a:t> Schaefer, J., Caetano, R., and Clark, C.L.  (1998). Rates of intimate partner violence in the United States. American Journal of Public Health 88 (11) pp. 1702-1704.</a:t>
            </a:r>
          </a:p>
        </p:txBody>
      </p:sp>
    </p:spTree>
    <p:extLst>
      <p:ext uri="{BB962C8B-B14F-4D97-AF65-F5344CB8AC3E}">
        <p14:creationId xmlns:p14="http://schemas.microsoft.com/office/powerpoint/2010/main" val="245851406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HOW CAN THIS BE?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300"/>
              </a:lnSpc>
              <a:spcAft>
                <a:spcPts val="1200"/>
              </a:spcAft>
            </a:pPr>
            <a:endParaRPr lang="en-US" sz="2400" dirty="0" smtClean="0">
              <a:solidFill>
                <a:schemeClr val="bg1"/>
              </a:solidFill>
            </a:endParaRPr>
          </a:p>
        </p:txBody>
      </p:sp>
    </p:spTree>
    <p:extLst>
      <p:ext uri="{BB962C8B-B14F-4D97-AF65-F5344CB8AC3E}">
        <p14:creationId xmlns:p14="http://schemas.microsoft.com/office/powerpoint/2010/main" val="309051458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HOW CAN THIS BE?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smtClean="0">
                <a:solidFill>
                  <a:schemeClr val="bg1"/>
                </a:solidFill>
              </a:rPr>
              <a:t>By </a:t>
            </a:r>
            <a:r>
              <a:rPr lang="en-US" sz="2400" dirty="0">
                <a:solidFill>
                  <a:schemeClr val="bg1"/>
                </a:solidFill>
              </a:rPr>
              <a:t>beholding we are </a:t>
            </a:r>
            <a:r>
              <a:rPr lang="en-US" sz="2400" dirty="0" smtClean="0">
                <a:solidFill>
                  <a:schemeClr val="bg1"/>
                </a:solidFill>
              </a:rPr>
              <a:t>changed. </a:t>
            </a:r>
            <a:r>
              <a:rPr lang="en-US" dirty="0">
                <a:solidFill>
                  <a:schemeClr val="tx2">
                    <a:lumMod val="40000"/>
                    <a:lumOff val="60000"/>
                  </a:schemeClr>
                </a:solidFill>
              </a:rPr>
              <a:t>(</a:t>
            </a:r>
            <a:r>
              <a:rPr lang="en-US" dirty="0" smtClean="0">
                <a:solidFill>
                  <a:schemeClr val="tx2">
                    <a:lumMod val="40000"/>
                    <a:lumOff val="60000"/>
                  </a:schemeClr>
                </a:solidFill>
              </a:rPr>
              <a:t>2 Corinthians </a:t>
            </a:r>
            <a:r>
              <a:rPr lang="en-US" dirty="0">
                <a:solidFill>
                  <a:schemeClr val="tx2">
                    <a:lumMod val="40000"/>
                    <a:lumOff val="60000"/>
                  </a:schemeClr>
                </a:solidFill>
              </a:rPr>
              <a:t>3:18</a:t>
            </a:r>
            <a:r>
              <a:rPr lang="en-US" dirty="0" smtClean="0">
                <a:solidFill>
                  <a:schemeClr val="tx2">
                    <a:lumMod val="40000"/>
                    <a:lumOff val="60000"/>
                  </a:schemeClr>
                </a:solidFill>
              </a:rPr>
              <a:t>)</a:t>
            </a:r>
            <a:endParaRPr lang="en-US" sz="2400" dirty="0">
              <a:solidFill>
                <a:schemeClr val="tx2">
                  <a:lumMod val="40000"/>
                  <a:lumOff val="60000"/>
                </a:schemeClr>
              </a:solidFill>
            </a:endParaRPr>
          </a:p>
        </p:txBody>
      </p:sp>
    </p:spTree>
    <p:extLst>
      <p:ext uri="{BB962C8B-B14F-4D97-AF65-F5344CB8AC3E}">
        <p14:creationId xmlns:p14="http://schemas.microsoft.com/office/powerpoint/2010/main" val="18270224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HOW CAN THIS BE?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By </a:t>
            </a:r>
            <a:r>
              <a:rPr lang="en-US" sz="2400" dirty="0">
                <a:solidFill>
                  <a:schemeClr val="accent2">
                    <a:lumMod val="60000"/>
                    <a:lumOff val="40000"/>
                  </a:schemeClr>
                </a:solidFill>
              </a:rPr>
              <a:t>beholding we are </a:t>
            </a:r>
            <a:r>
              <a:rPr lang="en-US" sz="2400" dirty="0" smtClean="0">
                <a:solidFill>
                  <a:schemeClr val="accent2">
                    <a:lumMod val="60000"/>
                    <a:lumOff val="40000"/>
                  </a:schemeClr>
                </a:solidFill>
              </a:rPr>
              <a:t>changed. </a:t>
            </a:r>
            <a:r>
              <a:rPr lang="en-US" dirty="0">
                <a:solidFill>
                  <a:schemeClr val="accent2">
                    <a:lumMod val="60000"/>
                    <a:lumOff val="40000"/>
                  </a:schemeClr>
                </a:solidFill>
              </a:rPr>
              <a:t>(</a:t>
            </a:r>
            <a:r>
              <a:rPr lang="en-US" dirty="0" smtClean="0">
                <a:solidFill>
                  <a:schemeClr val="accent2">
                    <a:lumMod val="60000"/>
                    <a:lumOff val="40000"/>
                  </a:schemeClr>
                </a:solidFill>
              </a:rPr>
              <a:t>2 Corinthians </a:t>
            </a:r>
            <a:r>
              <a:rPr lang="en-US" dirty="0">
                <a:solidFill>
                  <a:schemeClr val="accent2">
                    <a:lumMod val="60000"/>
                    <a:lumOff val="40000"/>
                  </a:schemeClr>
                </a:solidFill>
              </a:rPr>
              <a:t>3:18)</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We adapt and become like the God we </a:t>
            </a:r>
            <a:r>
              <a:rPr lang="en-US" sz="2400" dirty="0" smtClean="0">
                <a:solidFill>
                  <a:schemeClr val="bg1"/>
                </a:solidFill>
              </a:rPr>
              <a:t>worship.</a:t>
            </a:r>
            <a:endParaRPr lang="en-US" sz="2400" dirty="0">
              <a:solidFill>
                <a:schemeClr val="bg1"/>
              </a:solidFill>
            </a:endParaRPr>
          </a:p>
        </p:txBody>
      </p:sp>
    </p:spTree>
    <p:extLst>
      <p:ext uri="{BB962C8B-B14F-4D97-AF65-F5344CB8AC3E}">
        <p14:creationId xmlns:p14="http://schemas.microsoft.com/office/powerpoint/2010/main" val="8274869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HOW CAN THIS BE?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By </a:t>
            </a:r>
            <a:r>
              <a:rPr lang="en-US" sz="2400" dirty="0">
                <a:solidFill>
                  <a:schemeClr val="accent2">
                    <a:lumMod val="60000"/>
                    <a:lumOff val="40000"/>
                  </a:schemeClr>
                </a:solidFill>
              </a:rPr>
              <a:t>beholding we are </a:t>
            </a:r>
            <a:r>
              <a:rPr lang="en-US" sz="2400" dirty="0" smtClean="0">
                <a:solidFill>
                  <a:schemeClr val="accent2">
                    <a:lumMod val="60000"/>
                    <a:lumOff val="40000"/>
                  </a:schemeClr>
                </a:solidFill>
              </a:rPr>
              <a:t>changed. </a:t>
            </a:r>
            <a:r>
              <a:rPr lang="en-US" dirty="0">
                <a:solidFill>
                  <a:schemeClr val="accent2">
                    <a:lumMod val="60000"/>
                    <a:lumOff val="40000"/>
                  </a:schemeClr>
                </a:solidFill>
              </a:rPr>
              <a:t>(</a:t>
            </a:r>
            <a:r>
              <a:rPr lang="en-US" dirty="0" smtClean="0">
                <a:solidFill>
                  <a:schemeClr val="accent2">
                    <a:lumMod val="60000"/>
                    <a:lumOff val="40000"/>
                  </a:schemeClr>
                </a:solidFill>
              </a:rPr>
              <a:t>2 Corinthians </a:t>
            </a:r>
            <a:r>
              <a:rPr lang="en-US" dirty="0">
                <a:solidFill>
                  <a:schemeClr val="accent2">
                    <a:lumMod val="60000"/>
                    <a:lumOff val="40000"/>
                  </a:schemeClr>
                </a:solidFill>
              </a:rPr>
              <a:t>3:18)</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We adapt and become like the God we </a:t>
            </a:r>
            <a:r>
              <a:rPr lang="en-US" sz="2400" dirty="0" smtClean="0">
                <a:solidFill>
                  <a:schemeClr val="accent2">
                    <a:lumMod val="60000"/>
                    <a:lumOff val="40000"/>
                  </a:schemeClr>
                </a:solidFill>
              </a:rPr>
              <a:t>worship.</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Worship a God of love and become more </a:t>
            </a:r>
            <a:r>
              <a:rPr lang="en-US" sz="2400" dirty="0" smtClean="0">
                <a:solidFill>
                  <a:schemeClr val="bg1"/>
                </a:solidFill>
              </a:rPr>
              <a:t>loving.</a:t>
            </a:r>
            <a:endParaRPr lang="en-US" sz="2400" dirty="0">
              <a:solidFill>
                <a:schemeClr val="bg1"/>
              </a:solidFill>
            </a:endParaRPr>
          </a:p>
        </p:txBody>
      </p:sp>
    </p:spTree>
    <p:extLst>
      <p:ext uri="{BB962C8B-B14F-4D97-AF65-F5344CB8AC3E}">
        <p14:creationId xmlns:p14="http://schemas.microsoft.com/office/powerpoint/2010/main" val="83162271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HOW CAN THIS BE?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By </a:t>
            </a:r>
            <a:r>
              <a:rPr lang="en-US" sz="2400" dirty="0">
                <a:solidFill>
                  <a:schemeClr val="accent2">
                    <a:lumMod val="60000"/>
                    <a:lumOff val="40000"/>
                  </a:schemeClr>
                </a:solidFill>
              </a:rPr>
              <a:t>beholding we are </a:t>
            </a:r>
            <a:r>
              <a:rPr lang="en-US" sz="2400" dirty="0" smtClean="0">
                <a:solidFill>
                  <a:schemeClr val="accent2">
                    <a:lumMod val="60000"/>
                    <a:lumOff val="40000"/>
                  </a:schemeClr>
                </a:solidFill>
              </a:rPr>
              <a:t>changed. </a:t>
            </a:r>
            <a:r>
              <a:rPr lang="en-US" dirty="0">
                <a:solidFill>
                  <a:schemeClr val="accent2">
                    <a:lumMod val="60000"/>
                    <a:lumOff val="40000"/>
                  </a:schemeClr>
                </a:solidFill>
              </a:rPr>
              <a:t>(</a:t>
            </a:r>
            <a:r>
              <a:rPr lang="en-US" dirty="0" smtClean="0">
                <a:solidFill>
                  <a:schemeClr val="accent2">
                    <a:lumMod val="60000"/>
                    <a:lumOff val="40000"/>
                  </a:schemeClr>
                </a:solidFill>
              </a:rPr>
              <a:t>2 Corinthians </a:t>
            </a:r>
            <a:r>
              <a:rPr lang="en-US" dirty="0">
                <a:solidFill>
                  <a:schemeClr val="accent2">
                    <a:lumMod val="60000"/>
                    <a:lumOff val="40000"/>
                  </a:schemeClr>
                </a:solidFill>
              </a:rPr>
              <a:t>3:18)</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We adapt and become like the God we </a:t>
            </a:r>
            <a:r>
              <a:rPr lang="en-US" sz="2400" dirty="0" smtClean="0">
                <a:solidFill>
                  <a:schemeClr val="accent2">
                    <a:lumMod val="60000"/>
                    <a:lumOff val="40000"/>
                  </a:schemeClr>
                </a:solidFill>
              </a:rPr>
              <a:t>worship.</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Worship a God of love and become more </a:t>
            </a:r>
            <a:r>
              <a:rPr lang="en-US" sz="2400" dirty="0" smtClean="0">
                <a:solidFill>
                  <a:schemeClr val="accent2">
                    <a:lumMod val="60000"/>
                    <a:lumOff val="40000"/>
                  </a:schemeClr>
                </a:solidFill>
              </a:rPr>
              <a:t>loving.</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Worship an authoritarian dictator and become more </a:t>
            </a:r>
            <a:r>
              <a:rPr lang="en-US" sz="2400" dirty="0" smtClean="0">
                <a:solidFill>
                  <a:schemeClr val="bg1"/>
                </a:solidFill>
              </a:rPr>
              <a:t>abusive.</a:t>
            </a:r>
            <a:endParaRPr lang="en-US" sz="2400" dirty="0">
              <a:solidFill>
                <a:schemeClr val="bg1"/>
              </a:solidFill>
            </a:endParaRPr>
          </a:p>
        </p:txBody>
      </p:sp>
    </p:spTree>
    <p:extLst>
      <p:ext uri="{BB962C8B-B14F-4D97-AF65-F5344CB8AC3E}">
        <p14:creationId xmlns:p14="http://schemas.microsoft.com/office/powerpoint/2010/main" val="138190679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NEUROPLASTICITY</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The ability of the brain to rewire, grow new neurons, delete unused </a:t>
            </a:r>
            <a:r>
              <a:rPr lang="en-US" sz="2400" dirty="0" smtClean="0">
                <a:solidFill>
                  <a:schemeClr val="bg1"/>
                </a:solidFill>
              </a:rPr>
              <a:t>pathways.</a:t>
            </a:r>
          </a:p>
          <a:p>
            <a:pPr>
              <a:lnSpc>
                <a:spcPts val="2300"/>
              </a:lnSpc>
              <a:spcAft>
                <a:spcPts val="1200"/>
              </a:spcAft>
            </a:pPr>
            <a:endParaRPr lang="en-US" sz="2400" dirty="0">
              <a:solidFill>
                <a:schemeClr val="accent2">
                  <a:lumMod val="60000"/>
                  <a:lumOff val="40000"/>
                </a:schemeClr>
              </a:solidFill>
            </a:endParaRPr>
          </a:p>
        </p:txBody>
      </p:sp>
    </p:spTree>
    <p:extLst>
      <p:ext uri="{BB962C8B-B14F-4D97-AF65-F5344CB8AC3E}">
        <p14:creationId xmlns:p14="http://schemas.microsoft.com/office/powerpoint/2010/main" val="296182613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NEUROPLASTICITY</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The ability of the brain to rewire, grow new neurons, delete unused </a:t>
            </a:r>
            <a:r>
              <a:rPr lang="en-US" sz="2400" dirty="0" smtClean="0">
                <a:solidFill>
                  <a:schemeClr val="accent2">
                    <a:lumMod val="60000"/>
                    <a:lumOff val="40000"/>
                  </a:schemeClr>
                </a:solidFill>
              </a:rPr>
              <a:t>pathways.</a:t>
            </a:r>
          </a:p>
          <a:p>
            <a:pPr marL="342900" indent="-342900">
              <a:lnSpc>
                <a:spcPts val="2300"/>
              </a:lnSpc>
              <a:spcAft>
                <a:spcPts val="1200"/>
              </a:spcAft>
              <a:buFont typeface="Arial" panose="020B0604020202020204" pitchFamily="34" charset="0"/>
              <a:buChar char="•"/>
            </a:pP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The brain is in state of flux, remodeling based on </a:t>
            </a:r>
            <a:r>
              <a:rPr lang="en-US" sz="2400" dirty="0" smtClean="0">
                <a:solidFill>
                  <a:schemeClr val="bg1"/>
                </a:solidFill>
              </a:rPr>
              <a:t>activity.</a:t>
            </a:r>
            <a:endParaRPr lang="en-US" sz="2400" dirty="0">
              <a:solidFill>
                <a:schemeClr val="bg1"/>
              </a:solidFill>
            </a:endParaRPr>
          </a:p>
        </p:txBody>
      </p:sp>
    </p:spTree>
    <p:extLst>
      <p:ext uri="{BB962C8B-B14F-4D97-AF65-F5344CB8AC3E}">
        <p14:creationId xmlns:p14="http://schemas.microsoft.com/office/powerpoint/2010/main" val="1983279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GEORGE W. BUSH - SEPTEMBER 20, 2001</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smtClean="0">
                <a:solidFill>
                  <a:schemeClr val="accent2">
                    <a:lumMod val="60000"/>
                    <a:lumOff val="40000"/>
                  </a:schemeClr>
                </a:solidFill>
              </a:rPr>
              <a:t>Addresses </a:t>
            </a:r>
            <a:r>
              <a:rPr lang="en-US" sz="2400" dirty="0">
                <a:solidFill>
                  <a:schemeClr val="accent2">
                    <a:lumMod val="60000"/>
                    <a:lumOff val="40000"/>
                  </a:schemeClr>
                </a:solidFill>
              </a:rPr>
              <a:t>a joint session of congress</a:t>
            </a:r>
            <a:r>
              <a:rPr lang="en-US" sz="2400" dirty="0" smtClean="0">
                <a:solidFill>
                  <a:schemeClr val="accent2">
                    <a:lumMod val="60000"/>
                    <a:lumOff val="40000"/>
                  </a:schemeClr>
                </a:solidFill>
              </a:rPr>
              <a:t>:</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bg1"/>
                </a:solidFill>
              </a:rPr>
              <a:t>“Whether we bring our enemies to justice or bring justice to our enemies, justice will be done.” </a:t>
            </a:r>
          </a:p>
        </p:txBody>
      </p:sp>
    </p:spTree>
    <p:extLst>
      <p:ext uri="{BB962C8B-B14F-4D97-AF65-F5344CB8AC3E}">
        <p14:creationId xmlns:p14="http://schemas.microsoft.com/office/powerpoint/2010/main" val="235931185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B D N F</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b="1" dirty="0" smtClean="0">
                <a:solidFill>
                  <a:schemeClr val="bg1"/>
                </a:solidFill>
              </a:rPr>
              <a:t>B</a:t>
            </a:r>
            <a:r>
              <a:rPr lang="en-US" sz="2400" dirty="0" smtClean="0">
                <a:solidFill>
                  <a:schemeClr val="bg1"/>
                </a:solidFill>
              </a:rPr>
              <a:t>rain</a:t>
            </a:r>
            <a:r>
              <a:rPr lang="en-US" sz="2400" b="1" dirty="0" smtClean="0">
                <a:solidFill>
                  <a:schemeClr val="bg1"/>
                </a:solidFill>
              </a:rPr>
              <a:t> </a:t>
            </a:r>
            <a:r>
              <a:rPr lang="en-US" sz="2400" b="1" dirty="0">
                <a:solidFill>
                  <a:schemeClr val="bg1"/>
                </a:solidFill>
              </a:rPr>
              <a:t>D</a:t>
            </a:r>
            <a:r>
              <a:rPr lang="en-US" sz="2400" dirty="0">
                <a:solidFill>
                  <a:schemeClr val="bg1"/>
                </a:solidFill>
              </a:rPr>
              <a:t>erived</a:t>
            </a:r>
            <a:r>
              <a:rPr lang="en-US" sz="2400" b="1" dirty="0">
                <a:solidFill>
                  <a:schemeClr val="bg1"/>
                </a:solidFill>
              </a:rPr>
              <a:t> </a:t>
            </a:r>
            <a:r>
              <a:rPr lang="en-US" sz="2400" b="1" dirty="0" err="1">
                <a:solidFill>
                  <a:schemeClr val="bg1"/>
                </a:solidFill>
              </a:rPr>
              <a:t>N</a:t>
            </a:r>
            <a:r>
              <a:rPr lang="en-US" sz="2400" dirty="0" err="1">
                <a:solidFill>
                  <a:schemeClr val="bg1"/>
                </a:solidFill>
              </a:rPr>
              <a:t>eurotrophic</a:t>
            </a:r>
            <a:r>
              <a:rPr lang="en-US" sz="2400" b="1" dirty="0">
                <a:solidFill>
                  <a:schemeClr val="bg1"/>
                </a:solidFill>
              </a:rPr>
              <a:t> F</a:t>
            </a:r>
            <a:r>
              <a:rPr lang="en-US" sz="2400" dirty="0">
                <a:solidFill>
                  <a:schemeClr val="bg1"/>
                </a:solidFill>
              </a:rPr>
              <a:t>actor </a:t>
            </a:r>
            <a:r>
              <a:rPr lang="en-US" sz="2400" dirty="0" smtClean="0">
                <a:solidFill>
                  <a:schemeClr val="bg1"/>
                </a:solidFill>
              </a:rPr>
              <a:t>– fertilizer </a:t>
            </a:r>
            <a:r>
              <a:rPr lang="en-US" sz="2400" dirty="0">
                <a:solidFill>
                  <a:schemeClr val="bg1"/>
                </a:solidFill>
              </a:rPr>
              <a:t>for the </a:t>
            </a:r>
            <a:r>
              <a:rPr lang="en-US" sz="2400" dirty="0" smtClean="0">
                <a:solidFill>
                  <a:schemeClr val="bg1"/>
                </a:solidFill>
              </a:rPr>
              <a:t>neurons.</a:t>
            </a:r>
            <a:endParaRPr lang="en-US" sz="2400" dirty="0">
              <a:solidFill>
                <a:schemeClr val="bg1"/>
              </a:solidFill>
            </a:endParaRPr>
          </a:p>
        </p:txBody>
      </p:sp>
    </p:spTree>
    <p:extLst>
      <p:ext uri="{BB962C8B-B14F-4D97-AF65-F5344CB8AC3E}">
        <p14:creationId xmlns:p14="http://schemas.microsoft.com/office/powerpoint/2010/main" val="213081078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B D N F</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b="1" dirty="0">
                <a:solidFill>
                  <a:schemeClr val="accent2">
                    <a:lumMod val="60000"/>
                    <a:lumOff val="40000"/>
                  </a:schemeClr>
                </a:solidFill>
              </a:rPr>
              <a:t>B</a:t>
            </a:r>
            <a:r>
              <a:rPr lang="en-US" sz="2400" dirty="0">
                <a:solidFill>
                  <a:schemeClr val="accent2">
                    <a:lumMod val="60000"/>
                    <a:lumOff val="40000"/>
                  </a:schemeClr>
                </a:solidFill>
              </a:rPr>
              <a:t>rain</a:t>
            </a:r>
            <a:r>
              <a:rPr lang="en-US" sz="2400" b="1" dirty="0">
                <a:solidFill>
                  <a:schemeClr val="accent2">
                    <a:lumMod val="60000"/>
                    <a:lumOff val="40000"/>
                  </a:schemeClr>
                </a:solidFill>
              </a:rPr>
              <a:t> D</a:t>
            </a:r>
            <a:r>
              <a:rPr lang="en-US" sz="2400" dirty="0">
                <a:solidFill>
                  <a:schemeClr val="accent2">
                    <a:lumMod val="60000"/>
                    <a:lumOff val="40000"/>
                  </a:schemeClr>
                </a:solidFill>
              </a:rPr>
              <a:t>erived</a:t>
            </a:r>
            <a:r>
              <a:rPr lang="en-US" sz="2400" b="1" dirty="0">
                <a:solidFill>
                  <a:schemeClr val="accent2">
                    <a:lumMod val="60000"/>
                    <a:lumOff val="40000"/>
                  </a:schemeClr>
                </a:solidFill>
              </a:rPr>
              <a:t> </a:t>
            </a:r>
            <a:r>
              <a:rPr lang="en-US" sz="2400" b="1" dirty="0" err="1">
                <a:solidFill>
                  <a:schemeClr val="accent2">
                    <a:lumMod val="60000"/>
                    <a:lumOff val="40000"/>
                  </a:schemeClr>
                </a:solidFill>
              </a:rPr>
              <a:t>N</a:t>
            </a:r>
            <a:r>
              <a:rPr lang="en-US" sz="2400" dirty="0" err="1">
                <a:solidFill>
                  <a:schemeClr val="accent2">
                    <a:lumMod val="60000"/>
                    <a:lumOff val="40000"/>
                  </a:schemeClr>
                </a:solidFill>
              </a:rPr>
              <a:t>eurotrophic</a:t>
            </a:r>
            <a:r>
              <a:rPr lang="en-US" sz="2400" b="1" dirty="0">
                <a:solidFill>
                  <a:schemeClr val="accent2">
                    <a:lumMod val="60000"/>
                    <a:lumOff val="40000"/>
                  </a:schemeClr>
                </a:solidFill>
              </a:rPr>
              <a:t> F</a:t>
            </a:r>
            <a:r>
              <a:rPr lang="en-US" sz="2400" dirty="0">
                <a:solidFill>
                  <a:schemeClr val="accent2">
                    <a:lumMod val="60000"/>
                    <a:lumOff val="40000"/>
                  </a:schemeClr>
                </a:solidFill>
              </a:rPr>
              <a:t>actor – fertilizer for the neurons.</a:t>
            </a:r>
          </a:p>
          <a:p>
            <a:pPr marL="342900" indent="-342900">
              <a:lnSpc>
                <a:spcPts val="2300"/>
              </a:lnSpc>
              <a:spcAft>
                <a:spcPts val="1200"/>
              </a:spcAft>
              <a:buFont typeface="Arial" panose="020B0604020202020204" pitchFamily="34" charset="0"/>
              <a:buChar char="•"/>
            </a:pPr>
            <a:r>
              <a:rPr lang="en-US" sz="2400" dirty="0" smtClean="0">
                <a:solidFill>
                  <a:schemeClr val="bg1"/>
                </a:solidFill>
              </a:rPr>
              <a:t>Pro-BDNF </a:t>
            </a:r>
            <a:r>
              <a:rPr lang="en-US" sz="2400" dirty="0">
                <a:solidFill>
                  <a:schemeClr val="bg1"/>
                </a:solidFill>
              </a:rPr>
              <a:t>– </a:t>
            </a:r>
            <a:r>
              <a:rPr lang="en-US" sz="2400" dirty="0" smtClean="0">
                <a:solidFill>
                  <a:schemeClr val="bg1"/>
                </a:solidFill>
              </a:rPr>
              <a:t>“weed killer”</a:t>
            </a:r>
            <a:endParaRPr lang="en-US" sz="2400" dirty="0">
              <a:solidFill>
                <a:schemeClr val="bg1"/>
              </a:solidFill>
            </a:endParaRPr>
          </a:p>
        </p:txBody>
      </p:sp>
    </p:spTree>
    <p:extLst>
      <p:ext uri="{BB962C8B-B14F-4D97-AF65-F5344CB8AC3E}">
        <p14:creationId xmlns:p14="http://schemas.microsoft.com/office/powerpoint/2010/main" val="258028022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B D N F</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b="1" dirty="0">
                <a:solidFill>
                  <a:schemeClr val="accent2">
                    <a:lumMod val="60000"/>
                    <a:lumOff val="40000"/>
                  </a:schemeClr>
                </a:solidFill>
              </a:rPr>
              <a:t>B</a:t>
            </a:r>
            <a:r>
              <a:rPr lang="en-US" sz="2400" dirty="0">
                <a:solidFill>
                  <a:schemeClr val="accent2">
                    <a:lumMod val="60000"/>
                    <a:lumOff val="40000"/>
                  </a:schemeClr>
                </a:solidFill>
              </a:rPr>
              <a:t>rain</a:t>
            </a:r>
            <a:r>
              <a:rPr lang="en-US" sz="2400" b="1" dirty="0">
                <a:solidFill>
                  <a:schemeClr val="accent2">
                    <a:lumMod val="60000"/>
                    <a:lumOff val="40000"/>
                  </a:schemeClr>
                </a:solidFill>
              </a:rPr>
              <a:t> D</a:t>
            </a:r>
            <a:r>
              <a:rPr lang="en-US" sz="2400" dirty="0">
                <a:solidFill>
                  <a:schemeClr val="accent2">
                    <a:lumMod val="60000"/>
                    <a:lumOff val="40000"/>
                  </a:schemeClr>
                </a:solidFill>
              </a:rPr>
              <a:t>erived</a:t>
            </a:r>
            <a:r>
              <a:rPr lang="en-US" sz="2400" b="1" dirty="0">
                <a:solidFill>
                  <a:schemeClr val="accent2">
                    <a:lumMod val="60000"/>
                    <a:lumOff val="40000"/>
                  </a:schemeClr>
                </a:solidFill>
              </a:rPr>
              <a:t> </a:t>
            </a:r>
            <a:r>
              <a:rPr lang="en-US" sz="2400" b="1" dirty="0" err="1">
                <a:solidFill>
                  <a:schemeClr val="accent2">
                    <a:lumMod val="60000"/>
                    <a:lumOff val="40000"/>
                  </a:schemeClr>
                </a:solidFill>
              </a:rPr>
              <a:t>N</a:t>
            </a:r>
            <a:r>
              <a:rPr lang="en-US" sz="2400" dirty="0" err="1">
                <a:solidFill>
                  <a:schemeClr val="accent2">
                    <a:lumMod val="60000"/>
                    <a:lumOff val="40000"/>
                  </a:schemeClr>
                </a:solidFill>
              </a:rPr>
              <a:t>eurotrophic</a:t>
            </a:r>
            <a:r>
              <a:rPr lang="en-US" sz="2400" b="1" dirty="0">
                <a:solidFill>
                  <a:schemeClr val="accent2">
                    <a:lumMod val="60000"/>
                    <a:lumOff val="40000"/>
                  </a:schemeClr>
                </a:solidFill>
              </a:rPr>
              <a:t> F</a:t>
            </a:r>
            <a:r>
              <a:rPr lang="en-US" sz="2400" dirty="0">
                <a:solidFill>
                  <a:schemeClr val="accent2">
                    <a:lumMod val="60000"/>
                    <a:lumOff val="40000"/>
                  </a:schemeClr>
                </a:solidFill>
              </a:rPr>
              <a:t>actor – fertilizer for the neurons.</a:t>
            </a:r>
          </a:p>
          <a:p>
            <a:pPr marL="342900"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Pro-BDNF </a:t>
            </a:r>
            <a:r>
              <a:rPr lang="en-US" sz="2400" dirty="0">
                <a:solidFill>
                  <a:schemeClr val="accent2">
                    <a:lumMod val="60000"/>
                    <a:lumOff val="40000"/>
                  </a:schemeClr>
                </a:solidFill>
              </a:rPr>
              <a:t>– </a:t>
            </a:r>
            <a:r>
              <a:rPr lang="en-US" sz="2400" dirty="0" smtClean="0">
                <a:solidFill>
                  <a:schemeClr val="accent2">
                    <a:lumMod val="60000"/>
                    <a:lumOff val="40000"/>
                  </a:schemeClr>
                </a:solidFill>
              </a:rPr>
              <a:t>“weed killer”</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An enzyme must cleave pro-BDNF to </a:t>
            </a:r>
            <a:r>
              <a:rPr lang="en-US" sz="2400" dirty="0" smtClean="0">
                <a:solidFill>
                  <a:schemeClr val="bg1"/>
                </a:solidFill>
              </a:rPr>
              <a:t>BDNF.</a:t>
            </a:r>
            <a:endParaRPr lang="en-US" sz="2400" dirty="0">
              <a:solidFill>
                <a:schemeClr val="bg1"/>
              </a:solidFill>
            </a:endParaRPr>
          </a:p>
        </p:txBody>
      </p:sp>
    </p:spTree>
    <p:extLst>
      <p:ext uri="{BB962C8B-B14F-4D97-AF65-F5344CB8AC3E}">
        <p14:creationId xmlns:p14="http://schemas.microsoft.com/office/powerpoint/2010/main" val="72833618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B D N F</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b="1" dirty="0">
                <a:solidFill>
                  <a:schemeClr val="accent2">
                    <a:lumMod val="60000"/>
                    <a:lumOff val="40000"/>
                  </a:schemeClr>
                </a:solidFill>
              </a:rPr>
              <a:t>B</a:t>
            </a:r>
            <a:r>
              <a:rPr lang="en-US" sz="2400" dirty="0">
                <a:solidFill>
                  <a:schemeClr val="accent2">
                    <a:lumMod val="60000"/>
                    <a:lumOff val="40000"/>
                  </a:schemeClr>
                </a:solidFill>
              </a:rPr>
              <a:t>rain</a:t>
            </a:r>
            <a:r>
              <a:rPr lang="en-US" sz="2400" b="1" dirty="0">
                <a:solidFill>
                  <a:schemeClr val="accent2">
                    <a:lumMod val="60000"/>
                    <a:lumOff val="40000"/>
                  </a:schemeClr>
                </a:solidFill>
              </a:rPr>
              <a:t> D</a:t>
            </a:r>
            <a:r>
              <a:rPr lang="en-US" sz="2400" dirty="0">
                <a:solidFill>
                  <a:schemeClr val="accent2">
                    <a:lumMod val="60000"/>
                    <a:lumOff val="40000"/>
                  </a:schemeClr>
                </a:solidFill>
              </a:rPr>
              <a:t>erived</a:t>
            </a:r>
            <a:r>
              <a:rPr lang="en-US" sz="2400" b="1" dirty="0">
                <a:solidFill>
                  <a:schemeClr val="accent2">
                    <a:lumMod val="60000"/>
                    <a:lumOff val="40000"/>
                  </a:schemeClr>
                </a:solidFill>
              </a:rPr>
              <a:t> </a:t>
            </a:r>
            <a:r>
              <a:rPr lang="en-US" sz="2400" b="1" dirty="0" err="1">
                <a:solidFill>
                  <a:schemeClr val="accent2">
                    <a:lumMod val="60000"/>
                    <a:lumOff val="40000"/>
                  </a:schemeClr>
                </a:solidFill>
              </a:rPr>
              <a:t>N</a:t>
            </a:r>
            <a:r>
              <a:rPr lang="en-US" sz="2400" dirty="0" err="1">
                <a:solidFill>
                  <a:schemeClr val="accent2">
                    <a:lumMod val="60000"/>
                    <a:lumOff val="40000"/>
                  </a:schemeClr>
                </a:solidFill>
              </a:rPr>
              <a:t>eurotrophic</a:t>
            </a:r>
            <a:r>
              <a:rPr lang="en-US" sz="2400" b="1" dirty="0">
                <a:solidFill>
                  <a:schemeClr val="accent2">
                    <a:lumMod val="60000"/>
                    <a:lumOff val="40000"/>
                  </a:schemeClr>
                </a:solidFill>
              </a:rPr>
              <a:t> F</a:t>
            </a:r>
            <a:r>
              <a:rPr lang="en-US" sz="2400" dirty="0">
                <a:solidFill>
                  <a:schemeClr val="accent2">
                    <a:lumMod val="60000"/>
                    <a:lumOff val="40000"/>
                  </a:schemeClr>
                </a:solidFill>
              </a:rPr>
              <a:t>actor – fertilizer for the neurons.</a:t>
            </a:r>
          </a:p>
          <a:p>
            <a:pPr marL="342900"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Pro-BDNF </a:t>
            </a:r>
            <a:r>
              <a:rPr lang="en-US" sz="2400" dirty="0">
                <a:solidFill>
                  <a:schemeClr val="accent2">
                    <a:lumMod val="60000"/>
                    <a:lumOff val="40000"/>
                  </a:schemeClr>
                </a:solidFill>
              </a:rPr>
              <a:t>– </a:t>
            </a:r>
            <a:r>
              <a:rPr lang="en-US" sz="2400" dirty="0" smtClean="0">
                <a:solidFill>
                  <a:schemeClr val="accent2">
                    <a:lumMod val="60000"/>
                    <a:lumOff val="40000"/>
                  </a:schemeClr>
                </a:solidFill>
              </a:rPr>
              <a:t>“weed killer”</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An enzyme must cleave pro-BDNF to </a:t>
            </a:r>
            <a:r>
              <a:rPr lang="en-US" sz="2400" dirty="0" smtClean="0">
                <a:solidFill>
                  <a:schemeClr val="accent2">
                    <a:lumMod val="60000"/>
                    <a:lumOff val="40000"/>
                  </a:schemeClr>
                </a:solidFill>
              </a:rPr>
              <a:t>BDNF.</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What determines if the neural circuit has the enzyme to cleave pro-BDNF to BDNF</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62856025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B D N F</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b="1" dirty="0">
                <a:solidFill>
                  <a:schemeClr val="accent2">
                    <a:lumMod val="60000"/>
                    <a:lumOff val="40000"/>
                  </a:schemeClr>
                </a:solidFill>
              </a:rPr>
              <a:t>B</a:t>
            </a:r>
            <a:r>
              <a:rPr lang="en-US" sz="2400" dirty="0">
                <a:solidFill>
                  <a:schemeClr val="accent2">
                    <a:lumMod val="60000"/>
                    <a:lumOff val="40000"/>
                  </a:schemeClr>
                </a:solidFill>
              </a:rPr>
              <a:t>rain</a:t>
            </a:r>
            <a:r>
              <a:rPr lang="en-US" sz="2400" b="1" dirty="0">
                <a:solidFill>
                  <a:schemeClr val="accent2">
                    <a:lumMod val="60000"/>
                    <a:lumOff val="40000"/>
                  </a:schemeClr>
                </a:solidFill>
              </a:rPr>
              <a:t> D</a:t>
            </a:r>
            <a:r>
              <a:rPr lang="en-US" sz="2400" dirty="0">
                <a:solidFill>
                  <a:schemeClr val="accent2">
                    <a:lumMod val="60000"/>
                    <a:lumOff val="40000"/>
                  </a:schemeClr>
                </a:solidFill>
              </a:rPr>
              <a:t>erived</a:t>
            </a:r>
            <a:r>
              <a:rPr lang="en-US" sz="2400" b="1" dirty="0">
                <a:solidFill>
                  <a:schemeClr val="accent2">
                    <a:lumMod val="60000"/>
                    <a:lumOff val="40000"/>
                  </a:schemeClr>
                </a:solidFill>
              </a:rPr>
              <a:t> </a:t>
            </a:r>
            <a:r>
              <a:rPr lang="en-US" sz="2400" b="1" dirty="0" err="1">
                <a:solidFill>
                  <a:schemeClr val="accent2">
                    <a:lumMod val="60000"/>
                    <a:lumOff val="40000"/>
                  </a:schemeClr>
                </a:solidFill>
              </a:rPr>
              <a:t>N</a:t>
            </a:r>
            <a:r>
              <a:rPr lang="en-US" sz="2400" dirty="0" err="1">
                <a:solidFill>
                  <a:schemeClr val="accent2">
                    <a:lumMod val="60000"/>
                    <a:lumOff val="40000"/>
                  </a:schemeClr>
                </a:solidFill>
              </a:rPr>
              <a:t>eurotrophic</a:t>
            </a:r>
            <a:r>
              <a:rPr lang="en-US" sz="2400" b="1" dirty="0">
                <a:solidFill>
                  <a:schemeClr val="accent2">
                    <a:lumMod val="60000"/>
                    <a:lumOff val="40000"/>
                  </a:schemeClr>
                </a:solidFill>
              </a:rPr>
              <a:t> F</a:t>
            </a:r>
            <a:r>
              <a:rPr lang="en-US" sz="2400" dirty="0">
                <a:solidFill>
                  <a:schemeClr val="accent2">
                    <a:lumMod val="60000"/>
                    <a:lumOff val="40000"/>
                  </a:schemeClr>
                </a:solidFill>
              </a:rPr>
              <a:t>actor – fertilizer for the neurons.</a:t>
            </a:r>
          </a:p>
          <a:p>
            <a:pPr marL="342900"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Pro-BDNF </a:t>
            </a:r>
            <a:r>
              <a:rPr lang="en-US" sz="2400" dirty="0">
                <a:solidFill>
                  <a:schemeClr val="accent2">
                    <a:lumMod val="60000"/>
                    <a:lumOff val="40000"/>
                  </a:schemeClr>
                </a:solidFill>
              </a:rPr>
              <a:t>– </a:t>
            </a:r>
            <a:r>
              <a:rPr lang="en-US" sz="2400" dirty="0" smtClean="0">
                <a:solidFill>
                  <a:schemeClr val="accent2">
                    <a:lumMod val="60000"/>
                    <a:lumOff val="40000"/>
                  </a:schemeClr>
                </a:solidFill>
              </a:rPr>
              <a:t>“weed killer”</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An enzyme must cleave pro-BDNF to </a:t>
            </a:r>
            <a:r>
              <a:rPr lang="en-US" sz="2400" dirty="0" smtClean="0">
                <a:solidFill>
                  <a:schemeClr val="accent2">
                    <a:lumMod val="60000"/>
                    <a:lumOff val="40000"/>
                  </a:schemeClr>
                </a:solidFill>
              </a:rPr>
              <a:t>BDNF.</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What determines if the neural circuit has the enzyme to cleave pro-BDNF to BDNF?</a:t>
            </a:r>
          </a:p>
          <a:p>
            <a:pPr marL="342900" indent="-342900">
              <a:lnSpc>
                <a:spcPts val="2300"/>
              </a:lnSpc>
              <a:spcAft>
                <a:spcPts val="1200"/>
              </a:spcAft>
              <a:buFont typeface="Arial" panose="020B0604020202020204" pitchFamily="34" charset="0"/>
              <a:buChar char="•"/>
            </a:pPr>
            <a:r>
              <a:rPr lang="en-US" sz="2400" dirty="0">
                <a:solidFill>
                  <a:schemeClr val="bg1"/>
                </a:solidFill>
              </a:rPr>
              <a:t>The Activity of the circuit </a:t>
            </a:r>
            <a:r>
              <a:rPr lang="en-US" sz="2400" dirty="0" smtClean="0">
                <a:solidFill>
                  <a:schemeClr val="bg1"/>
                </a:solidFill>
              </a:rPr>
              <a:t>itself.</a:t>
            </a:r>
            <a:endParaRPr lang="en-US" sz="2400" dirty="0">
              <a:solidFill>
                <a:schemeClr val="bg1"/>
              </a:solidFill>
            </a:endParaRPr>
          </a:p>
        </p:txBody>
      </p:sp>
    </p:spTree>
    <p:extLst>
      <p:ext uri="{BB962C8B-B14F-4D97-AF65-F5344CB8AC3E}">
        <p14:creationId xmlns:p14="http://schemas.microsoft.com/office/powerpoint/2010/main" val="287528670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B D N F</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b="1" dirty="0">
                <a:solidFill>
                  <a:schemeClr val="accent2">
                    <a:lumMod val="60000"/>
                    <a:lumOff val="40000"/>
                  </a:schemeClr>
                </a:solidFill>
              </a:rPr>
              <a:t>B</a:t>
            </a:r>
            <a:r>
              <a:rPr lang="en-US" sz="2400" dirty="0">
                <a:solidFill>
                  <a:schemeClr val="accent2">
                    <a:lumMod val="60000"/>
                    <a:lumOff val="40000"/>
                  </a:schemeClr>
                </a:solidFill>
              </a:rPr>
              <a:t>rain</a:t>
            </a:r>
            <a:r>
              <a:rPr lang="en-US" sz="2400" b="1" dirty="0">
                <a:solidFill>
                  <a:schemeClr val="accent2">
                    <a:lumMod val="60000"/>
                    <a:lumOff val="40000"/>
                  </a:schemeClr>
                </a:solidFill>
              </a:rPr>
              <a:t> D</a:t>
            </a:r>
            <a:r>
              <a:rPr lang="en-US" sz="2400" dirty="0">
                <a:solidFill>
                  <a:schemeClr val="accent2">
                    <a:lumMod val="60000"/>
                    <a:lumOff val="40000"/>
                  </a:schemeClr>
                </a:solidFill>
              </a:rPr>
              <a:t>erived</a:t>
            </a:r>
            <a:r>
              <a:rPr lang="en-US" sz="2400" b="1" dirty="0">
                <a:solidFill>
                  <a:schemeClr val="accent2">
                    <a:lumMod val="60000"/>
                    <a:lumOff val="40000"/>
                  </a:schemeClr>
                </a:solidFill>
              </a:rPr>
              <a:t> </a:t>
            </a:r>
            <a:r>
              <a:rPr lang="en-US" sz="2400" b="1" dirty="0" err="1">
                <a:solidFill>
                  <a:schemeClr val="accent2">
                    <a:lumMod val="60000"/>
                    <a:lumOff val="40000"/>
                  </a:schemeClr>
                </a:solidFill>
              </a:rPr>
              <a:t>N</a:t>
            </a:r>
            <a:r>
              <a:rPr lang="en-US" sz="2400" dirty="0" err="1">
                <a:solidFill>
                  <a:schemeClr val="accent2">
                    <a:lumMod val="60000"/>
                    <a:lumOff val="40000"/>
                  </a:schemeClr>
                </a:solidFill>
              </a:rPr>
              <a:t>eurotrophic</a:t>
            </a:r>
            <a:r>
              <a:rPr lang="en-US" sz="2400" b="1" dirty="0">
                <a:solidFill>
                  <a:schemeClr val="accent2">
                    <a:lumMod val="60000"/>
                    <a:lumOff val="40000"/>
                  </a:schemeClr>
                </a:solidFill>
              </a:rPr>
              <a:t> F</a:t>
            </a:r>
            <a:r>
              <a:rPr lang="en-US" sz="2400" dirty="0">
                <a:solidFill>
                  <a:schemeClr val="accent2">
                    <a:lumMod val="60000"/>
                    <a:lumOff val="40000"/>
                  </a:schemeClr>
                </a:solidFill>
              </a:rPr>
              <a:t>actor – fertilizer for the neurons.</a:t>
            </a:r>
          </a:p>
          <a:p>
            <a:pPr marL="342900"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Pro-BDNF </a:t>
            </a:r>
            <a:r>
              <a:rPr lang="en-US" sz="2400" dirty="0">
                <a:solidFill>
                  <a:schemeClr val="accent2">
                    <a:lumMod val="60000"/>
                    <a:lumOff val="40000"/>
                  </a:schemeClr>
                </a:solidFill>
              </a:rPr>
              <a:t>– </a:t>
            </a:r>
            <a:r>
              <a:rPr lang="en-US" sz="2400" dirty="0" smtClean="0">
                <a:solidFill>
                  <a:schemeClr val="accent2">
                    <a:lumMod val="60000"/>
                    <a:lumOff val="40000"/>
                  </a:schemeClr>
                </a:solidFill>
              </a:rPr>
              <a:t>“weed killer”</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An enzyme must cleave pro-BDNF to </a:t>
            </a:r>
            <a:r>
              <a:rPr lang="en-US" sz="2400" dirty="0" smtClean="0">
                <a:solidFill>
                  <a:schemeClr val="accent2">
                    <a:lumMod val="60000"/>
                    <a:lumOff val="40000"/>
                  </a:schemeClr>
                </a:solidFill>
              </a:rPr>
              <a:t>BDNF.</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What determines if the neural circuit has the enzyme to cleave pro-BDNF to BDNF?</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The Activity of the circuit </a:t>
            </a:r>
            <a:r>
              <a:rPr lang="en-US" sz="2400" dirty="0" smtClean="0">
                <a:solidFill>
                  <a:schemeClr val="accent2">
                    <a:lumMod val="60000"/>
                    <a:lumOff val="40000"/>
                  </a:schemeClr>
                </a:solidFill>
              </a:rPr>
              <a:t>itself.</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Imagination &amp; neural </a:t>
            </a:r>
            <a:r>
              <a:rPr lang="en-US" sz="2400" dirty="0" smtClean="0">
                <a:solidFill>
                  <a:schemeClr val="bg1"/>
                </a:solidFill>
              </a:rPr>
              <a:t>activity.</a:t>
            </a:r>
            <a:endParaRPr lang="en-US" sz="2400" dirty="0">
              <a:solidFill>
                <a:schemeClr val="bg1"/>
              </a:solidFill>
            </a:endParaRPr>
          </a:p>
        </p:txBody>
      </p:sp>
    </p:spTree>
    <p:extLst>
      <p:ext uri="{BB962C8B-B14F-4D97-AF65-F5344CB8AC3E}">
        <p14:creationId xmlns:p14="http://schemas.microsoft.com/office/powerpoint/2010/main" val="120794849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B D N F</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b="1" dirty="0">
                <a:solidFill>
                  <a:schemeClr val="accent2">
                    <a:lumMod val="60000"/>
                    <a:lumOff val="40000"/>
                  </a:schemeClr>
                </a:solidFill>
              </a:rPr>
              <a:t>B</a:t>
            </a:r>
            <a:r>
              <a:rPr lang="en-US" sz="2400" dirty="0">
                <a:solidFill>
                  <a:schemeClr val="accent2">
                    <a:lumMod val="60000"/>
                    <a:lumOff val="40000"/>
                  </a:schemeClr>
                </a:solidFill>
              </a:rPr>
              <a:t>rain</a:t>
            </a:r>
            <a:r>
              <a:rPr lang="en-US" sz="2400" b="1" dirty="0">
                <a:solidFill>
                  <a:schemeClr val="accent2">
                    <a:lumMod val="60000"/>
                    <a:lumOff val="40000"/>
                  </a:schemeClr>
                </a:solidFill>
              </a:rPr>
              <a:t> D</a:t>
            </a:r>
            <a:r>
              <a:rPr lang="en-US" sz="2400" dirty="0">
                <a:solidFill>
                  <a:schemeClr val="accent2">
                    <a:lumMod val="60000"/>
                    <a:lumOff val="40000"/>
                  </a:schemeClr>
                </a:solidFill>
              </a:rPr>
              <a:t>erived</a:t>
            </a:r>
            <a:r>
              <a:rPr lang="en-US" sz="2400" b="1" dirty="0">
                <a:solidFill>
                  <a:schemeClr val="accent2">
                    <a:lumMod val="60000"/>
                    <a:lumOff val="40000"/>
                  </a:schemeClr>
                </a:solidFill>
              </a:rPr>
              <a:t> </a:t>
            </a:r>
            <a:r>
              <a:rPr lang="en-US" sz="2400" b="1" dirty="0" err="1">
                <a:solidFill>
                  <a:schemeClr val="accent2">
                    <a:lumMod val="60000"/>
                    <a:lumOff val="40000"/>
                  </a:schemeClr>
                </a:solidFill>
              </a:rPr>
              <a:t>N</a:t>
            </a:r>
            <a:r>
              <a:rPr lang="en-US" sz="2400" dirty="0" err="1">
                <a:solidFill>
                  <a:schemeClr val="accent2">
                    <a:lumMod val="60000"/>
                    <a:lumOff val="40000"/>
                  </a:schemeClr>
                </a:solidFill>
              </a:rPr>
              <a:t>eurotrophic</a:t>
            </a:r>
            <a:r>
              <a:rPr lang="en-US" sz="2400" b="1" dirty="0">
                <a:solidFill>
                  <a:schemeClr val="accent2">
                    <a:lumMod val="60000"/>
                    <a:lumOff val="40000"/>
                  </a:schemeClr>
                </a:solidFill>
              </a:rPr>
              <a:t> F</a:t>
            </a:r>
            <a:r>
              <a:rPr lang="en-US" sz="2400" dirty="0">
                <a:solidFill>
                  <a:schemeClr val="accent2">
                    <a:lumMod val="60000"/>
                    <a:lumOff val="40000"/>
                  </a:schemeClr>
                </a:solidFill>
              </a:rPr>
              <a:t>actor – fertilizer for the neurons.</a:t>
            </a:r>
          </a:p>
          <a:p>
            <a:pPr marL="342900"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Pro-BDNF </a:t>
            </a:r>
            <a:r>
              <a:rPr lang="en-US" sz="2400" dirty="0">
                <a:solidFill>
                  <a:schemeClr val="accent2">
                    <a:lumMod val="60000"/>
                    <a:lumOff val="40000"/>
                  </a:schemeClr>
                </a:solidFill>
              </a:rPr>
              <a:t>– </a:t>
            </a:r>
            <a:r>
              <a:rPr lang="en-US" sz="2400" dirty="0" smtClean="0">
                <a:solidFill>
                  <a:schemeClr val="accent2">
                    <a:lumMod val="60000"/>
                    <a:lumOff val="40000"/>
                  </a:schemeClr>
                </a:solidFill>
              </a:rPr>
              <a:t>“weed killer”</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An enzyme must cleave pro-BDNF to </a:t>
            </a:r>
            <a:r>
              <a:rPr lang="en-US" sz="2400" dirty="0" smtClean="0">
                <a:solidFill>
                  <a:schemeClr val="accent2">
                    <a:lumMod val="60000"/>
                    <a:lumOff val="40000"/>
                  </a:schemeClr>
                </a:solidFill>
              </a:rPr>
              <a:t>BDNF.</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What determines if the neural circuit has the enzyme to cleave pro-BDNF to BDNF?</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The Activity of the circuit </a:t>
            </a:r>
            <a:r>
              <a:rPr lang="en-US" sz="2400" dirty="0" smtClean="0">
                <a:solidFill>
                  <a:schemeClr val="accent2">
                    <a:lumMod val="60000"/>
                    <a:lumOff val="40000"/>
                  </a:schemeClr>
                </a:solidFill>
              </a:rPr>
              <a:t>itself.</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Imagination &amp; neural </a:t>
            </a:r>
            <a:r>
              <a:rPr lang="en-US" sz="2400" dirty="0" smtClean="0">
                <a:solidFill>
                  <a:schemeClr val="accent2">
                    <a:lumMod val="60000"/>
                    <a:lumOff val="40000"/>
                  </a:schemeClr>
                </a:solidFill>
              </a:rPr>
              <a:t>activity.</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Every thought must be brought captive to </a:t>
            </a:r>
            <a:r>
              <a:rPr lang="en-US" sz="2400" dirty="0" smtClean="0">
                <a:solidFill>
                  <a:schemeClr val="bg1"/>
                </a:solidFill>
              </a:rPr>
              <a:t>Christ.</a:t>
            </a:r>
            <a:endParaRPr lang="en-US" sz="2400" dirty="0">
              <a:solidFill>
                <a:schemeClr val="bg1"/>
              </a:solidFill>
            </a:endParaRPr>
          </a:p>
        </p:txBody>
      </p:sp>
    </p:spTree>
    <p:extLst>
      <p:ext uri="{BB962C8B-B14F-4D97-AF65-F5344CB8AC3E}">
        <p14:creationId xmlns:p14="http://schemas.microsoft.com/office/powerpoint/2010/main" val="396376769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NEUROPLASTICITY</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bg1"/>
                </a:solidFill>
              </a:rPr>
              <a:t>The Brain can change – structurally – </a:t>
            </a:r>
            <a:r>
              <a:rPr lang="en-US" sz="2400" dirty="0" smtClean="0">
                <a:solidFill>
                  <a:schemeClr val="bg1"/>
                </a:solidFill>
              </a:rPr>
              <a:t>rewire. </a:t>
            </a:r>
            <a:endParaRPr lang="en-US" sz="2400" dirty="0">
              <a:solidFill>
                <a:schemeClr val="bg1"/>
              </a:solidFill>
            </a:endParaRPr>
          </a:p>
        </p:txBody>
      </p:sp>
    </p:spTree>
    <p:extLst>
      <p:ext uri="{BB962C8B-B14F-4D97-AF65-F5344CB8AC3E}">
        <p14:creationId xmlns:p14="http://schemas.microsoft.com/office/powerpoint/2010/main" val="304995507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NEUROPLASTICITY</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The Brain can change – structurally – </a:t>
            </a:r>
            <a:r>
              <a:rPr lang="en-US" sz="2400" dirty="0" smtClean="0">
                <a:solidFill>
                  <a:schemeClr val="accent2">
                    <a:lumMod val="60000"/>
                    <a:lumOff val="40000"/>
                  </a:schemeClr>
                </a:solidFill>
              </a:rPr>
              <a:t>rewire. </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But only if we change which circuits are </a:t>
            </a:r>
            <a:r>
              <a:rPr lang="en-US" sz="2400" dirty="0" smtClean="0">
                <a:solidFill>
                  <a:schemeClr val="bg1"/>
                </a:solidFill>
              </a:rPr>
              <a:t>firing.</a:t>
            </a:r>
            <a:endParaRPr lang="en-US" sz="2400" dirty="0">
              <a:solidFill>
                <a:schemeClr val="bg1"/>
              </a:solidFill>
            </a:endParaRPr>
          </a:p>
        </p:txBody>
      </p:sp>
    </p:spTree>
    <p:extLst>
      <p:ext uri="{BB962C8B-B14F-4D97-AF65-F5344CB8AC3E}">
        <p14:creationId xmlns:p14="http://schemas.microsoft.com/office/powerpoint/2010/main" val="229128849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NEUROPLASTICITY</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The Brain can change – structurally – </a:t>
            </a:r>
            <a:r>
              <a:rPr lang="en-US" sz="2400" dirty="0" smtClean="0">
                <a:solidFill>
                  <a:schemeClr val="accent2">
                    <a:lumMod val="60000"/>
                    <a:lumOff val="40000"/>
                  </a:schemeClr>
                </a:solidFill>
              </a:rPr>
              <a:t>rewire. </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But only if we change which circuits are </a:t>
            </a:r>
            <a:r>
              <a:rPr lang="en-US" sz="2400" dirty="0" smtClean="0">
                <a:solidFill>
                  <a:schemeClr val="accent2">
                    <a:lumMod val="60000"/>
                    <a:lumOff val="40000"/>
                  </a:schemeClr>
                </a:solidFill>
              </a:rPr>
              <a:t>firing.</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If we have theologies that chronically fire fear circuits they grow stronger – resulting in greater inflammatory cascades, with greater risk of:</a:t>
            </a:r>
          </a:p>
          <a:p>
            <a:pPr marL="800100" lvl="1" indent="-342900">
              <a:lnSpc>
                <a:spcPts val="1200"/>
              </a:lnSpc>
              <a:spcAft>
                <a:spcPts val="1200"/>
              </a:spcAft>
              <a:buFont typeface="Arial" panose="020B0604020202020204" pitchFamily="34" charset="0"/>
              <a:buChar char="•"/>
            </a:pPr>
            <a:r>
              <a:rPr lang="en-US" sz="1800" dirty="0">
                <a:solidFill>
                  <a:schemeClr val="bg1">
                    <a:lumMod val="85000"/>
                  </a:schemeClr>
                </a:solidFill>
              </a:rPr>
              <a:t>Mental health problems (depression, dementia)</a:t>
            </a:r>
          </a:p>
          <a:p>
            <a:pPr marL="800100" lvl="1" indent="-342900">
              <a:lnSpc>
                <a:spcPts val="1200"/>
              </a:lnSpc>
              <a:spcAft>
                <a:spcPts val="1200"/>
              </a:spcAft>
              <a:buFont typeface="Arial" panose="020B0604020202020204" pitchFamily="34" charset="0"/>
              <a:buChar char="•"/>
            </a:pPr>
            <a:r>
              <a:rPr lang="en-US" sz="1800" dirty="0">
                <a:solidFill>
                  <a:schemeClr val="bg1">
                    <a:lumMod val="85000"/>
                  </a:schemeClr>
                </a:solidFill>
              </a:rPr>
              <a:t>Relationship conflict</a:t>
            </a:r>
          </a:p>
          <a:p>
            <a:pPr marL="800100" lvl="1" indent="-342900">
              <a:lnSpc>
                <a:spcPts val="1200"/>
              </a:lnSpc>
              <a:spcAft>
                <a:spcPts val="1200"/>
              </a:spcAft>
              <a:buFont typeface="Arial" panose="020B0604020202020204" pitchFamily="34" charset="0"/>
              <a:buChar char="•"/>
            </a:pPr>
            <a:r>
              <a:rPr lang="en-US" sz="1800" dirty="0">
                <a:solidFill>
                  <a:schemeClr val="bg1">
                    <a:lumMod val="85000"/>
                  </a:schemeClr>
                </a:solidFill>
              </a:rPr>
              <a:t>Physical health </a:t>
            </a:r>
            <a:r>
              <a:rPr lang="en-US" sz="1800" dirty="0" smtClean="0">
                <a:solidFill>
                  <a:schemeClr val="bg1">
                    <a:lumMod val="85000"/>
                  </a:schemeClr>
                </a:solidFill>
              </a:rPr>
              <a:t>problems</a:t>
            </a:r>
            <a:endParaRPr lang="en-US" sz="1800" dirty="0">
              <a:solidFill>
                <a:schemeClr val="bg1">
                  <a:lumMod val="85000"/>
                </a:schemeClr>
              </a:solidFill>
            </a:endParaRPr>
          </a:p>
        </p:txBody>
      </p:sp>
    </p:spTree>
    <p:extLst>
      <p:ext uri="{BB962C8B-B14F-4D97-AF65-F5344CB8AC3E}">
        <p14:creationId xmlns:p14="http://schemas.microsoft.com/office/powerpoint/2010/main" val="3654111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GEORGE W. BUSH - SEPTEMBER 20, 2001</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smtClean="0">
                <a:solidFill>
                  <a:schemeClr val="accent2">
                    <a:lumMod val="60000"/>
                    <a:lumOff val="40000"/>
                  </a:schemeClr>
                </a:solidFill>
              </a:rPr>
              <a:t>Addresses </a:t>
            </a:r>
            <a:r>
              <a:rPr lang="en-US" sz="2400" dirty="0">
                <a:solidFill>
                  <a:schemeClr val="accent2">
                    <a:lumMod val="60000"/>
                    <a:lumOff val="40000"/>
                  </a:schemeClr>
                </a:solidFill>
              </a:rPr>
              <a:t>a joint session of congress</a:t>
            </a:r>
            <a:r>
              <a:rPr lang="en-US" sz="2400" dirty="0" smtClean="0">
                <a:solidFill>
                  <a:schemeClr val="accent2">
                    <a:lumMod val="60000"/>
                    <a:lumOff val="40000"/>
                  </a:schemeClr>
                </a:solidFill>
              </a:rPr>
              <a:t>:</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“Whether we bring our enemies to justice or bring justice to our enemies, justice will be done.” </a:t>
            </a:r>
          </a:p>
          <a:p>
            <a:pPr marL="800100" lvl="1" indent="-342900">
              <a:lnSpc>
                <a:spcPts val="2500"/>
              </a:lnSpc>
              <a:spcAft>
                <a:spcPts val="1200"/>
              </a:spcAft>
              <a:buFont typeface="Arial" panose="020B0604020202020204" pitchFamily="34" charset="0"/>
              <a:buChar char="•"/>
            </a:pPr>
            <a:r>
              <a:rPr lang="en-US" sz="2400" dirty="0">
                <a:solidFill>
                  <a:schemeClr val="bg1"/>
                </a:solidFill>
              </a:rPr>
              <a:t>The United States </a:t>
            </a:r>
            <a:r>
              <a:rPr lang="en-US" sz="2400" dirty="0" smtClean="0">
                <a:solidFill>
                  <a:schemeClr val="bg1"/>
                </a:solidFill>
              </a:rPr>
              <a:t>will </a:t>
            </a:r>
            <a:r>
              <a:rPr lang="en-US" sz="2400" dirty="0">
                <a:solidFill>
                  <a:schemeClr val="bg1"/>
                </a:solidFill>
              </a:rPr>
              <a:t>hunt down and inflict punishment upon those responsible for this heinous crime. </a:t>
            </a:r>
          </a:p>
        </p:txBody>
      </p:sp>
    </p:spTree>
    <p:extLst>
      <p:ext uri="{BB962C8B-B14F-4D97-AF65-F5344CB8AC3E}">
        <p14:creationId xmlns:p14="http://schemas.microsoft.com/office/powerpoint/2010/main" val="32414836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NEUROPLASTICITY</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The Brain can change – structurally – </a:t>
            </a:r>
            <a:r>
              <a:rPr lang="en-US" sz="2400" dirty="0" smtClean="0">
                <a:solidFill>
                  <a:schemeClr val="accent2">
                    <a:lumMod val="60000"/>
                    <a:lumOff val="40000"/>
                  </a:schemeClr>
                </a:solidFill>
              </a:rPr>
              <a:t>rewire. </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But only if we change which circuits are </a:t>
            </a:r>
            <a:r>
              <a:rPr lang="en-US" sz="2400" dirty="0" smtClean="0">
                <a:solidFill>
                  <a:schemeClr val="accent2">
                    <a:lumMod val="60000"/>
                    <a:lumOff val="40000"/>
                  </a:schemeClr>
                </a:solidFill>
              </a:rPr>
              <a:t>firing.</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If we have theologies that chronically fire fear circuits they grow stronger – resulting in greater inflammatory cascades, with greater risk of:</a:t>
            </a:r>
          </a:p>
          <a:p>
            <a:pPr marL="800100" lvl="1" indent="-342900">
              <a:lnSpc>
                <a:spcPts val="1200"/>
              </a:lnSpc>
              <a:spcAft>
                <a:spcPts val="1200"/>
              </a:spcAft>
              <a:buFont typeface="Arial" panose="020B0604020202020204" pitchFamily="34" charset="0"/>
              <a:buChar char="•"/>
            </a:pPr>
            <a:r>
              <a:rPr lang="en-US" sz="1800" dirty="0">
                <a:solidFill>
                  <a:schemeClr val="accent2">
                    <a:lumMod val="60000"/>
                    <a:lumOff val="40000"/>
                  </a:schemeClr>
                </a:solidFill>
              </a:rPr>
              <a:t>Mental health problems (depression, dementia)</a:t>
            </a:r>
          </a:p>
          <a:p>
            <a:pPr marL="800100" lvl="1" indent="-342900">
              <a:lnSpc>
                <a:spcPts val="1200"/>
              </a:lnSpc>
              <a:spcAft>
                <a:spcPts val="1200"/>
              </a:spcAft>
              <a:buFont typeface="Arial" panose="020B0604020202020204" pitchFamily="34" charset="0"/>
              <a:buChar char="•"/>
            </a:pPr>
            <a:r>
              <a:rPr lang="en-US" sz="1800" dirty="0">
                <a:solidFill>
                  <a:schemeClr val="accent2">
                    <a:lumMod val="60000"/>
                    <a:lumOff val="40000"/>
                  </a:schemeClr>
                </a:solidFill>
              </a:rPr>
              <a:t>Relationship conflict</a:t>
            </a:r>
          </a:p>
          <a:p>
            <a:pPr marL="800100" lvl="1" indent="-342900">
              <a:lnSpc>
                <a:spcPts val="1200"/>
              </a:lnSpc>
              <a:spcAft>
                <a:spcPts val="1200"/>
              </a:spcAft>
              <a:buFont typeface="Arial" panose="020B0604020202020204" pitchFamily="34" charset="0"/>
              <a:buChar char="•"/>
            </a:pPr>
            <a:r>
              <a:rPr lang="en-US" sz="1800" dirty="0">
                <a:solidFill>
                  <a:schemeClr val="accent2">
                    <a:lumMod val="60000"/>
                    <a:lumOff val="40000"/>
                  </a:schemeClr>
                </a:solidFill>
              </a:rPr>
              <a:t>Physical health problems</a:t>
            </a:r>
          </a:p>
          <a:p>
            <a:pPr marL="342900" indent="-342900">
              <a:lnSpc>
                <a:spcPts val="2300"/>
              </a:lnSpc>
              <a:spcAft>
                <a:spcPts val="1200"/>
              </a:spcAft>
              <a:buFont typeface="Arial" panose="020B0604020202020204" pitchFamily="34" charset="0"/>
              <a:buChar char="•"/>
            </a:pPr>
            <a:r>
              <a:rPr lang="en-US" sz="2400" dirty="0">
                <a:solidFill>
                  <a:schemeClr val="bg1"/>
                </a:solidFill>
              </a:rPr>
              <a:t>If we teach God’s love the fear circuits calm resulting in reduction in inflammatory </a:t>
            </a:r>
            <a:r>
              <a:rPr lang="en-US" sz="2400" dirty="0" smtClean="0">
                <a:solidFill>
                  <a:schemeClr val="bg1"/>
                </a:solidFill>
              </a:rPr>
              <a:t>cascades.</a:t>
            </a:r>
            <a:endParaRPr lang="en-US" sz="2400" dirty="0">
              <a:solidFill>
                <a:schemeClr val="bg1"/>
              </a:solidFill>
            </a:endParaRPr>
          </a:p>
          <a:p>
            <a:pPr marL="800100" lvl="1" indent="-342900">
              <a:lnSpc>
                <a:spcPts val="1200"/>
              </a:lnSpc>
              <a:spcAft>
                <a:spcPts val="1200"/>
              </a:spcAft>
              <a:buFont typeface="Arial" panose="020B0604020202020204" pitchFamily="34" charset="0"/>
              <a:buChar char="•"/>
            </a:pPr>
            <a:r>
              <a:rPr lang="en-US" sz="1800" dirty="0">
                <a:solidFill>
                  <a:schemeClr val="bg1">
                    <a:lumMod val="85000"/>
                  </a:schemeClr>
                </a:solidFill>
              </a:rPr>
              <a:t>Healthier brains, bodies and </a:t>
            </a:r>
            <a:r>
              <a:rPr lang="en-US" sz="1800" dirty="0" smtClean="0">
                <a:solidFill>
                  <a:schemeClr val="bg1">
                    <a:lumMod val="85000"/>
                  </a:schemeClr>
                </a:solidFill>
              </a:rPr>
              <a:t>relationships.</a:t>
            </a:r>
            <a:endParaRPr lang="en-US" sz="1800" dirty="0">
              <a:solidFill>
                <a:schemeClr val="bg1">
                  <a:lumMod val="85000"/>
                </a:schemeClr>
              </a:solidFill>
            </a:endParaRPr>
          </a:p>
        </p:txBody>
      </p:sp>
    </p:spTree>
    <p:extLst>
      <p:ext uri="{BB962C8B-B14F-4D97-AF65-F5344CB8AC3E}">
        <p14:creationId xmlns:p14="http://schemas.microsoft.com/office/powerpoint/2010/main" val="386701054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90330" y="0"/>
            <a:ext cx="834887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REACHING THE LOST</a:t>
            </a:r>
            <a:br>
              <a:rPr lang="en-US" sz="2400" b="1" dirty="0" smtClean="0">
                <a:solidFill>
                  <a:srgbClr val="FFFFCC"/>
                </a:solidFill>
              </a:rPr>
            </a:br>
            <a:r>
              <a:rPr lang="en-US" sz="2400" b="1" dirty="0" smtClean="0">
                <a:solidFill>
                  <a:srgbClr val="FFFFCC"/>
                </a:solidFill>
              </a:rPr>
              <a:t>IV HEROIN USER INFECTED FROM DIRTY NEEDLES</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Law</a:t>
            </a:r>
            <a:endParaRPr lang="en-US"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3380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500"/>
              </a:lnSpc>
              <a:spcBef>
                <a:spcPts val="0"/>
              </a:spcBef>
              <a:spcAft>
                <a:spcPts val="1800"/>
              </a:spcAft>
              <a:buNone/>
              <a:defRPr/>
            </a:pPr>
            <a:endParaRPr lang="en-US" sz="2400"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Law</a:t>
            </a:r>
            <a:endParaRPr lang="en-US"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680568"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500"/>
              </a:lnSpc>
              <a:spcBef>
                <a:spcPts val="0"/>
              </a:spcBef>
              <a:spcAft>
                <a:spcPts val="1800"/>
              </a:spcAft>
              <a:buNone/>
              <a:defRPr/>
            </a:pPr>
            <a:endParaRPr lang="en-US" sz="2400"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870976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90330" y="0"/>
            <a:ext cx="834887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REACHING THE LOST</a:t>
            </a:r>
            <a:br>
              <a:rPr lang="en-US" sz="2400" b="1" dirty="0" smtClean="0">
                <a:solidFill>
                  <a:srgbClr val="FFFFCC"/>
                </a:solidFill>
              </a:rPr>
            </a:br>
            <a:r>
              <a:rPr lang="en-US" sz="2400" b="1" dirty="0" smtClean="0">
                <a:solidFill>
                  <a:srgbClr val="FFFFCC"/>
                </a:solidFill>
              </a:rPr>
              <a:t>IV HEROIN USER INFECTED FROM DIRTY NEEDLES</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Law</a:t>
            </a:r>
            <a:endParaRPr lang="en-US"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3380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500"/>
              </a:lnSpc>
              <a:spcBef>
                <a:spcPts val="0"/>
              </a:spcBef>
              <a:spcAft>
                <a:spcPts val="1800"/>
              </a:spcAft>
              <a:buNone/>
              <a:defRPr/>
            </a:pPr>
            <a:endParaRPr lang="en-US" sz="2400"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Law</a:t>
            </a:r>
            <a:endParaRPr lang="en-US"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680568"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500"/>
              </a:lnSpc>
              <a:spcBef>
                <a:spcPts val="0"/>
              </a:spcBef>
              <a:spcAft>
                <a:spcPts val="1800"/>
              </a:spcAft>
              <a:buNone/>
              <a:defRPr/>
            </a:pPr>
            <a:r>
              <a:rPr lang="en-US" sz="2400"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Breaking Laws of </a:t>
            </a:r>
            <a:r>
              <a:rPr lang="en-US" sz="2400"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Health.</a:t>
            </a:r>
            <a:endParaRPr lang="en-US" sz="2400"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549580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90330" y="0"/>
            <a:ext cx="834887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REACHING THE LOST</a:t>
            </a:r>
            <a:br>
              <a:rPr lang="en-US" sz="2400" b="1" dirty="0" smtClean="0">
                <a:solidFill>
                  <a:srgbClr val="FFFFCC"/>
                </a:solidFill>
              </a:rPr>
            </a:br>
            <a:r>
              <a:rPr lang="en-US" sz="2400" b="1" dirty="0" smtClean="0">
                <a:solidFill>
                  <a:srgbClr val="FFFFCC"/>
                </a:solidFill>
              </a:rPr>
              <a:t>IV HEROIN USER INFECTED FROM DIRTY NEEDLES</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Law</a:t>
            </a:r>
            <a:endParaRPr lang="en-US"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3380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500"/>
              </a:lnSpc>
              <a:spcBef>
                <a:spcPts val="0"/>
              </a:spcBef>
              <a:spcAft>
                <a:spcPts val="1800"/>
              </a:spcAft>
              <a:buNone/>
              <a:defRPr/>
            </a:pPr>
            <a:r>
              <a:rPr lang="en-US" sz="2400"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Breaking laws of the </a:t>
            </a:r>
            <a:r>
              <a:rPr lang="en-US" sz="2400"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land.</a:t>
            </a:r>
            <a:endParaRPr lang="en-US" sz="2400"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Law</a:t>
            </a:r>
            <a:endParaRPr lang="en-US"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680568"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500"/>
              </a:lnSpc>
              <a:spcBef>
                <a:spcPts val="0"/>
              </a:spcBef>
              <a:spcAft>
                <a:spcPts val="1800"/>
              </a:spcAft>
              <a:buNone/>
              <a:defRPr/>
            </a:pPr>
            <a:r>
              <a:rPr lang="en-US" sz="2400"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Breaking Laws of </a:t>
            </a:r>
            <a:r>
              <a:rPr lang="en-US" sz="2400"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Health.</a:t>
            </a:r>
            <a:endParaRPr lang="en-US" sz="2400"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202028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90330" y="0"/>
            <a:ext cx="834887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REACHING THE LOST</a:t>
            </a:r>
            <a:br>
              <a:rPr lang="en-US" sz="2400" b="1" dirty="0" smtClean="0">
                <a:solidFill>
                  <a:srgbClr val="FFFFCC"/>
                </a:solidFill>
              </a:rPr>
            </a:br>
            <a:r>
              <a:rPr lang="en-US" sz="2400" b="1" dirty="0" smtClean="0">
                <a:solidFill>
                  <a:schemeClr val="accent6">
                    <a:lumMod val="40000"/>
                    <a:lumOff val="60000"/>
                  </a:schemeClr>
                </a:solidFill>
              </a:rPr>
              <a:t>I.V. HEROIN USER INFECTED FROM DIRTY NEEDLES</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Law</a:t>
            </a:r>
            <a:endParaRPr lang="en-US"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3380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500"/>
              </a:lnSpc>
              <a:spcBef>
                <a:spcPts val="0"/>
              </a:spcBef>
              <a:spcAft>
                <a:spcPts val="1800"/>
              </a:spcAft>
              <a:buNone/>
              <a:defRPr/>
            </a:pPr>
            <a:r>
              <a:rPr lang="en-US" sz="2400"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Breaking laws of the </a:t>
            </a:r>
            <a:r>
              <a:rPr lang="en-US" sz="2400"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land.</a:t>
            </a:r>
            <a:endParaRPr lang="en-US" sz="2400"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500"/>
              </a:lnSpc>
              <a:spcBef>
                <a:spcPts val="0"/>
              </a:spcBef>
              <a:spcAft>
                <a:spcPts val="1800"/>
              </a:spcAft>
              <a:buNone/>
              <a:defRPr/>
            </a:pPr>
            <a:r>
              <a:rPr lang="en-US" sz="2400"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Does he want to go before the magistrate, have his deeds revealed, and the judge pronounce judgment and then sentence?</a:t>
            </a: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Law</a:t>
            </a:r>
            <a:endParaRPr lang="en-US"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680568"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500"/>
              </a:lnSpc>
              <a:spcBef>
                <a:spcPts val="0"/>
              </a:spcBef>
              <a:spcAft>
                <a:spcPts val="1800"/>
              </a:spcAft>
              <a:buNone/>
              <a:defRPr/>
            </a:pPr>
            <a:r>
              <a:rPr lang="en-US" sz="2400"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Breaking Laws of </a:t>
            </a:r>
            <a:r>
              <a:rPr lang="en-US" sz="2400"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Health.</a:t>
            </a:r>
            <a:endParaRPr lang="en-US" sz="2400"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452034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90330" y="0"/>
            <a:ext cx="834887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REACHING THE LOST</a:t>
            </a:r>
            <a:br>
              <a:rPr lang="en-US" sz="2400" b="1" dirty="0" smtClean="0">
                <a:solidFill>
                  <a:srgbClr val="FFFFCC"/>
                </a:solidFill>
              </a:rPr>
            </a:br>
            <a:r>
              <a:rPr lang="en-US" sz="2400" b="1" dirty="0" smtClean="0">
                <a:solidFill>
                  <a:schemeClr val="accent6">
                    <a:lumMod val="40000"/>
                    <a:lumOff val="60000"/>
                  </a:schemeClr>
                </a:solidFill>
              </a:rPr>
              <a:t>I.V. HEROIN USER INFECTED FROM DIRTY NEEDLES</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Law</a:t>
            </a:r>
            <a:endParaRPr lang="en-US"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3380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500"/>
              </a:lnSpc>
              <a:spcBef>
                <a:spcPts val="0"/>
              </a:spcBef>
              <a:spcAft>
                <a:spcPts val="1800"/>
              </a:spcAft>
              <a:buNone/>
              <a:defRPr/>
            </a:pPr>
            <a:r>
              <a:rPr lang="en-US" sz="2400"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Breaking laws of the </a:t>
            </a:r>
            <a:r>
              <a:rPr lang="en-US" sz="2400"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land.</a:t>
            </a:r>
            <a:endParaRPr lang="en-US" sz="2400"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500"/>
              </a:lnSpc>
              <a:spcBef>
                <a:spcPts val="0"/>
              </a:spcBef>
              <a:spcAft>
                <a:spcPts val="1800"/>
              </a:spcAft>
              <a:buNone/>
              <a:defRPr/>
            </a:pPr>
            <a:r>
              <a:rPr lang="en-US" sz="2400"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Does he want to go before the magistrate, have his deeds revealed, and the judge pronounce judgment and then sentence?</a:t>
            </a: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Law</a:t>
            </a:r>
            <a:endParaRPr lang="en-US"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680568"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500"/>
              </a:lnSpc>
              <a:spcBef>
                <a:spcPts val="0"/>
              </a:spcBef>
              <a:spcAft>
                <a:spcPts val="1800"/>
              </a:spcAft>
              <a:buNone/>
              <a:defRPr/>
            </a:pPr>
            <a:r>
              <a:rPr lang="en-US" sz="2400"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Breaking Laws of </a:t>
            </a:r>
            <a:r>
              <a:rPr lang="en-US" sz="2400"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Health.</a:t>
            </a:r>
            <a:endParaRPr lang="en-US" sz="2400"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500"/>
              </a:lnSpc>
              <a:spcBef>
                <a:spcPts val="0"/>
              </a:spcBef>
              <a:spcAft>
                <a:spcPts val="1800"/>
              </a:spcAft>
              <a:buNone/>
              <a:defRPr/>
            </a:pPr>
            <a:r>
              <a:rPr lang="en-US" sz="2400"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Does he want to go to the doctor, have his deeds revealed, have the Dr. pronounce judgment (diagnosis) and sentence (therapeutic treatment)?</a:t>
            </a:r>
          </a:p>
        </p:txBody>
      </p:sp>
    </p:spTree>
    <p:extLst>
      <p:ext uri="{BB962C8B-B14F-4D97-AF65-F5344CB8AC3E}">
        <p14:creationId xmlns:p14="http://schemas.microsoft.com/office/powerpoint/2010/main" val="189090798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IS BIBLICAL JUSTICE?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p:txBody>
      </p:sp>
    </p:spTree>
    <p:extLst>
      <p:ext uri="{BB962C8B-B14F-4D97-AF65-F5344CB8AC3E}">
        <p14:creationId xmlns:p14="http://schemas.microsoft.com/office/powerpoint/2010/main" val="327619801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IS BIBLICAL JUSTICE?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smtClean="0">
                <a:solidFill>
                  <a:schemeClr val="bg1"/>
                </a:solidFill>
              </a:rPr>
              <a:t>Defend </a:t>
            </a:r>
            <a:r>
              <a:rPr lang="en-US" sz="2400" dirty="0">
                <a:solidFill>
                  <a:schemeClr val="bg1"/>
                </a:solidFill>
              </a:rPr>
              <a:t>the poor and fatherless; </a:t>
            </a:r>
            <a:r>
              <a:rPr lang="en-US" sz="2400" b="1" dirty="0">
                <a:solidFill>
                  <a:srgbClr val="FFFF99"/>
                </a:solidFill>
              </a:rPr>
              <a:t>Do justice to the afflicted and needy</a:t>
            </a:r>
            <a:r>
              <a:rPr lang="en-US" sz="2400" dirty="0">
                <a:solidFill>
                  <a:schemeClr val="bg1"/>
                </a:solidFill>
              </a:rPr>
              <a:t>. </a:t>
            </a:r>
            <a:r>
              <a:rPr lang="en-US" dirty="0">
                <a:solidFill>
                  <a:schemeClr val="tx2">
                    <a:lumMod val="40000"/>
                    <a:lumOff val="60000"/>
                  </a:schemeClr>
                </a:solidFill>
              </a:rPr>
              <a:t>(</a:t>
            </a:r>
            <a:r>
              <a:rPr lang="en-US" dirty="0" smtClean="0">
                <a:solidFill>
                  <a:schemeClr val="tx2">
                    <a:lumMod val="40000"/>
                    <a:lumOff val="60000"/>
                  </a:schemeClr>
                </a:solidFill>
              </a:rPr>
              <a:t>Psalms </a:t>
            </a:r>
            <a:r>
              <a:rPr lang="en-US" dirty="0">
                <a:solidFill>
                  <a:schemeClr val="tx2">
                    <a:lumMod val="40000"/>
                    <a:lumOff val="60000"/>
                  </a:schemeClr>
                </a:solidFill>
              </a:rPr>
              <a:t>82:3)</a:t>
            </a:r>
          </a:p>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p:txBody>
      </p:sp>
    </p:spTree>
    <p:extLst>
      <p:ext uri="{BB962C8B-B14F-4D97-AF65-F5344CB8AC3E}">
        <p14:creationId xmlns:p14="http://schemas.microsoft.com/office/powerpoint/2010/main" val="238974877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IS BIBLICAL JUSTICE?</a:t>
            </a:r>
          </a:p>
        </p:txBody>
      </p:sp>
      <p:sp>
        <p:nvSpPr>
          <p:cNvPr id="6" name="TextBox 5"/>
          <p:cNvSpPr txBox="1">
            <a:spLocks noChangeArrowheads="1"/>
          </p:cNvSpPr>
          <p:nvPr/>
        </p:nvSpPr>
        <p:spPr>
          <a:xfrm>
            <a:off x="1143000" y="895349"/>
            <a:ext cx="7315200" cy="3657602"/>
          </a:xfrm>
          <a:prstGeom prst="rect">
            <a:avLst/>
          </a:prstGeom>
          <a:ln>
            <a:noFill/>
          </a:ln>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Defend </a:t>
            </a:r>
            <a:r>
              <a:rPr lang="en-US" sz="2400" dirty="0">
                <a:solidFill>
                  <a:schemeClr val="accent2">
                    <a:lumMod val="60000"/>
                    <a:lumOff val="40000"/>
                  </a:schemeClr>
                </a:solidFill>
              </a:rPr>
              <a:t>the poor and fatherless; </a:t>
            </a:r>
            <a:r>
              <a:rPr lang="en-US" sz="2400" b="1" dirty="0">
                <a:solidFill>
                  <a:schemeClr val="accent2">
                    <a:lumMod val="60000"/>
                    <a:lumOff val="40000"/>
                  </a:schemeClr>
                </a:solidFill>
              </a:rPr>
              <a:t>Do justice to the afflicted and needy</a:t>
            </a:r>
            <a:r>
              <a:rPr lang="en-US" sz="2400" dirty="0">
                <a:solidFill>
                  <a:schemeClr val="accent2">
                    <a:lumMod val="60000"/>
                    <a:lumOff val="40000"/>
                  </a:schemeClr>
                </a:solidFill>
              </a:rPr>
              <a:t>. </a:t>
            </a:r>
            <a:r>
              <a:rPr lang="en-US" dirty="0">
                <a:solidFill>
                  <a:schemeClr val="accent2">
                    <a:lumMod val="60000"/>
                    <a:lumOff val="40000"/>
                  </a:schemeClr>
                </a:solidFill>
              </a:rPr>
              <a:t>(</a:t>
            </a:r>
            <a:r>
              <a:rPr lang="en-US" dirty="0" smtClean="0">
                <a:solidFill>
                  <a:schemeClr val="accent2">
                    <a:lumMod val="60000"/>
                    <a:lumOff val="40000"/>
                  </a:schemeClr>
                </a:solidFill>
              </a:rPr>
              <a:t>Psalms </a:t>
            </a:r>
            <a:r>
              <a:rPr lang="en-US" dirty="0">
                <a:solidFill>
                  <a:schemeClr val="accent2">
                    <a:lumMod val="60000"/>
                    <a:lumOff val="40000"/>
                  </a:schemeClr>
                </a:solidFill>
              </a:rPr>
              <a:t>82:3)</a:t>
            </a:r>
          </a:p>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smtClean="0">
                <a:solidFill>
                  <a:schemeClr val="bg1"/>
                </a:solidFill>
              </a:rPr>
              <a:t>Wash </a:t>
            </a:r>
            <a:r>
              <a:rPr lang="en-US" sz="2400" dirty="0">
                <a:solidFill>
                  <a:schemeClr val="bg1"/>
                </a:solidFill>
              </a:rPr>
              <a:t>yourselves clean. Stop all this evil that I see you doing. Yes, stop doing evil and learn to do right. </a:t>
            </a:r>
            <a:r>
              <a:rPr lang="en-US" sz="2400" b="1" dirty="0">
                <a:solidFill>
                  <a:srgbClr val="FFFF99"/>
                </a:solidFill>
              </a:rPr>
              <a:t>See that justice is </a:t>
            </a:r>
            <a:r>
              <a:rPr lang="en-US" sz="2400" b="1" dirty="0" smtClean="0">
                <a:solidFill>
                  <a:srgbClr val="FFFF99"/>
                </a:solidFill>
              </a:rPr>
              <a:t>done — help </a:t>
            </a:r>
            <a:r>
              <a:rPr lang="en-US" sz="2400" b="1" dirty="0">
                <a:solidFill>
                  <a:srgbClr val="FFFF99"/>
                </a:solidFill>
              </a:rPr>
              <a:t>those who are oppressed, give orphans their rights, and defend widows</a:t>
            </a:r>
            <a:r>
              <a:rPr lang="en-US" sz="2400" dirty="0">
                <a:solidFill>
                  <a:schemeClr val="bg1"/>
                </a:solidFill>
              </a:rPr>
              <a:t>. </a:t>
            </a:r>
            <a:r>
              <a:rPr lang="en-US" sz="2400" dirty="0" smtClean="0">
                <a:solidFill>
                  <a:schemeClr val="bg1"/>
                </a:solidFill>
              </a:rPr>
              <a:t> </a:t>
            </a:r>
            <a:r>
              <a:rPr lang="en-US" dirty="0" smtClean="0">
                <a:solidFill>
                  <a:schemeClr val="tx2">
                    <a:lumMod val="40000"/>
                    <a:lumOff val="60000"/>
                  </a:schemeClr>
                </a:solidFill>
              </a:rPr>
              <a:t>(Isaiah </a:t>
            </a:r>
            <a:r>
              <a:rPr lang="en-US" dirty="0">
                <a:solidFill>
                  <a:schemeClr val="tx2">
                    <a:lumMod val="40000"/>
                    <a:lumOff val="60000"/>
                  </a:schemeClr>
                </a:solidFill>
              </a:rPr>
              <a:t>1:16-17 GNT</a:t>
            </a:r>
            <a:r>
              <a:rPr lang="en-US" dirty="0" smtClean="0">
                <a:solidFill>
                  <a:schemeClr val="tx2">
                    <a:lumMod val="40000"/>
                    <a:lumOff val="60000"/>
                  </a:schemeClr>
                </a:solidFill>
              </a:rPr>
              <a:t>)</a:t>
            </a:r>
            <a:endParaRPr lang="en-US" dirty="0">
              <a:solidFill>
                <a:schemeClr val="tx2">
                  <a:lumMod val="40000"/>
                  <a:lumOff val="60000"/>
                </a:schemeClr>
              </a:solidFill>
            </a:endParaRPr>
          </a:p>
        </p:txBody>
      </p:sp>
    </p:spTree>
    <p:extLst>
      <p:ext uri="{BB962C8B-B14F-4D97-AF65-F5344CB8AC3E}">
        <p14:creationId xmlns:p14="http://schemas.microsoft.com/office/powerpoint/2010/main" val="315368581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IS BIBLICAL JUSTICE?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b="1" dirty="0" smtClean="0">
                <a:solidFill>
                  <a:srgbClr val="FFFF99"/>
                </a:solidFill>
              </a:rPr>
              <a:t>The </a:t>
            </a:r>
            <a:r>
              <a:rPr lang="en-US" sz="2400" b="1" dirty="0">
                <a:solidFill>
                  <a:srgbClr val="FFFF99"/>
                </a:solidFill>
              </a:rPr>
              <a:t>Lord longs to be gracious </a:t>
            </a:r>
            <a:r>
              <a:rPr lang="en-US" sz="2400" dirty="0">
                <a:solidFill>
                  <a:schemeClr val="bg1"/>
                </a:solidFill>
              </a:rPr>
              <a:t>to you; he rises to show you </a:t>
            </a:r>
            <a:r>
              <a:rPr lang="en-US" sz="2400" b="1" dirty="0">
                <a:solidFill>
                  <a:srgbClr val="FFFF99"/>
                </a:solidFill>
              </a:rPr>
              <a:t>compassion</a:t>
            </a:r>
            <a:r>
              <a:rPr lang="en-US" sz="2400" dirty="0">
                <a:solidFill>
                  <a:schemeClr val="bg1"/>
                </a:solidFill>
              </a:rPr>
              <a:t>. The </a:t>
            </a:r>
            <a:r>
              <a:rPr lang="en-US" sz="2400" b="1" dirty="0">
                <a:solidFill>
                  <a:srgbClr val="FFFF99"/>
                </a:solidFill>
              </a:rPr>
              <a:t>Lord is a God of justice</a:t>
            </a:r>
            <a:r>
              <a:rPr lang="en-US" sz="2400" dirty="0">
                <a:solidFill>
                  <a:schemeClr val="bg1"/>
                </a:solidFill>
              </a:rPr>
              <a:t>. </a:t>
            </a:r>
            <a:r>
              <a:rPr lang="en-US" dirty="0">
                <a:solidFill>
                  <a:schemeClr val="tx2">
                    <a:lumMod val="40000"/>
                    <a:lumOff val="60000"/>
                  </a:schemeClr>
                </a:solidFill>
              </a:rPr>
              <a:t>(</a:t>
            </a:r>
            <a:r>
              <a:rPr lang="en-US" dirty="0" smtClean="0">
                <a:solidFill>
                  <a:schemeClr val="tx2">
                    <a:lumMod val="40000"/>
                    <a:lumOff val="60000"/>
                  </a:schemeClr>
                </a:solidFill>
              </a:rPr>
              <a:t>Isaiah </a:t>
            </a:r>
            <a:r>
              <a:rPr lang="en-US" dirty="0">
                <a:solidFill>
                  <a:schemeClr val="tx2">
                    <a:lumMod val="40000"/>
                    <a:lumOff val="60000"/>
                  </a:schemeClr>
                </a:solidFill>
              </a:rPr>
              <a:t>30:18 NIV</a:t>
            </a:r>
            <a:r>
              <a:rPr lang="en-US" dirty="0" smtClean="0">
                <a:solidFill>
                  <a:schemeClr val="tx2">
                    <a:lumMod val="40000"/>
                    <a:lumOff val="60000"/>
                  </a:schemeClr>
                </a:solidFill>
              </a:rPr>
              <a:t>)</a:t>
            </a:r>
          </a:p>
          <a:p>
            <a:pPr marL="342900" indent="-342900">
              <a:lnSpc>
                <a:spcPts val="2300"/>
              </a:lnSpc>
              <a:spcAft>
                <a:spcPts val="1200"/>
              </a:spcAft>
              <a:buFont typeface="Arial" panose="020B0604020202020204" pitchFamily="34" charset="0"/>
              <a:buChar char="•"/>
            </a:pPr>
            <a:endParaRPr lang="en-US" dirty="0">
              <a:solidFill>
                <a:schemeClr val="tx2">
                  <a:lumMod val="40000"/>
                  <a:lumOff val="60000"/>
                </a:schemeClr>
              </a:solidFill>
            </a:endParaRPr>
          </a:p>
        </p:txBody>
      </p:sp>
    </p:spTree>
    <p:extLst>
      <p:ext uri="{BB962C8B-B14F-4D97-AF65-F5344CB8AC3E}">
        <p14:creationId xmlns:p14="http://schemas.microsoft.com/office/powerpoint/2010/main" val="1105610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JUSTICE</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endParaRPr lang="en-US" sz="24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smtClean="0">
                <a:solidFill>
                  <a:schemeClr val="bg1"/>
                </a:solidFill>
              </a:rPr>
              <a:t>Do </a:t>
            </a:r>
            <a:r>
              <a:rPr lang="en-US" sz="2400" dirty="0">
                <a:solidFill>
                  <a:schemeClr val="bg1"/>
                </a:solidFill>
              </a:rPr>
              <a:t>you think the President’s words reflect God’s attitude toward wayward humanity? </a:t>
            </a:r>
          </a:p>
        </p:txBody>
      </p:sp>
    </p:spTree>
    <p:extLst>
      <p:ext uri="{BB962C8B-B14F-4D97-AF65-F5344CB8AC3E}">
        <p14:creationId xmlns:p14="http://schemas.microsoft.com/office/powerpoint/2010/main" val="300860264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IS BIBLICAL JUSTICE?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b="1" dirty="0" smtClean="0">
                <a:ln>
                  <a:solidFill>
                    <a:schemeClr val="accent2">
                      <a:lumMod val="60000"/>
                      <a:lumOff val="40000"/>
                    </a:schemeClr>
                  </a:solidFill>
                </a:ln>
                <a:solidFill>
                  <a:schemeClr val="accent2">
                    <a:lumMod val="60000"/>
                    <a:lumOff val="40000"/>
                  </a:schemeClr>
                </a:solidFill>
              </a:rPr>
              <a:t>The </a:t>
            </a:r>
            <a:r>
              <a:rPr lang="en-US" sz="2400" b="1" dirty="0">
                <a:solidFill>
                  <a:schemeClr val="accent2">
                    <a:lumMod val="60000"/>
                    <a:lumOff val="40000"/>
                  </a:schemeClr>
                </a:solidFill>
              </a:rPr>
              <a:t>Lord longs </a:t>
            </a:r>
            <a:r>
              <a:rPr lang="en-US" sz="2400" b="1" dirty="0">
                <a:ln>
                  <a:solidFill>
                    <a:schemeClr val="accent2">
                      <a:lumMod val="60000"/>
                      <a:lumOff val="40000"/>
                    </a:schemeClr>
                  </a:solidFill>
                </a:ln>
                <a:solidFill>
                  <a:schemeClr val="accent2">
                    <a:lumMod val="60000"/>
                    <a:lumOff val="40000"/>
                  </a:schemeClr>
                </a:solidFill>
              </a:rPr>
              <a:t>to be gracious</a:t>
            </a:r>
            <a:r>
              <a:rPr lang="en-US" sz="2400" b="1" dirty="0">
                <a:ln>
                  <a:solidFill>
                    <a:srgbClr val="FFC000"/>
                  </a:solidFill>
                </a:ln>
                <a:solidFill>
                  <a:schemeClr val="accent2">
                    <a:lumMod val="60000"/>
                    <a:lumOff val="40000"/>
                  </a:schemeClr>
                </a:solidFill>
              </a:rPr>
              <a:t> </a:t>
            </a:r>
            <a:r>
              <a:rPr lang="en-US" sz="2400" dirty="0">
                <a:solidFill>
                  <a:schemeClr val="accent2">
                    <a:lumMod val="60000"/>
                    <a:lumOff val="40000"/>
                  </a:schemeClr>
                </a:solidFill>
              </a:rPr>
              <a:t>to you; he rises to show you </a:t>
            </a:r>
            <a:r>
              <a:rPr lang="en-US" sz="2400" b="1" dirty="0">
                <a:solidFill>
                  <a:schemeClr val="accent2">
                    <a:lumMod val="60000"/>
                    <a:lumOff val="40000"/>
                  </a:schemeClr>
                </a:solidFill>
              </a:rPr>
              <a:t>compassion</a:t>
            </a:r>
            <a:r>
              <a:rPr lang="en-US" sz="2400" dirty="0">
                <a:solidFill>
                  <a:schemeClr val="accent2">
                    <a:lumMod val="60000"/>
                    <a:lumOff val="40000"/>
                  </a:schemeClr>
                </a:solidFill>
              </a:rPr>
              <a:t>. The </a:t>
            </a:r>
            <a:r>
              <a:rPr lang="en-US" sz="2400" b="1" dirty="0">
                <a:solidFill>
                  <a:schemeClr val="accent2">
                    <a:lumMod val="60000"/>
                    <a:lumOff val="40000"/>
                  </a:schemeClr>
                </a:solidFill>
              </a:rPr>
              <a:t>Lord is a God of justice</a:t>
            </a:r>
            <a:r>
              <a:rPr lang="en-US" sz="2400" dirty="0">
                <a:solidFill>
                  <a:schemeClr val="accent2">
                    <a:lumMod val="60000"/>
                    <a:lumOff val="40000"/>
                  </a:schemeClr>
                </a:solidFill>
              </a:rPr>
              <a:t>. </a:t>
            </a:r>
            <a:r>
              <a:rPr lang="en-US" dirty="0">
                <a:solidFill>
                  <a:schemeClr val="accent2">
                    <a:lumMod val="60000"/>
                    <a:lumOff val="40000"/>
                  </a:schemeClr>
                </a:solidFill>
              </a:rPr>
              <a:t>(</a:t>
            </a:r>
            <a:r>
              <a:rPr lang="en-US" dirty="0" smtClean="0">
                <a:solidFill>
                  <a:schemeClr val="accent2">
                    <a:lumMod val="60000"/>
                    <a:lumOff val="40000"/>
                  </a:schemeClr>
                </a:solidFill>
              </a:rPr>
              <a:t>Isaiah </a:t>
            </a:r>
            <a:r>
              <a:rPr lang="en-US" dirty="0">
                <a:solidFill>
                  <a:schemeClr val="accent2">
                    <a:lumMod val="60000"/>
                    <a:lumOff val="40000"/>
                  </a:schemeClr>
                </a:solidFill>
              </a:rPr>
              <a:t>30:18 NIV</a:t>
            </a:r>
            <a:r>
              <a:rPr lang="en-US" dirty="0" smtClean="0">
                <a:solidFill>
                  <a:schemeClr val="accent2">
                    <a:lumMod val="60000"/>
                    <a:lumOff val="40000"/>
                  </a:schemeClr>
                </a:solidFill>
              </a:rPr>
              <a:t>)</a:t>
            </a:r>
          </a:p>
          <a:p>
            <a:pPr marL="342900" indent="-342900">
              <a:lnSpc>
                <a:spcPts val="2300"/>
              </a:lnSpc>
              <a:spcAft>
                <a:spcPts val="1200"/>
              </a:spcAft>
              <a:buFont typeface="Arial" panose="020B0604020202020204" pitchFamily="34" charset="0"/>
              <a:buChar char="•"/>
            </a:pPr>
            <a:endParaRPr lang="en-US" dirty="0">
              <a:solidFill>
                <a:schemeClr val="tx2">
                  <a:lumMod val="40000"/>
                  <a:lumOff val="6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This is what the Lord says to the dynasty of David: ‘Give</a:t>
            </a:r>
            <a:r>
              <a:rPr lang="en-US" sz="2400" b="1" dirty="0">
                <a:solidFill>
                  <a:schemeClr val="bg1"/>
                </a:solidFill>
              </a:rPr>
              <a:t> </a:t>
            </a:r>
            <a:r>
              <a:rPr lang="en-US" sz="2400" b="1" dirty="0">
                <a:solidFill>
                  <a:srgbClr val="FFFF99"/>
                </a:solidFill>
              </a:rPr>
              <a:t>justice</a:t>
            </a:r>
            <a:r>
              <a:rPr lang="en-US" sz="2400" b="1" dirty="0">
                <a:solidFill>
                  <a:schemeClr val="bg1"/>
                </a:solidFill>
              </a:rPr>
              <a:t> </a:t>
            </a:r>
            <a:r>
              <a:rPr lang="en-US" sz="2400" dirty="0">
                <a:solidFill>
                  <a:schemeClr val="bg1"/>
                </a:solidFill>
              </a:rPr>
              <a:t>each morning to the people you judge! </a:t>
            </a:r>
            <a:r>
              <a:rPr lang="en-US" sz="2400" b="1" dirty="0">
                <a:solidFill>
                  <a:srgbClr val="FFFF99"/>
                </a:solidFill>
              </a:rPr>
              <a:t>Help those who have been robbed; rescue them from their oppressors</a:t>
            </a:r>
            <a:r>
              <a:rPr lang="en-US" sz="2400" dirty="0" smtClean="0">
                <a:solidFill>
                  <a:schemeClr val="bg1"/>
                </a:solidFill>
              </a:rPr>
              <a:t>.’  </a:t>
            </a:r>
            <a:r>
              <a:rPr lang="en-US" dirty="0" smtClean="0">
                <a:solidFill>
                  <a:schemeClr val="tx2">
                    <a:lumMod val="40000"/>
                    <a:lumOff val="60000"/>
                  </a:schemeClr>
                </a:solidFill>
              </a:rPr>
              <a:t>(Jeremiah </a:t>
            </a:r>
            <a:r>
              <a:rPr lang="en-US" dirty="0">
                <a:solidFill>
                  <a:schemeClr val="tx2">
                    <a:lumMod val="40000"/>
                    <a:lumOff val="60000"/>
                  </a:schemeClr>
                </a:solidFill>
              </a:rPr>
              <a:t>21:12 NLT</a:t>
            </a:r>
            <a:r>
              <a:rPr lang="en-US" dirty="0" smtClean="0">
                <a:solidFill>
                  <a:schemeClr val="tx2">
                    <a:lumMod val="40000"/>
                    <a:lumOff val="60000"/>
                  </a:schemeClr>
                </a:solidFill>
              </a:rPr>
              <a:t>)</a:t>
            </a:r>
            <a:endParaRPr lang="en-US" sz="2400" dirty="0">
              <a:solidFill>
                <a:schemeClr val="tx2">
                  <a:lumMod val="40000"/>
                  <a:lumOff val="60000"/>
                </a:schemeClr>
              </a:solidFill>
            </a:endParaRPr>
          </a:p>
        </p:txBody>
      </p:sp>
    </p:spTree>
    <p:extLst>
      <p:ext uri="{BB962C8B-B14F-4D97-AF65-F5344CB8AC3E}">
        <p14:creationId xmlns:p14="http://schemas.microsoft.com/office/powerpoint/2010/main" val="22436346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IS BIBLICAL JUSTICE?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300"/>
              </a:lnSpc>
              <a:spcAft>
                <a:spcPts val="1200"/>
              </a:spcAft>
            </a:pPr>
            <a:endParaRPr lang="en-US" sz="2400" dirty="0" smtClean="0">
              <a:solidFill>
                <a:schemeClr val="bg1"/>
              </a:solidFill>
            </a:endParaRPr>
          </a:p>
        </p:txBody>
      </p:sp>
    </p:spTree>
    <p:extLst>
      <p:ext uri="{BB962C8B-B14F-4D97-AF65-F5344CB8AC3E}">
        <p14:creationId xmlns:p14="http://schemas.microsoft.com/office/powerpoint/2010/main" val="355294391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IS BIBLICAL JUSTICE?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b="1" dirty="0">
                <a:solidFill>
                  <a:schemeClr val="bg1"/>
                </a:solidFill>
              </a:rPr>
              <a:t>Delivering the oppressed</a:t>
            </a:r>
            <a:r>
              <a:rPr lang="en-US" sz="2400" b="1" dirty="0" smtClean="0">
                <a:solidFill>
                  <a:schemeClr val="bg1"/>
                </a:solidFill>
              </a:rPr>
              <a:t>!</a:t>
            </a:r>
            <a:endParaRPr lang="en-US" sz="2400" b="1" dirty="0">
              <a:solidFill>
                <a:schemeClr val="bg1"/>
              </a:solidFill>
            </a:endParaRPr>
          </a:p>
        </p:txBody>
      </p:sp>
    </p:spTree>
    <p:extLst>
      <p:ext uri="{BB962C8B-B14F-4D97-AF65-F5344CB8AC3E}">
        <p14:creationId xmlns:p14="http://schemas.microsoft.com/office/powerpoint/2010/main" val="40953516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IS BIBLICAL JUSTICE?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b="1" dirty="0">
                <a:solidFill>
                  <a:schemeClr val="accent2">
                    <a:lumMod val="60000"/>
                    <a:lumOff val="40000"/>
                  </a:schemeClr>
                </a:solidFill>
              </a:rPr>
              <a:t>Delivering the oppressed!</a:t>
            </a:r>
          </a:p>
          <a:p>
            <a:pPr marL="342900" indent="-342900">
              <a:lnSpc>
                <a:spcPts val="2300"/>
              </a:lnSpc>
              <a:spcAft>
                <a:spcPts val="1200"/>
              </a:spcAft>
              <a:buFont typeface="Arial" panose="020B0604020202020204" pitchFamily="34" charset="0"/>
              <a:buChar char="•"/>
            </a:pPr>
            <a:r>
              <a:rPr lang="en-US" sz="2400" b="1" dirty="0" smtClean="0">
                <a:solidFill>
                  <a:schemeClr val="bg1"/>
                </a:solidFill>
              </a:rPr>
              <a:t>NOT </a:t>
            </a:r>
            <a:r>
              <a:rPr lang="en-US" sz="2400" b="1" dirty="0">
                <a:solidFill>
                  <a:schemeClr val="bg1"/>
                </a:solidFill>
              </a:rPr>
              <a:t>punishing the oppressor. </a:t>
            </a:r>
          </a:p>
        </p:txBody>
      </p:sp>
    </p:spTree>
    <p:extLst>
      <p:ext uri="{BB962C8B-B14F-4D97-AF65-F5344CB8AC3E}">
        <p14:creationId xmlns:p14="http://schemas.microsoft.com/office/powerpoint/2010/main" val="54784735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IS BIBLICAL JUSTICE?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b="1" dirty="0">
                <a:solidFill>
                  <a:schemeClr val="accent2">
                    <a:lumMod val="60000"/>
                    <a:lumOff val="40000"/>
                  </a:schemeClr>
                </a:solidFill>
              </a:rPr>
              <a:t>Delivering the oppressed!</a:t>
            </a:r>
          </a:p>
          <a:p>
            <a:pPr marL="342900" indent="-342900">
              <a:lnSpc>
                <a:spcPts val="2300"/>
              </a:lnSpc>
              <a:spcAft>
                <a:spcPts val="1200"/>
              </a:spcAft>
              <a:buFont typeface="Arial" panose="020B0604020202020204" pitchFamily="34" charset="0"/>
              <a:buChar char="•"/>
            </a:pPr>
            <a:r>
              <a:rPr lang="en-US" sz="2400" b="1" dirty="0" smtClean="0">
                <a:solidFill>
                  <a:schemeClr val="accent2">
                    <a:lumMod val="60000"/>
                    <a:lumOff val="40000"/>
                  </a:schemeClr>
                </a:solidFill>
              </a:rPr>
              <a:t>NOT </a:t>
            </a:r>
            <a:r>
              <a:rPr lang="en-US" sz="2400" b="1" dirty="0">
                <a:solidFill>
                  <a:schemeClr val="accent2">
                    <a:lumMod val="60000"/>
                    <a:lumOff val="40000"/>
                  </a:schemeClr>
                </a:solidFill>
              </a:rPr>
              <a:t>punishing the oppressor.</a:t>
            </a:r>
            <a:r>
              <a:rPr lang="en-US" sz="2400" dirty="0">
                <a:solidFill>
                  <a:schemeClr val="accent2">
                    <a:lumMod val="60000"/>
                    <a:lumOff val="40000"/>
                  </a:schemeClr>
                </a:solidFill>
              </a:rPr>
              <a:t> </a:t>
            </a:r>
          </a:p>
          <a:p>
            <a:pPr marL="342900" indent="-342900">
              <a:lnSpc>
                <a:spcPts val="2300"/>
              </a:lnSpc>
              <a:spcAft>
                <a:spcPts val="1200"/>
              </a:spcAft>
              <a:buFont typeface="Arial" panose="020B0604020202020204" pitchFamily="34" charset="0"/>
              <a:buChar char="•"/>
            </a:pPr>
            <a:r>
              <a:rPr lang="en-US" sz="2400" dirty="0" smtClean="0">
                <a:solidFill>
                  <a:schemeClr val="bg1"/>
                </a:solidFill>
              </a:rPr>
              <a:t>Why</a:t>
            </a:r>
            <a:r>
              <a:rPr lang="en-US" sz="2400" dirty="0">
                <a:solidFill>
                  <a:schemeClr val="bg1"/>
                </a:solidFill>
              </a:rPr>
              <a:t>?</a:t>
            </a:r>
          </a:p>
          <a:p>
            <a:pPr marL="342900" indent="-342900">
              <a:lnSpc>
                <a:spcPts val="2300"/>
              </a:lnSpc>
              <a:spcAft>
                <a:spcPts val="1200"/>
              </a:spcAft>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206913299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IS BIBLICAL JUSTICE?</a:t>
            </a:r>
          </a:p>
        </p:txBody>
      </p:sp>
      <p:sp>
        <p:nvSpPr>
          <p:cNvPr id="6" name="TextBox 5"/>
          <p:cNvSpPr txBox="1">
            <a:spLocks noChangeArrowheads="1"/>
          </p:cNvSpPr>
          <p:nvPr/>
        </p:nvSpPr>
        <p:spPr>
          <a:xfrm>
            <a:off x="1143000" y="895349"/>
            <a:ext cx="7315200" cy="3657602"/>
          </a:xfrm>
          <a:prstGeom prst="rect">
            <a:avLst/>
          </a:prstGeom>
          <a:ln>
            <a:noFill/>
          </a:ln>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b="1" dirty="0">
                <a:solidFill>
                  <a:schemeClr val="accent2">
                    <a:lumMod val="60000"/>
                    <a:lumOff val="40000"/>
                  </a:schemeClr>
                </a:solidFill>
              </a:rPr>
              <a:t>Delivering the oppressed!</a:t>
            </a:r>
          </a:p>
          <a:p>
            <a:pPr marL="342900" indent="-342900">
              <a:lnSpc>
                <a:spcPts val="2300"/>
              </a:lnSpc>
              <a:spcAft>
                <a:spcPts val="1200"/>
              </a:spcAft>
              <a:buFont typeface="Arial" panose="020B0604020202020204" pitchFamily="34" charset="0"/>
              <a:buChar char="•"/>
            </a:pPr>
            <a:r>
              <a:rPr lang="en-US" sz="2400" b="1" dirty="0" smtClean="0">
                <a:solidFill>
                  <a:schemeClr val="accent2">
                    <a:lumMod val="60000"/>
                    <a:lumOff val="40000"/>
                  </a:schemeClr>
                </a:solidFill>
              </a:rPr>
              <a:t>NOT </a:t>
            </a:r>
            <a:r>
              <a:rPr lang="en-US" sz="2400" b="1" dirty="0">
                <a:solidFill>
                  <a:schemeClr val="accent2">
                    <a:lumMod val="60000"/>
                    <a:lumOff val="40000"/>
                  </a:schemeClr>
                </a:solidFill>
              </a:rPr>
              <a:t>punishing the oppressor. </a:t>
            </a:r>
          </a:p>
          <a:p>
            <a:pPr marL="342900"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Why</a:t>
            </a:r>
            <a:r>
              <a:rPr lang="en-US" sz="2400" dirty="0">
                <a:solidFill>
                  <a:schemeClr val="accent2">
                    <a:lumMod val="60000"/>
                    <a:lumOff val="40000"/>
                  </a:schemeClr>
                </a:solidFill>
              </a:rPr>
              <a:t>?</a:t>
            </a:r>
          </a:p>
          <a:p>
            <a:pPr marL="342900" indent="-342900">
              <a:lnSpc>
                <a:spcPts val="2300"/>
              </a:lnSpc>
              <a:spcAft>
                <a:spcPts val="1200"/>
              </a:spcAft>
              <a:buFont typeface="Arial" panose="020B0604020202020204" pitchFamily="34" charset="0"/>
              <a:buChar char="•"/>
            </a:pPr>
            <a:r>
              <a:rPr lang="en-US" sz="2400" dirty="0">
                <a:solidFill>
                  <a:schemeClr val="bg1"/>
                </a:solidFill>
              </a:rPr>
              <a:t>Because God’s law is the design protocol for life and deviations are destructive to the breaker of the </a:t>
            </a:r>
            <a:r>
              <a:rPr lang="en-US" sz="2400" dirty="0" smtClean="0">
                <a:solidFill>
                  <a:schemeClr val="bg1"/>
                </a:solidFill>
              </a:rPr>
              <a:t>law.</a:t>
            </a:r>
            <a:endParaRPr lang="en-US" sz="2400" dirty="0">
              <a:solidFill>
                <a:schemeClr val="bg1"/>
              </a:solidFill>
            </a:endParaRPr>
          </a:p>
        </p:txBody>
      </p:sp>
    </p:spTree>
    <p:extLst>
      <p:ext uri="{BB962C8B-B14F-4D97-AF65-F5344CB8AC3E}">
        <p14:creationId xmlns:p14="http://schemas.microsoft.com/office/powerpoint/2010/main" val="333052722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IS BIBLICAL JUSTICE?</a:t>
            </a:r>
          </a:p>
        </p:txBody>
      </p:sp>
      <p:sp>
        <p:nvSpPr>
          <p:cNvPr id="6" name="TextBox 5"/>
          <p:cNvSpPr txBox="1">
            <a:spLocks noChangeArrowheads="1"/>
          </p:cNvSpPr>
          <p:nvPr/>
        </p:nvSpPr>
        <p:spPr>
          <a:xfrm>
            <a:off x="1143000" y="895349"/>
            <a:ext cx="7315200" cy="3657602"/>
          </a:xfrm>
          <a:prstGeom prst="rect">
            <a:avLst/>
          </a:prstGeom>
          <a:ln>
            <a:noFill/>
          </a:ln>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b="1" dirty="0">
                <a:solidFill>
                  <a:schemeClr val="accent2">
                    <a:lumMod val="60000"/>
                    <a:lumOff val="40000"/>
                  </a:schemeClr>
                </a:solidFill>
              </a:rPr>
              <a:t>Delivering the oppressed!</a:t>
            </a:r>
          </a:p>
          <a:p>
            <a:pPr marL="342900" indent="-342900">
              <a:lnSpc>
                <a:spcPts val="2300"/>
              </a:lnSpc>
              <a:spcAft>
                <a:spcPts val="1200"/>
              </a:spcAft>
              <a:buFont typeface="Arial" panose="020B0604020202020204" pitchFamily="34" charset="0"/>
              <a:buChar char="•"/>
            </a:pPr>
            <a:r>
              <a:rPr lang="en-US" sz="2400" b="1" dirty="0" smtClean="0">
                <a:solidFill>
                  <a:schemeClr val="accent2">
                    <a:lumMod val="60000"/>
                    <a:lumOff val="40000"/>
                  </a:schemeClr>
                </a:solidFill>
              </a:rPr>
              <a:t>NOT </a:t>
            </a:r>
            <a:r>
              <a:rPr lang="en-US" sz="2400" b="1" dirty="0">
                <a:solidFill>
                  <a:schemeClr val="accent2">
                    <a:lumMod val="60000"/>
                    <a:lumOff val="40000"/>
                  </a:schemeClr>
                </a:solidFill>
              </a:rPr>
              <a:t>punishing the oppressor. </a:t>
            </a:r>
          </a:p>
          <a:p>
            <a:pPr marL="342900"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Why</a:t>
            </a:r>
            <a:r>
              <a:rPr lang="en-US" sz="2400" dirty="0">
                <a:solidFill>
                  <a:schemeClr val="accent2">
                    <a:lumMod val="60000"/>
                    <a:lumOff val="40000"/>
                  </a:schemeClr>
                </a:solidFill>
              </a:rPr>
              <a:t>?</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Because God’s law is the design protocol for life and deviations are destructive to the breaker of the </a:t>
            </a:r>
            <a:r>
              <a:rPr lang="en-US" sz="2400" dirty="0" smtClean="0">
                <a:solidFill>
                  <a:schemeClr val="accent2">
                    <a:lumMod val="60000"/>
                    <a:lumOff val="40000"/>
                  </a:schemeClr>
                </a:solidFill>
              </a:rPr>
              <a:t>law.</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“Father forgive them they don’t know what they are doing…”</a:t>
            </a:r>
          </a:p>
        </p:txBody>
      </p:sp>
    </p:spTree>
    <p:extLst>
      <p:ext uri="{BB962C8B-B14F-4D97-AF65-F5344CB8AC3E}">
        <p14:creationId xmlns:p14="http://schemas.microsoft.com/office/powerpoint/2010/main" val="263417384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WOULD YOU DO?</a:t>
            </a:r>
          </a:p>
        </p:txBody>
      </p:sp>
      <p:sp>
        <p:nvSpPr>
          <p:cNvPr id="6" name="TextBox 5"/>
          <p:cNvSpPr txBox="1">
            <a:spLocks noChangeArrowheads="1"/>
          </p:cNvSpPr>
          <p:nvPr/>
        </p:nvSpPr>
        <p:spPr>
          <a:xfrm>
            <a:off x="1143000" y="895349"/>
            <a:ext cx="7315200" cy="3657602"/>
          </a:xfrm>
          <a:prstGeom prst="rect">
            <a:avLst/>
          </a:prstGeom>
          <a:ln>
            <a:noFill/>
          </a:ln>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If you walked in on someone who just hung themselves… breaking the law of </a:t>
            </a:r>
            <a:r>
              <a:rPr lang="en-US" sz="2400" dirty="0" smtClean="0">
                <a:solidFill>
                  <a:schemeClr val="bg1"/>
                </a:solidFill>
              </a:rPr>
              <a:t>respiration, what </a:t>
            </a:r>
            <a:r>
              <a:rPr lang="en-US" sz="2400" dirty="0">
                <a:solidFill>
                  <a:schemeClr val="bg1"/>
                </a:solidFill>
              </a:rPr>
              <a:t>would “justice” require you to do? </a:t>
            </a:r>
          </a:p>
        </p:txBody>
      </p:sp>
    </p:spTree>
    <p:extLst>
      <p:ext uri="{BB962C8B-B14F-4D97-AF65-F5344CB8AC3E}">
        <p14:creationId xmlns:p14="http://schemas.microsoft.com/office/powerpoint/2010/main" val="235038128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WOULD YOU DO?</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If you walked in on someone who just hung themselves… breaking the law of </a:t>
            </a:r>
            <a:r>
              <a:rPr lang="en-US" sz="2400" dirty="0" smtClean="0">
                <a:solidFill>
                  <a:schemeClr val="accent2">
                    <a:lumMod val="60000"/>
                    <a:lumOff val="40000"/>
                  </a:schemeClr>
                </a:solidFill>
              </a:rPr>
              <a:t>respiration, what </a:t>
            </a:r>
            <a:r>
              <a:rPr lang="en-US" sz="2400" dirty="0">
                <a:solidFill>
                  <a:schemeClr val="accent2">
                    <a:lumMod val="60000"/>
                    <a:lumOff val="40000"/>
                  </a:schemeClr>
                </a:solidFill>
              </a:rPr>
              <a:t>would “justice” require you to do? </a:t>
            </a:r>
          </a:p>
          <a:p>
            <a:pPr marL="342900" indent="-342900">
              <a:lnSpc>
                <a:spcPts val="2300"/>
              </a:lnSpc>
              <a:spcAft>
                <a:spcPts val="1200"/>
              </a:spcAft>
              <a:buFont typeface="Arial" panose="020B0604020202020204" pitchFamily="34" charset="0"/>
              <a:buChar char="•"/>
            </a:pPr>
            <a:r>
              <a:rPr lang="en-US" sz="2400" dirty="0">
                <a:solidFill>
                  <a:schemeClr val="bg1"/>
                </a:solidFill>
              </a:rPr>
              <a:t>If you do what is “right” what is “just” what do you do</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15179543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WOULD YOU DO?</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If you walked in on someone who just hung themselves… breaking the law of </a:t>
            </a:r>
            <a:r>
              <a:rPr lang="en-US" sz="2400" dirty="0" smtClean="0">
                <a:solidFill>
                  <a:schemeClr val="accent2">
                    <a:lumMod val="60000"/>
                    <a:lumOff val="40000"/>
                  </a:schemeClr>
                </a:solidFill>
              </a:rPr>
              <a:t>respiration, what </a:t>
            </a:r>
            <a:r>
              <a:rPr lang="en-US" sz="2400" dirty="0">
                <a:solidFill>
                  <a:schemeClr val="accent2">
                    <a:lumMod val="60000"/>
                    <a:lumOff val="40000"/>
                  </a:schemeClr>
                </a:solidFill>
              </a:rPr>
              <a:t>would “justice” require you to do? </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If you do what is “right” what is “just” what do you do?</a:t>
            </a:r>
          </a:p>
          <a:p>
            <a:pPr marL="342900" indent="-342900">
              <a:lnSpc>
                <a:spcPts val="2300"/>
              </a:lnSpc>
              <a:spcAft>
                <a:spcPts val="1200"/>
              </a:spcAft>
              <a:buFont typeface="Arial" panose="020B0604020202020204" pitchFamily="34" charset="0"/>
              <a:buChar char="•"/>
            </a:pPr>
            <a:r>
              <a:rPr lang="en-US" sz="2400" dirty="0">
                <a:solidFill>
                  <a:schemeClr val="bg1"/>
                </a:solidFill>
              </a:rPr>
              <a:t>Do you beat them for breaking the law? </a:t>
            </a:r>
          </a:p>
        </p:txBody>
      </p:sp>
    </p:spTree>
    <p:extLst>
      <p:ext uri="{BB962C8B-B14F-4D97-AF65-F5344CB8AC3E}">
        <p14:creationId xmlns:p14="http://schemas.microsoft.com/office/powerpoint/2010/main" val="2748040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JUSTICE</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smtClean="0">
                <a:solidFill>
                  <a:schemeClr val="accent2">
                    <a:lumMod val="60000"/>
                    <a:lumOff val="40000"/>
                  </a:schemeClr>
                </a:solidFill>
              </a:rPr>
              <a:t>Do </a:t>
            </a:r>
            <a:r>
              <a:rPr lang="en-US" sz="2400" dirty="0">
                <a:solidFill>
                  <a:schemeClr val="accent2">
                    <a:lumMod val="60000"/>
                    <a:lumOff val="40000"/>
                  </a:schemeClr>
                </a:solidFill>
              </a:rPr>
              <a:t>you think the President’s words reflect God’s attitude toward wayward humanity? </a:t>
            </a:r>
          </a:p>
          <a:p>
            <a:pPr marL="800100" lvl="1" indent="-342900">
              <a:lnSpc>
                <a:spcPts val="2500"/>
              </a:lnSpc>
              <a:spcAft>
                <a:spcPts val="1200"/>
              </a:spcAft>
              <a:buFont typeface="Arial" panose="020B0604020202020204" pitchFamily="34" charset="0"/>
              <a:buChar char="•"/>
            </a:pPr>
            <a:r>
              <a:rPr lang="en-US" sz="2400" dirty="0">
                <a:solidFill>
                  <a:schemeClr val="bg1"/>
                </a:solidFill>
              </a:rPr>
              <a:t>Does the “justice” of a vengeful nation accurately represent the justice of God? </a:t>
            </a:r>
          </a:p>
        </p:txBody>
      </p:sp>
    </p:spTree>
    <p:extLst>
      <p:ext uri="{BB962C8B-B14F-4D97-AF65-F5344CB8AC3E}">
        <p14:creationId xmlns:p14="http://schemas.microsoft.com/office/powerpoint/2010/main" val="269435638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WOULD YOU DO?</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If you walked in on someone who just hung themselves… breaking the law of </a:t>
            </a:r>
            <a:r>
              <a:rPr lang="en-US" sz="2400" dirty="0" smtClean="0">
                <a:solidFill>
                  <a:schemeClr val="accent2">
                    <a:lumMod val="60000"/>
                    <a:lumOff val="40000"/>
                  </a:schemeClr>
                </a:solidFill>
              </a:rPr>
              <a:t>respiration, what </a:t>
            </a:r>
            <a:r>
              <a:rPr lang="en-US" sz="2400" dirty="0">
                <a:solidFill>
                  <a:schemeClr val="accent2">
                    <a:lumMod val="60000"/>
                    <a:lumOff val="40000"/>
                  </a:schemeClr>
                </a:solidFill>
              </a:rPr>
              <a:t>would “justice” require you to do? </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If you do what is “right” what is “just” what do you do?</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Do you beat them for breaking the law? </a:t>
            </a:r>
          </a:p>
          <a:p>
            <a:pPr marL="342900" indent="-342900">
              <a:lnSpc>
                <a:spcPts val="2300"/>
              </a:lnSpc>
              <a:spcAft>
                <a:spcPts val="1200"/>
              </a:spcAft>
              <a:buFont typeface="Arial" panose="020B0604020202020204" pitchFamily="34" charset="0"/>
              <a:buChar char="•"/>
            </a:pPr>
            <a:r>
              <a:rPr lang="en-US" sz="2400" dirty="0">
                <a:solidFill>
                  <a:schemeClr val="bg1"/>
                </a:solidFill>
              </a:rPr>
              <a:t>Do you have a trial, present evidence, </a:t>
            </a:r>
            <a:r>
              <a:rPr lang="en-US" sz="2400" dirty="0" smtClean="0">
                <a:solidFill>
                  <a:schemeClr val="bg1"/>
                </a:solidFill>
              </a:rPr>
              <a:t>pronounce judicial finding? </a:t>
            </a:r>
          </a:p>
        </p:txBody>
      </p:sp>
    </p:spTree>
    <p:extLst>
      <p:ext uri="{BB962C8B-B14F-4D97-AF65-F5344CB8AC3E}">
        <p14:creationId xmlns:p14="http://schemas.microsoft.com/office/powerpoint/2010/main" val="243507412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WOULD YOU DO?</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If you walked in on someone who just hung themselves… breaking the law of </a:t>
            </a:r>
            <a:r>
              <a:rPr lang="en-US" sz="2400" dirty="0" smtClean="0">
                <a:solidFill>
                  <a:schemeClr val="accent2">
                    <a:lumMod val="60000"/>
                    <a:lumOff val="40000"/>
                  </a:schemeClr>
                </a:solidFill>
              </a:rPr>
              <a:t>respiration, what </a:t>
            </a:r>
            <a:r>
              <a:rPr lang="en-US" sz="2400" dirty="0">
                <a:solidFill>
                  <a:schemeClr val="accent2">
                    <a:lumMod val="60000"/>
                    <a:lumOff val="40000"/>
                  </a:schemeClr>
                </a:solidFill>
              </a:rPr>
              <a:t>would “justice” require you to do? </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If you do what is “right” what is “just” what do you do?</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Do you beat them for breaking the law? </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Do you have a trial, present evidence, pronounce judicial finding? </a:t>
            </a:r>
          </a:p>
          <a:p>
            <a:pPr marL="342900" indent="-342900">
              <a:lnSpc>
                <a:spcPts val="2300"/>
              </a:lnSpc>
              <a:spcAft>
                <a:spcPts val="1200"/>
              </a:spcAft>
              <a:buFont typeface="Arial" panose="020B0604020202020204" pitchFamily="34" charset="0"/>
              <a:buChar char="•"/>
            </a:pPr>
            <a:r>
              <a:rPr lang="en-US" sz="2400" dirty="0" smtClean="0">
                <a:solidFill>
                  <a:schemeClr val="bg1"/>
                </a:solidFill>
              </a:rPr>
              <a:t>Or do </a:t>
            </a:r>
            <a:r>
              <a:rPr lang="en-US" sz="2400" dirty="0">
                <a:solidFill>
                  <a:schemeClr val="bg1"/>
                </a:solidFill>
              </a:rPr>
              <a:t>you seek to deliver and save?</a:t>
            </a:r>
          </a:p>
        </p:txBody>
      </p:sp>
    </p:spTree>
    <p:extLst>
      <p:ext uri="{BB962C8B-B14F-4D97-AF65-F5344CB8AC3E}">
        <p14:creationId xmlns:p14="http://schemas.microsoft.com/office/powerpoint/2010/main" val="245866152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800" b="1" spc="100" dirty="0" smtClean="0">
                <a:solidFill>
                  <a:srgbClr val="FFFFCC"/>
                </a:solidFill>
              </a:rPr>
              <a:t>Ben Carson M.D.</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smtClean="0">
                <a:solidFill>
                  <a:schemeClr val="bg1"/>
                </a:solidFill>
              </a:rPr>
              <a:t>Describing the justice system implemented through Moses in the Old Testament: </a:t>
            </a:r>
          </a:p>
          <a:p>
            <a:pPr marL="342900" indent="-342900">
              <a:lnSpc>
                <a:spcPts val="2300"/>
              </a:lnSpc>
              <a:spcAft>
                <a:spcPts val="1200"/>
              </a:spcAft>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130264893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800" b="1" spc="100" dirty="0" smtClean="0">
                <a:solidFill>
                  <a:srgbClr val="FFFFCC"/>
                </a:solidFill>
              </a:rPr>
              <a:t>Ben Carson M.D.</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smtClean="0">
                <a:solidFill>
                  <a:schemeClr val="bg1"/>
                </a:solidFill>
              </a:rPr>
              <a:t>Describing the justice system implemented through Moses in the Old Testament: </a:t>
            </a:r>
          </a:p>
          <a:p>
            <a:pPr marL="342900" indent="-342900">
              <a:lnSpc>
                <a:spcPts val="2300"/>
              </a:lnSpc>
              <a:spcAft>
                <a:spcPts val="1200"/>
              </a:spcAft>
              <a:buFont typeface="Arial" panose="020B0604020202020204" pitchFamily="34" charset="0"/>
              <a:buChar char="•"/>
            </a:pPr>
            <a:r>
              <a:rPr lang="en-US" sz="2400" dirty="0">
                <a:solidFill>
                  <a:schemeClr val="bg1"/>
                </a:solidFill>
              </a:rPr>
              <a:t>“They focused on reparation to the victim rather than punishment or fines levied on the perpetrator…” </a:t>
            </a:r>
          </a:p>
          <a:p>
            <a:pPr marL="342900" indent="-342900">
              <a:lnSpc>
                <a:spcPts val="2300"/>
              </a:lnSpc>
              <a:spcAft>
                <a:spcPts val="1200"/>
              </a:spcAft>
              <a:buFont typeface="Arial" panose="020B0604020202020204" pitchFamily="34" charset="0"/>
              <a:buChar char="•"/>
            </a:pPr>
            <a:endParaRPr lang="en-US" sz="2400" dirty="0">
              <a:solidFill>
                <a:schemeClr val="bg1"/>
              </a:solidFill>
            </a:endParaRPr>
          </a:p>
        </p:txBody>
      </p:sp>
      <p:sp>
        <p:nvSpPr>
          <p:cNvPr id="4" name="TextBox 3"/>
          <p:cNvSpPr txBox="1"/>
          <p:nvPr/>
        </p:nvSpPr>
        <p:spPr>
          <a:xfrm>
            <a:off x="1143000" y="4480560"/>
            <a:ext cx="7315200" cy="293670"/>
          </a:xfrm>
          <a:prstGeom prst="rect">
            <a:avLst/>
          </a:prstGeom>
          <a:noFill/>
        </p:spPr>
        <p:txBody>
          <a:bodyPr wrap="square" rtlCol="0">
            <a:spAutoFit/>
          </a:bodyPr>
          <a:lstStyle/>
          <a:p>
            <a:pPr algn="r">
              <a:lnSpc>
                <a:spcPts val="1500"/>
              </a:lnSpc>
              <a:spcAft>
                <a:spcPts val="1200"/>
              </a:spcAft>
            </a:pPr>
            <a:r>
              <a:rPr lang="en-US" sz="1600" i="1" dirty="0" smtClean="0">
                <a:solidFill>
                  <a:schemeClr val="tx2">
                    <a:lumMod val="40000"/>
                    <a:lumOff val="60000"/>
                  </a:schemeClr>
                </a:solidFill>
              </a:rPr>
              <a:t>America the Beautiful: </a:t>
            </a:r>
            <a:r>
              <a:rPr lang="en-US" sz="1600" dirty="0" smtClean="0">
                <a:solidFill>
                  <a:schemeClr val="tx2">
                    <a:lumMod val="40000"/>
                    <a:lumOff val="60000"/>
                  </a:schemeClr>
                </a:solidFill>
              </a:rPr>
              <a:t>Zondervan, 2012, p. 29</a:t>
            </a:r>
            <a:endParaRPr lang="en-US" sz="1600" i="1" dirty="0">
              <a:solidFill>
                <a:schemeClr val="tx2">
                  <a:lumMod val="40000"/>
                  <a:lumOff val="60000"/>
                </a:schemeClr>
              </a:solidFill>
            </a:endParaRPr>
          </a:p>
        </p:txBody>
      </p:sp>
    </p:spTree>
    <p:extLst>
      <p:ext uri="{BB962C8B-B14F-4D97-AF65-F5344CB8AC3E}">
        <p14:creationId xmlns:p14="http://schemas.microsoft.com/office/powerpoint/2010/main" val="314306739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NEWTOWN, CONNECTICUT SHOOTING</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smtClean="0">
                <a:solidFill>
                  <a:schemeClr val="bg1"/>
                </a:solidFill>
              </a:rPr>
              <a:t>Which kinds of JUSTICE </a:t>
            </a:r>
            <a:r>
              <a:rPr lang="en-US" sz="2400" dirty="0">
                <a:solidFill>
                  <a:schemeClr val="bg1"/>
                </a:solidFill>
              </a:rPr>
              <a:t>would the parents of those murdered children prefer</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140332512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NEWTOWN, CONNECTICUT SHOOTING</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Which </a:t>
            </a:r>
            <a:r>
              <a:rPr lang="en-US" sz="2400" dirty="0">
                <a:solidFill>
                  <a:schemeClr val="accent2">
                    <a:lumMod val="60000"/>
                    <a:lumOff val="40000"/>
                  </a:schemeClr>
                </a:solidFill>
              </a:rPr>
              <a:t>kinds of JUSTICE would the parents of those murdered children prefer?</a:t>
            </a:r>
          </a:p>
          <a:p>
            <a:pPr marL="342900" indent="-342900">
              <a:lnSpc>
                <a:spcPts val="2300"/>
              </a:lnSpc>
              <a:spcAft>
                <a:spcPts val="1200"/>
              </a:spcAft>
              <a:buFont typeface="Arial" panose="020B0604020202020204" pitchFamily="34" charset="0"/>
              <a:buChar char="•"/>
            </a:pPr>
            <a:r>
              <a:rPr lang="en-US" sz="2400" dirty="0" smtClean="0">
                <a:solidFill>
                  <a:schemeClr val="bg1"/>
                </a:solidFill>
              </a:rPr>
              <a:t>Punishing </a:t>
            </a:r>
            <a:r>
              <a:rPr lang="en-US" sz="2400" dirty="0">
                <a:solidFill>
                  <a:schemeClr val="bg1"/>
                </a:solidFill>
              </a:rPr>
              <a:t>the shooter or resurrecting and restoring their children</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11499951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SIN CAUSES DEATH</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The wages of sin is death. </a:t>
            </a:r>
            <a:r>
              <a:rPr lang="en-US" dirty="0" smtClean="0">
                <a:solidFill>
                  <a:schemeClr val="tx2">
                    <a:lumMod val="40000"/>
                    <a:lumOff val="60000"/>
                  </a:schemeClr>
                </a:solidFill>
              </a:rPr>
              <a:t>(Romans </a:t>
            </a:r>
            <a:r>
              <a:rPr lang="en-US" dirty="0">
                <a:solidFill>
                  <a:schemeClr val="tx2">
                    <a:lumMod val="40000"/>
                    <a:lumOff val="60000"/>
                  </a:schemeClr>
                </a:solidFill>
              </a:rPr>
              <a:t>6:23 </a:t>
            </a:r>
            <a:r>
              <a:rPr lang="en-US" dirty="0" smtClean="0">
                <a:solidFill>
                  <a:schemeClr val="tx2">
                    <a:lumMod val="40000"/>
                    <a:lumOff val="60000"/>
                  </a:schemeClr>
                </a:solidFill>
              </a:rPr>
              <a:t>NIV)</a:t>
            </a:r>
            <a:endParaRPr lang="en-US" sz="2400" dirty="0">
              <a:solidFill>
                <a:schemeClr val="tx2">
                  <a:lumMod val="40000"/>
                  <a:lumOff val="60000"/>
                </a:schemeClr>
              </a:solidFill>
            </a:endParaRPr>
          </a:p>
        </p:txBody>
      </p:sp>
    </p:spTree>
    <p:extLst>
      <p:ext uri="{BB962C8B-B14F-4D97-AF65-F5344CB8AC3E}">
        <p14:creationId xmlns:p14="http://schemas.microsoft.com/office/powerpoint/2010/main" val="35823707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SIN CAUSES DEATH</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The wages of sin is death. </a:t>
            </a:r>
            <a:r>
              <a:rPr lang="en-US" dirty="0" smtClean="0">
                <a:solidFill>
                  <a:schemeClr val="accent2">
                    <a:lumMod val="60000"/>
                    <a:lumOff val="40000"/>
                  </a:schemeClr>
                </a:solidFill>
              </a:rPr>
              <a:t>(Romans </a:t>
            </a:r>
            <a:r>
              <a:rPr lang="en-US" dirty="0">
                <a:solidFill>
                  <a:schemeClr val="accent2">
                    <a:lumMod val="60000"/>
                    <a:lumOff val="40000"/>
                  </a:schemeClr>
                </a:solidFill>
              </a:rPr>
              <a:t>6:23 </a:t>
            </a:r>
            <a:r>
              <a:rPr lang="en-US" dirty="0" smtClean="0">
                <a:solidFill>
                  <a:schemeClr val="accent2">
                    <a:lumMod val="60000"/>
                    <a:lumOff val="40000"/>
                  </a:schemeClr>
                </a:solidFill>
              </a:rPr>
              <a:t>NIV)</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smtClean="0">
                <a:solidFill>
                  <a:schemeClr val="bg1"/>
                </a:solidFill>
              </a:rPr>
              <a:t>For </a:t>
            </a:r>
            <a:r>
              <a:rPr lang="en-US" sz="2400" dirty="0">
                <a:solidFill>
                  <a:schemeClr val="bg1"/>
                </a:solidFill>
              </a:rPr>
              <a:t>sin pays its </a:t>
            </a:r>
            <a:r>
              <a:rPr lang="en-US" sz="2400" dirty="0" smtClean="0">
                <a:solidFill>
                  <a:schemeClr val="bg1"/>
                </a:solidFill>
              </a:rPr>
              <a:t>wage — death</a:t>
            </a:r>
            <a:r>
              <a:rPr lang="en-US" sz="2400" dirty="0">
                <a:solidFill>
                  <a:schemeClr val="bg1"/>
                </a:solidFill>
              </a:rPr>
              <a:t>.</a:t>
            </a:r>
            <a:r>
              <a:rPr lang="en-US" sz="2400" dirty="0">
                <a:solidFill>
                  <a:schemeClr val="accent2">
                    <a:lumMod val="60000"/>
                    <a:lumOff val="40000"/>
                  </a:schemeClr>
                </a:solidFill>
              </a:rPr>
              <a:t> </a:t>
            </a:r>
            <a:r>
              <a:rPr lang="en-US" dirty="0" smtClean="0">
                <a:solidFill>
                  <a:schemeClr val="tx2">
                    <a:lumMod val="40000"/>
                    <a:lumOff val="60000"/>
                  </a:schemeClr>
                </a:solidFill>
              </a:rPr>
              <a:t>(Romans </a:t>
            </a:r>
            <a:r>
              <a:rPr lang="en-US" dirty="0">
                <a:solidFill>
                  <a:schemeClr val="tx2">
                    <a:lumMod val="40000"/>
                    <a:lumOff val="60000"/>
                  </a:schemeClr>
                </a:solidFill>
              </a:rPr>
              <a:t>6:23 </a:t>
            </a:r>
            <a:r>
              <a:rPr lang="en-US" dirty="0" smtClean="0">
                <a:solidFill>
                  <a:schemeClr val="tx2">
                    <a:lumMod val="40000"/>
                    <a:lumOff val="60000"/>
                  </a:schemeClr>
                </a:solidFill>
              </a:rPr>
              <a:t>GNT)</a:t>
            </a:r>
            <a:endParaRPr lang="en-US" sz="2400" dirty="0">
              <a:solidFill>
                <a:schemeClr val="tx2">
                  <a:lumMod val="40000"/>
                  <a:lumOff val="60000"/>
                </a:schemeClr>
              </a:solidFill>
            </a:endParaRPr>
          </a:p>
        </p:txBody>
      </p:sp>
    </p:spTree>
    <p:extLst>
      <p:ext uri="{BB962C8B-B14F-4D97-AF65-F5344CB8AC3E}">
        <p14:creationId xmlns:p14="http://schemas.microsoft.com/office/powerpoint/2010/main" val="296425581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SIN CAUSES DEATH</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The wages of sin is death. </a:t>
            </a:r>
            <a:r>
              <a:rPr lang="en-US" dirty="0" smtClean="0">
                <a:solidFill>
                  <a:schemeClr val="accent2">
                    <a:lumMod val="60000"/>
                    <a:lumOff val="40000"/>
                  </a:schemeClr>
                </a:solidFill>
              </a:rPr>
              <a:t>(Romans </a:t>
            </a:r>
            <a:r>
              <a:rPr lang="en-US" dirty="0">
                <a:solidFill>
                  <a:schemeClr val="accent2">
                    <a:lumMod val="60000"/>
                    <a:lumOff val="40000"/>
                  </a:schemeClr>
                </a:solidFill>
              </a:rPr>
              <a:t>6:23 </a:t>
            </a:r>
            <a:r>
              <a:rPr lang="en-US" dirty="0" smtClean="0">
                <a:solidFill>
                  <a:schemeClr val="accent2">
                    <a:lumMod val="60000"/>
                    <a:lumOff val="40000"/>
                  </a:schemeClr>
                </a:solidFill>
              </a:rPr>
              <a:t>NIV)</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For </a:t>
            </a:r>
            <a:r>
              <a:rPr lang="en-US" sz="2400" dirty="0">
                <a:solidFill>
                  <a:schemeClr val="accent2">
                    <a:lumMod val="60000"/>
                    <a:lumOff val="40000"/>
                  </a:schemeClr>
                </a:solidFill>
              </a:rPr>
              <a:t>sin pays its </a:t>
            </a:r>
            <a:r>
              <a:rPr lang="en-US" sz="2400" dirty="0" smtClean="0">
                <a:solidFill>
                  <a:schemeClr val="accent2">
                    <a:lumMod val="60000"/>
                    <a:lumOff val="40000"/>
                  </a:schemeClr>
                </a:solidFill>
              </a:rPr>
              <a:t>wage — death</a:t>
            </a:r>
            <a:r>
              <a:rPr lang="en-US" sz="2400" dirty="0">
                <a:solidFill>
                  <a:schemeClr val="accent2">
                    <a:lumMod val="60000"/>
                    <a:lumOff val="40000"/>
                  </a:schemeClr>
                </a:solidFill>
              </a:rPr>
              <a:t>. </a:t>
            </a:r>
            <a:r>
              <a:rPr lang="en-US" dirty="0" smtClean="0">
                <a:solidFill>
                  <a:schemeClr val="accent2">
                    <a:lumMod val="60000"/>
                    <a:lumOff val="40000"/>
                  </a:schemeClr>
                </a:solidFill>
              </a:rPr>
              <a:t>(Romans </a:t>
            </a:r>
            <a:r>
              <a:rPr lang="en-US" dirty="0">
                <a:solidFill>
                  <a:schemeClr val="accent2">
                    <a:lumMod val="60000"/>
                    <a:lumOff val="40000"/>
                  </a:schemeClr>
                </a:solidFill>
              </a:rPr>
              <a:t>6:23 </a:t>
            </a:r>
            <a:r>
              <a:rPr lang="en-US" dirty="0" smtClean="0">
                <a:solidFill>
                  <a:schemeClr val="accent2">
                    <a:lumMod val="60000"/>
                    <a:lumOff val="40000"/>
                  </a:schemeClr>
                </a:solidFill>
              </a:rPr>
              <a:t>GNT)</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Sin when it is full-grown brings forth death. </a:t>
            </a:r>
            <a:r>
              <a:rPr lang="en-US" dirty="0" smtClean="0">
                <a:solidFill>
                  <a:schemeClr val="tx2">
                    <a:lumMod val="40000"/>
                    <a:lumOff val="60000"/>
                  </a:schemeClr>
                </a:solidFill>
              </a:rPr>
              <a:t>(James </a:t>
            </a:r>
            <a:r>
              <a:rPr lang="en-US" dirty="0">
                <a:solidFill>
                  <a:schemeClr val="tx2">
                    <a:lumMod val="40000"/>
                    <a:lumOff val="60000"/>
                  </a:schemeClr>
                </a:solidFill>
              </a:rPr>
              <a:t>1:15 </a:t>
            </a:r>
            <a:r>
              <a:rPr lang="en-US" dirty="0" smtClean="0">
                <a:solidFill>
                  <a:schemeClr val="tx2">
                    <a:lumMod val="40000"/>
                    <a:lumOff val="60000"/>
                  </a:schemeClr>
                </a:solidFill>
              </a:rPr>
              <a:t>RSV)</a:t>
            </a:r>
            <a:endParaRPr lang="en-US" dirty="0">
              <a:solidFill>
                <a:schemeClr val="tx2">
                  <a:lumMod val="40000"/>
                  <a:lumOff val="60000"/>
                </a:schemeClr>
              </a:solidFill>
            </a:endParaRPr>
          </a:p>
        </p:txBody>
      </p:sp>
    </p:spTree>
    <p:extLst>
      <p:ext uri="{BB962C8B-B14F-4D97-AF65-F5344CB8AC3E}">
        <p14:creationId xmlns:p14="http://schemas.microsoft.com/office/powerpoint/2010/main" val="259012914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SIN CAUSES DEATH</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The wages of sin is death. </a:t>
            </a:r>
            <a:r>
              <a:rPr lang="en-US" dirty="0" smtClean="0">
                <a:solidFill>
                  <a:schemeClr val="accent2">
                    <a:lumMod val="60000"/>
                    <a:lumOff val="40000"/>
                  </a:schemeClr>
                </a:solidFill>
              </a:rPr>
              <a:t>(Romans </a:t>
            </a:r>
            <a:r>
              <a:rPr lang="en-US" dirty="0">
                <a:solidFill>
                  <a:schemeClr val="accent2">
                    <a:lumMod val="60000"/>
                    <a:lumOff val="40000"/>
                  </a:schemeClr>
                </a:solidFill>
              </a:rPr>
              <a:t>6:23 </a:t>
            </a:r>
            <a:r>
              <a:rPr lang="en-US" dirty="0" smtClean="0">
                <a:solidFill>
                  <a:schemeClr val="accent2">
                    <a:lumMod val="60000"/>
                    <a:lumOff val="40000"/>
                  </a:schemeClr>
                </a:solidFill>
              </a:rPr>
              <a:t>NIV)</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For </a:t>
            </a:r>
            <a:r>
              <a:rPr lang="en-US" sz="2400" dirty="0">
                <a:solidFill>
                  <a:schemeClr val="accent2">
                    <a:lumMod val="60000"/>
                    <a:lumOff val="40000"/>
                  </a:schemeClr>
                </a:solidFill>
              </a:rPr>
              <a:t>sin pays its </a:t>
            </a:r>
            <a:r>
              <a:rPr lang="en-US" sz="2400" dirty="0" smtClean="0">
                <a:solidFill>
                  <a:schemeClr val="accent2">
                    <a:lumMod val="60000"/>
                    <a:lumOff val="40000"/>
                  </a:schemeClr>
                </a:solidFill>
              </a:rPr>
              <a:t>wage — death</a:t>
            </a:r>
            <a:r>
              <a:rPr lang="en-US" sz="2400" dirty="0">
                <a:solidFill>
                  <a:schemeClr val="accent2">
                    <a:lumMod val="60000"/>
                    <a:lumOff val="40000"/>
                  </a:schemeClr>
                </a:solidFill>
              </a:rPr>
              <a:t>. </a:t>
            </a:r>
            <a:r>
              <a:rPr lang="en-US" dirty="0" smtClean="0">
                <a:solidFill>
                  <a:schemeClr val="accent2">
                    <a:lumMod val="60000"/>
                    <a:lumOff val="40000"/>
                  </a:schemeClr>
                </a:solidFill>
              </a:rPr>
              <a:t>(Romans </a:t>
            </a:r>
            <a:r>
              <a:rPr lang="en-US" dirty="0">
                <a:solidFill>
                  <a:schemeClr val="accent2">
                    <a:lumMod val="60000"/>
                    <a:lumOff val="40000"/>
                  </a:schemeClr>
                </a:solidFill>
              </a:rPr>
              <a:t>6:23 </a:t>
            </a:r>
            <a:r>
              <a:rPr lang="en-US" dirty="0" smtClean="0">
                <a:solidFill>
                  <a:schemeClr val="accent2">
                    <a:lumMod val="60000"/>
                    <a:lumOff val="40000"/>
                  </a:schemeClr>
                </a:solidFill>
              </a:rPr>
              <a:t>GNT)</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Sin when it is full-grown brings forth death. </a:t>
            </a:r>
            <a:r>
              <a:rPr lang="en-US" dirty="0" smtClean="0">
                <a:solidFill>
                  <a:schemeClr val="accent2">
                    <a:lumMod val="60000"/>
                    <a:lumOff val="40000"/>
                  </a:schemeClr>
                </a:solidFill>
              </a:rPr>
              <a:t>(James </a:t>
            </a:r>
            <a:r>
              <a:rPr lang="en-US" dirty="0">
                <a:solidFill>
                  <a:schemeClr val="accent2">
                    <a:lumMod val="60000"/>
                    <a:lumOff val="40000"/>
                  </a:schemeClr>
                </a:solidFill>
              </a:rPr>
              <a:t>1:15 </a:t>
            </a:r>
            <a:r>
              <a:rPr lang="en-US" dirty="0" smtClean="0">
                <a:solidFill>
                  <a:schemeClr val="accent2">
                    <a:lumMod val="60000"/>
                    <a:lumOff val="40000"/>
                  </a:schemeClr>
                </a:solidFill>
              </a:rPr>
              <a:t>RSV)</a:t>
            </a:r>
            <a:endParaRPr lang="en-US"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The one who sows to please his sinful nature, from that nature will reap destruction. </a:t>
            </a:r>
            <a:r>
              <a:rPr lang="en-US" dirty="0" smtClean="0">
                <a:solidFill>
                  <a:schemeClr val="tx2">
                    <a:lumMod val="40000"/>
                    <a:lumOff val="60000"/>
                  </a:schemeClr>
                </a:solidFill>
              </a:rPr>
              <a:t>(Galatians 6:8)</a:t>
            </a:r>
            <a:endParaRPr lang="en-US" sz="2400" dirty="0">
              <a:solidFill>
                <a:schemeClr val="tx2">
                  <a:lumMod val="40000"/>
                  <a:lumOff val="60000"/>
                </a:schemeClr>
              </a:solidFill>
            </a:endParaRPr>
          </a:p>
        </p:txBody>
      </p:sp>
    </p:spTree>
    <p:extLst>
      <p:ext uri="{BB962C8B-B14F-4D97-AF65-F5344CB8AC3E}">
        <p14:creationId xmlns:p14="http://schemas.microsoft.com/office/powerpoint/2010/main" val="3615557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GOD’s JUSTICE</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endParaRPr lang="en-US" sz="24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smtClean="0">
                <a:solidFill>
                  <a:schemeClr val="bg1"/>
                </a:solidFill>
              </a:rPr>
              <a:t>Is </a:t>
            </a:r>
            <a:r>
              <a:rPr lang="en-US" sz="2400" dirty="0">
                <a:solidFill>
                  <a:schemeClr val="bg1"/>
                </a:solidFill>
              </a:rPr>
              <a:t>it right to conclude God runs his universe like sinful beings run earthly governments? </a:t>
            </a:r>
          </a:p>
        </p:txBody>
      </p:sp>
    </p:spTree>
    <p:extLst>
      <p:ext uri="{BB962C8B-B14F-4D97-AF65-F5344CB8AC3E}">
        <p14:creationId xmlns:p14="http://schemas.microsoft.com/office/powerpoint/2010/main" val="347241567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SIN CAUSES DEATH</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smtClean="0">
              <a:solidFill>
                <a:schemeClr val="bg1"/>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The wages of sin is death. </a:t>
            </a:r>
            <a:r>
              <a:rPr lang="en-US" dirty="0" smtClean="0">
                <a:solidFill>
                  <a:schemeClr val="accent2">
                    <a:lumMod val="60000"/>
                    <a:lumOff val="40000"/>
                  </a:schemeClr>
                </a:solidFill>
              </a:rPr>
              <a:t>(Romans </a:t>
            </a:r>
            <a:r>
              <a:rPr lang="en-US" dirty="0">
                <a:solidFill>
                  <a:schemeClr val="accent2">
                    <a:lumMod val="60000"/>
                    <a:lumOff val="40000"/>
                  </a:schemeClr>
                </a:solidFill>
              </a:rPr>
              <a:t>6:23 </a:t>
            </a:r>
            <a:r>
              <a:rPr lang="en-US" dirty="0" smtClean="0">
                <a:solidFill>
                  <a:schemeClr val="accent2">
                    <a:lumMod val="60000"/>
                    <a:lumOff val="40000"/>
                  </a:schemeClr>
                </a:solidFill>
              </a:rPr>
              <a:t>NIV)</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For </a:t>
            </a:r>
            <a:r>
              <a:rPr lang="en-US" sz="2400" dirty="0">
                <a:solidFill>
                  <a:schemeClr val="accent2">
                    <a:lumMod val="60000"/>
                    <a:lumOff val="40000"/>
                  </a:schemeClr>
                </a:solidFill>
              </a:rPr>
              <a:t>sin pays its </a:t>
            </a:r>
            <a:r>
              <a:rPr lang="en-US" sz="2400" dirty="0" smtClean="0">
                <a:solidFill>
                  <a:schemeClr val="accent2">
                    <a:lumMod val="60000"/>
                    <a:lumOff val="40000"/>
                  </a:schemeClr>
                </a:solidFill>
              </a:rPr>
              <a:t>wage — death</a:t>
            </a:r>
            <a:r>
              <a:rPr lang="en-US" sz="2400" dirty="0">
                <a:solidFill>
                  <a:schemeClr val="accent2">
                    <a:lumMod val="60000"/>
                    <a:lumOff val="40000"/>
                  </a:schemeClr>
                </a:solidFill>
              </a:rPr>
              <a:t>. </a:t>
            </a:r>
            <a:r>
              <a:rPr lang="en-US" dirty="0" smtClean="0">
                <a:solidFill>
                  <a:schemeClr val="accent2">
                    <a:lumMod val="60000"/>
                    <a:lumOff val="40000"/>
                  </a:schemeClr>
                </a:solidFill>
              </a:rPr>
              <a:t>(Romans </a:t>
            </a:r>
            <a:r>
              <a:rPr lang="en-US" dirty="0">
                <a:solidFill>
                  <a:schemeClr val="accent2">
                    <a:lumMod val="60000"/>
                    <a:lumOff val="40000"/>
                  </a:schemeClr>
                </a:solidFill>
              </a:rPr>
              <a:t>6:23 </a:t>
            </a:r>
            <a:r>
              <a:rPr lang="en-US" dirty="0" smtClean="0">
                <a:solidFill>
                  <a:schemeClr val="accent2">
                    <a:lumMod val="60000"/>
                    <a:lumOff val="40000"/>
                  </a:schemeClr>
                </a:solidFill>
              </a:rPr>
              <a:t>GNT)</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Sin when it is full-grown brings forth death. </a:t>
            </a:r>
            <a:r>
              <a:rPr lang="en-US" dirty="0" smtClean="0">
                <a:solidFill>
                  <a:schemeClr val="accent2">
                    <a:lumMod val="60000"/>
                    <a:lumOff val="40000"/>
                  </a:schemeClr>
                </a:solidFill>
              </a:rPr>
              <a:t>(James </a:t>
            </a:r>
            <a:r>
              <a:rPr lang="en-US" dirty="0">
                <a:solidFill>
                  <a:schemeClr val="accent2">
                    <a:lumMod val="60000"/>
                    <a:lumOff val="40000"/>
                  </a:schemeClr>
                </a:solidFill>
              </a:rPr>
              <a:t>1:15 </a:t>
            </a:r>
            <a:r>
              <a:rPr lang="en-US" dirty="0" smtClean="0">
                <a:solidFill>
                  <a:schemeClr val="accent2">
                    <a:lumMod val="60000"/>
                    <a:lumOff val="40000"/>
                  </a:schemeClr>
                </a:solidFill>
              </a:rPr>
              <a:t>RSV)</a:t>
            </a:r>
            <a:endParaRPr lang="en-US"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The one who sows to please his sinful nature, from that nature will reap destruction. </a:t>
            </a:r>
            <a:r>
              <a:rPr lang="en-US" dirty="0" smtClean="0">
                <a:solidFill>
                  <a:schemeClr val="accent2">
                    <a:lumMod val="60000"/>
                    <a:lumOff val="40000"/>
                  </a:schemeClr>
                </a:solidFill>
              </a:rPr>
              <a:t>(Galatians 6:8)</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Why? Sin is transgression of the law – and the law is the protocol upon which life is </a:t>
            </a:r>
            <a:r>
              <a:rPr lang="en-US" sz="2400" dirty="0" smtClean="0">
                <a:solidFill>
                  <a:schemeClr val="bg1"/>
                </a:solidFill>
              </a:rPr>
              <a:t>built.</a:t>
            </a:r>
            <a:endParaRPr lang="en-US" sz="2400" dirty="0">
              <a:solidFill>
                <a:schemeClr val="bg1"/>
              </a:solidFill>
            </a:endParaRPr>
          </a:p>
        </p:txBody>
      </p:sp>
    </p:spTree>
    <p:extLst>
      <p:ext uri="{BB962C8B-B14F-4D97-AF65-F5344CB8AC3E}">
        <p14:creationId xmlns:p14="http://schemas.microsoft.com/office/powerpoint/2010/main" val="197864004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1143000" y="8191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ctr"/>
            <a:r>
              <a:rPr lang="en-US" sz="2800" b="1" dirty="0" smtClean="0">
                <a:solidFill>
                  <a:srgbClr val="FFFFCC"/>
                </a:solidFill>
              </a:rPr>
              <a:t>SIN IS DEVIATION FROM GOD’S DESIGN AND THUS SIN DESTROYS THE SINNER</a:t>
            </a:r>
          </a:p>
          <a:p>
            <a:pPr lvl="0"/>
            <a:endParaRPr lang="en-US" sz="3200" dirty="0">
              <a:solidFill>
                <a:srgbClr val="FFFFCC"/>
              </a:solidFill>
            </a:endParaRPr>
          </a:p>
          <a:p>
            <a:pPr lvl="0"/>
            <a:endParaRPr lang="en-US" dirty="0" smtClean="0">
              <a:solidFill>
                <a:schemeClr val="bg1"/>
              </a:solidFill>
            </a:endParaRPr>
          </a:p>
        </p:txBody>
      </p:sp>
    </p:spTree>
    <p:extLst>
      <p:ext uri="{BB962C8B-B14F-4D97-AF65-F5344CB8AC3E}">
        <p14:creationId xmlns:p14="http://schemas.microsoft.com/office/powerpoint/2010/main" val="296095163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1143000" y="8191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ctr"/>
            <a:r>
              <a:rPr lang="en-US" sz="2800" b="1" dirty="0" smtClean="0">
                <a:solidFill>
                  <a:srgbClr val="FFFFCC"/>
                </a:solidFill>
              </a:rPr>
              <a:t>SIN IS DEVIATION FROM GOD’S DESIGN AND THUS SIN DESTROYS THE SINNER</a:t>
            </a:r>
          </a:p>
          <a:p>
            <a:pPr lvl="0"/>
            <a:endParaRPr lang="en-US" sz="3200" dirty="0">
              <a:solidFill>
                <a:srgbClr val="FFFFCC"/>
              </a:solidFill>
            </a:endParaRPr>
          </a:p>
          <a:p>
            <a:pPr lvl="0"/>
            <a:r>
              <a:rPr lang="en-US" sz="2400" dirty="0" smtClean="0">
                <a:solidFill>
                  <a:schemeClr val="bg1"/>
                </a:solidFill>
              </a:rPr>
              <a:t>In </a:t>
            </a:r>
            <a:r>
              <a:rPr lang="en-US" sz="2400" dirty="0">
                <a:solidFill>
                  <a:schemeClr val="bg1"/>
                </a:solidFill>
              </a:rPr>
              <a:t>rejecting God’s structure and establishing our own, in violating God’s intention for the creation and substituting our own intentions, we cause or own disintegration. </a:t>
            </a:r>
          </a:p>
          <a:p>
            <a:pPr lvl="0"/>
            <a:endParaRPr lang="en-US" dirty="0" smtClean="0">
              <a:solidFill>
                <a:schemeClr val="bg1"/>
              </a:solidFill>
            </a:endParaRPr>
          </a:p>
        </p:txBody>
      </p:sp>
      <p:sp>
        <p:nvSpPr>
          <p:cNvPr id="7" name="TextBox 6"/>
          <p:cNvSpPr txBox="1"/>
          <p:nvPr/>
        </p:nvSpPr>
        <p:spPr>
          <a:xfrm>
            <a:off x="1174699" y="4480560"/>
            <a:ext cx="7315200" cy="290721"/>
          </a:xfrm>
          <a:prstGeom prst="rect">
            <a:avLst/>
          </a:prstGeom>
          <a:noFill/>
        </p:spPr>
        <p:txBody>
          <a:bodyPr wrap="square" rtlCol="0">
            <a:spAutoFit/>
          </a:bodyPr>
          <a:lstStyle/>
          <a:p>
            <a:pPr algn="r">
              <a:lnSpc>
                <a:spcPts val="1500"/>
              </a:lnSpc>
              <a:spcAft>
                <a:spcPts val="1200"/>
              </a:spcAft>
            </a:pPr>
            <a:r>
              <a:rPr lang="en-US" sz="1600" dirty="0">
                <a:solidFill>
                  <a:schemeClr val="tx2">
                    <a:lumMod val="40000"/>
                    <a:lumOff val="60000"/>
                  </a:schemeClr>
                </a:solidFill>
              </a:rPr>
              <a:t>Kaiser, W., et al., </a:t>
            </a:r>
            <a:r>
              <a:rPr lang="en-US" sz="1600" i="1" dirty="0">
                <a:solidFill>
                  <a:schemeClr val="tx2">
                    <a:lumMod val="40000"/>
                    <a:lumOff val="60000"/>
                  </a:schemeClr>
                </a:solidFill>
              </a:rPr>
              <a:t>Hard Saying of the Bible</a:t>
            </a:r>
            <a:r>
              <a:rPr lang="en-US" sz="1600" dirty="0">
                <a:solidFill>
                  <a:schemeClr val="tx2">
                    <a:lumMod val="40000"/>
                    <a:lumOff val="60000"/>
                  </a:schemeClr>
                </a:solidFill>
              </a:rPr>
              <a:t>, Intervarsity Press, 1996, p. 542</a:t>
            </a:r>
          </a:p>
        </p:txBody>
      </p:sp>
    </p:spTree>
    <p:extLst>
      <p:ext uri="{BB962C8B-B14F-4D97-AF65-F5344CB8AC3E}">
        <p14:creationId xmlns:p14="http://schemas.microsoft.com/office/powerpoint/2010/main" val="55596948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HISTORIC SDA PERSPECTIVE</a:t>
            </a:r>
          </a:p>
        </p:txBody>
      </p:sp>
      <p:sp>
        <p:nvSpPr>
          <p:cNvPr id="6" name="TextBox 5"/>
          <p:cNvSpPr txBox="1">
            <a:spLocks noChangeArrowheads="1"/>
          </p:cNvSpPr>
          <p:nvPr/>
        </p:nvSpPr>
        <p:spPr>
          <a:xfrm>
            <a:off x="1143000" y="1047750"/>
            <a:ext cx="7315200" cy="3505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300"/>
              </a:lnSpc>
              <a:spcAft>
                <a:spcPts val="1200"/>
              </a:spcAft>
            </a:pPr>
            <a:r>
              <a:rPr lang="en-US" sz="2400" dirty="0" smtClean="0">
                <a:solidFill>
                  <a:schemeClr val="bg1"/>
                </a:solidFill>
              </a:rPr>
              <a:t>“We </a:t>
            </a:r>
            <a:r>
              <a:rPr lang="en-US" sz="2400" b="1" dirty="0">
                <a:solidFill>
                  <a:srgbClr val="FFFF99"/>
                </a:solidFill>
              </a:rPr>
              <a:t>are not</a:t>
            </a:r>
            <a:r>
              <a:rPr lang="en-US" sz="2400" dirty="0">
                <a:solidFill>
                  <a:schemeClr val="bg1"/>
                </a:solidFill>
              </a:rPr>
              <a:t> to regard God as waiting to punish the sinner for his sin. </a:t>
            </a:r>
            <a:r>
              <a:rPr lang="en-US" sz="2400" b="1" dirty="0">
                <a:solidFill>
                  <a:srgbClr val="FFFF99"/>
                </a:solidFill>
              </a:rPr>
              <a:t>The sinner brings the punishment upon himself</a:t>
            </a:r>
            <a:r>
              <a:rPr lang="en-US" sz="2400" dirty="0">
                <a:solidFill>
                  <a:schemeClr val="bg1"/>
                </a:solidFill>
              </a:rPr>
              <a:t>. His own actions start a train of circumstances that bring the sure result. </a:t>
            </a:r>
            <a:r>
              <a:rPr lang="en-US" sz="2400" b="1" dirty="0">
                <a:solidFill>
                  <a:srgbClr val="FFFF99"/>
                </a:solidFill>
              </a:rPr>
              <a:t>Every act of transgression reacts upon the sinner, works in him a change of character, </a:t>
            </a:r>
            <a:r>
              <a:rPr lang="en-US" sz="2400" dirty="0">
                <a:solidFill>
                  <a:schemeClr val="bg1"/>
                </a:solidFill>
              </a:rPr>
              <a:t>and makes it more easy for him to transgress again. By choosing to sin, men separate themselves from God, </a:t>
            </a:r>
            <a:r>
              <a:rPr lang="en-US" sz="2400" b="1" dirty="0">
                <a:solidFill>
                  <a:srgbClr val="FFFF99"/>
                </a:solidFill>
              </a:rPr>
              <a:t>cut themselves off from the channel of blessing, and the sure result is ruin and death</a:t>
            </a:r>
            <a:r>
              <a:rPr lang="en-US" sz="2400" b="1" dirty="0" smtClean="0">
                <a:solidFill>
                  <a:srgbClr val="FFFF99"/>
                </a:solidFill>
              </a:rPr>
              <a:t>.</a:t>
            </a:r>
            <a:r>
              <a:rPr lang="en-US" sz="2400" dirty="0" smtClean="0">
                <a:solidFill>
                  <a:schemeClr val="bg1"/>
                </a:solidFill>
              </a:rPr>
              <a:t>”</a:t>
            </a:r>
            <a:endParaRPr lang="en-US" sz="2400" dirty="0">
              <a:solidFill>
                <a:schemeClr val="tx2">
                  <a:lumMod val="40000"/>
                  <a:lumOff val="60000"/>
                </a:schemeClr>
              </a:solidFill>
            </a:endParaRPr>
          </a:p>
        </p:txBody>
      </p:sp>
      <p:sp>
        <p:nvSpPr>
          <p:cNvPr id="4" name="TextBox 3"/>
          <p:cNvSpPr txBox="1"/>
          <p:nvPr/>
        </p:nvSpPr>
        <p:spPr>
          <a:xfrm>
            <a:off x="1143000" y="4480560"/>
            <a:ext cx="7315200" cy="290721"/>
          </a:xfrm>
          <a:prstGeom prst="rect">
            <a:avLst/>
          </a:prstGeom>
          <a:noFill/>
        </p:spPr>
        <p:txBody>
          <a:bodyPr wrap="square" rtlCol="0">
            <a:spAutoFit/>
          </a:bodyPr>
          <a:lstStyle/>
          <a:p>
            <a:pPr algn="r">
              <a:lnSpc>
                <a:spcPts val="1500"/>
              </a:lnSpc>
              <a:spcAft>
                <a:spcPts val="1200"/>
              </a:spcAft>
            </a:pPr>
            <a:r>
              <a:rPr lang="en-US" sz="1600" dirty="0" smtClean="0">
                <a:solidFill>
                  <a:schemeClr val="tx2">
                    <a:lumMod val="40000"/>
                    <a:lumOff val="60000"/>
                  </a:schemeClr>
                </a:solidFill>
              </a:rPr>
              <a:t>E.G</a:t>
            </a:r>
            <a:r>
              <a:rPr lang="en-US" sz="1600" dirty="0">
                <a:solidFill>
                  <a:schemeClr val="tx2">
                    <a:lumMod val="40000"/>
                    <a:lumOff val="60000"/>
                  </a:schemeClr>
                </a:solidFill>
              </a:rPr>
              <a:t>. White, 1890’s, </a:t>
            </a:r>
            <a:r>
              <a:rPr lang="en-US" sz="1600" i="1" dirty="0">
                <a:solidFill>
                  <a:schemeClr val="tx2">
                    <a:lumMod val="40000"/>
                    <a:lumOff val="60000"/>
                  </a:schemeClr>
                </a:solidFill>
              </a:rPr>
              <a:t>1 Selected Messages</a:t>
            </a:r>
            <a:r>
              <a:rPr lang="en-US" sz="1600" dirty="0">
                <a:solidFill>
                  <a:schemeClr val="tx2">
                    <a:lumMod val="40000"/>
                    <a:lumOff val="60000"/>
                  </a:schemeClr>
                </a:solidFill>
              </a:rPr>
              <a:t>, </a:t>
            </a:r>
            <a:r>
              <a:rPr lang="en-US" sz="1600" dirty="0" smtClean="0">
                <a:solidFill>
                  <a:schemeClr val="tx2">
                    <a:lumMod val="40000"/>
                    <a:lumOff val="60000"/>
                  </a:schemeClr>
                </a:solidFill>
              </a:rPr>
              <a:t>p. 235</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27792067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1143000" y="8191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spcAft>
                <a:spcPts val="1200"/>
              </a:spcAft>
            </a:pPr>
            <a:r>
              <a:rPr lang="en-US" sz="4800" dirty="0">
                <a:solidFill>
                  <a:schemeClr val="bg1"/>
                </a:solidFill>
              </a:rPr>
              <a:t>These passages are describing natural law; </a:t>
            </a:r>
            <a:r>
              <a:rPr lang="en-US" sz="4800" b="1" dirty="0">
                <a:solidFill>
                  <a:schemeClr val="tx2">
                    <a:lumMod val="40000"/>
                    <a:lumOff val="60000"/>
                  </a:schemeClr>
                </a:solidFill>
              </a:rPr>
              <a:t>the </a:t>
            </a:r>
            <a:r>
              <a:rPr lang="en-US" sz="4800" b="1" dirty="0" smtClean="0">
                <a:solidFill>
                  <a:schemeClr val="tx2">
                    <a:lumMod val="40000"/>
                    <a:lumOff val="60000"/>
                  </a:schemeClr>
                </a:solidFill>
              </a:rPr>
              <a:t>Designer</a:t>
            </a:r>
            <a:r>
              <a:rPr lang="en-US" sz="4800" dirty="0" smtClean="0">
                <a:solidFill>
                  <a:schemeClr val="tx2">
                    <a:lumMod val="40000"/>
                    <a:lumOff val="60000"/>
                  </a:schemeClr>
                </a:solidFill>
              </a:rPr>
              <a:t>,</a:t>
            </a:r>
            <a:br>
              <a:rPr lang="en-US" sz="4800" dirty="0" smtClean="0">
                <a:solidFill>
                  <a:schemeClr val="tx2">
                    <a:lumMod val="40000"/>
                    <a:lumOff val="60000"/>
                  </a:schemeClr>
                </a:solidFill>
              </a:rPr>
            </a:br>
            <a:r>
              <a:rPr lang="en-US" sz="4800" dirty="0" smtClean="0">
                <a:solidFill>
                  <a:schemeClr val="accent4">
                    <a:lumMod val="60000"/>
                    <a:lumOff val="40000"/>
                  </a:schemeClr>
                </a:solidFill>
              </a:rPr>
              <a:t>not </a:t>
            </a:r>
            <a:r>
              <a:rPr lang="en-US" sz="4800" dirty="0">
                <a:solidFill>
                  <a:schemeClr val="accent4">
                    <a:lumMod val="60000"/>
                    <a:lumOff val="40000"/>
                  </a:schemeClr>
                </a:solidFill>
              </a:rPr>
              <a:t>the </a:t>
            </a:r>
            <a:r>
              <a:rPr lang="en-US" sz="4800" dirty="0" smtClean="0">
                <a:solidFill>
                  <a:schemeClr val="accent4">
                    <a:lumMod val="60000"/>
                    <a:lumOff val="40000"/>
                  </a:schemeClr>
                </a:solidFill>
              </a:rPr>
              <a:t>Dictator! </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121791990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WHY HASN’T CHRIST RETURNED?</a:t>
            </a:r>
          </a:p>
        </p:txBody>
      </p:sp>
      <p:sp>
        <p:nvSpPr>
          <p:cNvPr id="6" name="TextBox 5"/>
          <p:cNvSpPr txBox="1">
            <a:spLocks noChangeArrowheads="1"/>
          </p:cNvSpPr>
          <p:nvPr/>
        </p:nvSpPr>
        <p:spPr>
          <a:xfrm>
            <a:off x="1143000" y="1047750"/>
            <a:ext cx="7315200" cy="3505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a:solidFill>
                <a:schemeClr val="tx2">
                  <a:lumMod val="40000"/>
                  <a:lumOff val="60000"/>
                </a:schemeClr>
              </a:solidFill>
            </a:endParaRPr>
          </a:p>
        </p:txBody>
      </p:sp>
    </p:spTree>
    <p:extLst>
      <p:ext uri="{BB962C8B-B14F-4D97-AF65-F5344CB8AC3E}">
        <p14:creationId xmlns:p14="http://schemas.microsoft.com/office/powerpoint/2010/main" val="326652880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WHY HASN’T CHRIST RETURNED?</a:t>
            </a:r>
          </a:p>
        </p:txBody>
      </p:sp>
      <p:sp>
        <p:nvSpPr>
          <p:cNvPr id="6" name="TextBox 5"/>
          <p:cNvSpPr txBox="1">
            <a:spLocks noChangeArrowheads="1"/>
          </p:cNvSpPr>
          <p:nvPr/>
        </p:nvSpPr>
        <p:spPr>
          <a:xfrm>
            <a:off x="1143000" y="1047750"/>
            <a:ext cx="7315200" cy="3505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bg1"/>
                </a:solidFill>
              </a:rPr>
              <a:t>According to Jesus: “And this </a:t>
            </a:r>
            <a:r>
              <a:rPr lang="en-US" sz="2400" b="1" dirty="0">
                <a:solidFill>
                  <a:srgbClr val="FFFF99"/>
                </a:solidFill>
              </a:rPr>
              <a:t>gospel of the kingdom </a:t>
            </a:r>
            <a:r>
              <a:rPr lang="en-US" sz="2400" dirty="0">
                <a:solidFill>
                  <a:schemeClr val="bg1"/>
                </a:solidFill>
              </a:rPr>
              <a:t>will be preached in the whole world as a testimony to all nations, and then the end will come</a:t>
            </a:r>
            <a:r>
              <a:rPr lang="en-US" sz="2400" dirty="0" smtClean="0">
                <a:solidFill>
                  <a:schemeClr val="bg1"/>
                </a:solidFill>
              </a:rPr>
              <a:t>.” </a:t>
            </a:r>
            <a:r>
              <a:rPr lang="en-US" dirty="0" smtClean="0">
                <a:solidFill>
                  <a:schemeClr val="tx2">
                    <a:lumMod val="40000"/>
                    <a:lumOff val="60000"/>
                  </a:schemeClr>
                </a:solidFill>
              </a:rPr>
              <a:t>(Matthew 24:14)</a:t>
            </a:r>
            <a:endParaRPr lang="en-US" sz="2400" dirty="0">
              <a:solidFill>
                <a:schemeClr val="tx2">
                  <a:lumMod val="40000"/>
                  <a:lumOff val="60000"/>
                </a:schemeClr>
              </a:solidFill>
            </a:endParaRPr>
          </a:p>
        </p:txBody>
      </p:sp>
    </p:spTree>
    <p:extLst>
      <p:ext uri="{BB962C8B-B14F-4D97-AF65-F5344CB8AC3E}">
        <p14:creationId xmlns:p14="http://schemas.microsoft.com/office/powerpoint/2010/main" val="62563643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WHY HASN’T CHRIST RETURNED?</a:t>
            </a:r>
          </a:p>
        </p:txBody>
      </p:sp>
      <p:sp>
        <p:nvSpPr>
          <p:cNvPr id="6" name="TextBox 5"/>
          <p:cNvSpPr txBox="1">
            <a:spLocks noChangeArrowheads="1"/>
          </p:cNvSpPr>
          <p:nvPr/>
        </p:nvSpPr>
        <p:spPr>
          <a:xfrm>
            <a:off x="1143000" y="1047750"/>
            <a:ext cx="7315200" cy="3505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According to Jesus: “And this </a:t>
            </a:r>
            <a:r>
              <a:rPr lang="en-US" sz="2400" b="1" dirty="0">
                <a:solidFill>
                  <a:schemeClr val="accent2">
                    <a:lumMod val="60000"/>
                    <a:lumOff val="40000"/>
                  </a:schemeClr>
                </a:solidFill>
              </a:rPr>
              <a:t>gospel of the kingdom </a:t>
            </a:r>
            <a:r>
              <a:rPr lang="en-US" sz="2400" dirty="0">
                <a:solidFill>
                  <a:schemeClr val="accent2">
                    <a:lumMod val="60000"/>
                    <a:lumOff val="40000"/>
                  </a:schemeClr>
                </a:solidFill>
              </a:rPr>
              <a:t>will be preached in the whole world as a testimony to all nations, and then the end will come</a:t>
            </a:r>
            <a:r>
              <a:rPr lang="en-US" sz="2400" dirty="0" smtClean="0">
                <a:solidFill>
                  <a:schemeClr val="accent2">
                    <a:lumMod val="60000"/>
                    <a:lumOff val="40000"/>
                  </a:schemeClr>
                </a:solidFill>
              </a:rPr>
              <a:t>.” </a:t>
            </a:r>
            <a:r>
              <a:rPr lang="en-US" dirty="0" smtClean="0">
                <a:solidFill>
                  <a:schemeClr val="accent2">
                    <a:lumMod val="60000"/>
                    <a:lumOff val="40000"/>
                  </a:schemeClr>
                </a:solidFill>
              </a:rPr>
              <a:t>(Matthew 24:14)</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What kingdom? </a:t>
            </a:r>
          </a:p>
        </p:txBody>
      </p:sp>
    </p:spTree>
    <p:extLst>
      <p:ext uri="{BB962C8B-B14F-4D97-AF65-F5344CB8AC3E}">
        <p14:creationId xmlns:p14="http://schemas.microsoft.com/office/powerpoint/2010/main" val="249288358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WHY HASN’T CHRIST RETURNED?</a:t>
            </a:r>
          </a:p>
        </p:txBody>
      </p:sp>
      <p:sp>
        <p:nvSpPr>
          <p:cNvPr id="6" name="TextBox 5"/>
          <p:cNvSpPr txBox="1">
            <a:spLocks noChangeArrowheads="1"/>
          </p:cNvSpPr>
          <p:nvPr/>
        </p:nvSpPr>
        <p:spPr>
          <a:xfrm>
            <a:off x="1143000" y="1047750"/>
            <a:ext cx="7315200" cy="3505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According to Jesus: “And this </a:t>
            </a:r>
            <a:r>
              <a:rPr lang="en-US" sz="2400" b="1" dirty="0">
                <a:solidFill>
                  <a:schemeClr val="accent2">
                    <a:lumMod val="60000"/>
                    <a:lumOff val="40000"/>
                  </a:schemeClr>
                </a:solidFill>
              </a:rPr>
              <a:t>gospel of the kingdom </a:t>
            </a:r>
            <a:r>
              <a:rPr lang="en-US" sz="2400" dirty="0">
                <a:solidFill>
                  <a:schemeClr val="accent2">
                    <a:lumMod val="60000"/>
                    <a:lumOff val="40000"/>
                  </a:schemeClr>
                </a:solidFill>
              </a:rPr>
              <a:t>will be preached in the whole world as a testimony to all nations, and then the end will come</a:t>
            </a:r>
            <a:r>
              <a:rPr lang="en-US" sz="2400" dirty="0" smtClean="0">
                <a:solidFill>
                  <a:schemeClr val="accent2">
                    <a:lumMod val="60000"/>
                    <a:lumOff val="40000"/>
                  </a:schemeClr>
                </a:solidFill>
              </a:rPr>
              <a:t>.” </a:t>
            </a:r>
            <a:r>
              <a:rPr lang="en-US" dirty="0" smtClean="0">
                <a:solidFill>
                  <a:schemeClr val="accent2">
                    <a:lumMod val="60000"/>
                    <a:lumOff val="40000"/>
                  </a:schemeClr>
                </a:solidFill>
              </a:rPr>
              <a:t>(Matthew 24:14)</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What kingdom? </a:t>
            </a:r>
          </a:p>
          <a:p>
            <a:pPr marL="342900" indent="-342900">
              <a:lnSpc>
                <a:spcPts val="2300"/>
              </a:lnSpc>
              <a:spcAft>
                <a:spcPts val="1200"/>
              </a:spcAft>
              <a:buFont typeface="Arial" panose="020B0604020202020204" pitchFamily="34" charset="0"/>
              <a:buChar char="•"/>
            </a:pPr>
            <a:r>
              <a:rPr lang="en-US" sz="2400" dirty="0">
                <a:solidFill>
                  <a:schemeClr val="bg1"/>
                </a:solidFill>
              </a:rPr>
              <a:t>The kingdom of </a:t>
            </a:r>
            <a:r>
              <a:rPr lang="en-US" sz="2400" dirty="0" smtClean="0">
                <a:solidFill>
                  <a:schemeClr val="bg1"/>
                </a:solidFill>
              </a:rPr>
              <a:t>love.</a:t>
            </a:r>
            <a:endParaRPr lang="en-US" sz="2400" dirty="0">
              <a:solidFill>
                <a:schemeClr val="bg1"/>
              </a:solidFill>
            </a:endParaRPr>
          </a:p>
        </p:txBody>
      </p:sp>
    </p:spTree>
    <p:extLst>
      <p:ext uri="{BB962C8B-B14F-4D97-AF65-F5344CB8AC3E}">
        <p14:creationId xmlns:p14="http://schemas.microsoft.com/office/powerpoint/2010/main" val="387707342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WHY HASN’T CHRIST RETURNED?</a:t>
            </a:r>
          </a:p>
        </p:txBody>
      </p:sp>
      <p:sp>
        <p:nvSpPr>
          <p:cNvPr id="6" name="TextBox 5"/>
          <p:cNvSpPr txBox="1">
            <a:spLocks noChangeArrowheads="1"/>
          </p:cNvSpPr>
          <p:nvPr/>
        </p:nvSpPr>
        <p:spPr>
          <a:xfrm>
            <a:off x="1143000" y="1047750"/>
            <a:ext cx="7315200" cy="3505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According to Jesus: “And this </a:t>
            </a:r>
            <a:r>
              <a:rPr lang="en-US" sz="2400" b="1" dirty="0">
                <a:solidFill>
                  <a:schemeClr val="accent2">
                    <a:lumMod val="60000"/>
                    <a:lumOff val="40000"/>
                  </a:schemeClr>
                </a:solidFill>
              </a:rPr>
              <a:t>gospel of the kingdom </a:t>
            </a:r>
            <a:r>
              <a:rPr lang="en-US" sz="2400" dirty="0">
                <a:solidFill>
                  <a:schemeClr val="accent2">
                    <a:lumMod val="60000"/>
                    <a:lumOff val="40000"/>
                  </a:schemeClr>
                </a:solidFill>
              </a:rPr>
              <a:t>will be preached in the whole world as a testimony to all nations, and then the end will come</a:t>
            </a:r>
            <a:r>
              <a:rPr lang="en-US" sz="2400" dirty="0" smtClean="0">
                <a:solidFill>
                  <a:schemeClr val="accent2">
                    <a:lumMod val="60000"/>
                    <a:lumOff val="40000"/>
                  </a:schemeClr>
                </a:solidFill>
              </a:rPr>
              <a:t>.” </a:t>
            </a:r>
            <a:r>
              <a:rPr lang="en-US" dirty="0" smtClean="0">
                <a:solidFill>
                  <a:schemeClr val="accent2">
                    <a:lumMod val="60000"/>
                    <a:lumOff val="40000"/>
                  </a:schemeClr>
                </a:solidFill>
              </a:rPr>
              <a:t>(Matthew 24:14)</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What kingdom? </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The kingdom of </a:t>
            </a:r>
            <a:r>
              <a:rPr lang="en-US" sz="2400" dirty="0" smtClean="0">
                <a:solidFill>
                  <a:schemeClr val="accent2">
                    <a:lumMod val="60000"/>
                    <a:lumOff val="40000"/>
                  </a:schemeClr>
                </a:solidFill>
              </a:rPr>
              <a:t>love.</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Has the gospel of the kingdom of love gone to the world, or instead, has Christianity taken the Imperial Roman god, who imposes law, punishes lawbreakers and requires appeasement to the world?</a:t>
            </a:r>
          </a:p>
        </p:txBody>
      </p:sp>
    </p:spTree>
    <p:extLst>
      <p:ext uri="{BB962C8B-B14F-4D97-AF65-F5344CB8AC3E}">
        <p14:creationId xmlns:p14="http://schemas.microsoft.com/office/powerpoint/2010/main" val="1202376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GOD’s JUSTICE</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smtClean="0">
                <a:solidFill>
                  <a:schemeClr val="accent2">
                    <a:lumMod val="60000"/>
                    <a:lumOff val="40000"/>
                  </a:schemeClr>
                </a:solidFill>
              </a:rPr>
              <a:t>Is </a:t>
            </a:r>
            <a:r>
              <a:rPr lang="en-US" sz="2400" dirty="0">
                <a:solidFill>
                  <a:schemeClr val="accent2">
                    <a:lumMod val="60000"/>
                    <a:lumOff val="40000"/>
                  </a:schemeClr>
                </a:solidFill>
              </a:rPr>
              <a:t>it right to conclude God runs his universe like sinful beings run earthly governments? </a:t>
            </a:r>
          </a:p>
          <a:p>
            <a:pPr marL="800100" lvl="1" indent="-342900">
              <a:lnSpc>
                <a:spcPts val="2500"/>
              </a:lnSpc>
              <a:spcAft>
                <a:spcPts val="1200"/>
              </a:spcAft>
              <a:buFont typeface="Arial" panose="020B0604020202020204" pitchFamily="34" charset="0"/>
              <a:buChar char="•"/>
            </a:pPr>
            <a:r>
              <a:rPr lang="en-US" sz="2400" dirty="0">
                <a:solidFill>
                  <a:schemeClr val="bg1"/>
                </a:solidFill>
              </a:rPr>
              <a:t>Or, do we misrepresent God and obstruct his healing love when we construe God’s justice to be like our own? </a:t>
            </a:r>
          </a:p>
        </p:txBody>
      </p:sp>
    </p:spTree>
    <p:extLst>
      <p:ext uri="{BB962C8B-B14F-4D97-AF65-F5344CB8AC3E}">
        <p14:creationId xmlns:p14="http://schemas.microsoft.com/office/powerpoint/2010/main" val="345076699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CAVEATS</a:t>
            </a:r>
          </a:p>
        </p:txBody>
      </p:sp>
      <p:sp>
        <p:nvSpPr>
          <p:cNvPr id="6" name="TextBox 5"/>
          <p:cNvSpPr txBox="1">
            <a:spLocks noChangeArrowheads="1"/>
          </p:cNvSpPr>
          <p:nvPr/>
        </p:nvSpPr>
        <p:spPr>
          <a:xfrm>
            <a:off x="1143000" y="1047750"/>
            <a:ext cx="7315200" cy="3505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300"/>
              </a:lnSpc>
              <a:spcAft>
                <a:spcPts val="1200"/>
              </a:spcAft>
            </a:pPr>
            <a:r>
              <a:rPr lang="en-US" sz="2400" dirty="0">
                <a:solidFill>
                  <a:schemeClr val="accent6">
                    <a:lumMod val="40000"/>
                    <a:lumOff val="60000"/>
                  </a:schemeClr>
                </a:solidFill>
              </a:rPr>
              <a:t>Before the Evidence that the Imperial/Imposed Law Concept has Infected </a:t>
            </a:r>
            <a:r>
              <a:rPr lang="en-US" sz="2400" dirty="0" smtClean="0">
                <a:solidFill>
                  <a:schemeClr val="accent6">
                    <a:lumMod val="40000"/>
                    <a:lumOff val="60000"/>
                  </a:schemeClr>
                </a:solidFill>
              </a:rPr>
              <a:t>Christianity</a:t>
            </a:r>
          </a:p>
          <a:p>
            <a:pPr marL="342900" indent="-342900">
              <a:lnSpc>
                <a:spcPts val="23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smtClean="0">
                <a:solidFill>
                  <a:schemeClr val="bg1"/>
                </a:solidFill>
              </a:rPr>
              <a:t>When </a:t>
            </a:r>
            <a:r>
              <a:rPr lang="en-US" sz="2400" dirty="0">
                <a:solidFill>
                  <a:schemeClr val="bg1"/>
                </a:solidFill>
              </a:rPr>
              <a:t>a doctor diagnoses a problem and reveals it to the patient, sometimes the patient feels uncomfortable, or “condemned” or “put </a:t>
            </a:r>
            <a:r>
              <a:rPr lang="en-US" sz="2400" dirty="0" smtClean="0">
                <a:solidFill>
                  <a:schemeClr val="bg1"/>
                </a:solidFill>
              </a:rPr>
              <a:t>down.”</a:t>
            </a:r>
            <a:endParaRPr lang="en-US" sz="2400" dirty="0">
              <a:solidFill>
                <a:schemeClr val="bg1"/>
              </a:solidFill>
            </a:endParaRPr>
          </a:p>
        </p:txBody>
      </p:sp>
    </p:spTree>
    <p:extLst>
      <p:ext uri="{BB962C8B-B14F-4D97-AF65-F5344CB8AC3E}">
        <p14:creationId xmlns:p14="http://schemas.microsoft.com/office/powerpoint/2010/main" val="403200518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CAVEATS</a:t>
            </a:r>
          </a:p>
        </p:txBody>
      </p:sp>
      <p:sp>
        <p:nvSpPr>
          <p:cNvPr id="6" name="TextBox 5"/>
          <p:cNvSpPr txBox="1">
            <a:spLocks noChangeArrowheads="1"/>
          </p:cNvSpPr>
          <p:nvPr/>
        </p:nvSpPr>
        <p:spPr>
          <a:xfrm>
            <a:off x="1143000" y="1047750"/>
            <a:ext cx="7315200" cy="3505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300"/>
              </a:lnSpc>
              <a:spcAft>
                <a:spcPts val="1200"/>
              </a:spcAft>
            </a:pPr>
            <a:r>
              <a:rPr lang="en-US" sz="2400" dirty="0">
                <a:solidFill>
                  <a:schemeClr val="accent6">
                    <a:lumMod val="40000"/>
                    <a:lumOff val="60000"/>
                  </a:schemeClr>
                </a:solidFill>
              </a:rPr>
              <a:t>Before the Evidence that the Imperial/Imposed Law Concept has Infected </a:t>
            </a:r>
            <a:r>
              <a:rPr lang="en-US" sz="2400" dirty="0" smtClean="0">
                <a:solidFill>
                  <a:schemeClr val="accent6">
                    <a:lumMod val="40000"/>
                    <a:lumOff val="60000"/>
                  </a:schemeClr>
                </a:solidFill>
              </a:rPr>
              <a:t>Christianity</a:t>
            </a:r>
          </a:p>
          <a:p>
            <a:pPr marL="342900" indent="-342900">
              <a:lnSpc>
                <a:spcPts val="23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When </a:t>
            </a:r>
            <a:r>
              <a:rPr lang="en-US" sz="2400" dirty="0">
                <a:solidFill>
                  <a:schemeClr val="accent2">
                    <a:lumMod val="60000"/>
                    <a:lumOff val="40000"/>
                  </a:schemeClr>
                </a:solidFill>
              </a:rPr>
              <a:t>a doctor diagnoses a problem and reveals it to the patient, sometimes the patient feels uncomfortable, or “condemned” or “put </a:t>
            </a:r>
            <a:r>
              <a:rPr lang="en-US" sz="2400" dirty="0" smtClean="0">
                <a:solidFill>
                  <a:schemeClr val="accent2">
                    <a:lumMod val="60000"/>
                    <a:lumOff val="40000"/>
                  </a:schemeClr>
                </a:solidFill>
              </a:rPr>
              <a:t>down.”</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But the doctor is not condemning, the doctor is diagnosing with a heart motivated to heal – The doctor is not against the </a:t>
            </a:r>
            <a:r>
              <a:rPr lang="en-US" sz="2400" dirty="0" err="1">
                <a:solidFill>
                  <a:schemeClr val="bg1"/>
                </a:solidFill>
              </a:rPr>
              <a:t>pt</a:t>
            </a:r>
            <a:r>
              <a:rPr lang="en-US" sz="2400" dirty="0">
                <a:solidFill>
                  <a:schemeClr val="bg1"/>
                </a:solidFill>
              </a:rPr>
              <a:t> but for </a:t>
            </a:r>
            <a:r>
              <a:rPr lang="en-US" sz="2400" dirty="0" smtClean="0">
                <a:solidFill>
                  <a:schemeClr val="bg1"/>
                </a:solidFill>
              </a:rPr>
              <a:t>them.</a:t>
            </a:r>
            <a:endParaRPr lang="en-US" sz="2400" dirty="0">
              <a:solidFill>
                <a:schemeClr val="bg1"/>
              </a:solidFill>
            </a:endParaRPr>
          </a:p>
        </p:txBody>
      </p:sp>
    </p:spTree>
    <p:extLst>
      <p:ext uri="{BB962C8B-B14F-4D97-AF65-F5344CB8AC3E}">
        <p14:creationId xmlns:p14="http://schemas.microsoft.com/office/powerpoint/2010/main" val="314146782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CAVEATS</a:t>
            </a:r>
          </a:p>
        </p:txBody>
      </p:sp>
      <p:sp>
        <p:nvSpPr>
          <p:cNvPr id="6" name="TextBox 5"/>
          <p:cNvSpPr txBox="1">
            <a:spLocks noChangeArrowheads="1"/>
          </p:cNvSpPr>
          <p:nvPr/>
        </p:nvSpPr>
        <p:spPr>
          <a:xfrm>
            <a:off x="1143000" y="1047750"/>
            <a:ext cx="7315200" cy="3505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300"/>
              </a:lnSpc>
              <a:spcAft>
                <a:spcPts val="1200"/>
              </a:spcAft>
            </a:pPr>
            <a:r>
              <a:rPr lang="en-US" sz="2400" dirty="0">
                <a:solidFill>
                  <a:schemeClr val="accent6">
                    <a:lumMod val="40000"/>
                    <a:lumOff val="60000"/>
                  </a:schemeClr>
                </a:solidFill>
              </a:rPr>
              <a:t>Before the Evidence that the Imperial/Imposed Law Concept has Infected </a:t>
            </a:r>
            <a:r>
              <a:rPr lang="en-US" sz="2400" dirty="0" smtClean="0">
                <a:solidFill>
                  <a:schemeClr val="accent6">
                    <a:lumMod val="40000"/>
                    <a:lumOff val="60000"/>
                  </a:schemeClr>
                </a:solidFill>
              </a:rPr>
              <a:t>Christianity</a:t>
            </a:r>
          </a:p>
          <a:p>
            <a:pPr marL="342900" indent="-342900">
              <a:lnSpc>
                <a:spcPts val="23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smtClean="0">
                <a:solidFill>
                  <a:schemeClr val="bg1"/>
                </a:solidFill>
              </a:rPr>
              <a:t>We </a:t>
            </a:r>
            <a:r>
              <a:rPr lang="en-US" sz="2400" dirty="0">
                <a:solidFill>
                  <a:schemeClr val="bg1"/>
                </a:solidFill>
              </a:rPr>
              <a:t>cannot solve a problem until we first identify it and admit we have </a:t>
            </a:r>
            <a:r>
              <a:rPr lang="en-US" sz="2400" dirty="0" smtClean="0">
                <a:solidFill>
                  <a:schemeClr val="bg1"/>
                </a:solidFill>
              </a:rPr>
              <a:t>it.</a:t>
            </a:r>
            <a:endParaRPr lang="en-US" sz="2400" dirty="0">
              <a:solidFill>
                <a:schemeClr val="bg1"/>
              </a:solidFill>
            </a:endParaRPr>
          </a:p>
        </p:txBody>
      </p:sp>
    </p:spTree>
    <p:extLst>
      <p:ext uri="{BB962C8B-B14F-4D97-AF65-F5344CB8AC3E}">
        <p14:creationId xmlns:p14="http://schemas.microsoft.com/office/powerpoint/2010/main" val="164235460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CAVEATS</a:t>
            </a:r>
          </a:p>
        </p:txBody>
      </p:sp>
      <p:sp>
        <p:nvSpPr>
          <p:cNvPr id="6" name="TextBox 5"/>
          <p:cNvSpPr txBox="1">
            <a:spLocks noChangeArrowheads="1"/>
          </p:cNvSpPr>
          <p:nvPr/>
        </p:nvSpPr>
        <p:spPr>
          <a:xfrm>
            <a:off x="1143000" y="1047750"/>
            <a:ext cx="7315200" cy="36576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300"/>
              </a:lnSpc>
              <a:spcAft>
                <a:spcPts val="1200"/>
              </a:spcAft>
            </a:pPr>
            <a:r>
              <a:rPr lang="en-US" sz="2400" dirty="0">
                <a:solidFill>
                  <a:schemeClr val="accent6">
                    <a:lumMod val="40000"/>
                    <a:lumOff val="60000"/>
                  </a:schemeClr>
                </a:solidFill>
              </a:rPr>
              <a:t>Before the Evidence that the Imperial/Imposed Law Concept has Infected </a:t>
            </a:r>
            <a:r>
              <a:rPr lang="en-US" sz="2400" dirty="0" smtClean="0">
                <a:solidFill>
                  <a:schemeClr val="accent6">
                    <a:lumMod val="40000"/>
                    <a:lumOff val="60000"/>
                  </a:schemeClr>
                </a:solidFill>
              </a:rPr>
              <a:t>Christianity</a:t>
            </a:r>
          </a:p>
          <a:p>
            <a:pPr marL="342900" indent="-342900">
              <a:lnSpc>
                <a:spcPts val="23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smtClean="0">
                <a:solidFill>
                  <a:schemeClr val="accent2">
                    <a:lumMod val="60000"/>
                    <a:lumOff val="40000"/>
                  </a:schemeClr>
                </a:solidFill>
              </a:rPr>
              <a:t>We </a:t>
            </a:r>
            <a:r>
              <a:rPr lang="en-US" sz="2400" dirty="0">
                <a:solidFill>
                  <a:schemeClr val="accent2">
                    <a:lumMod val="60000"/>
                    <a:lumOff val="40000"/>
                  </a:schemeClr>
                </a:solidFill>
              </a:rPr>
              <a:t>cannot solve a problem until we first identify it and admit we have </a:t>
            </a:r>
            <a:r>
              <a:rPr lang="en-US" sz="2400" dirty="0" smtClean="0">
                <a:solidFill>
                  <a:schemeClr val="accent2">
                    <a:lumMod val="60000"/>
                    <a:lumOff val="40000"/>
                  </a:schemeClr>
                </a:solidFill>
              </a:rPr>
              <a:t>it.</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The evidence I present is not designed to “condemn” or make anyone uncomfortable, but to expose an </a:t>
            </a:r>
            <a:r>
              <a:rPr lang="en-US" sz="2400" dirty="0" smtClean="0">
                <a:solidFill>
                  <a:schemeClr val="bg1"/>
                </a:solidFill>
              </a:rPr>
              <a:t>infection of thought within Christianity </a:t>
            </a:r>
            <a:r>
              <a:rPr lang="en-US" sz="2400" dirty="0">
                <a:solidFill>
                  <a:schemeClr val="bg1"/>
                </a:solidFill>
              </a:rPr>
              <a:t>in order to bring about </a:t>
            </a:r>
            <a:r>
              <a:rPr lang="en-US" sz="2400" dirty="0" smtClean="0">
                <a:solidFill>
                  <a:schemeClr val="bg1"/>
                </a:solidFill>
              </a:rPr>
              <a:t>healing.</a:t>
            </a:r>
          </a:p>
        </p:txBody>
      </p:sp>
    </p:spTree>
    <p:extLst>
      <p:ext uri="{BB962C8B-B14F-4D97-AF65-F5344CB8AC3E}">
        <p14:creationId xmlns:p14="http://schemas.microsoft.com/office/powerpoint/2010/main" val="49300080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CAVEATS</a:t>
            </a:r>
          </a:p>
        </p:txBody>
      </p:sp>
      <p:sp>
        <p:nvSpPr>
          <p:cNvPr id="6" name="TextBox 5"/>
          <p:cNvSpPr txBox="1">
            <a:spLocks noChangeArrowheads="1"/>
          </p:cNvSpPr>
          <p:nvPr/>
        </p:nvSpPr>
        <p:spPr>
          <a:xfrm>
            <a:off x="1143000" y="1047750"/>
            <a:ext cx="7315200" cy="3505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300"/>
              </a:lnSpc>
              <a:spcAft>
                <a:spcPts val="1200"/>
              </a:spcAft>
            </a:pPr>
            <a:r>
              <a:rPr lang="en-US" sz="2400" dirty="0">
                <a:solidFill>
                  <a:schemeClr val="accent6">
                    <a:lumMod val="40000"/>
                    <a:lumOff val="60000"/>
                  </a:schemeClr>
                </a:solidFill>
              </a:rPr>
              <a:t>Before the Evidence that the Imperial/Imposed Law Concept has Infected </a:t>
            </a:r>
            <a:r>
              <a:rPr lang="en-US" sz="2400" dirty="0" smtClean="0">
                <a:solidFill>
                  <a:schemeClr val="accent6">
                    <a:lumMod val="40000"/>
                    <a:lumOff val="60000"/>
                  </a:schemeClr>
                </a:solidFill>
              </a:rPr>
              <a:t>Christianity</a:t>
            </a:r>
          </a:p>
          <a:p>
            <a:pPr marL="342900" indent="-342900">
              <a:lnSpc>
                <a:spcPts val="23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smtClean="0">
                <a:solidFill>
                  <a:schemeClr val="bg1"/>
                </a:solidFill>
              </a:rPr>
              <a:t>The following evidence is not intended to represent the “Official” position of any denomination, but to demonstrate, regardless of “Official” position, that the infection is common, deeply rooted, and accepted within Christianity as a whole. </a:t>
            </a:r>
            <a:endParaRPr lang="en-US" sz="2400" dirty="0">
              <a:solidFill>
                <a:schemeClr val="bg1"/>
              </a:solidFill>
            </a:endParaRPr>
          </a:p>
        </p:txBody>
      </p:sp>
    </p:spTree>
    <p:extLst>
      <p:ext uri="{BB962C8B-B14F-4D97-AF65-F5344CB8AC3E}">
        <p14:creationId xmlns:p14="http://schemas.microsoft.com/office/powerpoint/2010/main" val="214738640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904341"/>
            <a:ext cx="7315200" cy="3505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dirty="0">
                <a:solidFill>
                  <a:schemeClr val="bg1"/>
                </a:solidFill>
              </a:rPr>
              <a:t>What did Christ's suffering and death actually accomplish that allowed the Father to provide the human race with salvation? … Scripture teaches only that Christ became a 'propitiation,' a 'sin offering,' or a 'sacrifice' for sins...Essentially, this means that Christ, because he was guiltless, sin-free and in favor with God, </a:t>
            </a:r>
            <a:r>
              <a:rPr lang="en-US" sz="2400" b="1" dirty="0">
                <a:solidFill>
                  <a:srgbClr val="FFFF99"/>
                </a:solidFill>
              </a:rPr>
              <a:t>could offer himself up as a means of persuading God to relent of his angry wrath </a:t>
            </a:r>
            <a:r>
              <a:rPr lang="en-US" sz="2400" dirty="0">
                <a:solidFill>
                  <a:schemeClr val="bg1"/>
                </a:solidFill>
              </a:rPr>
              <a:t>against the sins of mankind… Anger against sin shows the personal side of God, for sin is a personal offense against him</a:t>
            </a:r>
            <a:r>
              <a:rPr lang="en-US" sz="2400" dirty="0" smtClean="0">
                <a:solidFill>
                  <a:schemeClr val="bg1"/>
                </a:solidFill>
              </a:rPr>
              <a:t>…</a:t>
            </a:r>
            <a:endParaRPr lang="en-US" sz="3200" dirty="0">
              <a:solidFill>
                <a:schemeClr val="bg1"/>
              </a:solidFill>
            </a:endParaRPr>
          </a:p>
        </p:txBody>
      </p:sp>
      <p:sp>
        <p:nvSpPr>
          <p:cNvPr id="4" name="TextBox 3"/>
          <p:cNvSpPr txBox="1"/>
          <p:nvPr/>
        </p:nvSpPr>
        <p:spPr>
          <a:xfrm>
            <a:off x="1143000" y="4480560"/>
            <a:ext cx="7315200" cy="483081"/>
          </a:xfrm>
          <a:prstGeom prst="rect">
            <a:avLst/>
          </a:prstGeom>
          <a:noFill/>
        </p:spPr>
        <p:txBody>
          <a:bodyPr wrap="square" rtlCol="0">
            <a:spAutoFit/>
          </a:bodyPr>
          <a:lstStyle/>
          <a:p>
            <a:pPr algn="r">
              <a:lnSpc>
                <a:spcPts val="1500"/>
              </a:lnSpc>
              <a:spcAft>
                <a:spcPts val="1200"/>
              </a:spcAft>
            </a:pPr>
            <a:r>
              <a:rPr lang="en-US" sz="1600" dirty="0">
                <a:solidFill>
                  <a:schemeClr val="tx2">
                    <a:lumMod val="40000"/>
                    <a:lumOff val="60000"/>
                  </a:schemeClr>
                </a:solidFill>
              </a:rPr>
              <a:t>Robert </a:t>
            </a:r>
            <a:r>
              <a:rPr lang="en-US" sz="1600" dirty="0" err="1">
                <a:solidFill>
                  <a:schemeClr val="tx2">
                    <a:lumMod val="40000"/>
                    <a:lumOff val="60000"/>
                  </a:schemeClr>
                </a:solidFill>
              </a:rPr>
              <a:t>Sungenis</a:t>
            </a:r>
            <a:r>
              <a:rPr lang="en-US" sz="1600" dirty="0">
                <a:solidFill>
                  <a:schemeClr val="tx2">
                    <a:lumMod val="40000"/>
                    <a:lumOff val="60000"/>
                  </a:schemeClr>
                </a:solidFill>
              </a:rPr>
              <a:t>, Founder and President of Catholic Apologetics International </a:t>
            </a:r>
            <a:r>
              <a:rPr lang="en-US" sz="1600" dirty="0" smtClean="0">
                <a:solidFill>
                  <a:schemeClr val="tx2">
                    <a:lumMod val="40000"/>
                    <a:lumOff val="60000"/>
                  </a:schemeClr>
                </a:solidFill>
              </a:rPr>
              <a:t/>
            </a:r>
            <a:br>
              <a:rPr lang="en-US" sz="1600" dirty="0" smtClean="0">
                <a:solidFill>
                  <a:schemeClr val="tx2">
                    <a:lumMod val="40000"/>
                    <a:lumOff val="60000"/>
                  </a:schemeClr>
                </a:solidFill>
              </a:rPr>
            </a:br>
            <a:r>
              <a:rPr lang="en-US" sz="1600" dirty="0" smtClean="0">
                <a:solidFill>
                  <a:schemeClr val="tx2">
                    <a:lumMod val="40000"/>
                    <a:lumOff val="60000"/>
                  </a:schemeClr>
                </a:solidFill>
              </a:rPr>
              <a:t>Publishing</a:t>
            </a:r>
            <a:r>
              <a:rPr lang="en-US" sz="1600" dirty="0">
                <a:solidFill>
                  <a:schemeClr val="tx2">
                    <a:lumMod val="40000"/>
                    <a:lumOff val="60000"/>
                  </a:schemeClr>
                </a:solidFill>
              </a:rPr>
              <a:t>: Not By Faith Alone (Santa Barbara: </a:t>
            </a:r>
            <a:r>
              <a:rPr lang="en-US" sz="1600" dirty="0" err="1">
                <a:solidFill>
                  <a:schemeClr val="tx2">
                    <a:lumMod val="40000"/>
                    <a:lumOff val="60000"/>
                  </a:schemeClr>
                </a:solidFill>
              </a:rPr>
              <a:t>Queenship</a:t>
            </a:r>
            <a:r>
              <a:rPr lang="en-US" sz="1600" dirty="0">
                <a:solidFill>
                  <a:schemeClr val="tx2">
                    <a:lumMod val="40000"/>
                    <a:lumOff val="60000"/>
                  </a:schemeClr>
                </a:solidFill>
              </a:rPr>
              <a:t>, 1997), pp. 107-108</a:t>
            </a:r>
            <a:r>
              <a:rPr lang="en-US" sz="1600" dirty="0" smtClean="0">
                <a:solidFill>
                  <a:schemeClr val="tx2">
                    <a:lumMod val="40000"/>
                    <a:lumOff val="60000"/>
                  </a:schemeClr>
                </a:solidFill>
              </a:rPr>
              <a:t>.</a:t>
            </a:r>
            <a:endParaRPr lang="en-US" sz="2000" dirty="0">
              <a:solidFill>
                <a:schemeClr val="tx2">
                  <a:lumMod val="40000"/>
                  <a:lumOff val="60000"/>
                </a:schemeClr>
              </a:solidFill>
            </a:endParaRPr>
          </a:p>
        </p:txBody>
      </p:sp>
    </p:spTree>
    <p:extLst>
      <p:ext uri="{BB962C8B-B14F-4D97-AF65-F5344CB8AC3E}">
        <p14:creationId xmlns:p14="http://schemas.microsoft.com/office/powerpoint/2010/main" val="208663726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1047750"/>
            <a:ext cx="7315200" cy="3505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b="1" dirty="0" smtClean="0">
                <a:solidFill>
                  <a:srgbClr val="FFFF99"/>
                </a:solidFill>
              </a:rPr>
              <a:t>God </a:t>
            </a:r>
            <a:r>
              <a:rPr lang="en-US" sz="2400" b="1" dirty="0">
                <a:solidFill>
                  <a:srgbClr val="FFFF99"/>
                </a:solidFill>
              </a:rPr>
              <a:t>is personally offended by sin and thus he needs to be personally appeased</a:t>
            </a:r>
            <a:r>
              <a:rPr lang="en-US" sz="2400" dirty="0">
                <a:solidFill>
                  <a:schemeClr val="bg1"/>
                </a:solidFill>
              </a:rPr>
              <a:t> in order to offer a personal forgiveness. In keeping with his divine principles, his personal nature, and the magnitude of the sins of man, </a:t>
            </a:r>
            <a:r>
              <a:rPr lang="en-US" sz="2400" b="1" dirty="0">
                <a:solidFill>
                  <a:srgbClr val="FFFF99"/>
                </a:solidFill>
              </a:rPr>
              <a:t>the only thing that God would allow to appease him was the suffering and death of the sinless representative of mankind, namely, Christ</a:t>
            </a:r>
            <a:r>
              <a:rPr lang="en-US" sz="2400" dirty="0">
                <a:solidFill>
                  <a:schemeClr val="bg1"/>
                </a:solidFill>
              </a:rPr>
              <a:t>.</a:t>
            </a:r>
          </a:p>
          <a:p>
            <a:pPr>
              <a:spcAft>
                <a:spcPts val="1200"/>
              </a:spcAft>
            </a:pPr>
            <a:endParaRPr lang="en-US" sz="1400" dirty="0" smtClean="0">
              <a:solidFill>
                <a:schemeClr val="tx2">
                  <a:lumMod val="40000"/>
                  <a:lumOff val="60000"/>
                </a:schemeClr>
              </a:solidFill>
            </a:endParaRPr>
          </a:p>
        </p:txBody>
      </p:sp>
      <p:sp>
        <p:nvSpPr>
          <p:cNvPr id="7" name="TextBox 6"/>
          <p:cNvSpPr txBox="1"/>
          <p:nvPr/>
        </p:nvSpPr>
        <p:spPr>
          <a:xfrm>
            <a:off x="1143000" y="4480560"/>
            <a:ext cx="7315200" cy="483081"/>
          </a:xfrm>
          <a:prstGeom prst="rect">
            <a:avLst/>
          </a:prstGeom>
          <a:noFill/>
        </p:spPr>
        <p:txBody>
          <a:bodyPr wrap="square" rtlCol="0">
            <a:spAutoFit/>
          </a:bodyPr>
          <a:lstStyle/>
          <a:p>
            <a:pPr algn="r">
              <a:lnSpc>
                <a:spcPts val="1500"/>
              </a:lnSpc>
              <a:spcAft>
                <a:spcPts val="1200"/>
              </a:spcAft>
            </a:pPr>
            <a:r>
              <a:rPr lang="en-US" sz="1600" dirty="0">
                <a:solidFill>
                  <a:schemeClr val="tx2">
                    <a:lumMod val="40000"/>
                    <a:lumOff val="60000"/>
                  </a:schemeClr>
                </a:solidFill>
              </a:rPr>
              <a:t>Robert </a:t>
            </a:r>
            <a:r>
              <a:rPr lang="en-US" sz="1600" dirty="0" err="1">
                <a:solidFill>
                  <a:schemeClr val="tx2">
                    <a:lumMod val="40000"/>
                    <a:lumOff val="60000"/>
                  </a:schemeClr>
                </a:solidFill>
              </a:rPr>
              <a:t>Sungenis</a:t>
            </a:r>
            <a:r>
              <a:rPr lang="en-US" sz="1600" dirty="0">
                <a:solidFill>
                  <a:schemeClr val="tx2">
                    <a:lumMod val="40000"/>
                    <a:lumOff val="60000"/>
                  </a:schemeClr>
                </a:solidFill>
              </a:rPr>
              <a:t>, Founder and President of Catholic Apologetics International </a:t>
            </a:r>
            <a:r>
              <a:rPr lang="en-US" sz="1600" dirty="0" smtClean="0">
                <a:solidFill>
                  <a:schemeClr val="tx2">
                    <a:lumMod val="40000"/>
                    <a:lumOff val="60000"/>
                  </a:schemeClr>
                </a:solidFill>
              </a:rPr>
              <a:t/>
            </a:r>
            <a:br>
              <a:rPr lang="en-US" sz="1600" dirty="0" smtClean="0">
                <a:solidFill>
                  <a:schemeClr val="tx2">
                    <a:lumMod val="40000"/>
                    <a:lumOff val="60000"/>
                  </a:schemeClr>
                </a:solidFill>
              </a:rPr>
            </a:br>
            <a:r>
              <a:rPr lang="en-US" sz="1600" dirty="0" smtClean="0">
                <a:solidFill>
                  <a:schemeClr val="tx2">
                    <a:lumMod val="40000"/>
                    <a:lumOff val="60000"/>
                  </a:schemeClr>
                </a:solidFill>
              </a:rPr>
              <a:t>Publishing</a:t>
            </a:r>
            <a:r>
              <a:rPr lang="en-US" sz="1600" dirty="0">
                <a:solidFill>
                  <a:schemeClr val="tx2">
                    <a:lumMod val="40000"/>
                    <a:lumOff val="60000"/>
                  </a:schemeClr>
                </a:solidFill>
              </a:rPr>
              <a:t>: Not By Faith Alone (Santa Barbara: </a:t>
            </a:r>
            <a:r>
              <a:rPr lang="en-US" sz="1600" dirty="0" err="1">
                <a:solidFill>
                  <a:schemeClr val="tx2">
                    <a:lumMod val="40000"/>
                    <a:lumOff val="60000"/>
                  </a:schemeClr>
                </a:solidFill>
              </a:rPr>
              <a:t>Queenship</a:t>
            </a:r>
            <a:r>
              <a:rPr lang="en-US" sz="1600" dirty="0">
                <a:solidFill>
                  <a:schemeClr val="tx2">
                    <a:lumMod val="40000"/>
                    <a:lumOff val="60000"/>
                  </a:schemeClr>
                </a:solidFill>
              </a:rPr>
              <a:t>, 1997), pp. 107-108</a:t>
            </a:r>
            <a:r>
              <a:rPr lang="en-US" sz="1600" dirty="0" smtClean="0">
                <a:solidFill>
                  <a:schemeClr val="tx2">
                    <a:lumMod val="40000"/>
                    <a:lumOff val="60000"/>
                  </a:schemeClr>
                </a:solidFill>
              </a:rPr>
              <a:t>.</a:t>
            </a:r>
            <a:endParaRPr lang="en-US" sz="2000" dirty="0">
              <a:solidFill>
                <a:schemeClr val="tx2">
                  <a:lumMod val="40000"/>
                  <a:lumOff val="60000"/>
                </a:schemeClr>
              </a:solidFill>
            </a:endParaRPr>
          </a:p>
        </p:txBody>
      </p:sp>
    </p:spTree>
    <p:extLst>
      <p:ext uri="{BB962C8B-B14F-4D97-AF65-F5344CB8AC3E}">
        <p14:creationId xmlns:p14="http://schemas.microsoft.com/office/powerpoint/2010/main" val="383536967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1047750"/>
            <a:ext cx="7315200" cy="3505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endParaRPr lang="en-US" sz="2400" dirty="0" smtClean="0">
              <a:solidFill>
                <a:schemeClr val="bg1"/>
              </a:solidFill>
            </a:endParaRPr>
          </a:p>
          <a:p>
            <a:pPr>
              <a:lnSpc>
                <a:spcPts val="2500"/>
              </a:lnSpc>
              <a:spcAft>
                <a:spcPts val="1200"/>
              </a:spcAft>
            </a:pPr>
            <a:r>
              <a:rPr lang="en-US" sz="2400" dirty="0" smtClean="0">
                <a:solidFill>
                  <a:schemeClr val="bg1"/>
                </a:solidFill>
              </a:rPr>
              <a:t>We </a:t>
            </a:r>
            <a:r>
              <a:rPr lang="en-US" sz="2400" dirty="0">
                <a:solidFill>
                  <a:schemeClr val="bg1"/>
                </a:solidFill>
              </a:rPr>
              <a:t>affirm that the atonement of Christ by which, in his obedience, he offered a perfect sacrifice, </a:t>
            </a:r>
            <a:r>
              <a:rPr lang="en-US" sz="2400" b="1" dirty="0">
                <a:solidFill>
                  <a:srgbClr val="FFFF99"/>
                </a:solidFill>
              </a:rPr>
              <a:t>propitiating the Father by paying for our sins </a:t>
            </a:r>
            <a:r>
              <a:rPr lang="en-US" sz="2400" dirty="0">
                <a:solidFill>
                  <a:schemeClr val="bg1"/>
                </a:solidFill>
              </a:rPr>
              <a:t>and satisfying divine justice on our behalf according to God's eternal plan, is an essential element of the Gospel. </a:t>
            </a:r>
          </a:p>
          <a:p>
            <a:pPr>
              <a:spcAft>
                <a:spcPts val="1200"/>
              </a:spcAft>
            </a:pPr>
            <a:endParaRPr lang="en-US" sz="1400" dirty="0" smtClean="0">
              <a:solidFill>
                <a:schemeClr val="tx2">
                  <a:lumMod val="40000"/>
                  <a:lumOff val="60000"/>
                </a:schemeClr>
              </a:solidFill>
            </a:endParaRPr>
          </a:p>
        </p:txBody>
      </p:sp>
      <p:sp>
        <p:nvSpPr>
          <p:cNvPr id="2" name="TextBox 1"/>
          <p:cNvSpPr txBox="1"/>
          <p:nvPr/>
        </p:nvSpPr>
        <p:spPr>
          <a:xfrm>
            <a:off x="1153973" y="4480560"/>
            <a:ext cx="7315200" cy="290721"/>
          </a:xfrm>
          <a:prstGeom prst="rect">
            <a:avLst/>
          </a:prstGeom>
          <a:noFill/>
        </p:spPr>
        <p:txBody>
          <a:bodyPr wrap="square" rtlCol="0">
            <a:spAutoFit/>
          </a:bodyPr>
          <a:lstStyle/>
          <a:p>
            <a:pPr algn="r">
              <a:lnSpc>
                <a:spcPts val="1500"/>
              </a:lnSpc>
            </a:pPr>
            <a:r>
              <a:rPr lang="en-US" sz="1600" dirty="0">
                <a:solidFill>
                  <a:schemeClr val="tx2">
                    <a:lumMod val="40000"/>
                    <a:lumOff val="60000"/>
                  </a:schemeClr>
                </a:solidFill>
              </a:rPr>
              <a:t>“A Call to Evangelical Unity,” Christianity Today, June 14, 1999</a:t>
            </a:r>
            <a:r>
              <a:rPr lang="en-US" sz="1600" dirty="0" smtClean="0">
                <a:solidFill>
                  <a:schemeClr val="tx2">
                    <a:lumMod val="40000"/>
                    <a:lumOff val="60000"/>
                  </a:schemeClr>
                </a:solidFill>
              </a:rPr>
              <a:t>.</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58906990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1047750"/>
            <a:ext cx="7315200" cy="3505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dirty="0" smtClean="0">
                <a:solidFill>
                  <a:schemeClr val="bg1"/>
                </a:solidFill>
              </a:rPr>
              <a:t>The </a:t>
            </a:r>
            <a:r>
              <a:rPr lang="en-US" sz="2400" dirty="0">
                <a:solidFill>
                  <a:schemeClr val="bg1"/>
                </a:solidFill>
              </a:rPr>
              <a:t>word “propitiation” properly signifies the </a:t>
            </a:r>
            <a:r>
              <a:rPr lang="en-US" sz="2400" b="1" dirty="0">
                <a:solidFill>
                  <a:srgbClr val="FFFF99"/>
                </a:solidFill>
              </a:rPr>
              <a:t>turning away of wrath by a sacrifice</a:t>
            </a:r>
            <a:r>
              <a:rPr lang="en-US" sz="2400" dirty="0">
                <a:solidFill>
                  <a:schemeClr val="bg1"/>
                </a:solidFill>
              </a:rPr>
              <a:t>. Thus it signifies </a:t>
            </a:r>
            <a:r>
              <a:rPr lang="en-US" sz="2400" b="1" dirty="0">
                <a:solidFill>
                  <a:srgbClr val="FFFF99"/>
                </a:solidFill>
              </a:rPr>
              <a:t>appeasement</a:t>
            </a:r>
            <a:r>
              <a:rPr lang="en-US" sz="2400" dirty="0">
                <a:solidFill>
                  <a:schemeClr val="bg1"/>
                </a:solidFill>
              </a:rPr>
              <a:t>… According to Leon Morris: “The consistent Bible view is that the sin of man has incurred the wrath of God. That wrath is averted only by Christ’s atoning offering. From this standpoint his </a:t>
            </a:r>
            <a:r>
              <a:rPr lang="en-US" sz="2400" b="1" dirty="0">
                <a:solidFill>
                  <a:srgbClr val="FFFF99"/>
                </a:solidFill>
              </a:rPr>
              <a:t>saving work is properly called propitiation</a:t>
            </a:r>
            <a:r>
              <a:rPr lang="en-US" sz="2400" dirty="0">
                <a:solidFill>
                  <a:schemeClr val="bg1"/>
                </a:solidFill>
              </a:rPr>
              <a:t>.”  </a:t>
            </a:r>
          </a:p>
          <a:p>
            <a:pPr>
              <a:spcAft>
                <a:spcPts val="1200"/>
              </a:spcAft>
            </a:pPr>
            <a:endParaRPr lang="en-US" sz="1400" dirty="0" smtClean="0">
              <a:solidFill>
                <a:schemeClr val="tx2">
                  <a:lumMod val="40000"/>
                  <a:lumOff val="60000"/>
                </a:schemeClr>
              </a:solidFill>
            </a:endParaRPr>
          </a:p>
        </p:txBody>
      </p:sp>
      <p:sp>
        <p:nvSpPr>
          <p:cNvPr id="4" name="TextBox 3"/>
          <p:cNvSpPr txBox="1"/>
          <p:nvPr/>
        </p:nvSpPr>
        <p:spPr>
          <a:xfrm>
            <a:off x="1143000" y="4480560"/>
            <a:ext cx="7315200" cy="483081"/>
          </a:xfrm>
          <a:prstGeom prst="rect">
            <a:avLst/>
          </a:prstGeom>
          <a:noFill/>
        </p:spPr>
        <p:txBody>
          <a:bodyPr wrap="square" rtlCol="0">
            <a:spAutoFit/>
          </a:bodyPr>
          <a:lstStyle/>
          <a:p>
            <a:pPr algn="r">
              <a:lnSpc>
                <a:spcPts val="1500"/>
              </a:lnSpc>
              <a:spcAft>
                <a:spcPts val="1200"/>
              </a:spcAft>
            </a:pPr>
            <a:r>
              <a:rPr lang="en-US" sz="1600" dirty="0">
                <a:solidFill>
                  <a:schemeClr val="tx2">
                    <a:lumMod val="40000"/>
                    <a:lumOff val="60000"/>
                  </a:schemeClr>
                </a:solidFill>
              </a:rPr>
              <a:t>Duffield, G. P., &amp; Van Cleave, N. M. (1983), Foundations of Pentecostal theology (188), Los Angeles, Calif.: L.I.F.E. Bible College.</a:t>
            </a:r>
          </a:p>
        </p:txBody>
      </p:sp>
    </p:spTree>
    <p:extLst>
      <p:ext uri="{BB962C8B-B14F-4D97-AF65-F5344CB8AC3E}">
        <p14:creationId xmlns:p14="http://schemas.microsoft.com/office/powerpoint/2010/main" val="388163884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1047750"/>
            <a:ext cx="7315200" cy="3505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endParaRPr lang="en-US" sz="1400" dirty="0">
              <a:solidFill>
                <a:schemeClr val="tx2">
                  <a:lumMod val="40000"/>
                  <a:lumOff val="60000"/>
                </a:schemeClr>
              </a:solidFill>
            </a:endParaRPr>
          </a:p>
        </p:txBody>
      </p:sp>
      <p:pic>
        <p:nvPicPr>
          <p:cNvPr id="4" name="Content Placeholder 12" descr="Screen Shot 2013-08-12 at 4.53.08 PM.png"/>
          <p:cNvPicPr>
            <a:picLocks noChangeAspect="1"/>
          </p:cNvPicPr>
          <p:nvPr/>
        </p:nvPicPr>
        <p:blipFill rotWithShape="1">
          <a:blip r:embed="rId2">
            <a:extLst>
              <a:ext uri="{28A0092B-C50C-407E-A947-70E740481C1C}">
                <a14:useLocalDpi xmlns:a14="http://schemas.microsoft.com/office/drawing/2010/main" val="0"/>
              </a:ext>
            </a:extLst>
          </a:blip>
          <a:srcRect t="432" b="-1994"/>
          <a:stretch/>
        </p:blipFill>
        <p:spPr>
          <a:xfrm>
            <a:off x="1066800" y="861365"/>
            <a:ext cx="7391400" cy="4206240"/>
          </a:xfrm>
          <a:prstGeom prst="rect">
            <a:avLst/>
          </a:prstGeom>
        </p:spPr>
      </p:pic>
    </p:spTree>
    <p:extLst>
      <p:ext uri="{BB962C8B-B14F-4D97-AF65-F5344CB8AC3E}">
        <p14:creationId xmlns:p14="http://schemas.microsoft.com/office/powerpoint/2010/main" val="3965694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JUSTICE</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a:solidFill>
                  <a:schemeClr val="bg1"/>
                </a:solidFill>
              </a:rPr>
              <a:t>Jesus said, “My kingdom is not of this world”? </a:t>
            </a:r>
            <a:r>
              <a:rPr lang="en-US" sz="1800" dirty="0">
                <a:solidFill>
                  <a:schemeClr val="tx2">
                    <a:lumMod val="40000"/>
                    <a:lumOff val="60000"/>
                  </a:schemeClr>
                </a:solidFill>
              </a:rPr>
              <a:t>(</a:t>
            </a:r>
            <a:r>
              <a:rPr lang="en-US" sz="1800" dirty="0" smtClean="0">
                <a:solidFill>
                  <a:schemeClr val="tx2">
                    <a:lumMod val="40000"/>
                    <a:lumOff val="60000"/>
                  </a:schemeClr>
                </a:solidFill>
              </a:rPr>
              <a:t>John </a:t>
            </a:r>
            <a:r>
              <a:rPr lang="en-US" sz="1800" dirty="0">
                <a:solidFill>
                  <a:schemeClr val="tx2">
                    <a:lumMod val="40000"/>
                    <a:lumOff val="60000"/>
                  </a:schemeClr>
                </a:solidFill>
              </a:rPr>
              <a:t>18:36) </a:t>
            </a:r>
            <a:endParaRPr lang="en-US" sz="2400" dirty="0">
              <a:solidFill>
                <a:schemeClr val="tx2">
                  <a:lumMod val="40000"/>
                  <a:lumOff val="60000"/>
                </a:schemeClr>
              </a:solidFill>
            </a:endParaRPr>
          </a:p>
        </p:txBody>
      </p:sp>
    </p:spTree>
    <p:extLst>
      <p:ext uri="{BB962C8B-B14F-4D97-AF65-F5344CB8AC3E}">
        <p14:creationId xmlns:p14="http://schemas.microsoft.com/office/powerpoint/2010/main" val="22256440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1047750"/>
            <a:ext cx="4191000" cy="3505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endParaRPr lang="en-US" sz="2400" dirty="0" smtClean="0">
              <a:solidFill>
                <a:schemeClr val="bg1"/>
              </a:solidFill>
            </a:endParaRPr>
          </a:p>
          <a:p>
            <a:pPr>
              <a:lnSpc>
                <a:spcPts val="2500"/>
              </a:lnSpc>
              <a:spcAft>
                <a:spcPts val="1200"/>
              </a:spcAft>
            </a:pPr>
            <a:r>
              <a:rPr lang="en-US" sz="2400" dirty="0">
                <a:solidFill>
                  <a:schemeClr val="bg1"/>
                </a:solidFill>
              </a:rPr>
              <a:t/>
            </a:r>
            <a:br>
              <a:rPr lang="en-US" sz="2400" dirty="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all </a:t>
            </a:r>
            <a:r>
              <a:rPr lang="en-US" sz="2400" dirty="0">
                <a:solidFill>
                  <a:schemeClr val="bg1"/>
                </a:solidFill>
              </a:rPr>
              <a:t>other understandings of the cross in the Bible are themselves dependent on </a:t>
            </a:r>
            <a:r>
              <a:rPr lang="en-US" sz="2400" b="1" dirty="0">
                <a:solidFill>
                  <a:srgbClr val="FFFF99"/>
                </a:solidFill>
              </a:rPr>
              <a:t>penal substitution</a:t>
            </a:r>
            <a:r>
              <a:rPr lang="en-US" sz="2400" dirty="0">
                <a:solidFill>
                  <a:schemeClr val="bg1"/>
                </a:solidFill>
              </a:rPr>
              <a:t>.”</a:t>
            </a:r>
            <a:endParaRPr lang="en-US" sz="1400" dirty="0">
              <a:solidFill>
                <a:schemeClr val="bg1"/>
              </a:solidFill>
            </a:endParaRPr>
          </a:p>
        </p:txBody>
      </p:sp>
      <p:pic>
        <p:nvPicPr>
          <p:cNvPr id="4" name="Content Placeholder 12" descr="Screen Shot 2013-08-12 at 4.53.08 PM.png"/>
          <p:cNvPicPr>
            <a:picLocks noChangeAspect="1"/>
          </p:cNvPicPr>
          <p:nvPr/>
        </p:nvPicPr>
        <p:blipFill rotWithShape="1">
          <a:blip r:embed="rId2">
            <a:extLst>
              <a:ext uri="{28A0092B-C50C-407E-A947-70E740481C1C}">
                <a14:useLocalDpi xmlns:a14="http://schemas.microsoft.com/office/drawing/2010/main" val="0"/>
              </a:ext>
            </a:extLst>
          </a:blip>
          <a:srcRect l="75867" t="28213" r="629" b="23214"/>
          <a:stretch/>
        </p:blipFill>
        <p:spPr>
          <a:xfrm>
            <a:off x="5181600" y="1235613"/>
            <a:ext cx="3077841" cy="3563814"/>
          </a:xfrm>
          <a:prstGeom prst="rect">
            <a:avLst/>
          </a:prstGeom>
        </p:spPr>
      </p:pic>
    </p:spTree>
    <p:extLst>
      <p:ext uri="{BB962C8B-B14F-4D97-AF65-F5344CB8AC3E}">
        <p14:creationId xmlns:p14="http://schemas.microsoft.com/office/powerpoint/2010/main" val="278369746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1047750"/>
            <a:ext cx="7315200" cy="3505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endParaRPr lang="en-US" sz="2400" dirty="0" smtClean="0">
              <a:solidFill>
                <a:schemeClr val="bg1"/>
              </a:solidFill>
            </a:endParaRPr>
          </a:p>
          <a:p>
            <a:pPr>
              <a:lnSpc>
                <a:spcPts val="2500"/>
              </a:lnSpc>
              <a:spcAft>
                <a:spcPts val="1200"/>
              </a:spcAft>
            </a:pPr>
            <a:r>
              <a:rPr lang="en-US" sz="2400" dirty="0" smtClean="0">
                <a:solidFill>
                  <a:schemeClr val="bg1"/>
                </a:solidFill>
              </a:rPr>
              <a:t>Jesus </a:t>
            </a:r>
            <a:r>
              <a:rPr lang="en-US" sz="2400" dirty="0">
                <a:solidFill>
                  <a:schemeClr val="bg1"/>
                </a:solidFill>
              </a:rPr>
              <a:t>Christ took upon himself </a:t>
            </a:r>
            <a:r>
              <a:rPr lang="en-US" sz="2400" b="1" dirty="0">
                <a:solidFill>
                  <a:srgbClr val="FFFF99"/>
                </a:solidFill>
              </a:rPr>
              <a:t>the punishment</a:t>
            </a:r>
            <a:r>
              <a:rPr lang="en-US" sz="2400" dirty="0">
                <a:solidFill>
                  <a:schemeClr val="bg1"/>
                </a:solidFill>
              </a:rPr>
              <a:t> that the sins of his people deserved.  In other words, the </a:t>
            </a:r>
            <a:r>
              <a:rPr lang="en-US" sz="2400" b="1" dirty="0">
                <a:solidFill>
                  <a:srgbClr val="FFFF99"/>
                </a:solidFill>
              </a:rPr>
              <a:t>Reformers</a:t>
            </a:r>
            <a:r>
              <a:rPr lang="en-US" sz="2400" dirty="0">
                <a:solidFill>
                  <a:schemeClr val="bg1"/>
                </a:solidFill>
              </a:rPr>
              <a:t> understood that </a:t>
            </a:r>
            <a:r>
              <a:rPr lang="en-US" sz="2400" b="1" dirty="0">
                <a:solidFill>
                  <a:srgbClr val="FFFF99"/>
                </a:solidFill>
              </a:rPr>
              <a:t>the atonement was a satisfaction by means of punishment</a:t>
            </a:r>
            <a:r>
              <a:rPr lang="en-US" sz="2400" dirty="0" smtClean="0">
                <a:solidFill>
                  <a:schemeClr val="bg1"/>
                </a:solidFill>
              </a:rPr>
              <a:t>.</a:t>
            </a:r>
            <a:endParaRPr lang="en-US" sz="2400" dirty="0">
              <a:solidFill>
                <a:schemeClr val="bg1"/>
              </a:solidFill>
            </a:endParaRPr>
          </a:p>
          <a:p>
            <a:pPr>
              <a:lnSpc>
                <a:spcPts val="2500"/>
              </a:lnSpc>
              <a:spcAft>
                <a:spcPts val="1200"/>
              </a:spcAft>
            </a:pPr>
            <a:r>
              <a:rPr lang="en-US" sz="2400" dirty="0" smtClean="0">
                <a:solidFill>
                  <a:schemeClr val="bg1"/>
                </a:solidFill>
              </a:rPr>
              <a:t>  </a:t>
            </a:r>
            <a:endParaRPr lang="en-US" sz="1400" dirty="0" smtClean="0">
              <a:solidFill>
                <a:schemeClr val="tx2">
                  <a:lumMod val="40000"/>
                  <a:lumOff val="60000"/>
                </a:schemeClr>
              </a:solidFill>
            </a:endParaRPr>
          </a:p>
        </p:txBody>
      </p:sp>
      <p:sp>
        <p:nvSpPr>
          <p:cNvPr id="4" name="TextBox 3"/>
          <p:cNvSpPr txBox="1"/>
          <p:nvPr/>
        </p:nvSpPr>
        <p:spPr>
          <a:xfrm>
            <a:off x="1143000" y="4480560"/>
            <a:ext cx="7315200" cy="483081"/>
          </a:xfrm>
          <a:prstGeom prst="rect">
            <a:avLst/>
          </a:prstGeom>
          <a:noFill/>
        </p:spPr>
        <p:txBody>
          <a:bodyPr wrap="square" rtlCol="0">
            <a:spAutoFit/>
          </a:bodyPr>
          <a:lstStyle/>
          <a:p>
            <a:pPr algn="r">
              <a:lnSpc>
                <a:spcPts val="1500"/>
              </a:lnSpc>
              <a:spcAft>
                <a:spcPts val="1200"/>
              </a:spcAft>
            </a:pPr>
            <a:r>
              <a:rPr lang="en-US" sz="1600" dirty="0">
                <a:solidFill>
                  <a:schemeClr val="tx2">
                    <a:lumMod val="40000"/>
                    <a:lumOff val="60000"/>
                  </a:schemeClr>
                </a:solidFill>
              </a:rPr>
              <a:t>“Surveying the Wondrous Cross: The Atonement in Church History,” </a:t>
            </a:r>
            <a:r>
              <a:rPr lang="en-US" sz="1600" i="1" dirty="0">
                <a:solidFill>
                  <a:schemeClr val="tx2">
                    <a:lumMod val="40000"/>
                    <a:lumOff val="60000"/>
                  </a:schemeClr>
                </a:solidFill>
              </a:rPr>
              <a:t>Reformation 21 The Online Magazine of Confessing Evangelicals,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58082590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300"/>
              </a:lnSpc>
              <a:spcAft>
                <a:spcPts val="1200"/>
              </a:spcAft>
            </a:pPr>
            <a:r>
              <a:rPr lang="en-US" sz="2400" dirty="0" smtClean="0">
                <a:solidFill>
                  <a:schemeClr val="bg1"/>
                </a:solidFill>
              </a:rPr>
              <a:t>Paul always speaks of people being reconciled to God (2Cor 5:19; Rom 5:10; Col. 1:20). He never refers to God being reconciled to us. </a:t>
            </a:r>
            <a:r>
              <a:rPr lang="en-US" sz="2400" b="1" dirty="0" smtClean="0">
                <a:solidFill>
                  <a:srgbClr val="FFFF99"/>
                </a:solidFill>
              </a:rPr>
              <a:t>In spite of that </a:t>
            </a:r>
            <a:r>
              <a:rPr lang="en-US" sz="2400" dirty="0" smtClean="0">
                <a:solidFill>
                  <a:schemeClr val="bg1"/>
                </a:solidFill>
              </a:rPr>
              <a:t>fact, however, we should recognize that sin affected both sides. Humanity’s rebellion and sense of guilt alienated it from God, while </a:t>
            </a:r>
            <a:r>
              <a:rPr lang="en-US" sz="2400" b="1" dirty="0" smtClean="0">
                <a:solidFill>
                  <a:srgbClr val="FFFF99"/>
                </a:solidFill>
              </a:rPr>
              <a:t>God was separated from humankind by His necessary hatred of and judgment on sin (His wrath). Christ’s sacrificial death (propitiation) removed the barrier to reconciliation from God’s side</a:t>
            </a:r>
            <a:r>
              <a:rPr lang="en-US" sz="2400" dirty="0" smtClean="0">
                <a:solidFill>
                  <a:schemeClr val="bg1"/>
                </a:solidFill>
              </a:rPr>
              <a:t>.   </a:t>
            </a:r>
            <a:endParaRPr lang="en-US" sz="1400" dirty="0" smtClean="0">
              <a:solidFill>
                <a:schemeClr val="tx2">
                  <a:lumMod val="40000"/>
                  <a:lumOff val="60000"/>
                </a:schemeClr>
              </a:solidFill>
            </a:endParaRPr>
          </a:p>
        </p:txBody>
      </p:sp>
      <p:sp>
        <p:nvSpPr>
          <p:cNvPr id="4" name="TextBox 3"/>
          <p:cNvSpPr txBox="1"/>
          <p:nvPr/>
        </p:nvSpPr>
        <p:spPr>
          <a:xfrm>
            <a:off x="1143000" y="4480560"/>
            <a:ext cx="7315200" cy="290721"/>
          </a:xfrm>
          <a:prstGeom prst="rect">
            <a:avLst/>
          </a:prstGeom>
          <a:noFill/>
        </p:spPr>
        <p:txBody>
          <a:bodyPr wrap="square" rtlCol="0">
            <a:spAutoFit/>
          </a:bodyPr>
          <a:lstStyle/>
          <a:p>
            <a:pPr algn="r">
              <a:lnSpc>
                <a:spcPts val="1500"/>
              </a:lnSpc>
              <a:spcAft>
                <a:spcPts val="1200"/>
              </a:spcAft>
            </a:pPr>
            <a:r>
              <a:rPr lang="en-US" sz="1600" dirty="0" smtClean="0">
                <a:solidFill>
                  <a:schemeClr val="tx2">
                    <a:lumMod val="40000"/>
                    <a:lumOff val="60000"/>
                  </a:schemeClr>
                </a:solidFill>
              </a:rPr>
              <a:t>Knight</a:t>
            </a:r>
            <a:r>
              <a:rPr lang="en-US" sz="1600" dirty="0">
                <a:solidFill>
                  <a:schemeClr val="tx2">
                    <a:lumMod val="40000"/>
                    <a:lumOff val="60000"/>
                  </a:schemeClr>
                </a:solidFill>
              </a:rPr>
              <a:t>, George, </a:t>
            </a:r>
            <a:r>
              <a:rPr lang="en-US" sz="1600" i="1" dirty="0">
                <a:solidFill>
                  <a:schemeClr val="tx2">
                    <a:lumMod val="40000"/>
                    <a:lumOff val="60000"/>
                  </a:schemeClr>
                </a:solidFill>
              </a:rPr>
              <a:t>The Cross of Christ</a:t>
            </a:r>
            <a:r>
              <a:rPr lang="en-US" sz="1600" dirty="0">
                <a:solidFill>
                  <a:schemeClr val="tx2">
                    <a:lumMod val="40000"/>
                    <a:lumOff val="60000"/>
                  </a:schemeClr>
                </a:solidFill>
              </a:rPr>
              <a:t>, p. </a:t>
            </a:r>
            <a:r>
              <a:rPr lang="en-US" sz="1600" dirty="0" smtClean="0">
                <a:solidFill>
                  <a:schemeClr val="tx2">
                    <a:lumMod val="40000"/>
                    <a:lumOff val="60000"/>
                  </a:schemeClr>
                </a:solidFill>
              </a:rPr>
              <a:t>74.</a:t>
            </a:r>
            <a:r>
              <a:rPr lang="en-US" sz="1600" i="1"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259208104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300"/>
              </a:lnSpc>
              <a:spcAft>
                <a:spcPts val="1200"/>
              </a:spcAft>
            </a:pPr>
            <a:r>
              <a:rPr lang="en-US" sz="2400" dirty="0" smtClean="0">
                <a:solidFill>
                  <a:schemeClr val="bg1"/>
                </a:solidFill>
              </a:rPr>
              <a:t>Leon </a:t>
            </a:r>
            <a:r>
              <a:rPr lang="en-US" sz="2400" dirty="0">
                <a:solidFill>
                  <a:schemeClr val="bg1"/>
                </a:solidFill>
              </a:rPr>
              <a:t>Morris writes that if God’s ‘wrath is regarded as a very real factor so that the sinner is exposed to its severity, then </a:t>
            </a:r>
            <a:r>
              <a:rPr lang="en-US" sz="2400" b="1" dirty="0">
                <a:solidFill>
                  <a:srgbClr val="FFFF99"/>
                </a:solidFill>
              </a:rPr>
              <a:t>the removal of the wrath will be an important part of our understanding of salvation</a:t>
            </a:r>
            <a:r>
              <a:rPr lang="en-US" sz="2400" dirty="0">
                <a:solidFill>
                  <a:schemeClr val="bg1"/>
                </a:solidFill>
              </a:rPr>
              <a:t>.’ Of course, ‘if we diminish the part played by divine wrath we shall not find it necessary to think seriously of propitiation.’ Thus Morris comments in another connection, ‘if people are to be forgiven, then the fact of that wrath must be taken into consideration</a:t>
            </a:r>
            <a:r>
              <a:rPr lang="en-US" sz="2400" dirty="0" smtClean="0">
                <a:solidFill>
                  <a:schemeClr val="bg1"/>
                </a:solidFill>
              </a:rPr>
              <a:t>... </a:t>
            </a:r>
            <a:endParaRPr lang="en-US" sz="1400" dirty="0" smtClean="0">
              <a:solidFill>
                <a:schemeClr val="tx2">
                  <a:lumMod val="40000"/>
                  <a:lumOff val="60000"/>
                </a:schemeClr>
              </a:solidFill>
            </a:endParaRPr>
          </a:p>
        </p:txBody>
      </p:sp>
      <p:sp>
        <p:nvSpPr>
          <p:cNvPr id="4" name="TextBox 3"/>
          <p:cNvSpPr txBox="1"/>
          <p:nvPr/>
        </p:nvSpPr>
        <p:spPr>
          <a:xfrm>
            <a:off x="1143000" y="4480560"/>
            <a:ext cx="7315200" cy="290721"/>
          </a:xfrm>
          <a:prstGeom prst="rect">
            <a:avLst/>
          </a:prstGeom>
          <a:noFill/>
        </p:spPr>
        <p:txBody>
          <a:bodyPr wrap="square" rtlCol="0">
            <a:spAutoFit/>
          </a:bodyPr>
          <a:lstStyle/>
          <a:p>
            <a:pPr algn="r">
              <a:lnSpc>
                <a:spcPts val="1500"/>
              </a:lnSpc>
              <a:spcAft>
                <a:spcPts val="1200"/>
              </a:spcAft>
            </a:pPr>
            <a:r>
              <a:rPr lang="en-US" sz="1600" dirty="0" smtClean="0">
                <a:solidFill>
                  <a:schemeClr val="tx2">
                    <a:lumMod val="40000"/>
                    <a:lumOff val="60000"/>
                  </a:schemeClr>
                </a:solidFill>
              </a:rPr>
              <a:t>Knight</a:t>
            </a:r>
            <a:r>
              <a:rPr lang="en-US" sz="1600" dirty="0">
                <a:solidFill>
                  <a:schemeClr val="tx2">
                    <a:lumMod val="40000"/>
                    <a:lumOff val="60000"/>
                  </a:schemeClr>
                </a:solidFill>
              </a:rPr>
              <a:t>, George, </a:t>
            </a:r>
            <a:r>
              <a:rPr lang="en-US" sz="1600" i="1" dirty="0">
                <a:solidFill>
                  <a:schemeClr val="tx2">
                    <a:lumMod val="40000"/>
                    <a:lumOff val="60000"/>
                  </a:schemeClr>
                </a:solidFill>
              </a:rPr>
              <a:t>The Cross of Christ</a:t>
            </a:r>
            <a:r>
              <a:rPr lang="en-US" sz="1600" dirty="0">
                <a:solidFill>
                  <a:schemeClr val="tx2">
                    <a:lumMod val="40000"/>
                    <a:lumOff val="60000"/>
                  </a:schemeClr>
                </a:solidFill>
              </a:rPr>
              <a:t>, p. </a:t>
            </a:r>
            <a:r>
              <a:rPr lang="en-US" sz="1600" dirty="0" smtClean="0">
                <a:solidFill>
                  <a:schemeClr val="tx2">
                    <a:lumMod val="40000"/>
                    <a:lumOff val="60000"/>
                  </a:schemeClr>
                </a:solidFill>
              </a:rPr>
              <a:t>64.</a:t>
            </a:r>
            <a:r>
              <a:rPr lang="en-US" sz="1600" i="1"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424932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300"/>
              </a:lnSpc>
              <a:spcAft>
                <a:spcPts val="1200"/>
              </a:spcAft>
            </a:pPr>
            <a:endParaRPr lang="en-US" sz="2400" dirty="0" smtClean="0">
              <a:solidFill>
                <a:schemeClr val="bg1"/>
              </a:solidFill>
            </a:endParaRPr>
          </a:p>
          <a:p>
            <a:pPr>
              <a:lnSpc>
                <a:spcPts val="2300"/>
              </a:lnSpc>
              <a:spcAft>
                <a:spcPts val="1200"/>
              </a:spcAft>
            </a:pPr>
            <a:r>
              <a:rPr lang="en-US" sz="2400" dirty="0" smtClean="0">
                <a:solidFill>
                  <a:schemeClr val="bg1"/>
                </a:solidFill>
              </a:rPr>
              <a:t>... It </a:t>
            </a:r>
            <a:r>
              <a:rPr lang="en-US" sz="2400" dirty="0">
                <a:solidFill>
                  <a:schemeClr val="bg1"/>
                </a:solidFill>
              </a:rPr>
              <a:t>does not fade away by being given some other name or regarded as an impersonal process.’ </a:t>
            </a:r>
            <a:r>
              <a:rPr lang="en-US" sz="2400" b="1" dirty="0">
                <a:solidFill>
                  <a:srgbClr val="FFFF99"/>
                </a:solidFill>
              </a:rPr>
              <a:t>In other words, Gods’ wrath must be propitiated or turned away from the sinner. That was one aim of Christ’s self-sacrifice on the cross</a:t>
            </a:r>
            <a:r>
              <a:rPr lang="en-US" sz="2400" dirty="0">
                <a:solidFill>
                  <a:schemeClr val="bg1"/>
                </a:solidFill>
              </a:rPr>
              <a:t>.</a:t>
            </a:r>
            <a:endParaRPr lang="en-US" sz="1400" dirty="0" smtClean="0">
              <a:solidFill>
                <a:schemeClr val="tx2">
                  <a:lumMod val="40000"/>
                  <a:lumOff val="60000"/>
                </a:schemeClr>
              </a:solidFill>
            </a:endParaRPr>
          </a:p>
        </p:txBody>
      </p:sp>
      <p:sp>
        <p:nvSpPr>
          <p:cNvPr id="4" name="TextBox 3"/>
          <p:cNvSpPr txBox="1"/>
          <p:nvPr/>
        </p:nvSpPr>
        <p:spPr>
          <a:xfrm>
            <a:off x="1143000" y="4480560"/>
            <a:ext cx="7315200" cy="290721"/>
          </a:xfrm>
          <a:prstGeom prst="rect">
            <a:avLst/>
          </a:prstGeom>
          <a:noFill/>
        </p:spPr>
        <p:txBody>
          <a:bodyPr wrap="square" rtlCol="0">
            <a:spAutoFit/>
          </a:bodyPr>
          <a:lstStyle/>
          <a:p>
            <a:pPr algn="r">
              <a:lnSpc>
                <a:spcPts val="1500"/>
              </a:lnSpc>
              <a:spcAft>
                <a:spcPts val="1200"/>
              </a:spcAft>
            </a:pPr>
            <a:r>
              <a:rPr lang="en-US" sz="1600" dirty="0" smtClean="0">
                <a:solidFill>
                  <a:schemeClr val="tx2">
                    <a:lumMod val="40000"/>
                    <a:lumOff val="60000"/>
                  </a:schemeClr>
                </a:solidFill>
              </a:rPr>
              <a:t>Knight</a:t>
            </a:r>
            <a:r>
              <a:rPr lang="en-US" sz="1600" dirty="0">
                <a:solidFill>
                  <a:schemeClr val="tx2">
                    <a:lumMod val="40000"/>
                    <a:lumOff val="60000"/>
                  </a:schemeClr>
                </a:solidFill>
              </a:rPr>
              <a:t>, George, </a:t>
            </a:r>
            <a:r>
              <a:rPr lang="en-US" sz="1600" i="1" dirty="0">
                <a:solidFill>
                  <a:schemeClr val="tx2">
                    <a:lumMod val="40000"/>
                    <a:lumOff val="60000"/>
                  </a:schemeClr>
                </a:solidFill>
              </a:rPr>
              <a:t>The Cross of Christ</a:t>
            </a:r>
            <a:r>
              <a:rPr lang="en-US" sz="1600" dirty="0">
                <a:solidFill>
                  <a:schemeClr val="tx2">
                    <a:lumMod val="40000"/>
                    <a:lumOff val="60000"/>
                  </a:schemeClr>
                </a:solidFill>
              </a:rPr>
              <a:t>, p. </a:t>
            </a:r>
            <a:r>
              <a:rPr lang="en-US" sz="1600" dirty="0" smtClean="0">
                <a:solidFill>
                  <a:schemeClr val="tx2">
                    <a:lumMod val="40000"/>
                    <a:lumOff val="60000"/>
                  </a:schemeClr>
                </a:solidFill>
              </a:rPr>
              <a:t>64.</a:t>
            </a:r>
            <a:r>
              <a:rPr lang="en-US" sz="1600" i="1"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3074365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300"/>
              </a:lnSpc>
              <a:spcAft>
                <a:spcPts val="1200"/>
              </a:spcAft>
            </a:pPr>
            <a:r>
              <a:rPr lang="en-US" sz="2400" dirty="0" smtClean="0">
                <a:solidFill>
                  <a:schemeClr val="bg1"/>
                </a:solidFill>
              </a:rPr>
              <a:t>Christ’s </a:t>
            </a:r>
            <a:r>
              <a:rPr lang="en-US" sz="2400" dirty="0">
                <a:solidFill>
                  <a:schemeClr val="bg1"/>
                </a:solidFill>
              </a:rPr>
              <a:t>self-sacrifice is pleasing to God because this sacrificial offering </a:t>
            </a:r>
            <a:r>
              <a:rPr lang="en-US" sz="2400" b="1" dirty="0">
                <a:solidFill>
                  <a:srgbClr val="FFFF99"/>
                </a:solidFill>
              </a:rPr>
              <a:t>took away the barrier between God and sinful man </a:t>
            </a:r>
            <a:r>
              <a:rPr lang="en-US" sz="2400" dirty="0">
                <a:solidFill>
                  <a:srgbClr val="FFFF99"/>
                </a:solidFill>
              </a:rPr>
              <a:t>in that </a:t>
            </a:r>
            <a:r>
              <a:rPr lang="en-US" sz="2400" b="1" dirty="0">
                <a:solidFill>
                  <a:srgbClr val="FFFF99"/>
                </a:solidFill>
              </a:rPr>
              <a:t>Christ fully bore God’s wrath on man’s sin</a:t>
            </a:r>
            <a:r>
              <a:rPr lang="en-US" sz="2400" dirty="0">
                <a:solidFill>
                  <a:schemeClr val="bg1"/>
                </a:solidFill>
              </a:rPr>
              <a:t>.  Through Christ, God’s wrath is not turned into love but is turned away from man and borne by Himself</a:t>
            </a:r>
            <a:r>
              <a:rPr lang="en-US" sz="2400" dirty="0" smtClean="0">
                <a:solidFill>
                  <a:schemeClr val="bg1"/>
                </a:solidFill>
              </a:rPr>
              <a:t>.  </a:t>
            </a:r>
            <a:r>
              <a:rPr lang="en-US" i="1" dirty="0" smtClean="0">
                <a:solidFill>
                  <a:schemeClr val="tx2">
                    <a:lumMod val="40000"/>
                    <a:lumOff val="60000"/>
                  </a:schemeClr>
                </a:solidFill>
              </a:rPr>
              <a:t>Seventh-day </a:t>
            </a:r>
            <a:r>
              <a:rPr lang="en-US" i="1" dirty="0">
                <a:solidFill>
                  <a:schemeClr val="tx2">
                    <a:lumMod val="40000"/>
                    <a:lumOff val="60000"/>
                  </a:schemeClr>
                </a:solidFill>
              </a:rPr>
              <a:t>Adventist Believe 27</a:t>
            </a:r>
            <a:r>
              <a:rPr lang="en-US" dirty="0">
                <a:solidFill>
                  <a:schemeClr val="tx2">
                    <a:lumMod val="40000"/>
                    <a:lumOff val="60000"/>
                  </a:schemeClr>
                </a:solidFill>
              </a:rPr>
              <a:t>, p. 111.</a:t>
            </a:r>
            <a:r>
              <a:rPr lang="en-US" i="1" dirty="0">
                <a:solidFill>
                  <a:schemeClr val="tx2">
                    <a:lumMod val="40000"/>
                    <a:lumOff val="60000"/>
                  </a:schemeClr>
                </a:solidFill>
              </a:rPr>
              <a:t> </a:t>
            </a:r>
            <a:r>
              <a:rPr lang="en-US" i="1" dirty="0" smtClean="0">
                <a:solidFill>
                  <a:schemeClr val="tx2">
                    <a:lumMod val="40000"/>
                    <a:lumOff val="60000"/>
                  </a:schemeClr>
                </a:solidFill>
              </a:rPr>
              <a:t/>
            </a:r>
            <a:br>
              <a:rPr lang="en-US" i="1" dirty="0" smtClean="0">
                <a:solidFill>
                  <a:schemeClr val="tx2">
                    <a:lumMod val="40000"/>
                    <a:lumOff val="60000"/>
                  </a:schemeClr>
                </a:solidFill>
              </a:rPr>
            </a:br>
            <a:endParaRPr lang="en-US" sz="1400" dirty="0" smtClean="0">
              <a:solidFill>
                <a:schemeClr val="tx2">
                  <a:lumMod val="40000"/>
                  <a:lumOff val="60000"/>
                </a:schemeClr>
              </a:solidFill>
            </a:endParaRPr>
          </a:p>
        </p:txBody>
      </p:sp>
      <p:sp>
        <p:nvSpPr>
          <p:cNvPr id="4" name="TextBox 3"/>
          <p:cNvSpPr txBox="1"/>
          <p:nvPr/>
        </p:nvSpPr>
        <p:spPr>
          <a:xfrm>
            <a:off x="1143000" y="4019550"/>
            <a:ext cx="7500730" cy="338554"/>
          </a:xfrm>
          <a:prstGeom prst="rect">
            <a:avLst/>
          </a:prstGeom>
          <a:noFill/>
        </p:spPr>
        <p:txBody>
          <a:bodyPr wrap="square" rtlCol="0">
            <a:spAutoFit/>
          </a:bodyPr>
          <a:lstStyle/>
          <a:p>
            <a:pPr>
              <a:spcAft>
                <a:spcPts val="1200"/>
              </a:spcAft>
            </a:pPr>
            <a:endParaRPr lang="en-US" sz="1600" dirty="0">
              <a:solidFill>
                <a:schemeClr val="tx2">
                  <a:lumMod val="40000"/>
                  <a:lumOff val="60000"/>
                </a:schemeClr>
              </a:solidFill>
            </a:endParaRPr>
          </a:p>
        </p:txBody>
      </p:sp>
    </p:spTree>
    <p:extLst>
      <p:ext uri="{BB962C8B-B14F-4D97-AF65-F5344CB8AC3E}">
        <p14:creationId xmlns:p14="http://schemas.microsoft.com/office/powerpoint/2010/main" val="300696342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300"/>
              </a:lnSpc>
              <a:spcAft>
                <a:spcPts val="1200"/>
              </a:spcAft>
            </a:pPr>
            <a:r>
              <a:rPr lang="en-US" sz="2400" dirty="0" smtClean="0">
                <a:solidFill>
                  <a:schemeClr val="accent2">
                    <a:lumMod val="60000"/>
                    <a:lumOff val="40000"/>
                  </a:schemeClr>
                </a:solidFill>
              </a:rPr>
              <a:t>Christ’s </a:t>
            </a:r>
            <a:r>
              <a:rPr lang="en-US" sz="2400" dirty="0">
                <a:solidFill>
                  <a:schemeClr val="accent2">
                    <a:lumMod val="60000"/>
                    <a:lumOff val="40000"/>
                  </a:schemeClr>
                </a:solidFill>
              </a:rPr>
              <a:t>self-sacrifice is pleasing to God because this sacrificial offering </a:t>
            </a:r>
            <a:r>
              <a:rPr lang="en-US" sz="2400" b="1" dirty="0">
                <a:solidFill>
                  <a:schemeClr val="accent2">
                    <a:lumMod val="60000"/>
                    <a:lumOff val="40000"/>
                  </a:schemeClr>
                </a:solidFill>
              </a:rPr>
              <a:t>took away the barrier between God and sinful man </a:t>
            </a:r>
            <a:r>
              <a:rPr lang="en-US" sz="2400" dirty="0">
                <a:solidFill>
                  <a:schemeClr val="accent2">
                    <a:lumMod val="60000"/>
                    <a:lumOff val="40000"/>
                  </a:schemeClr>
                </a:solidFill>
              </a:rPr>
              <a:t>in that </a:t>
            </a:r>
            <a:r>
              <a:rPr lang="en-US" sz="2400" b="1" dirty="0">
                <a:solidFill>
                  <a:schemeClr val="accent2">
                    <a:lumMod val="60000"/>
                    <a:lumOff val="40000"/>
                  </a:schemeClr>
                </a:solidFill>
              </a:rPr>
              <a:t>Christ fully bore God’s wrath on man’s sin</a:t>
            </a:r>
            <a:r>
              <a:rPr lang="en-US" sz="2400" dirty="0">
                <a:solidFill>
                  <a:schemeClr val="accent2">
                    <a:lumMod val="60000"/>
                    <a:lumOff val="40000"/>
                  </a:schemeClr>
                </a:solidFill>
              </a:rPr>
              <a:t>.  Through Christ, God’s wrath is not turned into love but is turned away from man and borne by Himself</a:t>
            </a:r>
            <a:r>
              <a:rPr lang="en-US" sz="2400" dirty="0" smtClean="0">
                <a:solidFill>
                  <a:schemeClr val="accent2">
                    <a:lumMod val="60000"/>
                    <a:lumOff val="40000"/>
                  </a:schemeClr>
                </a:solidFill>
              </a:rPr>
              <a:t>.  </a:t>
            </a:r>
            <a:r>
              <a:rPr lang="en-US" i="1" dirty="0" smtClean="0">
                <a:solidFill>
                  <a:schemeClr val="accent2">
                    <a:lumMod val="60000"/>
                    <a:lumOff val="40000"/>
                  </a:schemeClr>
                </a:solidFill>
              </a:rPr>
              <a:t>Seventh-day </a:t>
            </a:r>
            <a:r>
              <a:rPr lang="en-US" i="1" dirty="0">
                <a:solidFill>
                  <a:schemeClr val="accent2">
                    <a:lumMod val="60000"/>
                    <a:lumOff val="40000"/>
                  </a:schemeClr>
                </a:solidFill>
              </a:rPr>
              <a:t>Adventist Believe 27</a:t>
            </a:r>
            <a:r>
              <a:rPr lang="en-US" dirty="0">
                <a:solidFill>
                  <a:schemeClr val="accent2">
                    <a:lumMod val="60000"/>
                    <a:lumOff val="40000"/>
                  </a:schemeClr>
                </a:solidFill>
              </a:rPr>
              <a:t>, p. 111.</a:t>
            </a:r>
            <a:r>
              <a:rPr lang="en-US" i="1" dirty="0">
                <a:solidFill>
                  <a:schemeClr val="accent2">
                    <a:lumMod val="60000"/>
                    <a:lumOff val="40000"/>
                  </a:schemeClr>
                </a:solidFill>
              </a:rPr>
              <a:t> </a:t>
            </a:r>
            <a:r>
              <a:rPr lang="en-US" i="1" dirty="0" smtClean="0">
                <a:solidFill>
                  <a:schemeClr val="tx2">
                    <a:lumMod val="40000"/>
                    <a:lumOff val="60000"/>
                  </a:schemeClr>
                </a:solidFill>
              </a:rPr>
              <a:t/>
            </a:r>
            <a:br>
              <a:rPr lang="en-US" i="1" dirty="0" smtClean="0">
                <a:solidFill>
                  <a:schemeClr val="tx2">
                    <a:lumMod val="40000"/>
                    <a:lumOff val="60000"/>
                  </a:schemeClr>
                </a:solidFill>
              </a:rPr>
            </a:br>
            <a:r>
              <a:rPr lang="en-US" i="1" dirty="0" smtClean="0">
                <a:solidFill>
                  <a:schemeClr val="tx2">
                    <a:lumMod val="40000"/>
                    <a:lumOff val="60000"/>
                  </a:schemeClr>
                </a:solidFill>
              </a:rPr>
              <a:t/>
            </a:r>
            <a:br>
              <a:rPr lang="en-US" i="1" dirty="0" smtClean="0">
                <a:solidFill>
                  <a:schemeClr val="tx2">
                    <a:lumMod val="40000"/>
                    <a:lumOff val="60000"/>
                  </a:schemeClr>
                </a:solidFill>
              </a:rPr>
            </a:br>
            <a:r>
              <a:rPr lang="en-US" sz="2400" dirty="0" smtClean="0">
                <a:solidFill>
                  <a:schemeClr val="bg1"/>
                </a:solidFill>
              </a:rPr>
              <a:t>What </a:t>
            </a:r>
            <a:r>
              <a:rPr lang="en-US" sz="2400" dirty="0">
                <a:solidFill>
                  <a:schemeClr val="bg1"/>
                </a:solidFill>
              </a:rPr>
              <a:t>is the barrier between God and man according to this reference</a:t>
            </a:r>
            <a:r>
              <a:rPr lang="en-US" sz="2400" dirty="0" smtClean="0">
                <a:solidFill>
                  <a:schemeClr val="bg1"/>
                </a:solidFill>
              </a:rPr>
              <a:t>?</a:t>
            </a:r>
            <a:endParaRPr lang="en-US" sz="2400" dirty="0">
              <a:solidFill>
                <a:schemeClr val="bg1"/>
              </a:solidFill>
            </a:endParaRPr>
          </a:p>
        </p:txBody>
      </p:sp>
      <p:sp>
        <p:nvSpPr>
          <p:cNvPr id="4" name="TextBox 3"/>
          <p:cNvSpPr txBox="1"/>
          <p:nvPr/>
        </p:nvSpPr>
        <p:spPr>
          <a:xfrm>
            <a:off x="1143000" y="4019550"/>
            <a:ext cx="7500730" cy="338554"/>
          </a:xfrm>
          <a:prstGeom prst="rect">
            <a:avLst/>
          </a:prstGeom>
          <a:noFill/>
        </p:spPr>
        <p:txBody>
          <a:bodyPr wrap="square" rtlCol="0">
            <a:spAutoFit/>
          </a:bodyPr>
          <a:lstStyle/>
          <a:p>
            <a:pPr>
              <a:spcAft>
                <a:spcPts val="1200"/>
              </a:spcAft>
            </a:pPr>
            <a:endParaRPr lang="en-US" sz="1600" dirty="0">
              <a:solidFill>
                <a:schemeClr val="tx2">
                  <a:lumMod val="40000"/>
                  <a:lumOff val="60000"/>
                </a:schemeClr>
              </a:solidFill>
            </a:endParaRPr>
          </a:p>
        </p:txBody>
      </p:sp>
    </p:spTree>
    <p:extLst>
      <p:ext uri="{BB962C8B-B14F-4D97-AF65-F5344CB8AC3E}">
        <p14:creationId xmlns:p14="http://schemas.microsoft.com/office/powerpoint/2010/main" val="163716892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300"/>
              </a:lnSpc>
              <a:spcAft>
                <a:spcPts val="1200"/>
              </a:spcAft>
            </a:pPr>
            <a:r>
              <a:rPr lang="en-US" sz="2400" dirty="0" smtClean="0">
                <a:solidFill>
                  <a:schemeClr val="accent2">
                    <a:lumMod val="60000"/>
                    <a:lumOff val="40000"/>
                  </a:schemeClr>
                </a:solidFill>
              </a:rPr>
              <a:t>Christ’s </a:t>
            </a:r>
            <a:r>
              <a:rPr lang="en-US" sz="2400" dirty="0">
                <a:solidFill>
                  <a:schemeClr val="accent2">
                    <a:lumMod val="60000"/>
                    <a:lumOff val="40000"/>
                  </a:schemeClr>
                </a:solidFill>
              </a:rPr>
              <a:t>self-sacrifice is pleasing to God because this sacrificial offering </a:t>
            </a:r>
            <a:r>
              <a:rPr lang="en-US" sz="2400" b="1" dirty="0">
                <a:solidFill>
                  <a:schemeClr val="accent2">
                    <a:lumMod val="60000"/>
                    <a:lumOff val="40000"/>
                  </a:schemeClr>
                </a:solidFill>
              </a:rPr>
              <a:t>took away the barrier between God and sinful man </a:t>
            </a:r>
            <a:r>
              <a:rPr lang="en-US" sz="2400" dirty="0">
                <a:solidFill>
                  <a:schemeClr val="accent2">
                    <a:lumMod val="60000"/>
                    <a:lumOff val="40000"/>
                  </a:schemeClr>
                </a:solidFill>
              </a:rPr>
              <a:t>in that </a:t>
            </a:r>
            <a:r>
              <a:rPr lang="en-US" sz="2400" b="1" dirty="0">
                <a:solidFill>
                  <a:schemeClr val="accent2">
                    <a:lumMod val="60000"/>
                    <a:lumOff val="40000"/>
                  </a:schemeClr>
                </a:solidFill>
              </a:rPr>
              <a:t>Christ fully bore God’s wrath on man’s sin</a:t>
            </a:r>
            <a:r>
              <a:rPr lang="en-US" sz="2400" dirty="0">
                <a:solidFill>
                  <a:schemeClr val="accent2">
                    <a:lumMod val="60000"/>
                    <a:lumOff val="40000"/>
                  </a:schemeClr>
                </a:solidFill>
              </a:rPr>
              <a:t>.  Through Christ, God’s wrath is not turned into love but is turned away from man and borne by Himself</a:t>
            </a:r>
            <a:r>
              <a:rPr lang="en-US" sz="2400" dirty="0" smtClean="0">
                <a:solidFill>
                  <a:schemeClr val="accent2">
                    <a:lumMod val="60000"/>
                    <a:lumOff val="40000"/>
                  </a:schemeClr>
                </a:solidFill>
              </a:rPr>
              <a:t>.  </a:t>
            </a:r>
            <a:r>
              <a:rPr lang="en-US" i="1" dirty="0" smtClean="0">
                <a:solidFill>
                  <a:schemeClr val="accent2">
                    <a:lumMod val="60000"/>
                    <a:lumOff val="40000"/>
                  </a:schemeClr>
                </a:solidFill>
              </a:rPr>
              <a:t>Seventh-day </a:t>
            </a:r>
            <a:r>
              <a:rPr lang="en-US" i="1" dirty="0">
                <a:solidFill>
                  <a:schemeClr val="accent2">
                    <a:lumMod val="60000"/>
                    <a:lumOff val="40000"/>
                  </a:schemeClr>
                </a:solidFill>
              </a:rPr>
              <a:t>Adventist Believe 27</a:t>
            </a:r>
            <a:r>
              <a:rPr lang="en-US" dirty="0">
                <a:solidFill>
                  <a:schemeClr val="accent2">
                    <a:lumMod val="60000"/>
                    <a:lumOff val="40000"/>
                  </a:schemeClr>
                </a:solidFill>
              </a:rPr>
              <a:t>, p. 111.</a:t>
            </a:r>
            <a:r>
              <a:rPr lang="en-US" i="1" dirty="0">
                <a:solidFill>
                  <a:schemeClr val="accent2">
                    <a:lumMod val="60000"/>
                    <a:lumOff val="40000"/>
                  </a:schemeClr>
                </a:solidFill>
              </a:rPr>
              <a:t> </a:t>
            </a:r>
            <a:r>
              <a:rPr lang="en-US" i="1" dirty="0" smtClean="0">
                <a:solidFill>
                  <a:schemeClr val="accent2">
                    <a:lumMod val="60000"/>
                    <a:lumOff val="40000"/>
                  </a:schemeClr>
                </a:solidFill>
              </a:rPr>
              <a:t/>
            </a:r>
            <a:br>
              <a:rPr lang="en-US" i="1" dirty="0" smtClean="0">
                <a:solidFill>
                  <a:schemeClr val="accent2">
                    <a:lumMod val="60000"/>
                    <a:lumOff val="40000"/>
                  </a:schemeClr>
                </a:solidFill>
              </a:rPr>
            </a:br>
            <a:r>
              <a:rPr lang="en-US" i="1" dirty="0" smtClean="0">
                <a:solidFill>
                  <a:schemeClr val="accent2">
                    <a:lumMod val="60000"/>
                    <a:lumOff val="40000"/>
                  </a:schemeClr>
                </a:solidFill>
              </a:rPr>
              <a:t/>
            </a:r>
            <a:br>
              <a:rPr lang="en-US" i="1" dirty="0" smtClean="0">
                <a:solidFill>
                  <a:schemeClr val="accent2">
                    <a:lumMod val="60000"/>
                    <a:lumOff val="40000"/>
                  </a:schemeClr>
                </a:solidFill>
              </a:rPr>
            </a:br>
            <a:r>
              <a:rPr lang="en-US" sz="2400" dirty="0" smtClean="0">
                <a:solidFill>
                  <a:schemeClr val="accent2">
                    <a:lumMod val="60000"/>
                    <a:lumOff val="40000"/>
                  </a:schemeClr>
                </a:solidFill>
              </a:rPr>
              <a:t>What </a:t>
            </a:r>
            <a:r>
              <a:rPr lang="en-US" sz="2400" dirty="0">
                <a:solidFill>
                  <a:schemeClr val="accent2">
                    <a:lumMod val="60000"/>
                    <a:lumOff val="40000"/>
                  </a:schemeClr>
                </a:solidFill>
              </a:rPr>
              <a:t>is the barrier between God and man according to this reference?</a:t>
            </a:r>
          </a:p>
          <a:p>
            <a:pPr>
              <a:lnSpc>
                <a:spcPts val="2300"/>
              </a:lnSpc>
              <a:spcAft>
                <a:spcPts val="1200"/>
              </a:spcAft>
            </a:pPr>
            <a:r>
              <a:rPr lang="en-US" sz="2400" dirty="0">
                <a:solidFill>
                  <a:schemeClr val="bg1"/>
                </a:solidFill>
              </a:rPr>
              <a:t>What happened to “The lamb of God, who takes away the sin of the world?” </a:t>
            </a:r>
            <a:r>
              <a:rPr lang="en-US" dirty="0" smtClean="0">
                <a:solidFill>
                  <a:schemeClr val="tx2">
                    <a:lumMod val="40000"/>
                    <a:lumOff val="60000"/>
                  </a:schemeClr>
                </a:solidFill>
              </a:rPr>
              <a:t>(John 1:29)</a:t>
            </a:r>
            <a:endParaRPr lang="en-US" sz="1400" dirty="0" smtClean="0">
              <a:solidFill>
                <a:schemeClr val="tx2">
                  <a:lumMod val="40000"/>
                  <a:lumOff val="60000"/>
                </a:schemeClr>
              </a:solidFill>
            </a:endParaRPr>
          </a:p>
        </p:txBody>
      </p:sp>
      <p:sp>
        <p:nvSpPr>
          <p:cNvPr id="4" name="TextBox 3"/>
          <p:cNvSpPr txBox="1"/>
          <p:nvPr/>
        </p:nvSpPr>
        <p:spPr>
          <a:xfrm>
            <a:off x="1143000" y="4019550"/>
            <a:ext cx="7500730" cy="338554"/>
          </a:xfrm>
          <a:prstGeom prst="rect">
            <a:avLst/>
          </a:prstGeom>
          <a:noFill/>
        </p:spPr>
        <p:txBody>
          <a:bodyPr wrap="square" rtlCol="0">
            <a:spAutoFit/>
          </a:bodyPr>
          <a:lstStyle/>
          <a:p>
            <a:pPr>
              <a:spcAft>
                <a:spcPts val="1200"/>
              </a:spcAft>
            </a:pPr>
            <a:endParaRPr lang="en-US" sz="1600" dirty="0">
              <a:solidFill>
                <a:schemeClr val="tx2">
                  <a:lumMod val="40000"/>
                  <a:lumOff val="60000"/>
                </a:schemeClr>
              </a:solidFill>
            </a:endParaRPr>
          </a:p>
        </p:txBody>
      </p:sp>
    </p:spTree>
    <p:extLst>
      <p:ext uri="{BB962C8B-B14F-4D97-AF65-F5344CB8AC3E}">
        <p14:creationId xmlns:p14="http://schemas.microsoft.com/office/powerpoint/2010/main" val="170244845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HISTORIC SDA VIEW</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300"/>
              </a:lnSpc>
              <a:spcAft>
                <a:spcPts val="1200"/>
              </a:spcAft>
            </a:pPr>
            <a:endParaRPr lang="en-US" sz="2400" dirty="0" smtClean="0">
              <a:solidFill>
                <a:schemeClr val="bg1"/>
              </a:solidFill>
            </a:endParaRPr>
          </a:p>
          <a:p>
            <a:pPr>
              <a:lnSpc>
                <a:spcPts val="2500"/>
              </a:lnSpc>
              <a:spcAft>
                <a:spcPts val="1200"/>
              </a:spcAft>
            </a:pPr>
            <a:r>
              <a:rPr lang="en-US" sz="2400" dirty="0" smtClean="0">
                <a:solidFill>
                  <a:srgbClr val="FFFF99"/>
                </a:solidFill>
              </a:rPr>
              <a:t>To </a:t>
            </a:r>
            <a:r>
              <a:rPr lang="en-US" sz="2400" dirty="0">
                <a:solidFill>
                  <a:srgbClr val="FFFF99"/>
                </a:solidFill>
              </a:rPr>
              <a:t>break </a:t>
            </a:r>
            <a:r>
              <a:rPr lang="en-US" sz="2400" b="1" dirty="0">
                <a:solidFill>
                  <a:srgbClr val="FFFF99"/>
                </a:solidFill>
              </a:rPr>
              <a:t>down the barrier that Satan had erected between God and man</a:t>
            </a:r>
            <a:r>
              <a:rPr lang="en-US" sz="2400" dirty="0">
                <a:solidFill>
                  <a:schemeClr val="bg1"/>
                </a:solidFill>
              </a:rPr>
              <a:t>, Christ made a full and complete sacrifice, revealing unexampled self-denial. He revealed to the world the amazing spectacle of God living in human flesh, and sacrificing Himself to save fallen men. What wonderful love</a:t>
            </a:r>
            <a:r>
              <a:rPr lang="en-US" sz="2400" dirty="0" smtClean="0">
                <a:solidFill>
                  <a:schemeClr val="bg1"/>
                </a:solidFill>
              </a:rPr>
              <a:t>!</a:t>
            </a:r>
            <a:endParaRPr lang="en-US" sz="2400" dirty="0">
              <a:solidFill>
                <a:schemeClr val="bg1"/>
              </a:solidFill>
            </a:endParaRPr>
          </a:p>
        </p:txBody>
      </p:sp>
      <p:sp>
        <p:nvSpPr>
          <p:cNvPr id="4" name="TextBox 3"/>
          <p:cNvSpPr txBox="1"/>
          <p:nvPr/>
        </p:nvSpPr>
        <p:spPr>
          <a:xfrm>
            <a:off x="1143000" y="4480560"/>
            <a:ext cx="7315200" cy="290721"/>
          </a:xfrm>
          <a:prstGeom prst="rect">
            <a:avLst/>
          </a:prstGeom>
          <a:noFill/>
        </p:spPr>
        <p:txBody>
          <a:bodyPr wrap="square" rtlCol="0">
            <a:spAutoFit/>
          </a:bodyPr>
          <a:lstStyle/>
          <a:p>
            <a:pPr algn="r">
              <a:lnSpc>
                <a:spcPts val="1500"/>
              </a:lnSpc>
              <a:spcAft>
                <a:spcPts val="1200"/>
              </a:spcAft>
            </a:pPr>
            <a:r>
              <a:rPr lang="en-US" sz="1600" i="1" dirty="0" smtClean="0">
                <a:solidFill>
                  <a:schemeClr val="tx2">
                    <a:lumMod val="40000"/>
                    <a:lumOff val="60000"/>
                  </a:schemeClr>
                </a:solidFill>
              </a:rPr>
              <a:t>Signs of the Times</a:t>
            </a:r>
            <a:r>
              <a:rPr lang="en-US" sz="1600" dirty="0" smtClean="0">
                <a:solidFill>
                  <a:schemeClr val="tx2">
                    <a:lumMod val="40000"/>
                    <a:lumOff val="60000"/>
                  </a:schemeClr>
                </a:solidFill>
              </a:rPr>
              <a:t>, September </a:t>
            </a:r>
            <a:r>
              <a:rPr lang="en-US" sz="1600" dirty="0">
                <a:solidFill>
                  <a:schemeClr val="tx2">
                    <a:lumMod val="40000"/>
                    <a:lumOff val="60000"/>
                  </a:schemeClr>
                </a:solidFill>
              </a:rPr>
              <a:t>24, </a:t>
            </a:r>
            <a:r>
              <a:rPr lang="en-US" sz="1600" dirty="0" smtClean="0">
                <a:solidFill>
                  <a:schemeClr val="tx2">
                    <a:lumMod val="40000"/>
                    <a:lumOff val="60000"/>
                  </a:schemeClr>
                </a:solidFill>
              </a:rPr>
              <a:t>1902, Review &amp; Herald Publishing.</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282752208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dirty="0">
                <a:solidFill>
                  <a:schemeClr val="bg1"/>
                </a:solidFill>
              </a:rPr>
              <a:t/>
            </a:r>
            <a:br>
              <a:rPr lang="en-US" sz="2400" dirty="0">
                <a:solidFill>
                  <a:schemeClr val="bg1"/>
                </a:solidFill>
              </a:rPr>
            </a:br>
            <a:r>
              <a:rPr lang="en-US" sz="2400" dirty="0">
                <a:solidFill>
                  <a:schemeClr val="bg1"/>
                </a:solidFill>
              </a:rPr>
              <a:t>For a loving God to maintain His justice and righteousness, the atoning death of Jesus Christ became ‘a moral and legal necessity.’ God’s ‘justice requires that sin be carried to judgment. </a:t>
            </a:r>
            <a:r>
              <a:rPr lang="en-US" sz="2400" b="1" dirty="0">
                <a:solidFill>
                  <a:srgbClr val="FFFF99"/>
                </a:solidFill>
              </a:rPr>
              <a:t>God must therefore execute judgment</a:t>
            </a:r>
            <a:r>
              <a:rPr lang="en-US" sz="2400" dirty="0">
                <a:solidFill>
                  <a:schemeClr val="bg1"/>
                </a:solidFill>
              </a:rPr>
              <a:t> on sin and thus on the sinner. </a:t>
            </a:r>
            <a:r>
              <a:rPr lang="en-US" sz="2400" b="1" dirty="0">
                <a:solidFill>
                  <a:srgbClr val="FFFF99"/>
                </a:solidFill>
              </a:rPr>
              <a:t>In this execution the Son of God took our place, the sinner’s place, according to God’s will</a:t>
            </a:r>
            <a:r>
              <a:rPr lang="en-US" sz="2400" dirty="0">
                <a:solidFill>
                  <a:schemeClr val="bg1"/>
                </a:solidFill>
              </a:rPr>
              <a:t>.</a:t>
            </a:r>
            <a:r>
              <a:rPr lang="en-US" i="1" dirty="0" smtClean="0">
                <a:solidFill>
                  <a:schemeClr val="accent2">
                    <a:lumMod val="60000"/>
                    <a:lumOff val="40000"/>
                  </a:schemeClr>
                </a:solidFill>
              </a:rPr>
              <a:t/>
            </a:r>
            <a:br>
              <a:rPr lang="en-US" i="1" dirty="0" smtClean="0">
                <a:solidFill>
                  <a:schemeClr val="accent2">
                    <a:lumMod val="60000"/>
                    <a:lumOff val="40000"/>
                  </a:schemeClr>
                </a:solidFill>
              </a:rPr>
            </a:br>
            <a:endParaRPr lang="en-US" sz="1400" dirty="0" smtClean="0">
              <a:solidFill>
                <a:schemeClr val="tx2">
                  <a:lumMod val="40000"/>
                  <a:lumOff val="60000"/>
                </a:schemeClr>
              </a:solidFill>
            </a:endParaRPr>
          </a:p>
        </p:txBody>
      </p:sp>
      <p:sp>
        <p:nvSpPr>
          <p:cNvPr id="4" name="TextBox 3"/>
          <p:cNvSpPr txBox="1"/>
          <p:nvPr/>
        </p:nvSpPr>
        <p:spPr>
          <a:xfrm>
            <a:off x="1143000" y="4480560"/>
            <a:ext cx="7315200" cy="290721"/>
          </a:xfrm>
          <a:prstGeom prst="rect">
            <a:avLst/>
          </a:prstGeom>
          <a:noFill/>
        </p:spPr>
        <p:txBody>
          <a:bodyPr wrap="square" rtlCol="0">
            <a:spAutoFit/>
          </a:bodyPr>
          <a:lstStyle/>
          <a:p>
            <a:pPr algn="r">
              <a:lnSpc>
                <a:spcPts val="1500"/>
              </a:lnSpc>
              <a:spcAft>
                <a:spcPts val="1200"/>
              </a:spcAft>
            </a:pPr>
            <a:r>
              <a:rPr lang="en-US" sz="1600" i="1" dirty="0">
                <a:solidFill>
                  <a:schemeClr val="tx2">
                    <a:lumMod val="40000"/>
                    <a:lumOff val="60000"/>
                  </a:schemeClr>
                </a:solidFill>
              </a:rPr>
              <a:t>Seventh-day Adventist Believe 27</a:t>
            </a:r>
            <a:r>
              <a:rPr lang="en-US" sz="1600" dirty="0">
                <a:solidFill>
                  <a:schemeClr val="tx2">
                    <a:lumMod val="40000"/>
                    <a:lumOff val="60000"/>
                  </a:schemeClr>
                </a:solidFill>
              </a:rPr>
              <a:t>, p. 111</a:t>
            </a:r>
          </a:p>
        </p:txBody>
      </p:sp>
    </p:spTree>
    <p:extLst>
      <p:ext uri="{BB962C8B-B14F-4D97-AF65-F5344CB8AC3E}">
        <p14:creationId xmlns:p14="http://schemas.microsoft.com/office/powerpoint/2010/main" val="2731258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JUSTICE</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Jesus said, “My kingdom is not of this world”? </a:t>
            </a:r>
            <a:r>
              <a:rPr lang="en-US" sz="1800" dirty="0">
                <a:solidFill>
                  <a:schemeClr val="accent2">
                    <a:lumMod val="60000"/>
                    <a:lumOff val="40000"/>
                  </a:schemeClr>
                </a:solidFill>
              </a:rPr>
              <a:t>(</a:t>
            </a:r>
            <a:r>
              <a:rPr lang="en-US" sz="1800" dirty="0" smtClean="0">
                <a:solidFill>
                  <a:schemeClr val="accent2">
                    <a:lumMod val="60000"/>
                    <a:lumOff val="40000"/>
                  </a:schemeClr>
                </a:solidFill>
              </a:rPr>
              <a:t>John </a:t>
            </a:r>
            <a:r>
              <a:rPr lang="en-US" sz="1800" dirty="0">
                <a:solidFill>
                  <a:schemeClr val="accent2">
                    <a:lumMod val="60000"/>
                    <a:lumOff val="40000"/>
                  </a:schemeClr>
                </a:solidFill>
              </a:rPr>
              <a:t>18:36) </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bg1"/>
                </a:solidFill>
              </a:rPr>
              <a:t>Is there a reason the Bible uses ferocious beasts to represent earthly governments, but a lamb represents Jesus? </a:t>
            </a:r>
          </a:p>
        </p:txBody>
      </p:sp>
    </p:spTree>
    <p:extLst>
      <p:ext uri="{BB962C8B-B14F-4D97-AF65-F5344CB8AC3E}">
        <p14:creationId xmlns:p14="http://schemas.microsoft.com/office/powerpoint/2010/main" val="410188216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dirty="0">
                <a:solidFill>
                  <a:schemeClr val="bg1"/>
                </a:solidFill>
              </a:rPr>
              <a:t/>
            </a:r>
            <a:br>
              <a:rPr lang="en-US" sz="2400" dirty="0">
                <a:solidFill>
                  <a:schemeClr val="bg1"/>
                </a:solidFill>
              </a:rPr>
            </a:br>
            <a:r>
              <a:rPr lang="en-US" sz="2400" dirty="0" smtClean="0">
                <a:solidFill>
                  <a:schemeClr val="bg1"/>
                </a:solidFill>
              </a:rPr>
              <a:t>Why </a:t>
            </a:r>
            <a:r>
              <a:rPr lang="en-US" sz="2400" dirty="0">
                <a:solidFill>
                  <a:schemeClr val="bg1"/>
                </a:solidFill>
              </a:rPr>
              <a:t>did </a:t>
            </a:r>
            <a:r>
              <a:rPr lang="en-US" sz="2400" b="1" dirty="0">
                <a:solidFill>
                  <a:srgbClr val="FFFF99"/>
                </a:solidFill>
              </a:rPr>
              <a:t>God the Father choose</a:t>
            </a:r>
            <a:r>
              <a:rPr lang="en-US" sz="2400" dirty="0">
                <a:solidFill>
                  <a:schemeClr val="bg1"/>
                </a:solidFill>
              </a:rPr>
              <a:t> a cross to be the instrument of death? Why did He not choose to have Christ instantly beheaded or quickly run through with a spear or sword? </a:t>
            </a:r>
            <a:r>
              <a:rPr lang="en-US" sz="2400" b="1" dirty="0">
                <a:solidFill>
                  <a:srgbClr val="FFFF99"/>
                </a:solidFill>
              </a:rPr>
              <a:t>Was God unjust in executing judgment on Christ with a cross</a:t>
            </a:r>
            <a:r>
              <a:rPr lang="en-US" sz="2400" dirty="0">
                <a:solidFill>
                  <a:schemeClr val="bg1"/>
                </a:solidFill>
              </a:rPr>
              <a:t> when He could have done it by beheading, a noose, a sword, a gas chamber, a bolt of lightening, or a lethal injection</a:t>
            </a:r>
            <a:r>
              <a:rPr lang="en-US" sz="2400" dirty="0" smtClean="0">
                <a:solidFill>
                  <a:schemeClr val="bg1"/>
                </a:solidFill>
              </a:rPr>
              <a:t>?</a:t>
            </a:r>
          </a:p>
          <a:p>
            <a:pPr>
              <a:lnSpc>
                <a:spcPts val="2300"/>
              </a:lnSpc>
              <a:spcAft>
                <a:spcPts val="1200"/>
              </a:spcAft>
            </a:pPr>
            <a:r>
              <a:rPr lang="en-US" i="1" dirty="0" smtClean="0">
                <a:solidFill>
                  <a:schemeClr val="accent2">
                    <a:lumMod val="60000"/>
                    <a:lumOff val="40000"/>
                  </a:schemeClr>
                </a:solidFill>
              </a:rPr>
              <a:t/>
            </a:r>
            <a:br>
              <a:rPr lang="en-US" i="1" dirty="0" smtClean="0">
                <a:solidFill>
                  <a:schemeClr val="accent2">
                    <a:lumMod val="60000"/>
                    <a:lumOff val="40000"/>
                  </a:schemeClr>
                </a:solidFill>
              </a:rPr>
            </a:br>
            <a:endParaRPr lang="en-US" sz="1400" dirty="0" smtClean="0">
              <a:solidFill>
                <a:schemeClr val="tx2">
                  <a:lumMod val="40000"/>
                  <a:lumOff val="60000"/>
                </a:schemeClr>
              </a:solidFill>
            </a:endParaRPr>
          </a:p>
        </p:txBody>
      </p:sp>
      <p:sp>
        <p:nvSpPr>
          <p:cNvPr id="4" name="TextBox 3"/>
          <p:cNvSpPr txBox="1"/>
          <p:nvPr/>
        </p:nvSpPr>
        <p:spPr>
          <a:xfrm>
            <a:off x="152400" y="4480560"/>
            <a:ext cx="8305800" cy="477054"/>
          </a:xfrm>
          <a:prstGeom prst="rect">
            <a:avLst/>
          </a:prstGeom>
          <a:noFill/>
        </p:spPr>
        <p:txBody>
          <a:bodyPr wrap="square" rtlCol="0">
            <a:spAutoFit/>
          </a:bodyPr>
          <a:lstStyle/>
          <a:p>
            <a:pPr algn="r">
              <a:lnSpc>
                <a:spcPts val="1500"/>
              </a:lnSpc>
              <a:spcAft>
                <a:spcPts val="1200"/>
              </a:spcAft>
            </a:pPr>
            <a:r>
              <a:rPr lang="en-US" sz="1600" dirty="0" err="1">
                <a:solidFill>
                  <a:schemeClr val="tx2">
                    <a:lumMod val="40000"/>
                    <a:lumOff val="60000"/>
                  </a:schemeClr>
                </a:solidFill>
              </a:rPr>
              <a:t>Whidden</a:t>
            </a:r>
            <a:r>
              <a:rPr lang="en-US" sz="1600" dirty="0">
                <a:solidFill>
                  <a:schemeClr val="tx2">
                    <a:lumMod val="40000"/>
                    <a:lumOff val="60000"/>
                  </a:schemeClr>
                </a:solidFill>
              </a:rPr>
              <a:t>, W., </a:t>
            </a:r>
            <a:r>
              <a:rPr lang="en-US" sz="1600" i="1" dirty="0">
                <a:solidFill>
                  <a:schemeClr val="tx2">
                    <a:lumMod val="40000"/>
                    <a:lumOff val="60000"/>
                  </a:schemeClr>
                </a:solidFill>
              </a:rPr>
              <a:t>Ministry Magazine</a:t>
            </a:r>
            <a:r>
              <a:rPr lang="en-US" sz="1600" dirty="0">
                <a:solidFill>
                  <a:schemeClr val="tx2">
                    <a:lumMod val="40000"/>
                    <a:lumOff val="60000"/>
                  </a:schemeClr>
                </a:solidFill>
              </a:rPr>
              <a:t>, February 2007. http://www.ministrymagazine.org/archive/2007/February/sinners-in-the-hands-of-god.html</a:t>
            </a:r>
          </a:p>
        </p:txBody>
      </p:sp>
    </p:spTree>
    <p:extLst>
      <p:ext uri="{BB962C8B-B14F-4D97-AF65-F5344CB8AC3E}">
        <p14:creationId xmlns:p14="http://schemas.microsoft.com/office/powerpoint/2010/main" val="208369423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dirty="0" smtClean="0">
                <a:solidFill>
                  <a:schemeClr val="bg1"/>
                </a:solidFill>
              </a:rPr>
              <a:t>One </a:t>
            </a:r>
            <a:r>
              <a:rPr lang="en-US" sz="2400" dirty="0">
                <a:solidFill>
                  <a:schemeClr val="bg1"/>
                </a:solidFill>
              </a:rPr>
              <a:t>of the fundamental problems of the Moral Influence Theory is that it rejects the substitutionary nature of Christ’s death. The idea that </a:t>
            </a:r>
            <a:r>
              <a:rPr lang="en-US" sz="2400" b="1" dirty="0">
                <a:solidFill>
                  <a:srgbClr val="FFFF99"/>
                </a:solidFill>
              </a:rPr>
              <a:t>God had to kill the innocent</a:t>
            </a:r>
            <a:r>
              <a:rPr lang="en-US" sz="2400" dirty="0">
                <a:solidFill>
                  <a:schemeClr val="bg1"/>
                </a:solidFill>
              </a:rPr>
              <a:t> instead of the guilty in order to save us is considered a violation of justice</a:t>
            </a:r>
            <a:r>
              <a:rPr lang="en-US" sz="2400" dirty="0" smtClean="0">
                <a:solidFill>
                  <a:schemeClr val="bg1"/>
                </a:solidFill>
              </a:rPr>
              <a:t>. </a:t>
            </a:r>
            <a:r>
              <a:rPr lang="en-US" sz="1400" dirty="0">
                <a:solidFill>
                  <a:schemeClr val="bg1">
                    <a:lumMod val="65000"/>
                  </a:schemeClr>
                </a:solidFill>
              </a:rPr>
              <a:t>(emphasis mine) </a:t>
            </a:r>
            <a:r>
              <a:rPr lang="en-US" sz="1400" dirty="0" smtClean="0">
                <a:solidFill>
                  <a:schemeClr val="bg1">
                    <a:lumMod val="65000"/>
                  </a:schemeClr>
                </a:solidFill>
              </a:rPr>
              <a:t> </a:t>
            </a:r>
            <a:r>
              <a:rPr lang="en-US" dirty="0" smtClean="0">
                <a:solidFill>
                  <a:schemeClr val="tx2">
                    <a:lumMod val="40000"/>
                    <a:lumOff val="60000"/>
                  </a:schemeClr>
                </a:solidFill>
              </a:rPr>
              <a:t>Rodriguez</a:t>
            </a:r>
            <a:r>
              <a:rPr lang="en-US" dirty="0">
                <a:solidFill>
                  <a:schemeClr val="tx2">
                    <a:lumMod val="40000"/>
                    <a:lumOff val="60000"/>
                  </a:schemeClr>
                </a:solidFill>
              </a:rPr>
              <a:t>, A., </a:t>
            </a:r>
            <a:r>
              <a:rPr lang="en-US" i="1" dirty="0">
                <a:solidFill>
                  <a:schemeClr val="tx2">
                    <a:lumMod val="40000"/>
                    <a:lumOff val="60000"/>
                  </a:schemeClr>
                </a:solidFill>
              </a:rPr>
              <a:t>Adventist World Review</a:t>
            </a:r>
            <a:r>
              <a:rPr lang="en-US" dirty="0">
                <a:solidFill>
                  <a:schemeClr val="tx2">
                    <a:lumMod val="40000"/>
                    <a:lumOff val="60000"/>
                  </a:schemeClr>
                </a:solidFill>
              </a:rPr>
              <a:t>, December 2007; p. 40</a:t>
            </a:r>
            <a:r>
              <a:rPr lang="en-US" dirty="0" smtClean="0">
                <a:solidFill>
                  <a:schemeClr val="tx2">
                    <a:lumMod val="40000"/>
                    <a:lumOff val="60000"/>
                  </a:schemeClr>
                </a:solidFill>
              </a:rPr>
              <a:t>.</a:t>
            </a:r>
          </a:p>
          <a:p>
            <a:pPr>
              <a:lnSpc>
                <a:spcPts val="2500"/>
              </a:lnSpc>
              <a:spcAft>
                <a:spcPts val="1200"/>
              </a:spcAft>
            </a:pPr>
            <a:endParaRPr lang="en-US" sz="2400" dirty="0" smtClean="0">
              <a:solidFill>
                <a:schemeClr val="bg1"/>
              </a:solidFill>
            </a:endParaRPr>
          </a:p>
        </p:txBody>
      </p:sp>
      <p:sp>
        <p:nvSpPr>
          <p:cNvPr id="4" name="TextBox 3"/>
          <p:cNvSpPr txBox="1"/>
          <p:nvPr/>
        </p:nvSpPr>
        <p:spPr>
          <a:xfrm>
            <a:off x="1143000" y="4019550"/>
            <a:ext cx="7500730" cy="338554"/>
          </a:xfrm>
          <a:prstGeom prst="rect">
            <a:avLst/>
          </a:prstGeom>
          <a:noFill/>
        </p:spPr>
        <p:txBody>
          <a:bodyPr wrap="square" rtlCol="0">
            <a:spAutoFit/>
          </a:bodyPr>
          <a:lstStyle/>
          <a:p>
            <a:pPr>
              <a:spcAft>
                <a:spcPts val="1200"/>
              </a:spcAft>
            </a:pPr>
            <a:endParaRPr lang="en-US" sz="1600" dirty="0">
              <a:solidFill>
                <a:schemeClr val="tx2">
                  <a:lumMod val="40000"/>
                  <a:lumOff val="60000"/>
                </a:schemeClr>
              </a:solidFill>
            </a:endParaRPr>
          </a:p>
        </p:txBody>
      </p:sp>
    </p:spTree>
    <p:extLst>
      <p:ext uri="{BB962C8B-B14F-4D97-AF65-F5344CB8AC3E}">
        <p14:creationId xmlns:p14="http://schemas.microsoft.com/office/powerpoint/2010/main" val="187783025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dirty="0" smtClean="0">
                <a:solidFill>
                  <a:schemeClr val="accent2">
                    <a:lumMod val="60000"/>
                    <a:lumOff val="40000"/>
                  </a:schemeClr>
                </a:solidFill>
              </a:rPr>
              <a:t>One </a:t>
            </a:r>
            <a:r>
              <a:rPr lang="en-US" sz="2400" dirty="0">
                <a:solidFill>
                  <a:schemeClr val="accent2">
                    <a:lumMod val="60000"/>
                    <a:lumOff val="40000"/>
                  </a:schemeClr>
                </a:solidFill>
              </a:rPr>
              <a:t>of the fundamental problems of the Moral Influence Theory is that it rejects the substitutionary nature of Christ’s death. The idea that </a:t>
            </a:r>
            <a:r>
              <a:rPr lang="en-US" sz="2400" b="1" dirty="0">
                <a:solidFill>
                  <a:schemeClr val="accent2">
                    <a:lumMod val="60000"/>
                    <a:lumOff val="40000"/>
                  </a:schemeClr>
                </a:solidFill>
              </a:rPr>
              <a:t>God had to kill the innocent</a:t>
            </a:r>
            <a:r>
              <a:rPr lang="en-US" sz="2400" dirty="0">
                <a:solidFill>
                  <a:schemeClr val="accent2">
                    <a:lumMod val="60000"/>
                    <a:lumOff val="40000"/>
                  </a:schemeClr>
                </a:solidFill>
              </a:rPr>
              <a:t> instead of the guilty in order to save us is considered a violation of justice</a:t>
            </a:r>
            <a:r>
              <a:rPr lang="en-US" sz="2400" dirty="0" smtClean="0">
                <a:solidFill>
                  <a:schemeClr val="accent2">
                    <a:lumMod val="60000"/>
                    <a:lumOff val="40000"/>
                  </a:schemeClr>
                </a:solidFill>
              </a:rPr>
              <a:t>. </a:t>
            </a:r>
            <a:r>
              <a:rPr lang="en-US" sz="1400" dirty="0">
                <a:solidFill>
                  <a:schemeClr val="accent2">
                    <a:lumMod val="60000"/>
                    <a:lumOff val="40000"/>
                  </a:schemeClr>
                </a:solidFill>
              </a:rPr>
              <a:t>(emphasis mine) </a:t>
            </a:r>
            <a:r>
              <a:rPr lang="en-US" sz="1400" dirty="0" smtClean="0">
                <a:solidFill>
                  <a:schemeClr val="accent2">
                    <a:lumMod val="60000"/>
                    <a:lumOff val="40000"/>
                  </a:schemeClr>
                </a:solidFill>
              </a:rPr>
              <a:t> </a:t>
            </a:r>
            <a:r>
              <a:rPr lang="en-US" dirty="0" smtClean="0">
                <a:solidFill>
                  <a:schemeClr val="accent2">
                    <a:lumMod val="60000"/>
                    <a:lumOff val="40000"/>
                  </a:schemeClr>
                </a:solidFill>
              </a:rPr>
              <a:t>Rodriguez</a:t>
            </a:r>
            <a:r>
              <a:rPr lang="en-US" dirty="0">
                <a:solidFill>
                  <a:schemeClr val="accent2">
                    <a:lumMod val="60000"/>
                    <a:lumOff val="40000"/>
                  </a:schemeClr>
                </a:solidFill>
              </a:rPr>
              <a:t>, A., </a:t>
            </a:r>
            <a:r>
              <a:rPr lang="en-US" i="1" dirty="0">
                <a:solidFill>
                  <a:schemeClr val="accent2">
                    <a:lumMod val="60000"/>
                    <a:lumOff val="40000"/>
                  </a:schemeClr>
                </a:solidFill>
              </a:rPr>
              <a:t>Adventist World Review</a:t>
            </a:r>
            <a:r>
              <a:rPr lang="en-US" dirty="0">
                <a:solidFill>
                  <a:schemeClr val="accent2">
                    <a:lumMod val="60000"/>
                    <a:lumOff val="40000"/>
                  </a:schemeClr>
                </a:solidFill>
              </a:rPr>
              <a:t>, December 2007; p. 40</a:t>
            </a:r>
            <a:r>
              <a:rPr lang="en-US" dirty="0" smtClean="0">
                <a:solidFill>
                  <a:schemeClr val="accent2">
                    <a:lumMod val="60000"/>
                    <a:lumOff val="40000"/>
                  </a:schemeClr>
                </a:solidFill>
              </a:rPr>
              <a:t>.</a:t>
            </a:r>
          </a:p>
          <a:p>
            <a:pPr>
              <a:lnSpc>
                <a:spcPts val="2500"/>
              </a:lnSpc>
              <a:spcAft>
                <a:spcPts val="1200"/>
              </a:spcAft>
            </a:pPr>
            <a:endParaRPr lang="en-US" sz="2400" dirty="0" smtClean="0">
              <a:solidFill>
                <a:schemeClr val="bg1"/>
              </a:solidFill>
            </a:endParaRPr>
          </a:p>
          <a:p>
            <a:pPr>
              <a:lnSpc>
                <a:spcPts val="2500"/>
              </a:lnSpc>
              <a:spcAft>
                <a:spcPts val="1200"/>
              </a:spcAft>
            </a:pPr>
            <a:r>
              <a:rPr lang="en-US" sz="2400" dirty="0" smtClean="0">
                <a:solidFill>
                  <a:schemeClr val="bg1"/>
                </a:solidFill>
              </a:rPr>
              <a:t>In </a:t>
            </a:r>
            <a:r>
              <a:rPr lang="en-US" sz="2400" dirty="0">
                <a:solidFill>
                  <a:schemeClr val="bg1"/>
                </a:solidFill>
              </a:rPr>
              <a:t>this view, who is the source of death and </a:t>
            </a:r>
            <a:r>
              <a:rPr lang="en-US" sz="2400" dirty="0" smtClean="0">
                <a:solidFill>
                  <a:schemeClr val="bg1"/>
                </a:solidFill>
              </a:rPr>
              <a:t>killing?</a:t>
            </a:r>
            <a:endParaRPr lang="en-US" sz="2400" dirty="0">
              <a:solidFill>
                <a:schemeClr val="bg1"/>
              </a:solidFill>
            </a:endParaRPr>
          </a:p>
        </p:txBody>
      </p:sp>
      <p:sp>
        <p:nvSpPr>
          <p:cNvPr id="4" name="TextBox 3"/>
          <p:cNvSpPr txBox="1"/>
          <p:nvPr/>
        </p:nvSpPr>
        <p:spPr>
          <a:xfrm>
            <a:off x="1143000" y="4019550"/>
            <a:ext cx="7500730" cy="338554"/>
          </a:xfrm>
          <a:prstGeom prst="rect">
            <a:avLst/>
          </a:prstGeom>
          <a:noFill/>
        </p:spPr>
        <p:txBody>
          <a:bodyPr wrap="square" rtlCol="0">
            <a:spAutoFit/>
          </a:bodyPr>
          <a:lstStyle/>
          <a:p>
            <a:pPr>
              <a:spcAft>
                <a:spcPts val="1200"/>
              </a:spcAft>
            </a:pPr>
            <a:endParaRPr lang="en-US" sz="1600" dirty="0">
              <a:solidFill>
                <a:schemeClr val="tx2">
                  <a:lumMod val="40000"/>
                  <a:lumOff val="60000"/>
                </a:schemeClr>
              </a:solidFill>
            </a:endParaRPr>
          </a:p>
        </p:txBody>
      </p:sp>
    </p:spTree>
    <p:extLst>
      <p:ext uri="{BB962C8B-B14F-4D97-AF65-F5344CB8AC3E}">
        <p14:creationId xmlns:p14="http://schemas.microsoft.com/office/powerpoint/2010/main" val="320952074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dirty="0" smtClean="0">
                <a:solidFill>
                  <a:schemeClr val="accent2">
                    <a:lumMod val="60000"/>
                    <a:lumOff val="40000"/>
                  </a:schemeClr>
                </a:solidFill>
              </a:rPr>
              <a:t>One </a:t>
            </a:r>
            <a:r>
              <a:rPr lang="en-US" sz="2400" dirty="0">
                <a:solidFill>
                  <a:schemeClr val="accent2">
                    <a:lumMod val="60000"/>
                    <a:lumOff val="40000"/>
                  </a:schemeClr>
                </a:solidFill>
              </a:rPr>
              <a:t>of the fundamental problems of the Moral Influence Theory is that it rejects the substitutionary nature of Christ’s death. The idea that </a:t>
            </a:r>
            <a:r>
              <a:rPr lang="en-US" sz="2400" b="1" dirty="0">
                <a:solidFill>
                  <a:schemeClr val="accent2">
                    <a:lumMod val="60000"/>
                    <a:lumOff val="40000"/>
                  </a:schemeClr>
                </a:solidFill>
              </a:rPr>
              <a:t>God had to kill the innocent</a:t>
            </a:r>
            <a:r>
              <a:rPr lang="en-US" sz="2400" dirty="0">
                <a:solidFill>
                  <a:schemeClr val="accent2">
                    <a:lumMod val="60000"/>
                    <a:lumOff val="40000"/>
                  </a:schemeClr>
                </a:solidFill>
              </a:rPr>
              <a:t> instead of the guilty in order to save us is considered a violation of justice</a:t>
            </a:r>
            <a:r>
              <a:rPr lang="en-US" sz="2400" dirty="0" smtClean="0">
                <a:solidFill>
                  <a:schemeClr val="accent2">
                    <a:lumMod val="60000"/>
                    <a:lumOff val="40000"/>
                  </a:schemeClr>
                </a:solidFill>
              </a:rPr>
              <a:t>. </a:t>
            </a:r>
            <a:r>
              <a:rPr lang="en-US" sz="1400" dirty="0">
                <a:solidFill>
                  <a:schemeClr val="accent2">
                    <a:lumMod val="60000"/>
                    <a:lumOff val="40000"/>
                  </a:schemeClr>
                </a:solidFill>
              </a:rPr>
              <a:t>(emphasis mine) </a:t>
            </a:r>
            <a:r>
              <a:rPr lang="en-US" sz="1400" dirty="0" smtClean="0">
                <a:solidFill>
                  <a:schemeClr val="accent2">
                    <a:lumMod val="60000"/>
                    <a:lumOff val="40000"/>
                  </a:schemeClr>
                </a:solidFill>
              </a:rPr>
              <a:t> </a:t>
            </a:r>
            <a:r>
              <a:rPr lang="en-US" dirty="0" smtClean="0">
                <a:solidFill>
                  <a:schemeClr val="accent2">
                    <a:lumMod val="60000"/>
                    <a:lumOff val="40000"/>
                  </a:schemeClr>
                </a:solidFill>
              </a:rPr>
              <a:t>Rodriguez</a:t>
            </a:r>
            <a:r>
              <a:rPr lang="en-US" dirty="0">
                <a:solidFill>
                  <a:schemeClr val="accent2">
                    <a:lumMod val="60000"/>
                    <a:lumOff val="40000"/>
                  </a:schemeClr>
                </a:solidFill>
              </a:rPr>
              <a:t>, A., </a:t>
            </a:r>
            <a:r>
              <a:rPr lang="en-US" i="1" dirty="0">
                <a:solidFill>
                  <a:schemeClr val="accent2">
                    <a:lumMod val="60000"/>
                    <a:lumOff val="40000"/>
                  </a:schemeClr>
                </a:solidFill>
              </a:rPr>
              <a:t>Adventist World Review</a:t>
            </a:r>
            <a:r>
              <a:rPr lang="en-US" dirty="0">
                <a:solidFill>
                  <a:schemeClr val="accent2">
                    <a:lumMod val="60000"/>
                    <a:lumOff val="40000"/>
                  </a:schemeClr>
                </a:solidFill>
              </a:rPr>
              <a:t>, December 2007; p. 40</a:t>
            </a:r>
            <a:r>
              <a:rPr lang="en-US" dirty="0" smtClean="0">
                <a:solidFill>
                  <a:schemeClr val="accent2">
                    <a:lumMod val="60000"/>
                    <a:lumOff val="40000"/>
                  </a:schemeClr>
                </a:solidFill>
              </a:rPr>
              <a:t>.</a:t>
            </a:r>
          </a:p>
          <a:p>
            <a:pPr>
              <a:lnSpc>
                <a:spcPts val="2500"/>
              </a:lnSpc>
              <a:spcAft>
                <a:spcPts val="1200"/>
              </a:spcAft>
            </a:pPr>
            <a:endParaRPr lang="en-US" sz="2400" dirty="0" smtClean="0">
              <a:solidFill>
                <a:schemeClr val="bg1"/>
              </a:solidFill>
            </a:endParaRPr>
          </a:p>
          <a:p>
            <a:pPr>
              <a:lnSpc>
                <a:spcPts val="2500"/>
              </a:lnSpc>
              <a:spcAft>
                <a:spcPts val="1200"/>
              </a:spcAft>
            </a:pPr>
            <a:r>
              <a:rPr lang="en-US" sz="2400" dirty="0" smtClean="0">
                <a:solidFill>
                  <a:schemeClr val="accent2">
                    <a:lumMod val="60000"/>
                    <a:lumOff val="40000"/>
                  </a:schemeClr>
                </a:solidFill>
              </a:rPr>
              <a:t>In </a:t>
            </a:r>
            <a:r>
              <a:rPr lang="en-US" sz="2400" dirty="0">
                <a:solidFill>
                  <a:schemeClr val="accent2">
                    <a:lumMod val="60000"/>
                    <a:lumOff val="40000"/>
                  </a:schemeClr>
                </a:solidFill>
              </a:rPr>
              <a:t>this view, who is the source of death and </a:t>
            </a:r>
            <a:r>
              <a:rPr lang="en-US" sz="2400" dirty="0" smtClean="0">
                <a:solidFill>
                  <a:schemeClr val="accent2">
                    <a:lumMod val="60000"/>
                    <a:lumOff val="40000"/>
                  </a:schemeClr>
                </a:solidFill>
              </a:rPr>
              <a:t>killing?</a:t>
            </a:r>
          </a:p>
          <a:p>
            <a:pPr>
              <a:lnSpc>
                <a:spcPts val="2500"/>
              </a:lnSpc>
              <a:spcAft>
                <a:spcPts val="1200"/>
              </a:spcAft>
            </a:pPr>
            <a:r>
              <a:rPr lang="en-US" sz="2400" dirty="0" smtClean="0">
                <a:solidFill>
                  <a:schemeClr val="bg1"/>
                </a:solidFill>
              </a:rPr>
              <a:t>The </a:t>
            </a:r>
            <a:r>
              <a:rPr lang="en-US" sz="2400" b="1" dirty="0">
                <a:solidFill>
                  <a:schemeClr val="bg1"/>
                </a:solidFill>
              </a:rPr>
              <a:t>Designer</a:t>
            </a:r>
            <a:r>
              <a:rPr lang="en-US" sz="2400" dirty="0">
                <a:solidFill>
                  <a:schemeClr val="bg1"/>
                </a:solidFill>
              </a:rPr>
              <a:t> is now presented as the </a:t>
            </a:r>
            <a:r>
              <a:rPr lang="en-US" sz="2400" b="1" dirty="0" smtClean="0">
                <a:solidFill>
                  <a:schemeClr val="bg1"/>
                </a:solidFill>
              </a:rPr>
              <a:t>dictator</a:t>
            </a:r>
            <a:r>
              <a:rPr lang="en-US" sz="2400" dirty="0" smtClean="0">
                <a:solidFill>
                  <a:schemeClr val="bg1"/>
                </a:solidFill>
              </a:rPr>
              <a:t>!</a:t>
            </a:r>
            <a:endParaRPr lang="en-US" sz="2400" dirty="0">
              <a:solidFill>
                <a:schemeClr val="bg1"/>
              </a:solidFill>
            </a:endParaRPr>
          </a:p>
        </p:txBody>
      </p:sp>
      <p:sp>
        <p:nvSpPr>
          <p:cNvPr id="4" name="TextBox 3"/>
          <p:cNvSpPr txBox="1"/>
          <p:nvPr/>
        </p:nvSpPr>
        <p:spPr>
          <a:xfrm>
            <a:off x="1143000" y="4019550"/>
            <a:ext cx="7500730" cy="338554"/>
          </a:xfrm>
          <a:prstGeom prst="rect">
            <a:avLst/>
          </a:prstGeom>
          <a:noFill/>
        </p:spPr>
        <p:txBody>
          <a:bodyPr wrap="square" rtlCol="0">
            <a:spAutoFit/>
          </a:bodyPr>
          <a:lstStyle/>
          <a:p>
            <a:pPr>
              <a:spcAft>
                <a:spcPts val="1200"/>
              </a:spcAft>
            </a:pPr>
            <a:endParaRPr lang="en-US" sz="1600" dirty="0">
              <a:solidFill>
                <a:schemeClr val="tx2">
                  <a:lumMod val="40000"/>
                  <a:lumOff val="60000"/>
                </a:schemeClr>
              </a:solidFill>
            </a:endParaRPr>
          </a:p>
        </p:txBody>
      </p:sp>
    </p:spTree>
    <p:extLst>
      <p:ext uri="{BB962C8B-B14F-4D97-AF65-F5344CB8AC3E}">
        <p14:creationId xmlns:p14="http://schemas.microsoft.com/office/powerpoint/2010/main" val="348720040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THAT THE IMPERIAL/IMPOSED LAW CONCEPT HAS INFECTED CHRISTIANITY</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dirty="0">
                <a:solidFill>
                  <a:schemeClr val="bg1"/>
                </a:solidFill>
              </a:rPr>
              <a:t/>
            </a:r>
            <a:br>
              <a:rPr lang="en-US" sz="2400" dirty="0">
                <a:solidFill>
                  <a:schemeClr val="bg1"/>
                </a:solidFill>
              </a:rPr>
            </a:br>
            <a:r>
              <a:rPr lang="en-US" sz="2400" dirty="0">
                <a:solidFill>
                  <a:schemeClr val="bg1"/>
                </a:solidFill>
              </a:rPr>
              <a:t>The Hebrew wording in both Leviticus 9:24 and 10:2 was the same: ‘and fire came out from before the Lord and consumed.’ (9:24, NKJV). Consumed what? In the first case, the offering; in the other, the sinners. What a powerful representation of the plan of salvation. </a:t>
            </a:r>
            <a:r>
              <a:rPr lang="en-US" sz="2400" b="1" dirty="0">
                <a:solidFill>
                  <a:srgbClr val="FFFF99"/>
                </a:solidFill>
              </a:rPr>
              <a:t>At the Cross, the ‘fire from God,’ the wrath of God, ‘consumed’ the offering, and that was Jesus. </a:t>
            </a:r>
            <a:r>
              <a:rPr lang="en-US" i="1" dirty="0" smtClean="0">
                <a:solidFill>
                  <a:schemeClr val="accent2">
                    <a:lumMod val="60000"/>
                    <a:lumOff val="40000"/>
                  </a:schemeClr>
                </a:solidFill>
              </a:rPr>
              <a:t/>
            </a:r>
            <a:br>
              <a:rPr lang="en-US" i="1" dirty="0" smtClean="0">
                <a:solidFill>
                  <a:schemeClr val="accent2">
                    <a:lumMod val="60000"/>
                    <a:lumOff val="40000"/>
                  </a:schemeClr>
                </a:solidFill>
              </a:rPr>
            </a:br>
            <a:endParaRPr lang="en-US" sz="1400" dirty="0" smtClean="0">
              <a:solidFill>
                <a:schemeClr val="tx2">
                  <a:lumMod val="40000"/>
                  <a:lumOff val="60000"/>
                </a:schemeClr>
              </a:solidFill>
            </a:endParaRPr>
          </a:p>
        </p:txBody>
      </p:sp>
      <p:sp>
        <p:nvSpPr>
          <p:cNvPr id="4" name="TextBox 3"/>
          <p:cNvSpPr txBox="1"/>
          <p:nvPr/>
        </p:nvSpPr>
        <p:spPr>
          <a:xfrm>
            <a:off x="1143000" y="4480560"/>
            <a:ext cx="7315200" cy="483081"/>
          </a:xfrm>
          <a:prstGeom prst="rect">
            <a:avLst/>
          </a:prstGeom>
          <a:noFill/>
        </p:spPr>
        <p:txBody>
          <a:bodyPr wrap="square" rtlCol="0">
            <a:spAutoFit/>
          </a:bodyPr>
          <a:lstStyle/>
          <a:p>
            <a:pPr algn="r">
              <a:lnSpc>
                <a:spcPts val="1500"/>
              </a:lnSpc>
              <a:spcAft>
                <a:spcPts val="1200"/>
              </a:spcAft>
            </a:pPr>
            <a:r>
              <a:rPr lang="en-US" sz="1600" dirty="0">
                <a:solidFill>
                  <a:schemeClr val="tx2">
                    <a:lumMod val="40000"/>
                    <a:lumOff val="60000"/>
                  </a:schemeClr>
                </a:solidFill>
              </a:rPr>
              <a:t>Goldstein, C., </a:t>
            </a:r>
            <a:r>
              <a:rPr lang="en-US" sz="1600" i="1" dirty="0">
                <a:solidFill>
                  <a:schemeClr val="tx2">
                    <a:lumMod val="40000"/>
                    <a:lumOff val="60000"/>
                  </a:schemeClr>
                </a:solidFill>
              </a:rPr>
              <a:t>Adult Sabbath School Bible Study </a:t>
            </a:r>
            <a:r>
              <a:rPr lang="en-US" sz="1600" i="1" dirty="0" smtClean="0">
                <a:solidFill>
                  <a:schemeClr val="tx2">
                    <a:lumMod val="40000"/>
                    <a:lumOff val="60000"/>
                  </a:schemeClr>
                </a:solidFill>
              </a:rPr>
              <a:t>Guide</a:t>
            </a:r>
            <a:r>
              <a:rPr lang="en-US" sz="1600" dirty="0" smtClean="0">
                <a:solidFill>
                  <a:schemeClr val="tx2">
                    <a:lumMod val="40000"/>
                    <a:lumOff val="60000"/>
                  </a:schemeClr>
                </a:solidFill>
              </a:rPr>
              <a:t>,</a:t>
            </a:r>
            <a:br>
              <a:rPr lang="en-US" sz="1600" dirty="0" smtClean="0">
                <a:solidFill>
                  <a:schemeClr val="tx2">
                    <a:lumMod val="40000"/>
                    <a:lumOff val="60000"/>
                  </a:schemeClr>
                </a:solidFill>
              </a:rPr>
            </a:br>
            <a:r>
              <a:rPr lang="en-US" sz="1600" dirty="0" smtClean="0">
                <a:solidFill>
                  <a:schemeClr val="tx2">
                    <a:lumMod val="40000"/>
                    <a:lumOff val="60000"/>
                  </a:schemeClr>
                </a:solidFill>
              </a:rPr>
              <a:t>3 </a:t>
            </a:r>
            <a:r>
              <a:rPr lang="en-US" sz="1600" dirty="0">
                <a:solidFill>
                  <a:schemeClr val="tx2">
                    <a:lumMod val="40000"/>
                    <a:lumOff val="60000"/>
                  </a:schemeClr>
                </a:solidFill>
              </a:rPr>
              <a:t>Quarter 2011, Pacific Press, p. 40. </a:t>
            </a:r>
          </a:p>
        </p:txBody>
      </p:sp>
    </p:spTree>
    <p:extLst>
      <p:ext uri="{BB962C8B-B14F-4D97-AF65-F5344CB8AC3E}">
        <p14:creationId xmlns:p14="http://schemas.microsoft.com/office/powerpoint/2010/main" val="293314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DOES INSPIRATION SAY?</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dirty="0">
                <a:solidFill>
                  <a:schemeClr val="bg1"/>
                </a:solidFill>
              </a:rPr>
              <a:t/>
            </a:r>
            <a:br>
              <a:rPr lang="en-US" sz="2400" dirty="0">
                <a:solidFill>
                  <a:schemeClr val="bg1"/>
                </a:solidFill>
              </a:rPr>
            </a:br>
            <a:endParaRPr lang="en-US" sz="1400" dirty="0" smtClean="0">
              <a:solidFill>
                <a:schemeClr val="tx2">
                  <a:lumMod val="40000"/>
                  <a:lumOff val="60000"/>
                </a:schemeClr>
              </a:solidFill>
            </a:endParaRPr>
          </a:p>
        </p:txBody>
      </p:sp>
      <p:sp>
        <p:nvSpPr>
          <p:cNvPr id="4" name="TextBox 3"/>
          <p:cNvSpPr txBox="1"/>
          <p:nvPr/>
        </p:nvSpPr>
        <p:spPr>
          <a:xfrm>
            <a:off x="1143000" y="4019550"/>
            <a:ext cx="7620000" cy="338554"/>
          </a:xfrm>
          <a:prstGeom prst="rect">
            <a:avLst/>
          </a:prstGeom>
          <a:noFill/>
        </p:spPr>
        <p:txBody>
          <a:bodyPr wrap="square" rtlCol="0">
            <a:spAutoFit/>
          </a:bodyPr>
          <a:lstStyle/>
          <a:p>
            <a:pPr>
              <a:spcAft>
                <a:spcPts val="1200"/>
              </a:spcAft>
            </a:pPr>
            <a:endParaRPr lang="en-US" sz="1600" dirty="0">
              <a:solidFill>
                <a:schemeClr val="tx2">
                  <a:lumMod val="40000"/>
                  <a:lumOff val="60000"/>
                </a:schemeClr>
              </a:solidFill>
            </a:endParaRPr>
          </a:p>
        </p:txBody>
      </p:sp>
    </p:spTree>
    <p:extLst>
      <p:ext uri="{BB962C8B-B14F-4D97-AF65-F5344CB8AC3E}">
        <p14:creationId xmlns:p14="http://schemas.microsoft.com/office/powerpoint/2010/main" val="252800792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DOES INSPIRATION SAY?</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dirty="0">
                <a:solidFill>
                  <a:schemeClr val="bg1"/>
                </a:solidFill>
              </a:rPr>
              <a:t/>
            </a:r>
            <a:br>
              <a:rPr lang="en-US" sz="2400" dirty="0">
                <a:solidFill>
                  <a:schemeClr val="bg1"/>
                </a:solidFill>
              </a:rPr>
            </a:br>
            <a:r>
              <a:rPr lang="en-US" sz="2400" dirty="0">
                <a:solidFill>
                  <a:schemeClr val="bg1"/>
                </a:solidFill>
              </a:rPr>
              <a:t>Surely he took up our infirmities and carried our sorrows, yet </a:t>
            </a:r>
            <a:r>
              <a:rPr lang="en-US" sz="2400" b="1" dirty="0">
                <a:solidFill>
                  <a:srgbClr val="FFFF99"/>
                </a:solidFill>
              </a:rPr>
              <a:t>we considered him stricken by God, smitten by him, and </a:t>
            </a:r>
            <a:r>
              <a:rPr lang="en-US" sz="2400" b="1" dirty="0" smtClean="0">
                <a:solidFill>
                  <a:srgbClr val="FFFF99"/>
                </a:solidFill>
              </a:rPr>
              <a:t>afflicted</a:t>
            </a:r>
            <a:r>
              <a:rPr lang="en-US" sz="2400" dirty="0" smtClean="0">
                <a:solidFill>
                  <a:schemeClr val="bg1"/>
                </a:solidFill>
              </a:rPr>
              <a:t>. </a:t>
            </a:r>
            <a:r>
              <a:rPr lang="en-US" dirty="0" smtClean="0">
                <a:solidFill>
                  <a:schemeClr val="tx2">
                    <a:lumMod val="40000"/>
                    <a:lumOff val="60000"/>
                  </a:schemeClr>
                </a:solidFill>
              </a:rPr>
              <a:t>(Isaiah 53:4)</a:t>
            </a:r>
            <a:endParaRPr lang="en-US" sz="2400" dirty="0">
              <a:solidFill>
                <a:schemeClr val="tx2">
                  <a:lumMod val="40000"/>
                  <a:lumOff val="60000"/>
                </a:schemeClr>
              </a:solidFill>
            </a:endParaRPr>
          </a:p>
          <a:p>
            <a:pPr>
              <a:lnSpc>
                <a:spcPts val="2500"/>
              </a:lnSpc>
              <a:spcAft>
                <a:spcPts val="1200"/>
              </a:spcAft>
            </a:pPr>
            <a:endParaRPr lang="en-US" sz="2400" dirty="0" smtClean="0">
              <a:solidFill>
                <a:schemeClr val="bg1"/>
              </a:solidFill>
            </a:endParaRPr>
          </a:p>
          <a:p>
            <a:pPr>
              <a:lnSpc>
                <a:spcPts val="2500"/>
              </a:lnSpc>
              <a:spcAft>
                <a:spcPts val="1200"/>
              </a:spcAft>
            </a:pPr>
            <a:r>
              <a:rPr lang="en-US" i="1" dirty="0" smtClean="0">
                <a:solidFill>
                  <a:schemeClr val="accent2">
                    <a:lumMod val="60000"/>
                    <a:lumOff val="40000"/>
                  </a:schemeClr>
                </a:solidFill>
              </a:rPr>
              <a:t/>
            </a:r>
            <a:br>
              <a:rPr lang="en-US" i="1" dirty="0" smtClean="0">
                <a:solidFill>
                  <a:schemeClr val="accent2">
                    <a:lumMod val="60000"/>
                    <a:lumOff val="40000"/>
                  </a:schemeClr>
                </a:solidFill>
              </a:rPr>
            </a:br>
            <a:endParaRPr lang="en-US" sz="1400" dirty="0" smtClean="0">
              <a:solidFill>
                <a:schemeClr val="tx2">
                  <a:lumMod val="40000"/>
                  <a:lumOff val="60000"/>
                </a:schemeClr>
              </a:solidFill>
            </a:endParaRPr>
          </a:p>
        </p:txBody>
      </p:sp>
      <p:sp>
        <p:nvSpPr>
          <p:cNvPr id="4" name="TextBox 3"/>
          <p:cNvSpPr txBox="1"/>
          <p:nvPr/>
        </p:nvSpPr>
        <p:spPr>
          <a:xfrm>
            <a:off x="1143000" y="4019550"/>
            <a:ext cx="7620000" cy="338554"/>
          </a:xfrm>
          <a:prstGeom prst="rect">
            <a:avLst/>
          </a:prstGeom>
          <a:noFill/>
        </p:spPr>
        <p:txBody>
          <a:bodyPr wrap="square" rtlCol="0">
            <a:spAutoFit/>
          </a:bodyPr>
          <a:lstStyle/>
          <a:p>
            <a:pPr>
              <a:spcAft>
                <a:spcPts val="1200"/>
              </a:spcAft>
            </a:pPr>
            <a:endParaRPr lang="en-US" sz="1600" dirty="0">
              <a:solidFill>
                <a:schemeClr val="tx2">
                  <a:lumMod val="40000"/>
                  <a:lumOff val="60000"/>
                </a:schemeClr>
              </a:solidFill>
            </a:endParaRPr>
          </a:p>
        </p:txBody>
      </p:sp>
    </p:spTree>
    <p:extLst>
      <p:ext uri="{BB962C8B-B14F-4D97-AF65-F5344CB8AC3E}">
        <p14:creationId xmlns:p14="http://schemas.microsoft.com/office/powerpoint/2010/main" val="339505977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WHAT DOES INSPIRATION SAY?</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dirty="0">
                <a:solidFill>
                  <a:schemeClr val="bg1"/>
                </a:solidFill>
              </a:rPr>
              <a:t/>
            </a:r>
            <a:br>
              <a:rPr lang="en-US" sz="2400" dirty="0">
                <a:solidFill>
                  <a:schemeClr val="bg1"/>
                </a:solidFill>
              </a:rPr>
            </a:br>
            <a:r>
              <a:rPr lang="en-US" sz="2400" dirty="0">
                <a:solidFill>
                  <a:schemeClr val="accent2">
                    <a:lumMod val="60000"/>
                    <a:lumOff val="40000"/>
                  </a:schemeClr>
                </a:solidFill>
              </a:rPr>
              <a:t>Surely he took up our infirmities and carried our sorrows, yet </a:t>
            </a:r>
            <a:r>
              <a:rPr lang="en-US" sz="2400" b="1" dirty="0">
                <a:solidFill>
                  <a:schemeClr val="accent2">
                    <a:lumMod val="60000"/>
                    <a:lumOff val="40000"/>
                  </a:schemeClr>
                </a:solidFill>
              </a:rPr>
              <a:t>we considered him stricken by God, smitten by him, and </a:t>
            </a:r>
            <a:r>
              <a:rPr lang="en-US" sz="2400" b="1" dirty="0" smtClean="0">
                <a:solidFill>
                  <a:schemeClr val="accent2">
                    <a:lumMod val="60000"/>
                    <a:lumOff val="40000"/>
                  </a:schemeClr>
                </a:solidFill>
              </a:rPr>
              <a:t>afflicted</a:t>
            </a:r>
            <a:r>
              <a:rPr lang="en-US" sz="2400" dirty="0" smtClean="0">
                <a:solidFill>
                  <a:schemeClr val="accent2">
                    <a:lumMod val="60000"/>
                    <a:lumOff val="40000"/>
                  </a:schemeClr>
                </a:solidFill>
              </a:rPr>
              <a:t>. </a:t>
            </a:r>
            <a:r>
              <a:rPr lang="en-US" dirty="0" smtClean="0">
                <a:solidFill>
                  <a:schemeClr val="accent2">
                    <a:lumMod val="60000"/>
                    <a:lumOff val="40000"/>
                  </a:schemeClr>
                </a:solidFill>
              </a:rPr>
              <a:t>(Isaiah 53:4)</a:t>
            </a:r>
            <a:endParaRPr lang="en-US" sz="2400" dirty="0">
              <a:solidFill>
                <a:schemeClr val="accent2">
                  <a:lumMod val="60000"/>
                  <a:lumOff val="40000"/>
                </a:schemeClr>
              </a:solidFill>
            </a:endParaRPr>
          </a:p>
          <a:p>
            <a:pPr>
              <a:lnSpc>
                <a:spcPts val="2500"/>
              </a:lnSpc>
              <a:spcAft>
                <a:spcPts val="1200"/>
              </a:spcAft>
            </a:pPr>
            <a:endParaRPr lang="en-US" sz="2400" dirty="0" smtClean="0">
              <a:solidFill>
                <a:schemeClr val="bg1"/>
              </a:solidFill>
            </a:endParaRPr>
          </a:p>
          <a:p>
            <a:pPr>
              <a:lnSpc>
                <a:spcPts val="2500"/>
              </a:lnSpc>
              <a:spcAft>
                <a:spcPts val="1200"/>
              </a:spcAft>
            </a:pPr>
            <a:r>
              <a:rPr lang="en-US" sz="2400" dirty="0" smtClean="0">
                <a:solidFill>
                  <a:schemeClr val="bg1"/>
                </a:solidFill>
              </a:rPr>
              <a:t>Jesus </a:t>
            </a:r>
            <a:r>
              <a:rPr lang="en-US" sz="2400" dirty="0">
                <a:solidFill>
                  <a:schemeClr val="bg1"/>
                </a:solidFill>
              </a:rPr>
              <a:t>speaking to those who would later crucify Him said, “You belong to your </a:t>
            </a:r>
            <a:r>
              <a:rPr lang="en-US" sz="2400" b="1" dirty="0">
                <a:solidFill>
                  <a:srgbClr val="FFFF99"/>
                </a:solidFill>
              </a:rPr>
              <a:t>father, the devil</a:t>
            </a:r>
            <a:r>
              <a:rPr lang="en-US" sz="2400" dirty="0">
                <a:solidFill>
                  <a:schemeClr val="bg1"/>
                </a:solidFill>
              </a:rPr>
              <a:t>, and you want to carry out your </a:t>
            </a:r>
            <a:r>
              <a:rPr lang="en-US" sz="2400" b="1" dirty="0">
                <a:solidFill>
                  <a:srgbClr val="FFFF99"/>
                </a:solidFill>
              </a:rPr>
              <a:t>father’s desire. He was a murderer</a:t>
            </a:r>
            <a:r>
              <a:rPr lang="en-US" sz="2400" dirty="0">
                <a:solidFill>
                  <a:schemeClr val="bg1"/>
                </a:solidFill>
              </a:rPr>
              <a:t> from the beginning</a:t>
            </a:r>
            <a:r>
              <a:rPr lang="en-US" sz="2400" dirty="0" smtClean="0">
                <a:solidFill>
                  <a:schemeClr val="bg1"/>
                </a:solidFill>
              </a:rPr>
              <a:t>…” </a:t>
            </a:r>
            <a:r>
              <a:rPr lang="en-US" dirty="0" smtClean="0">
                <a:solidFill>
                  <a:schemeClr val="tx2">
                    <a:lumMod val="40000"/>
                    <a:lumOff val="60000"/>
                  </a:schemeClr>
                </a:solidFill>
              </a:rPr>
              <a:t>(John 8:44)</a:t>
            </a:r>
            <a:endParaRPr lang="en-US" sz="2400" dirty="0">
              <a:solidFill>
                <a:schemeClr val="tx2">
                  <a:lumMod val="40000"/>
                  <a:lumOff val="60000"/>
                </a:schemeClr>
              </a:solidFill>
            </a:endParaRPr>
          </a:p>
          <a:p>
            <a:pPr>
              <a:lnSpc>
                <a:spcPts val="2500"/>
              </a:lnSpc>
              <a:spcAft>
                <a:spcPts val="1200"/>
              </a:spcAft>
            </a:pPr>
            <a:r>
              <a:rPr lang="en-US" i="1" dirty="0" smtClean="0">
                <a:solidFill>
                  <a:schemeClr val="accent2">
                    <a:lumMod val="60000"/>
                    <a:lumOff val="40000"/>
                  </a:schemeClr>
                </a:solidFill>
              </a:rPr>
              <a:t/>
            </a:r>
            <a:br>
              <a:rPr lang="en-US" i="1" dirty="0" smtClean="0">
                <a:solidFill>
                  <a:schemeClr val="accent2">
                    <a:lumMod val="60000"/>
                    <a:lumOff val="40000"/>
                  </a:schemeClr>
                </a:solidFill>
              </a:rPr>
            </a:br>
            <a:endParaRPr lang="en-US" sz="1400" dirty="0" smtClean="0">
              <a:solidFill>
                <a:schemeClr val="tx2">
                  <a:lumMod val="40000"/>
                  <a:lumOff val="60000"/>
                </a:schemeClr>
              </a:solidFill>
            </a:endParaRPr>
          </a:p>
        </p:txBody>
      </p:sp>
      <p:sp>
        <p:nvSpPr>
          <p:cNvPr id="4" name="TextBox 3"/>
          <p:cNvSpPr txBox="1"/>
          <p:nvPr/>
        </p:nvSpPr>
        <p:spPr>
          <a:xfrm>
            <a:off x="1143000" y="4019550"/>
            <a:ext cx="7620000" cy="338554"/>
          </a:xfrm>
          <a:prstGeom prst="rect">
            <a:avLst/>
          </a:prstGeom>
          <a:noFill/>
        </p:spPr>
        <p:txBody>
          <a:bodyPr wrap="square" rtlCol="0">
            <a:spAutoFit/>
          </a:bodyPr>
          <a:lstStyle/>
          <a:p>
            <a:pPr>
              <a:spcAft>
                <a:spcPts val="1200"/>
              </a:spcAft>
            </a:pPr>
            <a:endParaRPr lang="en-US" sz="1600" dirty="0">
              <a:solidFill>
                <a:schemeClr val="tx2">
                  <a:lumMod val="40000"/>
                  <a:lumOff val="60000"/>
                </a:schemeClr>
              </a:solidFill>
            </a:endParaRPr>
          </a:p>
        </p:txBody>
      </p:sp>
    </p:spTree>
    <p:extLst>
      <p:ext uri="{BB962C8B-B14F-4D97-AF65-F5344CB8AC3E}">
        <p14:creationId xmlns:p14="http://schemas.microsoft.com/office/powerpoint/2010/main" val="4285750525"/>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HISTORIC SDA VIEW</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b="1" dirty="0" smtClean="0">
                <a:solidFill>
                  <a:srgbClr val="FFFF99"/>
                </a:solidFill>
              </a:rPr>
              <a:t>Satan</a:t>
            </a:r>
            <a:r>
              <a:rPr lang="en-US" sz="2400" dirty="0" smtClean="0">
                <a:solidFill>
                  <a:schemeClr val="bg1"/>
                </a:solidFill>
              </a:rPr>
              <a:t> </a:t>
            </a:r>
            <a:r>
              <a:rPr lang="en-US" sz="2400" dirty="0">
                <a:solidFill>
                  <a:schemeClr val="bg1"/>
                </a:solidFill>
              </a:rPr>
              <a:t>saw that his disguise was torn away. His administration was laid open before the </a:t>
            </a:r>
            <a:r>
              <a:rPr lang="en-US" sz="2400" dirty="0" err="1">
                <a:solidFill>
                  <a:schemeClr val="bg1"/>
                </a:solidFill>
              </a:rPr>
              <a:t>unfallen</a:t>
            </a:r>
            <a:r>
              <a:rPr lang="en-US" sz="2400" dirty="0">
                <a:solidFill>
                  <a:schemeClr val="bg1"/>
                </a:solidFill>
              </a:rPr>
              <a:t> angels and before the heavenly universe. </a:t>
            </a:r>
            <a:r>
              <a:rPr lang="en-US" sz="2400" b="1" dirty="0">
                <a:solidFill>
                  <a:srgbClr val="FFFF99"/>
                </a:solidFill>
              </a:rPr>
              <a:t>He had revealed himself as a murderer. By shedding the blood of the Son of God, he had uprooted himself from the sympathies of the heavenly </a:t>
            </a:r>
            <a:r>
              <a:rPr lang="en-US" sz="2400" b="1" dirty="0" smtClean="0">
                <a:solidFill>
                  <a:srgbClr val="FFFF99"/>
                </a:solidFill>
              </a:rPr>
              <a:t>beings</a:t>
            </a:r>
            <a:r>
              <a:rPr lang="en-US" sz="2400" dirty="0" smtClean="0">
                <a:solidFill>
                  <a:schemeClr val="bg1"/>
                </a:solidFill>
              </a:rPr>
              <a:t>.   </a:t>
            </a:r>
            <a:r>
              <a:rPr lang="en-US" dirty="0" smtClean="0">
                <a:solidFill>
                  <a:schemeClr val="tx2">
                    <a:lumMod val="40000"/>
                    <a:lumOff val="60000"/>
                  </a:schemeClr>
                </a:solidFill>
              </a:rPr>
              <a:t>White</a:t>
            </a:r>
            <a:r>
              <a:rPr lang="en-US" dirty="0">
                <a:solidFill>
                  <a:schemeClr val="tx2">
                    <a:lumMod val="40000"/>
                    <a:lumOff val="60000"/>
                  </a:schemeClr>
                </a:solidFill>
              </a:rPr>
              <a:t>, E.G., </a:t>
            </a:r>
            <a:r>
              <a:rPr lang="en-US" i="1" dirty="0">
                <a:solidFill>
                  <a:schemeClr val="tx2">
                    <a:lumMod val="40000"/>
                    <a:lumOff val="60000"/>
                  </a:schemeClr>
                </a:solidFill>
              </a:rPr>
              <a:t>Desire of Ages, </a:t>
            </a:r>
            <a:r>
              <a:rPr lang="en-US" dirty="0">
                <a:solidFill>
                  <a:schemeClr val="tx2">
                    <a:lumMod val="40000"/>
                    <a:lumOff val="60000"/>
                  </a:schemeClr>
                </a:solidFill>
              </a:rPr>
              <a:t>p. 761</a:t>
            </a:r>
            <a:r>
              <a:rPr lang="en-US" dirty="0" smtClean="0">
                <a:solidFill>
                  <a:schemeClr val="tx2">
                    <a:lumMod val="40000"/>
                    <a:lumOff val="60000"/>
                  </a:schemeClr>
                </a:solidFill>
              </a:rPr>
              <a:t>.</a:t>
            </a:r>
            <a:br>
              <a:rPr lang="en-US" dirty="0" smtClean="0">
                <a:solidFill>
                  <a:schemeClr val="tx2">
                    <a:lumMod val="40000"/>
                    <a:lumOff val="60000"/>
                  </a:schemeClr>
                </a:solidFill>
              </a:rPr>
            </a:br>
            <a:endParaRPr lang="en-US" sz="2400" dirty="0">
              <a:solidFill>
                <a:schemeClr val="bg1"/>
              </a:solidFill>
            </a:endParaRPr>
          </a:p>
        </p:txBody>
      </p:sp>
      <p:sp>
        <p:nvSpPr>
          <p:cNvPr id="4" name="TextBox 3"/>
          <p:cNvSpPr txBox="1"/>
          <p:nvPr/>
        </p:nvSpPr>
        <p:spPr>
          <a:xfrm>
            <a:off x="1143000" y="4019550"/>
            <a:ext cx="7500730" cy="338554"/>
          </a:xfrm>
          <a:prstGeom prst="rect">
            <a:avLst/>
          </a:prstGeom>
          <a:noFill/>
        </p:spPr>
        <p:txBody>
          <a:bodyPr wrap="square" rtlCol="0">
            <a:spAutoFit/>
          </a:bodyPr>
          <a:lstStyle/>
          <a:p>
            <a:pPr>
              <a:spcAft>
                <a:spcPts val="1200"/>
              </a:spcAft>
            </a:pPr>
            <a:endParaRPr lang="en-US" sz="1600" dirty="0">
              <a:solidFill>
                <a:schemeClr val="tx2">
                  <a:lumMod val="40000"/>
                  <a:lumOff val="60000"/>
                </a:schemeClr>
              </a:solidFill>
            </a:endParaRPr>
          </a:p>
        </p:txBody>
      </p:sp>
    </p:spTree>
    <p:extLst>
      <p:ext uri="{BB962C8B-B14F-4D97-AF65-F5344CB8AC3E}">
        <p14:creationId xmlns:p14="http://schemas.microsoft.com/office/powerpoint/2010/main" val="74817987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HISTORIC SDA VIEW</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b="1" dirty="0" smtClean="0">
                <a:solidFill>
                  <a:schemeClr val="accent2">
                    <a:lumMod val="60000"/>
                    <a:lumOff val="40000"/>
                  </a:schemeClr>
                </a:solidFill>
              </a:rPr>
              <a:t>Satan</a:t>
            </a:r>
            <a:r>
              <a:rPr lang="en-US" sz="2400" dirty="0" smtClean="0">
                <a:solidFill>
                  <a:schemeClr val="accent2">
                    <a:lumMod val="60000"/>
                    <a:lumOff val="40000"/>
                  </a:schemeClr>
                </a:solidFill>
              </a:rPr>
              <a:t> </a:t>
            </a:r>
            <a:r>
              <a:rPr lang="en-US" sz="2400" dirty="0">
                <a:solidFill>
                  <a:schemeClr val="accent2">
                    <a:lumMod val="60000"/>
                    <a:lumOff val="40000"/>
                  </a:schemeClr>
                </a:solidFill>
              </a:rPr>
              <a:t>saw that his disguise was torn away. His administration was laid open before the </a:t>
            </a:r>
            <a:r>
              <a:rPr lang="en-US" sz="2400" dirty="0" err="1">
                <a:solidFill>
                  <a:schemeClr val="accent2">
                    <a:lumMod val="60000"/>
                    <a:lumOff val="40000"/>
                  </a:schemeClr>
                </a:solidFill>
              </a:rPr>
              <a:t>unfallen</a:t>
            </a:r>
            <a:r>
              <a:rPr lang="en-US" sz="2400" dirty="0">
                <a:solidFill>
                  <a:schemeClr val="accent2">
                    <a:lumMod val="60000"/>
                    <a:lumOff val="40000"/>
                  </a:schemeClr>
                </a:solidFill>
              </a:rPr>
              <a:t> angels and before the heavenly universe. </a:t>
            </a:r>
            <a:r>
              <a:rPr lang="en-US" sz="2400" b="1" dirty="0">
                <a:solidFill>
                  <a:schemeClr val="accent2">
                    <a:lumMod val="60000"/>
                    <a:lumOff val="40000"/>
                  </a:schemeClr>
                </a:solidFill>
              </a:rPr>
              <a:t>He had revealed himself as a murderer. By shedding the blood of the Son of God, he had uprooted himself from the sympathies of the heavenly </a:t>
            </a:r>
            <a:r>
              <a:rPr lang="en-US" sz="2400" b="1" dirty="0" smtClean="0">
                <a:solidFill>
                  <a:schemeClr val="accent2">
                    <a:lumMod val="60000"/>
                    <a:lumOff val="40000"/>
                  </a:schemeClr>
                </a:solidFill>
              </a:rPr>
              <a:t>beings</a:t>
            </a:r>
            <a:r>
              <a:rPr lang="en-US" sz="2400" dirty="0" smtClean="0">
                <a:solidFill>
                  <a:schemeClr val="accent2">
                    <a:lumMod val="60000"/>
                    <a:lumOff val="40000"/>
                  </a:schemeClr>
                </a:solidFill>
              </a:rPr>
              <a:t>.   </a:t>
            </a:r>
            <a:r>
              <a:rPr lang="en-US" dirty="0" smtClean="0">
                <a:solidFill>
                  <a:schemeClr val="accent2">
                    <a:lumMod val="60000"/>
                    <a:lumOff val="40000"/>
                  </a:schemeClr>
                </a:solidFill>
              </a:rPr>
              <a:t>White</a:t>
            </a:r>
            <a:r>
              <a:rPr lang="en-US" dirty="0">
                <a:solidFill>
                  <a:schemeClr val="accent2">
                    <a:lumMod val="60000"/>
                    <a:lumOff val="40000"/>
                  </a:schemeClr>
                </a:solidFill>
              </a:rPr>
              <a:t>, E.G., </a:t>
            </a:r>
            <a:r>
              <a:rPr lang="en-US" i="1" dirty="0">
                <a:solidFill>
                  <a:schemeClr val="accent2">
                    <a:lumMod val="60000"/>
                    <a:lumOff val="40000"/>
                  </a:schemeClr>
                </a:solidFill>
              </a:rPr>
              <a:t>Desire of Ages, </a:t>
            </a:r>
            <a:r>
              <a:rPr lang="en-US" dirty="0">
                <a:solidFill>
                  <a:schemeClr val="accent2">
                    <a:lumMod val="60000"/>
                    <a:lumOff val="40000"/>
                  </a:schemeClr>
                </a:solidFill>
              </a:rPr>
              <a:t>p. 761</a:t>
            </a:r>
            <a:r>
              <a:rPr lang="en-US" dirty="0" smtClean="0">
                <a:solidFill>
                  <a:schemeClr val="accent2">
                    <a:lumMod val="60000"/>
                    <a:lumOff val="40000"/>
                  </a:schemeClr>
                </a:solidFill>
              </a:rPr>
              <a:t>.</a:t>
            </a:r>
            <a:r>
              <a:rPr lang="en-US" dirty="0" smtClean="0">
                <a:solidFill>
                  <a:schemeClr val="tx2">
                    <a:lumMod val="40000"/>
                    <a:lumOff val="60000"/>
                  </a:schemeClr>
                </a:solidFill>
              </a:rPr>
              <a:t/>
            </a:r>
            <a:br>
              <a:rPr lang="en-US" dirty="0" smtClean="0">
                <a:solidFill>
                  <a:schemeClr val="tx2">
                    <a:lumMod val="40000"/>
                    <a:lumOff val="60000"/>
                  </a:schemeClr>
                </a:solidFill>
              </a:rPr>
            </a:br>
            <a:r>
              <a:rPr lang="en-US" dirty="0" smtClean="0">
                <a:solidFill>
                  <a:schemeClr val="tx2">
                    <a:lumMod val="40000"/>
                    <a:lumOff val="60000"/>
                  </a:schemeClr>
                </a:solidFill>
              </a:rPr>
              <a:t/>
            </a:r>
            <a:br>
              <a:rPr lang="en-US" dirty="0" smtClean="0">
                <a:solidFill>
                  <a:schemeClr val="tx2">
                    <a:lumMod val="40000"/>
                    <a:lumOff val="60000"/>
                  </a:schemeClr>
                </a:solidFill>
              </a:rPr>
            </a:br>
            <a:r>
              <a:rPr lang="en-US" dirty="0" smtClean="0">
                <a:solidFill>
                  <a:schemeClr val="tx2">
                    <a:lumMod val="40000"/>
                    <a:lumOff val="60000"/>
                  </a:schemeClr>
                </a:solidFill>
              </a:rPr>
              <a:t/>
            </a:r>
            <a:br>
              <a:rPr lang="en-US" dirty="0" smtClean="0">
                <a:solidFill>
                  <a:schemeClr val="tx2">
                    <a:lumMod val="40000"/>
                    <a:lumOff val="60000"/>
                  </a:schemeClr>
                </a:solidFill>
              </a:rPr>
            </a:br>
            <a:r>
              <a:rPr lang="en-US" sz="2400" dirty="0" smtClean="0">
                <a:solidFill>
                  <a:schemeClr val="bg1"/>
                </a:solidFill>
              </a:rPr>
              <a:t>Who </a:t>
            </a:r>
            <a:r>
              <a:rPr lang="en-US" sz="2400" dirty="0">
                <a:solidFill>
                  <a:schemeClr val="bg1"/>
                </a:solidFill>
              </a:rPr>
              <a:t>do you believe killed Christ at the Cross – God or </a:t>
            </a:r>
            <a:r>
              <a:rPr lang="en-US" sz="2400" dirty="0" smtClean="0">
                <a:solidFill>
                  <a:schemeClr val="bg1"/>
                </a:solidFill>
              </a:rPr>
              <a:t>Satan</a:t>
            </a:r>
            <a:r>
              <a:rPr lang="en-US" sz="2400" dirty="0">
                <a:solidFill>
                  <a:schemeClr val="bg1"/>
                </a:solidFill>
              </a:rPr>
              <a:t>?</a:t>
            </a:r>
          </a:p>
        </p:txBody>
      </p:sp>
      <p:sp>
        <p:nvSpPr>
          <p:cNvPr id="4" name="TextBox 3"/>
          <p:cNvSpPr txBox="1"/>
          <p:nvPr/>
        </p:nvSpPr>
        <p:spPr>
          <a:xfrm>
            <a:off x="1143000" y="4019550"/>
            <a:ext cx="7500730" cy="338554"/>
          </a:xfrm>
          <a:prstGeom prst="rect">
            <a:avLst/>
          </a:prstGeom>
          <a:noFill/>
        </p:spPr>
        <p:txBody>
          <a:bodyPr wrap="square" rtlCol="0">
            <a:spAutoFit/>
          </a:bodyPr>
          <a:lstStyle/>
          <a:p>
            <a:pPr>
              <a:spcAft>
                <a:spcPts val="1200"/>
              </a:spcAft>
            </a:pPr>
            <a:endParaRPr lang="en-US" sz="1600" dirty="0">
              <a:solidFill>
                <a:schemeClr val="tx2">
                  <a:lumMod val="40000"/>
                  <a:lumOff val="60000"/>
                </a:schemeClr>
              </a:solidFill>
            </a:endParaRPr>
          </a:p>
        </p:txBody>
      </p:sp>
    </p:spTree>
    <p:extLst>
      <p:ext uri="{BB962C8B-B14F-4D97-AF65-F5344CB8AC3E}">
        <p14:creationId xmlns:p14="http://schemas.microsoft.com/office/powerpoint/2010/main" val="4120330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838200" y="908892"/>
            <a:ext cx="7924800" cy="2120058"/>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800" spc="200" dirty="0" smtClean="0">
                <a:solidFill>
                  <a:schemeClr val="bg1"/>
                </a:solidFill>
                <a:latin typeface="advent pro Lt2" pitchFamily="50" charset="0"/>
              </a:rPr>
              <a:t>SESSION 2</a:t>
            </a:r>
          </a:p>
          <a:p>
            <a:pPr algn="ctr">
              <a:lnSpc>
                <a:spcPct val="100000"/>
              </a:lnSpc>
              <a:defRPr/>
            </a:pPr>
            <a:endParaRPr lang="en-US" sz="2400" spc="200" dirty="0" smtClean="0">
              <a:solidFill>
                <a:schemeClr val="bg1"/>
              </a:solidFill>
              <a:latin typeface="advent pro Lt2" pitchFamily="50" charset="0"/>
            </a:endParaRPr>
          </a:p>
          <a:p>
            <a:pPr algn="ctr">
              <a:lnSpc>
                <a:spcPct val="100000"/>
              </a:lnSpc>
              <a:defRPr/>
            </a:pPr>
            <a:r>
              <a:rPr lang="en-US" sz="3600" b="1" spc="200" dirty="0" smtClean="0">
                <a:solidFill>
                  <a:schemeClr val="tx2">
                    <a:lumMod val="40000"/>
                    <a:lumOff val="60000"/>
                  </a:schemeClr>
                </a:solidFill>
              </a:rPr>
              <a:t>DESIGNER</a:t>
            </a:r>
            <a:r>
              <a:rPr lang="en-US" sz="3600" b="1" spc="200" dirty="0" smtClean="0">
                <a:solidFill>
                  <a:srgbClr val="FFFFCC"/>
                </a:solidFill>
              </a:rPr>
              <a:t> </a:t>
            </a:r>
            <a:r>
              <a:rPr lang="en-US" sz="2800" spc="200" dirty="0" smtClean="0">
                <a:solidFill>
                  <a:srgbClr val="FFFFCC"/>
                </a:solidFill>
              </a:rPr>
              <a:t>OR</a:t>
            </a:r>
            <a:r>
              <a:rPr lang="en-US" sz="3600" b="1" spc="200" dirty="0" smtClean="0">
                <a:solidFill>
                  <a:srgbClr val="FFFFCC"/>
                </a:solidFill>
              </a:rPr>
              <a:t> </a:t>
            </a:r>
            <a:r>
              <a:rPr lang="en-US" sz="3600" b="1" spc="200" dirty="0" smtClean="0">
                <a:solidFill>
                  <a:schemeClr val="accent4">
                    <a:lumMod val="60000"/>
                    <a:lumOff val="40000"/>
                  </a:schemeClr>
                </a:solidFill>
              </a:rPr>
              <a:t>DICTATOR?</a:t>
            </a:r>
          </a:p>
          <a:p>
            <a:pPr algn="ctr">
              <a:lnSpc>
                <a:spcPct val="100000"/>
              </a:lnSpc>
              <a:defRPr/>
            </a:pPr>
            <a:r>
              <a:rPr lang="en-US" sz="2400" dirty="0" smtClean="0">
                <a:solidFill>
                  <a:schemeClr val="accent6">
                    <a:lumMod val="60000"/>
                    <a:lumOff val="40000"/>
                  </a:schemeClr>
                </a:solidFill>
              </a:rPr>
              <a:t>An </a:t>
            </a:r>
            <a:r>
              <a:rPr lang="en-US" sz="2400" dirty="0">
                <a:solidFill>
                  <a:schemeClr val="accent6">
                    <a:lumMod val="60000"/>
                    <a:lumOff val="40000"/>
                  </a:schemeClr>
                </a:solidFill>
              </a:rPr>
              <a:t>Exploration of God’s Law and Justice</a:t>
            </a:r>
          </a:p>
        </p:txBody>
      </p:sp>
    </p:spTree>
    <p:extLst>
      <p:ext uri="{BB962C8B-B14F-4D97-AF65-F5344CB8AC3E}">
        <p14:creationId xmlns:p14="http://schemas.microsoft.com/office/powerpoint/2010/main" val="1508343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JUSTICE</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Jesus said, “My kingdom is not of this world”? </a:t>
            </a:r>
            <a:r>
              <a:rPr lang="en-US" sz="1800" dirty="0">
                <a:solidFill>
                  <a:schemeClr val="accent2">
                    <a:lumMod val="60000"/>
                    <a:lumOff val="40000"/>
                  </a:schemeClr>
                </a:solidFill>
              </a:rPr>
              <a:t>(</a:t>
            </a:r>
            <a:r>
              <a:rPr lang="en-US" sz="1800" dirty="0" smtClean="0">
                <a:solidFill>
                  <a:schemeClr val="accent2">
                    <a:lumMod val="60000"/>
                    <a:lumOff val="40000"/>
                  </a:schemeClr>
                </a:solidFill>
              </a:rPr>
              <a:t>John </a:t>
            </a:r>
            <a:r>
              <a:rPr lang="en-US" sz="1800" dirty="0">
                <a:solidFill>
                  <a:schemeClr val="accent2">
                    <a:lumMod val="60000"/>
                    <a:lumOff val="40000"/>
                  </a:schemeClr>
                </a:solidFill>
              </a:rPr>
              <a:t>18:36) </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Is there a reason the Bible uses ferocious beasts to represent earthly governments, but a lamb represents Jesus? </a:t>
            </a:r>
          </a:p>
          <a:p>
            <a:pPr marL="800100" lvl="1" indent="-342900">
              <a:lnSpc>
                <a:spcPts val="2500"/>
              </a:lnSpc>
              <a:spcAft>
                <a:spcPts val="1200"/>
              </a:spcAft>
              <a:buFont typeface="Arial" panose="020B0604020202020204" pitchFamily="34" charset="0"/>
              <a:buChar char="•"/>
            </a:pPr>
            <a:r>
              <a:rPr lang="en-US" sz="2400" dirty="0">
                <a:solidFill>
                  <a:schemeClr val="bg1"/>
                </a:solidFill>
              </a:rPr>
              <a:t>Could it suggest something different about how the two systems operate? </a:t>
            </a:r>
          </a:p>
        </p:txBody>
      </p:sp>
    </p:spTree>
    <p:extLst>
      <p:ext uri="{BB962C8B-B14F-4D97-AF65-F5344CB8AC3E}">
        <p14:creationId xmlns:p14="http://schemas.microsoft.com/office/powerpoint/2010/main" val="267760970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2 CORINTHIANS 10:3-5</a:t>
            </a:r>
            <a:endParaRPr lang="en-US" b="1" spc="100" dirty="0" smtClean="0">
              <a:solidFill>
                <a:srgbClr val="FFFFCC"/>
              </a:solidFill>
            </a:endParaRP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714500" lvl="3" indent="-342900">
              <a:buFont typeface="Arial" panose="020B0604020202020204" pitchFamily="34" charset="0"/>
              <a:buChar char="•"/>
            </a:pPr>
            <a:endParaRPr lang="en-US" sz="2000" dirty="0" smtClean="0">
              <a:solidFill>
                <a:schemeClr val="bg1"/>
              </a:solidFill>
            </a:endParaRPr>
          </a:p>
          <a:p>
            <a:r>
              <a:rPr lang="en-US" sz="2400" dirty="0">
                <a:solidFill>
                  <a:schemeClr val="bg1"/>
                </a:solidFill>
              </a:rPr>
              <a:t>For though we live in the world, we do not wage war as the world does. The weapons we fight with are not the weapons of the world. On the contrary, they have divine power to demolish strongholds. We demolish </a:t>
            </a:r>
            <a:r>
              <a:rPr lang="en-US" sz="2400" b="1" dirty="0">
                <a:solidFill>
                  <a:srgbClr val="FFFF99"/>
                </a:solidFill>
              </a:rPr>
              <a:t>arguments</a:t>
            </a:r>
            <a:r>
              <a:rPr lang="en-US" sz="2400" dirty="0">
                <a:solidFill>
                  <a:schemeClr val="bg1"/>
                </a:solidFill>
              </a:rPr>
              <a:t> and every </a:t>
            </a:r>
            <a:r>
              <a:rPr lang="en-US" sz="2400" b="1" dirty="0">
                <a:solidFill>
                  <a:srgbClr val="FFFF99"/>
                </a:solidFill>
              </a:rPr>
              <a:t>pretension</a:t>
            </a:r>
            <a:r>
              <a:rPr lang="en-US" sz="2400" dirty="0">
                <a:solidFill>
                  <a:schemeClr val="bg1"/>
                </a:solidFill>
              </a:rPr>
              <a:t> that sets itself up against </a:t>
            </a:r>
            <a:r>
              <a:rPr lang="en-US" sz="2400" b="1" dirty="0">
                <a:solidFill>
                  <a:srgbClr val="FFFF99"/>
                </a:solidFill>
              </a:rPr>
              <a:t>the knowledge of God</a:t>
            </a:r>
            <a:r>
              <a:rPr lang="en-US" sz="2400" dirty="0">
                <a:solidFill>
                  <a:schemeClr val="bg1"/>
                </a:solidFill>
              </a:rPr>
              <a:t>, and we take captive every </a:t>
            </a:r>
            <a:r>
              <a:rPr lang="en-US" sz="2400" b="1" dirty="0">
                <a:solidFill>
                  <a:srgbClr val="FFFF99"/>
                </a:solidFill>
              </a:rPr>
              <a:t>thought</a:t>
            </a:r>
            <a:r>
              <a:rPr lang="en-US" sz="2400" dirty="0">
                <a:solidFill>
                  <a:schemeClr val="bg1"/>
                </a:solidFill>
              </a:rPr>
              <a:t> to make it obedient to Christ.</a:t>
            </a:r>
          </a:p>
        </p:txBody>
      </p:sp>
    </p:spTree>
    <p:extLst>
      <p:ext uri="{BB962C8B-B14F-4D97-AF65-F5344CB8AC3E}">
        <p14:creationId xmlns:p14="http://schemas.microsoft.com/office/powerpoint/2010/main" val="1386822236"/>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1143000" y="8191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ctr"/>
            <a:endParaRPr lang="en-US" sz="3600" b="1" dirty="0" smtClean="0">
              <a:solidFill>
                <a:srgbClr val="FFFFCC"/>
              </a:solidFill>
            </a:endParaRPr>
          </a:p>
          <a:p>
            <a:pPr lvl="0" algn="ctr"/>
            <a:r>
              <a:rPr lang="en-US" sz="3600" b="1" dirty="0" smtClean="0">
                <a:solidFill>
                  <a:srgbClr val="FFFFCC"/>
                </a:solidFill>
              </a:rPr>
              <a:t>Many </a:t>
            </a:r>
            <a:r>
              <a:rPr lang="en-US" sz="3600" b="1" dirty="0">
                <a:solidFill>
                  <a:srgbClr val="FFFFCC"/>
                </a:solidFill>
              </a:rPr>
              <a:t>Voices Have </a:t>
            </a:r>
            <a:r>
              <a:rPr lang="en-US" sz="3600" b="1" dirty="0" smtClean="0">
                <a:solidFill>
                  <a:srgbClr val="FFFFCC"/>
                </a:solidFill>
              </a:rPr>
              <a:t>Arisen</a:t>
            </a:r>
            <a:br>
              <a:rPr lang="en-US" sz="3600" b="1" dirty="0" smtClean="0">
                <a:solidFill>
                  <a:srgbClr val="FFFFCC"/>
                </a:solidFill>
              </a:rPr>
            </a:br>
            <a:r>
              <a:rPr lang="en-US" sz="3600" b="1" dirty="0" smtClean="0">
                <a:solidFill>
                  <a:schemeClr val="tx2">
                    <a:lumMod val="20000"/>
                    <a:lumOff val="80000"/>
                  </a:schemeClr>
                </a:solidFill>
              </a:rPr>
              <a:t>to Oppose the</a:t>
            </a:r>
          </a:p>
          <a:p>
            <a:pPr lvl="0" algn="ctr"/>
            <a:r>
              <a:rPr lang="en-US" sz="3600" b="1" dirty="0" smtClean="0">
                <a:solidFill>
                  <a:schemeClr val="accent4">
                    <a:lumMod val="60000"/>
                    <a:lumOff val="40000"/>
                  </a:schemeClr>
                </a:solidFill>
              </a:rPr>
              <a:t>Dictator </a:t>
            </a:r>
            <a:r>
              <a:rPr lang="en-US" sz="3600" b="1" dirty="0">
                <a:solidFill>
                  <a:schemeClr val="accent4">
                    <a:lumMod val="60000"/>
                    <a:lumOff val="40000"/>
                  </a:schemeClr>
                </a:solidFill>
              </a:rPr>
              <a:t>View of God</a:t>
            </a:r>
            <a:endParaRPr lang="en-US" sz="2400" b="1" dirty="0">
              <a:solidFill>
                <a:schemeClr val="accent4">
                  <a:lumMod val="60000"/>
                  <a:lumOff val="40000"/>
                </a:schemeClr>
              </a:solidFill>
            </a:endParaRPr>
          </a:p>
        </p:txBody>
      </p:sp>
    </p:spTree>
    <p:extLst>
      <p:ext uri="{BB962C8B-B14F-4D97-AF65-F5344CB8AC3E}">
        <p14:creationId xmlns:p14="http://schemas.microsoft.com/office/powerpoint/2010/main" val="3047524908"/>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AUGUSTINE</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dirty="0">
                <a:solidFill>
                  <a:schemeClr val="bg1"/>
                </a:solidFill>
              </a:rPr>
              <a:t/>
            </a:r>
            <a:br>
              <a:rPr lang="en-US" sz="2400" dirty="0">
                <a:solidFill>
                  <a:schemeClr val="bg1"/>
                </a:solidFill>
              </a:rPr>
            </a:br>
            <a:r>
              <a:rPr lang="en-US" sz="2400" dirty="0" smtClean="0">
                <a:solidFill>
                  <a:schemeClr val="bg1"/>
                </a:solidFill>
              </a:rPr>
              <a:t>Does </a:t>
            </a:r>
            <a:r>
              <a:rPr lang="en-US" sz="2400" dirty="0">
                <a:solidFill>
                  <a:schemeClr val="bg1"/>
                </a:solidFill>
              </a:rPr>
              <a:t>this mean then that the Son was already so reconciled to us that he was even prepared to die for us, </a:t>
            </a:r>
            <a:r>
              <a:rPr lang="en-US" sz="2400" b="1" dirty="0">
                <a:solidFill>
                  <a:srgbClr val="FFFF99"/>
                </a:solidFill>
              </a:rPr>
              <a:t>while the Father was still so angry with us that unless the Son died for us he would not be reconciled to us? </a:t>
            </a:r>
            <a:r>
              <a:rPr lang="en-US" sz="2400" dirty="0">
                <a:solidFill>
                  <a:schemeClr val="bg1"/>
                </a:solidFill>
              </a:rPr>
              <a:t>... The </a:t>
            </a:r>
            <a:r>
              <a:rPr lang="en-US" sz="2400" b="1" dirty="0">
                <a:solidFill>
                  <a:srgbClr val="FFFF99"/>
                </a:solidFill>
              </a:rPr>
              <a:t>Father loved us </a:t>
            </a:r>
            <a:r>
              <a:rPr lang="en-US" sz="2400" dirty="0">
                <a:solidFill>
                  <a:schemeClr val="bg1"/>
                </a:solidFill>
              </a:rPr>
              <a:t>not merely before the Son died for us, </a:t>
            </a:r>
            <a:r>
              <a:rPr lang="en-US" sz="2400" b="1" dirty="0">
                <a:solidFill>
                  <a:srgbClr val="FFFF99"/>
                </a:solidFill>
              </a:rPr>
              <a:t>but before he founded the world</a:t>
            </a:r>
            <a:r>
              <a:rPr lang="en-US" sz="2400" dirty="0" smtClean="0">
                <a:solidFill>
                  <a:schemeClr val="bg1"/>
                </a:solidFill>
              </a:rPr>
              <a:t>.</a:t>
            </a:r>
            <a:endParaRPr lang="en-US" sz="2400" dirty="0">
              <a:solidFill>
                <a:schemeClr val="bg1"/>
              </a:solidFill>
            </a:endParaRPr>
          </a:p>
          <a:p>
            <a:pPr>
              <a:lnSpc>
                <a:spcPts val="2500"/>
              </a:lnSpc>
              <a:spcAft>
                <a:spcPts val="1200"/>
              </a:spcAft>
            </a:pPr>
            <a:r>
              <a:rPr lang="en-US" i="1" dirty="0" smtClean="0">
                <a:solidFill>
                  <a:schemeClr val="accent2">
                    <a:lumMod val="60000"/>
                    <a:lumOff val="40000"/>
                  </a:schemeClr>
                </a:solidFill>
              </a:rPr>
              <a:t/>
            </a:r>
            <a:br>
              <a:rPr lang="en-US" i="1" dirty="0" smtClean="0">
                <a:solidFill>
                  <a:schemeClr val="accent2">
                    <a:lumMod val="60000"/>
                    <a:lumOff val="40000"/>
                  </a:schemeClr>
                </a:solidFill>
              </a:rPr>
            </a:br>
            <a:endParaRPr lang="en-US" sz="1400" dirty="0" smtClean="0">
              <a:solidFill>
                <a:schemeClr val="tx2">
                  <a:lumMod val="40000"/>
                  <a:lumOff val="60000"/>
                </a:schemeClr>
              </a:solidFill>
            </a:endParaRPr>
          </a:p>
        </p:txBody>
      </p:sp>
      <p:sp>
        <p:nvSpPr>
          <p:cNvPr id="4" name="TextBox 3"/>
          <p:cNvSpPr txBox="1"/>
          <p:nvPr/>
        </p:nvSpPr>
        <p:spPr>
          <a:xfrm>
            <a:off x="1143000" y="4480560"/>
            <a:ext cx="7315200" cy="290721"/>
          </a:xfrm>
          <a:prstGeom prst="rect">
            <a:avLst/>
          </a:prstGeom>
          <a:noFill/>
        </p:spPr>
        <p:txBody>
          <a:bodyPr wrap="square" rtlCol="0">
            <a:spAutoFit/>
          </a:bodyPr>
          <a:lstStyle/>
          <a:p>
            <a:pPr algn="r">
              <a:lnSpc>
                <a:spcPts val="1500"/>
              </a:lnSpc>
              <a:spcAft>
                <a:spcPts val="1200"/>
              </a:spcAft>
            </a:pPr>
            <a:r>
              <a:rPr lang="en-US" sz="1600" dirty="0">
                <a:solidFill>
                  <a:schemeClr val="tx2">
                    <a:lumMod val="40000"/>
                    <a:lumOff val="60000"/>
                  </a:schemeClr>
                </a:solidFill>
              </a:rPr>
              <a:t>Augustine, </a:t>
            </a:r>
            <a:r>
              <a:rPr lang="en-US" sz="1600" i="1" dirty="0">
                <a:solidFill>
                  <a:schemeClr val="tx2">
                    <a:lumMod val="40000"/>
                    <a:lumOff val="60000"/>
                  </a:schemeClr>
                </a:solidFill>
              </a:rPr>
              <a:t>Trinity</a:t>
            </a:r>
            <a:r>
              <a:rPr lang="en-US" sz="1600" dirty="0">
                <a:solidFill>
                  <a:schemeClr val="tx2">
                    <a:lumMod val="40000"/>
                    <a:lumOff val="60000"/>
                  </a:schemeClr>
                </a:solidFill>
              </a:rPr>
              <a:t>, 13.4.15</a:t>
            </a:r>
          </a:p>
        </p:txBody>
      </p:sp>
    </p:spTree>
    <p:extLst>
      <p:ext uri="{BB962C8B-B14F-4D97-AF65-F5344CB8AC3E}">
        <p14:creationId xmlns:p14="http://schemas.microsoft.com/office/powerpoint/2010/main" val="777122305"/>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19</a:t>
            </a:r>
            <a:r>
              <a:rPr lang="en-US" sz="2400" b="1" spc="100" baseline="30000" dirty="0" smtClean="0">
                <a:solidFill>
                  <a:srgbClr val="FFFFCC"/>
                </a:solidFill>
              </a:rPr>
              <a:t>th</a:t>
            </a:r>
            <a:r>
              <a:rPr lang="en-US" sz="2400" b="1" spc="100" dirty="0" smtClean="0">
                <a:solidFill>
                  <a:srgbClr val="FFFFCC"/>
                </a:solidFill>
              </a:rPr>
              <a:t> CENTURY CONGREGATIONALIST THEOLOGIAN - GEORGE MACDONALD</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300"/>
              </a:lnSpc>
              <a:spcAft>
                <a:spcPts val="1200"/>
              </a:spcAft>
            </a:pPr>
            <a:r>
              <a:rPr lang="en-US" sz="2400" dirty="0" smtClean="0">
                <a:solidFill>
                  <a:schemeClr val="bg1"/>
                </a:solidFill>
              </a:rPr>
              <a:t>The </a:t>
            </a:r>
            <a:r>
              <a:rPr lang="en-US" sz="2400" dirty="0">
                <a:solidFill>
                  <a:schemeClr val="bg1"/>
                </a:solidFill>
              </a:rPr>
              <a:t>Lord never came to deliver men from the consequences of their sins while those sins yet remained … Yet, feeling nothing of the dread hatefulness of their sin, men have constantly taken this word that the Lord came to deliver us from our sins to mean that he came to save them from the punishment of their </a:t>
            </a:r>
            <a:r>
              <a:rPr lang="en-US" sz="2400" dirty="0" smtClean="0">
                <a:solidFill>
                  <a:schemeClr val="bg1"/>
                </a:solidFill>
              </a:rPr>
              <a:t>sins.</a:t>
            </a:r>
          </a:p>
          <a:p>
            <a:pPr>
              <a:lnSpc>
                <a:spcPts val="2300"/>
              </a:lnSpc>
              <a:spcAft>
                <a:spcPts val="1200"/>
              </a:spcAft>
            </a:pPr>
            <a:r>
              <a:rPr lang="en-US" sz="2400" dirty="0" smtClean="0">
                <a:solidFill>
                  <a:schemeClr val="bg1"/>
                </a:solidFill>
              </a:rPr>
              <a:t>This </a:t>
            </a:r>
            <a:r>
              <a:rPr lang="en-US" sz="2400" dirty="0">
                <a:solidFill>
                  <a:schemeClr val="bg1"/>
                </a:solidFill>
              </a:rPr>
              <a:t>idea has terribly corrupted the preaching of the Gospel. The message of the Good News has not been truly communicated</a:t>
            </a:r>
            <a:r>
              <a:rPr lang="en-US" sz="2400" dirty="0" smtClean="0">
                <a:solidFill>
                  <a:schemeClr val="bg1"/>
                </a:solidFill>
              </a:rPr>
              <a:t>...</a:t>
            </a:r>
            <a:endParaRPr lang="en-US" sz="2400" dirty="0">
              <a:solidFill>
                <a:schemeClr val="bg1"/>
              </a:solidFill>
            </a:endParaRPr>
          </a:p>
          <a:p>
            <a:pPr>
              <a:lnSpc>
                <a:spcPts val="2500"/>
              </a:lnSpc>
              <a:spcAft>
                <a:spcPts val="1200"/>
              </a:spcAft>
            </a:pPr>
            <a:r>
              <a:rPr lang="en-US" i="1" dirty="0" smtClean="0">
                <a:solidFill>
                  <a:schemeClr val="accent2">
                    <a:lumMod val="60000"/>
                    <a:lumOff val="40000"/>
                  </a:schemeClr>
                </a:solidFill>
              </a:rPr>
              <a:t/>
            </a:r>
            <a:br>
              <a:rPr lang="en-US" i="1" dirty="0" smtClean="0">
                <a:solidFill>
                  <a:schemeClr val="accent2">
                    <a:lumMod val="60000"/>
                    <a:lumOff val="40000"/>
                  </a:schemeClr>
                </a:solidFill>
              </a:rPr>
            </a:br>
            <a:endParaRPr lang="en-US" sz="1400" dirty="0" smtClean="0">
              <a:solidFill>
                <a:schemeClr val="tx2">
                  <a:lumMod val="40000"/>
                  <a:lumOff val="60000"/>
                </a:schemeClr>
              </a:solidFill>
            </a:endParaRPr>
          </a:p>
        </p:txBody>
      </p:sp>
      <p:sp>
        <p:nvSpPr>
          <p:cNvPr id="7" name="TextBox 6"/>
          <p:cNvSpPr txBox="1"/>
          <p:nvPr/>
        </p:nvSpPr>
        <p:spPr>
          <a:xfrm>
            <a:off x="1143000" y="4480560"/>
            <a:ext cx="7315200" cy="502702"/>
          </a:xfrm>
          <a:prstGeom prst="rect">
            <a:avLst/>
          </a:prstGeom>
          <a:noFill/>
        </p:spPr>
        <p:txBody>
          <a:bodyPr wrap="square" rtlCol="0">
            <a:spAutoFit/>
          </a:bodyPr>
          <a:lstStyle/>
          <a:p>
            <a:pPr algn="r">
              <a:lnSpc>
                <a:spcPts val="1600"/>
              </a:lnSpc>
              <a:spcAft>
                <a:spcPts val="1200"/>
              </a:spcAft>
            </a:pPr>
            <a:r>
              <a:rPr lang="en-US" sz="1600" dirty="0" smtClean="0">
                <a:solidFill>
                  <a:schemeClr val="tx2">
                    <a:lumMod val="40000"/>
                    <a:lumOff val="60000"/>
                  </a:schemeClr>
                </a:solidFill>
              </a:rPr>
              <a:t>George </a:t>
            </a:r>
            <a:r>
              <a:rPr lang="en-US" sz="1600" dirty="0">
                <a:solidFill>
                  <a:schemeClr val="tx2">
                    <a:lumMod val="40000"/>
                    <a:lumOff val="60000"/>
                  </a:schemeClr>
                </a:solidFill>
              </a:rPr>
              <a:t>MacDonald, </a:t>
            </a:r>
            <a:r>
              <a:rPr lang="en-US" sz="1600" i="1" dirty="0">
                <a:solidFill>
                  <a:schemeClr val="tx2">
                    <a:lumMod val="40000"/>
                    <a:lumOff val="60000"/>
                  </a:schemeClr>
                </a:solidFill>
              </a:rPr>
              <a:t>Discovering the Character of </a:t>
            </a:r>
            <a:r>
              <a:rPr lang="en-US" sz="1600" i="1" dirty="0" smtClean="0">
                <a:solidFill>
                  <a:schemeClr val="tx2">
                    <a:lumMod val="40000"/>
                    <a:lumOff val="60000"/>
                  </a:schemeClr>
                </a:solidFill>
              </a:rPr>
              <a:t>God,</a:t>
            </a:r>
            <a:br>
              <a:rPr lang="en-US" sz="1600" i="1" dirty="0" smtClean="0">
                <a:solidFill>
                  <a:schemeClr val="tx2">
                    <a:lumMod val="40000"/>
                    <a:lumOff val="60000"/>
                  </a:schemeClr>
                </a:solidFill>
              </a:rPr>
            </a:br>
            <a:r>
              <a:rPr lang="en-US" sz="1600" dirty="0" smtClean="0">
                <a:solidFill>
                  <a:schemeClr val="tx2">
                    <a:lumMod val="40000"/>
                    <a:lumOff val="60000"/>
                  </a:schemeClr>
                </a:solidFill>
              </a:rPr>
              <a:t>Minneapolis</a:t>
            </a:r>
            <a:r>
              <a:rPr lang="en-US" sz="1600" dirty="0">
                <a:solidFill>
                  <a:schemeClr val="tx2">
                    <a:lumMod val="40000"/>
                    <a:lumOff val="60000"/>
                  </a:schemeClr>
                </a:solidFill>
              </a:rPr>
              <a:t>: Bethany House, </a:t>
            </a:r>
            <a:r>
              <a:rPr lang="en-US" sz="1600" dirty="0" smtClean="0">
                <a:solidFill>
                  <a:schemeClr val="tx2">
                    <a:lumMod val="40000"/>
                    <a:lumOff val="60000"/>
                  </a:schemeClr>
                </a:solidFill>
              </a:rPr>
              <a:t>1989, </a:t>
            </a:r>
            <a:r>
              <a:rPr lang="en-US" sz="1600" dirty="0">
                <a:solidFill>
                  <a:schemeClr val="tx2">
                    <a:lumMod val="40000"/>
                    <a:lumOff val="60000"/>
                  </a:schemeClr>
                </a:solidFill>
              </a:rPr>
              <a:t>p. 39.</a:t>
            </a:r>
          </a:p>
        </p:txBody>
      </p:sp>
    </p:spTree>
    <p:extLst>
      <p:ext uri="{BB962C8B-B14F-4D97-AF65-F5344CB8AC3E}">
        <p14:creationId xmlns:p14="http://schemas.microsoft.com/office/powerpoint/2010/main" val="500768137"/>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19</a:t>
            </a:r>
            <a:r>
              <a:rPr lang="en-US" sz="2400" b="1" spc="100" baseline="30000" dirty="0" smtClean="0">
                <a:solidFill>
                  <a:srgbClr val="FFFFCC"/>
                </a:solidFill>
              </a:rPr>
              <a:t>th</a:t>
            </a:r>
            <a:r>
              <a:rPr lang="en-US" sz="2400" b="1" spc="100" dirty="0" smtClean="0">
                <a:solidFill>
                  <a:srgbClr val="FFFFCC"/>
                </a:solidFill>
              </a:rPr>
              <a:t> CENTURY CONGREGATIONALIST THEOLOGIAN - GEORGE MACDONALD</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300"/>
              </a:lnSpc>
              <a:spcAft>
                <a:spcPts val="1200"/>
              </a:spcAft>
            </a:pPr>
            <a:r>
              <a:rPr lang="en-US" sz="2400" dirty="0">
                <a:solidFill>
                  <a:schemeClr val="bg1"/>
                </a:solidFill>
              </a:rPr>
              <a:t>Unable to believe in the forgiveness of the Father in heaven, </a:t>
            </a:r>
            <a:r>
              <a:rPr lang="en-US" sz="2400" b="1" dirty="0">
                <a:solidFill>
                  <a:srgbClr val="FFFF99"/>
                </a:solidFill>
              </a:rPr>
              <a:t>imagining him not at liberty to forgive, or incapable of forgiving forthright</a:t>
            </a:r>
            <a:r>
              <a:rPr lang="en-US" sz="2400" dirty="0">
                <a:solidFill>
                  <a:schemeClr val="bg1"/>
                </a:solidFill>
              </a:rPr>
              <a:t>; not really believing him God who is fully our Savior, but a God </a:t>
            </a:r>
            <a:r>
              <a:rPr lang="en-US" sz="2400" dirty="0" smtClean="0">
                <a:solidFill>
                  <a:schemeClr val="bg1"/>
                </a:solidFill>
              </a:rPr>
              <a:t>bound — either </a:t>
            </a:r>
            <a:r>
              <a:rPr lang="en-US" sz="2400" dirty="0">
                <a:solidFill>
                  <a:schemeClr val="bg1"/>
                </a:solidFill>
              </a:rPr>
              <a:t>in his own nature or by a law above him and compulsory upon </a:t>
            </a:r>
            <a:r>
              <a:rPr lang="en-US" sz="2400" dirty="0" smtClean="0">
                <a:solidFill>
                  <a:schemeClr val="bg1"/>
                </a:solidFill>
              </a:rPr>
              <a:t>him — </a:t>
            </a:r>
            <a:r>
              <a:rPr lang="en-US" sz="2400" b="1" dirty="0" smtClean="0">
                <a:solidFill>
                  <a:srgbClr val="FFFF99"/>
                </a:solidFill>
              </a:rPr>
              <a:t>to </a:t>
            </a:r>
            <a:r>
              <a:rPr lang="en-US" sz="2400" b="1" dirty="0">
                <a:solidFill>
                  <a:srgbClr val="FFFF99"/>
                </a:solidFill>
              </a:rPr>
              <a:t>exact some recompense or satisfaction for sin</a:t>
            </a:r>
            <a:r>
              <a:rPr lang="en-US" sz="2400" dirty="0">
                <a:solidFill>
                  <a:schemeClr val="bg1"/>
                </a:solidFill>
              </a:rPr>
              <a:t>, a multitude of religious teachers have taught their fellow men that </a:t>
            </a:r>
            <a:r>
              <a:rPr lang="en-US" sz="2400" b="1" dirty="0">
                <a:solidFill>
                  <a:srgbClr val="FFFF99"/>
                </a:solidFill>
              </a:rPr>
              <a:t>Jesus came to bear our punishment </a:t>
            </a:r>
            <a:r>
              <a:rPr lang="en-US" sz="2400" dirty="0">
                <a:solidFill>
                  <a:schemeClr val="bg1"/>
                </a:solidFill>
              </a:rPr>
              <a:t>and save us from hell. But in that they have misrepresented his true mission.</a:t>
            </a:r>
            <a:r>
              <a:rPr lang="en-US" i="1" dirty="0" smtClean="0">
                <a:solidFill>
                  <a:schemeClr val="accent2">
                    <a:lumMod val="60000"/>
                    <a:lumOff val="40000"/>
                  </a:schemeClr>
                </a:solidFill>
              </a:rPr>
              <a:t/>
            </a:r>
            <a:br>
              <a:rPr lang="en-US" i="1" dirty="0" smtClean="0">
                <a:solidFill>
                  <a:schemeClr val="accent2">
                    <a:lumMod val="60000"/>
                    <a:lumOff val="40000"/>
                  </a:schemeClr>
                </a:solidFill>
              </a:rPr>
            </a:br>
            <a:endParaRPr lang="en-US" sz="1400" dirty="0" smtClean="0">
              <a:solidFill>
                <a:schemeClr val="tx2">
                  <a:lumMod val="40000"/>
                  <a:lumOff val="60000"/>
                </a:schemeClr>
              </a:solidFill>
            </a:endParaRPr>
          </a:p>
        </p:txBody>
      </p:sp>
      <p:sp>
        <p:nvSpPr>
          <p:cNvPr id="4" name="TextBox 3"/>
          <p:cNvSpPr txBox="1"/>
          <p:nvPr/>
        </p:nvSpPr>
        <p:spPr>
          <a:xfrm>
            <a:off x="1143000" y="4480560"/>
            <a:ext cx="7315200" cy="502702"/>
          </a:xfrm>
          <a:prstGeom prst="rect">
            <a:avLst/>
          </a:prstGeom>
          <a:noFill/>
        </p:spPr>
        <p:txBody>
          <a:bodyPr wrap="square" rtlCol="0">
            <a:spAutoFit/>
          </a:bodyPr>
          <a:lstStyle/>
          <a:p>
            <a:pPr algn="r">
              <a:lnSpc>
                <a:spcPts val="1600"/>
              </a:lnSpc>
              <a:spcAft>
                <a:spcPts val="1200"/>
              </a:spcAft>
            </a:pPr>
            <a:r>
              <a:rPr lang="en-US" sz="1600" dirty="0" smtClean="0">
                <a:solidFill>
                  <a:schemeClr val="tx2">
                    <a:lumMod val="40000"/>
                    <a:lumOff val="60000"/>
                  </a:schemeClr>
                </a:solidFill>
              </a:rPr>
              <a:t>George </a:t>
            </a:r>
            <a:r>
              <a:rPr lang="en-US" sz="1600" dirty="0">
                <a:solidFill>
                  <a:schemeClr val="tx2">
                    <a:lumMod val="40000"/>
                    <a:lumOff val="60000"/>
                  </a:schemeClr>
                </a:solidFill>
              </a:rPr>
              <a:t>MacDonald, </a:t>
            </a:r>
            <a:r>
              <a:rPr lang="en-US" sz="1600" i="1" dirty="0">
                <a:solidFill>
                  <a:schemeClr val="tx2">
                    <a:lumMod val="40000"/>
                    <a:lumOff val="60000"/>
                  </a:schemeClr>
                </a:solidFill>
              </a:rPr>
              <a:t>Discovering the Character of </a:t>
            </a:r>
            <a:r>
              <a:rPr lang="en-US" sz="1600" i="1" dirty="0" smtClean="0">
                <a:solidFill>
                  <a:schemeClr val="tx2">
                    <a:lumMod val="40000"/>
                    <a:lumOff val="60000"/>
                  </a:schemeClr>
                </a:solidFill>
              </a:rPr>
              <a:t>God,</a:t>
            </a:r>
            <a:br>
              <a:rPr lang="en-US" sz="1600" i="1" dirty="0" smtClean="0">
                <a:solidFill>
                  <a:schemeClr val="tx2">
                    <a:lumMod val="40000"/>
                    <a:lumOff val="60000"/>
                  </a:schemeClr>
                </a:solidFill>
              </a:rPr>
            </a:br>
            <a:r>
              <a:rPr lang="en-US" sz="1600" dirty="0" smtClean="0">
                <a:solidFill>
                  <a:schemeClr val="tx2">
                    <a:lumMod val="40000"/>
                    <a:lumOff val="60000"/>
                  </a:schemeClr>
                </a:solidFill>
              </a:rPr>
              <a:t>Minneapolis</a:t>
            </a:r>
            <a:r>
              <a:rPr lang="en-US" sz="1600" dirty="0">
                <a:solidFill>
                  <a:schemeClr val="tx2">
                    <a:lumMod val="40000"/>
                    <a:lumOff val="60000"/>
                  </a:schemeClr>
                </a:solidFill>
              </a:rPr>
              <a:t>: Bethany House, </a:t>
            </a:r>
            <a:r>
              <a:rPr lang="en-US" sz="1600" dirty="0" smtClean="0">
                <a:solidFill>
                  <a:schemeClr val="tx2">
                    <a:lumMod val="40000"/>
                    <a:lumOff val="60000"/>
                  </a:schemeClr>
                </a:solidFill>
              </a:rPr>
              <a:t>1989, </a:t>
            </a:r>
            <a:r>
              <a:rPr lang="en-US" sz="1600" dirty="0">
                <a:solidFill>
                  <a:schemeClr val="tx2">
                    <a:lumMod val="40000"/>
                    <a:lumOff val="60000"/>
                  </a:schemeClr>
                </a:solidFill>
              </a:rPr>
              <a:t>p. 39.</a:t>
            </a:r>
          </a:p>
        </p:txBody>
      </p:sp>
    </p:spTree>
    <p:extLst>
      <p:ext uri="{BB962C8B-B14F-4D97-AF65-F5344CB8AC3E}">
        <p14:creationId xmlns:p14="http://schemas.microsoft.com/office/powerpoint/2010/main" val="215848095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1897 GC SESSION</a:t>
            </a:r>
          </a:p>
          <a:p>
            <a:pPr algn="ctr">
              <a:lnSpc>
                <a:spcPts val="2500"/>
              </a:lnSpc>
              <a:defRPr/>
            </a:pPr>
            <a:r>
              <a:rPr lang="en-US" sz="2400" b="1" spc="100" dirty="0" smtClean="0">
                <a:solidFill>
                  <a:srgbClr val="FFFFCC"/>
                </a:solidFill>
              </a:rPr>
              <a:t>SDA THEOLOGIAN - GEORGE FIFIELD</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300"/>
              </a:lnSpc>
              <a:spcAft>
                <a:spcPts val="1200"/>
              </a:spcAft>
            </a:pPr>
            <a:r>
              <a:rPr lang="en-US" sz="2400" b="1" dirty="0">
                <a:solidFill>
                  <a:srgbClr val="FFFF99"/>
                </a:solidFill>
              </a:rPr>
              <a:t>We said, God is doing all this; God is killing him, punishing him, to satisfy his wrath, in order to let us off. That is the pagan conception of sacrifice</a:t>
            </a:r>
            <a:r>
              <a:rPr lang="en-US" sz="2400" dirty="0">
                <a:solidFill>
                  <a:schemeClr val="bg1"/>
                </a:solidFill>
              </a:rPr>
              <a:t>. The Christian idea of sacrifice is this. Let us note the contrast. ‘God so loved the world, that he gave his only begotten Son, that whosoever believes in him should not perish, but have everlasting life.’ That is the Christian idea. Yes, sir. Indifference keeps, hatred keeps, selfishness keeps… But love, and love only, sacrifices, gives freely, gives itself</a:t>
            </a:r>
            <a:r>
              <a:rPr lang="en-US" sz="2400" dirty="0" smtClean="0">
                <a:solidFill>
                  <a:schemeClr val="bg1"/>
                </a:solidFill>
              </a:rPr>
              <a:t>,...</a:t>
            </a:r>
            <a:r>
              <a:rPr lang="en-US" i="1" dirty="0" smtClean="0">
                <a:solidFill>
                  <a:schemeClr val="accent2">
                    <a:lumMod val="60000"/>
                    <a:lumOff val="40000"/>
                  </a:schemeClr>
                </a:solidFill>
              </a:rPr>
              <a:t/>
            </a:r>
            <a:br>
              <a:rPr lang="en-US" i="1" dirty="0" smtClean="0">
                <a:solidFill>
                  <a:schemeClr val="accent2">
                    <a:lumMod val="60000"/>
                    <a:lumOff val="40000"/>
                  </a:schemeClr>
                </a:solidFill>
              </a:rPr>
            </a:br>
            <a:endParaRPr lang="en-US" sz="1400" dirty="0" smtClean="0">
              <a:solidFill>
                <a:schemeClr val="tx2">
                  <a:lumMod val="40000"/>
                  <a:lumOff val="60000"/>
                </a:schemeClr>
              </a:solidFill>
            </a:endParaRPr>
          </a:p>
        </p:txBody>
      </p:sp>
      <p:sp>
        <p:nvSpPr>
          <p:cNvPr id="4" name="TextBox 3"/>
          <p:cNvSpPr txBox="1"/>
          <p:nvPr/>
        </p:nvSpPr>
        <p:spPr>
          <a:xfrm>
            <a:off x="1143000" y="4480560"/>
            <a:ext cx="7315200" cy="300339"/>
          </a:xfrm>
          <a:prstGeom prst="rect">
            <a:avLst/>
          </a:prstGeom>
          <a:noFill/>
        </p:spPr>
        <p:txBody>
          <a:bodyPr wrap="square" rtlCol="0">
            <a:spAutoFit/>
          </a:bodyPr>
          <a:lstStyle/>
          <a:p>
            <a:pPr algn="r">
              <a:lnSpc>
                <a:spcPts val="1600"/>
              </a:lnSpc>
              <a:spcAft>
                <a:spcPts val="1200"/>
              </a:spcAft>
            </a:pPr>
            <a:r>
              <a:rPr lang="en-US" sz="1600" dirty="0" smtClean="0">
                <a:solidFill>
                  <a:schemeClr val="tx2">
                    <a:lumMod val="40000"/>
                    <a:lumOff val="60000"/>
                  </a:schemeClr>
                </a:solidFill>
              </a:rPr>
              <a:t>1897 </a:t>
            </a:r>
            <a:r>
              <a:rPr lang="en-US" sz="1600" dirty="0">
                <a:solidFill>
                  <a:schemeClr val="tx2">
                    <a:lumMod val="40000"/>
                    <a:lumOff val="60000"/>
                  </a:schemeClr>
                </a:solidFill>
              </a:rPr>
              <a:t>General Conference Daily Bulletin Sermon Series number 1 </a:t>
            </a:r>
          </a:p>
        </p:txBody>
      </p:sp>
    </p:spTree>
    <p:extLst>
      <p:ext uri="{BB962C8B-B14F-4D97-AF65-F5344CB8AC3E}">
        <p14:creationId xmlns:p14="http://schemas.microsoft.com/office/powerpoint/2010/main" val="779534041"/>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1897 GC SESSION</a:t>
            </a:r>
          </a:p>
          <a:p>
            <a:pPr algn="ctr">
              <a:lnSpc>
                <a:spcPts val="2500"/>
              </a:lnSpc>
              <a:defRPr/>
            </a:pPr>
            <a:r>
              <a:rPr lang="en-US" sz="2400" b="1" spc="100" dirty="0" smtClean="0">
                <a:solidFill>
                  <a:srgbClr val="FFFFCC"/>
                </a:solidFill>
              </a:rPr>
              <a:t>SDA THEOLOGIAN - GEORGE FIFIELD</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300"/>
              </a:lnSpc>
              <a:spcAft>
                <a:spcPts val="1200"/>
              </a:spcAft>
            </a:pPr>
            <a:endParaRPr lang="en-US" sz="2400" dirty="0" smtClean="0">
              <a:solidFill>
                <a:schemeClr val="bg1"/>
              </a:solidFill>
            </a:endParaRPr>
          </a:p>
          <a:p>
            <a:pPr>
              <a:lnSpc>
                <a:spcPts val="2300"/>
              </a:lnSpc>
              <a:spcAft>
                <a:spcPts val="1200"/>
              </a:spcAft>
            </a:pPr>
            <a:r>
              <a:rPr lang="en-US" sz="2400" dirty="0" smtClean="0">
                <a:solidFill>
                  <a:schemeClr val="bg1"/>
                </a:solidFill>
              </a:rPr>
              <a:t>gives </a:t>
            </a:r>
            <a:r>
              <a:rPr lang="en-US" sz="2400" dirty="0">
                <a:solidFill>
                  <a:schemeClr val="bg1"/>
                </a:solidFill>
              </a:rPr>
              <a:t>without counting the cost; gives because it is love. That is sacrifice, whether it is the sacrifice of bulls and goats, or of him who is the Lamb of God. It is the sacrifice that is revealed throughout the entire Bible. </a:t>
            </a:r>
            <a:r>
              <a:rPr lang="en-US" sz="2400" b="1" dirty="0">
                <a:solidFill>
                  <a:srgbClr val="FFFF99"/>
                </a:solidFill>
              </a:rPr>
              <a:t>But the pagan idea of sacrifice is just the opposite. It is that some god is always offended, always angry, and his wrath must be propitiated in some way</a:t>
            </a:r>
            <a:r>
              <a:rPr lang="en-US" sz="2400" dirty="0">
                <a:solidFill>
                  <a:schemeClr val="bg1"/>
                </a:solidFill>
              </a:rPr>
              <a:t>.</a:t>
            </a:r>
            <a:r>
              <a:rPr lang="en-US" i="1" dirty="0" smtClean="0">
                <a:solidFill>
                  <a:schemeClr val="accent2">
                    <a:lumMod val="60000"/>
                    <a:lumOff val="40000"/>
                  </a:schemeClr>
                </a:solidFill>
              </a:rPr>
              <a:t/>
            </a:r>
            <a:br>
              <a:rPr lang="en-US" i="1" dirty="0" smtClean="0">
                <a:solidFill>
                  <a:schemeClr val="accent2">
                    <a:lumMod val="60000"/>
                    <a:lumOff val="40000"/>
                  </a:schemeClr>
                </a:solidFill>
              </a:rPr>
            </a:br>
            <a:endParaRPr lang="en-US" sz="1400" dirty="0" smtClean="0">
              <a:solidFill>
                <a:schemeClr val="tx2">
                  <a:lumMod val="40000"/>
                  <a:lumOff val="60000"/>
                </a:schemeClr>
              </a:solidFill>
            </a:endParaRPr>
          </a:p>
        </p:txBody>
      </p:sp>
      <p:sp>
        <p:nvSpPr>
          <p:cNvPr id="4" name="TextBox 3"/>
          <p:cNvSpPr txBox="1"/>
          <p:nvPr/>
        </p:nvSpPr>
        <p:spPr>
          <a:xfrm>
            <a:off x="1143000" y="4480560"/>
            <a:ext cx="7315200" cy="300339"/>
          </a:xfrm>
          <a:prstGeom prst="rect">
            <a:avLst/>
          </a:prstGeom>
          <a:noFill/>
        </p:spPr>
        <p:txBody>
          <a:bodyPr wrap="square" rtlCol="0">
            <a:spAutoFit/>
          </a:bodyPr>
          <a:lstStyle/>
          <a:p>
            <a:pPr algn="r">
              <a:lnSpc>
                <a:spcPts val="1600"/>
              </a:lnSpc>
              <a:spcAft>
                <a:spcPts val="1200"/>
              </a:spcAft>
            </a:pPr>
            <a:r>
              <a:rPr lang="en-US" sz="1600" dirty="0" smtClean="0">
                <a:solidFill>
                  <a:schemeClr val="tx2">
                    <a:lumMod val="40000"/>
                    <a:lumOff val="60000"/>
                  </a:schemeClr>
                </a:solidFill>
              </a:rPr>
              <a:t>1897 </a:t>
            </a:r>
            <a:r>
              <a:rPr lang="en-US" sz="1600" dirty="0">
                <a:solidFill>
                  <a:schemeClr val="tx2">
                    <a:lumMod val="40000"/>
                    <a:lumOff val="60000"/>
                  </a:schemeClr>
                </a:solidFill>
              </a:rPr>
              <a:t>General Conference Daily Bulletin Sermon Series number 1 </a:t>
            </a:r>
            <a:endParaRPr lang="en-US" sz="1600" dirty="0" smtClean="0">
              <a:solidFill>
                <a:schemeClr val="tx2">
                  <a:lumMod val="40000"/>
                  <a:lumOff val="60000"/>
                </a:schemeClr>
              </a:solidFill>
            </a:endParaRPr>
          </a:p>
        </p:txBody>
      </p:sp>
    </p:spTree>
    <p:extLst>
      <p:ext uri="{BB962C8B-B14F-4D97-AF65-F5344CB8AC3E}">
        <p14:creationId xmlns:p14="http://schemas.microsoft.com/office/powerpoint/2010/main" val="1494102090"/>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OSWALD CHAMBERS (1874-1917)</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300"/>
              </a:lnSpc>
              <a:spcAft>
                <a:spcPts val="1200"/>
              </a:spcAft>
            </a:pPr>
            <a:r>
              <a:rPr lang="en-US" sz="2400" b="1" dirty="0" smtClean="0">
                <a:solidFill>
                  <a:srgbClr val="FFFF99"/>
                </a:solidFill>
              </a:rPr>
              <a:t>The </a:t>
            </a:r>
            <a:r>
              <a:rPr lang="en-US" sz="2400" b="1" dirty="0">
                <a:solidFill>
                  <a:srgbClr val="FFFF99"/>
                </a:solidFill>
              </a:rPr>
              <a:t>Bible does not say that God punished the human race for one man’s sin</a:t>
            </a:r>
            <a:r>
              <a:rPr lang="en-US" sz="2400" dirty="0">
                <a:solidFill>
                  <a:schemeClr val="bg1"/>
                </a:solidFill>
              </a:rPr>
              <a:t>, but that the nature of sin, namely, my claim to my right to myself, entered into the human race through one man. But it also says that another </a:t>
            </a:r>
            <a:r>
              <a:rPr lang="en-US" sz="2400" b="1" dirty="0">
                <a:solidFill>
                  <a:srgbClr val="FFFF99"/>
                </a:solidFill>
              </a:rPr>
              <a:t>Man took upon Himself the sin of the human race and put it </a:t>
            </a:r>
            <a:r>
              <a:rPr lang="en-US" sz="2400" b="1" dirty="0" smtClean="0">
                <a:solidFill>
                  <a:srgbClr val="FFFF99"/>
                </a:solidFill>
              </a:rPr>
              <a:t>away </a:t>
            </a:r>
            <a:r>
              <a:rPr lang="en-US" sz="2400" dirty="0" smtClean="0">
                <a:solidFill>
                  <a:schemeClr val="bg1"/>
                </a:solidFill>
              </a:rPr>
              <a:t>— </a:t>
            </a:r>
            <a:r>
              <a:rPr lang="en-US" sz="2400" dirty="0">
                <a:solidFill>
                  <a:schemeClr val="bg1"/>
                </a:solidFill>
              </a:rPr>
              <a:t>an infinitely more profound </a:t>
            </a:r>
            <a:r>
              <a:rPr lang="en-US" sz="2400" dirty="0" smtClean="0">
                <a:solidFill>
                  <a:schemeClr val="bg1"/>
                </a:solidFill>
              </a:rPr>
              <a:t>revelation… </a:t>
            </a:r>
            <a:endParaRPr lang="en-US" sz="2400" dirty="0">
              <a:solidFill>
                <a:schemeClr val="bg1"/>
              </a:solidFill>
            </a:endParaRPr>
          </a:p>
          <a:p>
            <a:pPr>
              <a:lnSpc>
                <a:spcPts val="2300"/>
              </a:lnSpc>
              <a:spcAft>
                <a:spcPts val="1200"/>
              </a:spcAft>
            </a:pPr>
            <a:r>
              <a:rPr lang="en-US" sz="2400" dirty="0">
                <a:solidFill>
                  <a:schemeClr val="bg1"/>
                </a:solidFill>
              </a:rPr>
              <a:t>	</a:t>
            </a:r>
            <a:r>
              <a:rPr lang="en-US" sz="2400" b="1" dirty="0">
                <a:solidFill>
                  <a:srgbClr val="FFFF99"/>
                </a:solidFill>
              </a:rPr>
              <a:t>Sin is something I am born with</a:t>
            </a:r>
            <a:r>
              <a:rPr lang="en-US" sz="2400" dirty="0">
                <a:solidFill>
                  <a:schemeClr val="bg1"/>
                </a:solidFill>
              </a:rPr>
              <a:t> and cannot touch— only God touches sin through redemption</a:t>
            </a:r>
            <a:r>
              <a:rPr lang="en-US" sz="2400" dirty="0" smtClean="0">
                <a:solidFill>
                  <a:schemeClr val="bg1"/>
                </a:solidFill>
              </a:rPr>
              <a:t>.</a:t>
            </a:r>
            <a:r>
              <a:rPr lang="en-US" sz="2400" dirty="0">
                <a:solidFill>
                  <a:schemeClr val="bg1"/>
                </a:solidFill>
              </a:rPr>
              <a:t> It is through the Cross of Christ that God redeemed the entire human </a:t>
            </a:r>
            <a:r>
              <a:rPr lang="en-US" sz="2400" dirty="0" smtClean="0">
                <a:solidFill>
                  <a:schemeClr val="bg1"/>
                </a:solidFill>
              </a:rPr>
              <a:t>race... </a:t>
            </a:r>
            <a:endParaRPr lang="en-US" sz="1400" dirty="0" smtClean="0">
              <a:solidFill>
                <a:schemeClr val="tx2">
                  <a:lumMod val="40000"/>
                  <a:lumOff val="60000"/>
                </a:schemeClr>
              </a:solidFill>
            </a:endParaRPr>
          </a:p>
        </p:txBody>
      </p:sp>
      <p:sp>
        <p:nvSpPr>
          <p:cNvPr id="4" name="TextBox 3"/>
          <p:cNvSpPr txBox="1"/>
          <p:nvPr/>
        </p:nvSpPr>
        <p:spPr>
          <a:xfrm>
            <a:off x="1143000" y="4480560"/>
            <a:ext cx="7315200" cy="300339"/>
          </a:xfrm>
          <a:prstGeom prst="rect">
            <a:avLst/>
          </a:prstGeom>
          <a:noFill/>
        </p:spPr>
        <p:txBody>
          <a:bodyPr wrap="square" rtlCol="0">
            <a:spAutoFit/>
          </a:bodyPr>
          <a:lstStyle/>
          <a:p>
            <a:pPr algn="r">
              <a:lnSpc>
                <a:spcPts val="1600"/>
              </a:lnSpc>
              <a:spcAft>
                <a:spcPts val="1200"/>
              </a:spcAft>
            </a:pPr>
            <a:r>
              <a:rPr lang="en-US" sz="1600" dirty="0" smtClean="0">
                <a:solidFill>
                  <a:schemeClr val="tx2">
                    <a:lumMod val="40000"/>
                    <a:lumOff val="60000"/>
                  </a:schemeClr>
                </a:solidFill>
              </a:rPr>
              <a:t>Oswald </a:t>
            </a:r>
            <a:r>
              <a:rPr lang="en-US" sz="1600" dirty="0">
                <a:solidFill>
                  <a:schemeClr val="tx2">
                    <a:lumMod val="40000"/>
                    <a:lumOff val="60000"/>
                  </a:schemeClr>
                </a:solidFill>
              </a:rPr>
              <a:t>Chambers, </a:t>
            </a:r>
            <a:r>
              <a:rPr lang="en-US" sz="1600" i="1" dirty="0">
                <a:solidFill>
                  <a:schemeClr val="tx2">
                    <a:lumMod val="40000"/>
                    <a:lumOff val="60000"/>
                  </a:schemeClr>
                </a:solidFill>
              </a:rPr>
              <a:t>My Utmost for His Highest,</a:t>
            </a:r>
            <a:r>
              <a:rPr lang="en-US" sz="1600" dirty="0">
                <a:solidFill>
                  <a:schemeClr val="tx2">
                    <a:lumMod val="40000"/>
                    <a:lumOff val="60000"/>
                  </a:schemeClr>
                </a:solidFill>
              </a:rPr>
              <a:t> http://utmost.org</a:t>
            </a:r>
            <a:endParaRPr lang="en-US" sz="1600" dirty="0" smtClean="0">
              <a:solidFill>
                <a:schemeClr val="tx2">
                  <a:lumMod val="40000"/>
                  <a:lumOff val="60000"/>
                </a:schemeClr>
              </a:solidFill>
            </a:endParaRPr>
          </a:p>
        </p:txBody>
      </p:sp>
    </p:spTree>
    <p:extLst>
      <p:ext uri="{BB962C8B-B14F-4D97-AF65-F5344CB8AC3E}">
        <p14:creationId xmlns:p14="http://schemas.microsoft.com/office/powerpoint/2010/main" val="852712689"/>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OSWALD CHAMBERS (1874-1917)</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300"/>
              </a:lnSpc>
              <a:spcAft>
                <a:spcPts val="1200"/>
              </a:spcAft>
            </a:pPr>
            <a:r>
              <a:rPr lang="en-US" sz="2400" dirty="0" smtClean="0">
                <a:solidFill>
                  <a:schemeClr val="bg1"/>
                </a:solidFill>
              </a:rPr>
              <a:t>from </a:t>
            </a:r>
            <a:r>
              <a:rPr lang="en-US" sz="2400" dirty="0">
                <a:solidFill>
                  <a:schemeClr val="bg1"/>
                </a:solidFill>
              </a:rPr>
              <a:t>the possibility of damnation through the heredity of sin. </a:t>
            </a:r>
            <a:r>
              <a:rPr lang="en-US" sz="2400" b="1" dirty="0">
                <a:solidFill>
                  <a:srgbClr val="FFFF99"/>
                </a:solidFill>
              </a:rPr>
              <a:t>God nowhere holds a person responsible for having the heredity of sin, and does not condemn anyone because of it</a:t>
            </a:r>
            <a:r>
              <a:rPr lang="en-US" sz="2400" dirty="0">
                <a:solidFill>
                  <a:schemeClr val="bg1"/>
                </a:solidFill>
              </a:rPr>
              <a:t>. Condemnation comes when I realize that Jesus Christ came to deliver me from this heredity of sin, and </a:t>
            </a:r>
            <a:r>
              <a:rPr lang="en-US" sz="2400" b="1" dirty="0">
                <a:solidFill>
                  <a:srgbClr val="FFFF99"/>
                </a:solidFill>
              </a:rPr>
              <a:t>yet I refuse to let Him do so</a:t>
            </a:r>
            <a:r>
              <a:rPr lang="en-US" sz="2400" dirty="0">
                <a:solidFill>
                  <a:schemeClr val="bg1"/>
                </a:solidFill>
              </a:rPr>
              <a:t>. From that moment I begin to get the seal of damnation. </a:t>
            </a:r>
            <a:r>
              <a:rPr lang="en-US" sz="2200" b="1" dirty="0">
                <a:solidFill>
                  <a:srgbClr val="FFFF99"/>
                </a:solidFill>
              </a:rPr>
              <a:t>“This is the condemnation [and the critical moment], that the light has come into the world, and men loved darkness rather than light . . . ” (John 3:19)</a:t>
            </a:r>
          </a:p>
        </p:txBody>
      </p:sp>
      <p:sp>
        <p:nvSpPr>
          <p:cNvPr id="4" name="TextBox 3"/>
          <p:cNvSpPr txBox="1"/>
          <p:nvPr/>
        </p:nvSpPr>
        <p:spPr>
          <a:xfrm>
            <a:off x="1143000" y="4480560"/>
            <a:ext cx="7315200" cy="300339"/>
          </a:xfrm>
          <a:prstGeom prst="rect">
            <a:avLst/>
          </a:prstGeom>
          <a:noFill/>
        </p:spPr>
        <p:txBody>
          <a:bodyPr wrap="square" rtlCol="0">
            <a:spAutoFit/>
          </a:bodyPr>
          <a:lstStyle/>
          <a:p>
            <a:pPr algn="r">
              <a:lnSpc>
                <a:spcPts val="1600"/>
              </a:lnSpc>
              <a:spcAft>
                <a:spcPts val="1200"/>
              </a:spcAft>
            </a:pPr>
            <a:r>
              <a:rPr lang="en-US" sz="1600" dirty="0" smtClean="0">
                <a:solidFill>
                  <a:schemeClr val="tx2">
                    <a:lumMod val="40000"/>
                    <a:lumOff val="60000"/>
                  </a:schemeClr>
                </a:solidFill>
              </a:rPr>
              <a:t>Oswald Chambers, </a:t>
            </a:r>
            <a:r>
              <a:rPr lang="en-US" sz="1600" i="1" dirty="0" smtClean="0">
                <a:solidFill>
                  <a:schemeClr val="tx2">
                    <a:lumMod val="40000"/>
                    <a:lumOff val="60000"/>
                  </a:schemeClr>
                </a:solidFill>
              </a:rPr>
              <a:t>My </a:t>
            </a:r>
            <a:r>
              <a:rPr lang="en-US" sz="1600" i="1" dirty="0">
                <a:solidFill>
                  <a:schemeClr val="tx2">
                    <a:lumMod val="40000"/>
                    <a:lumOff val="60000"/>
                  </a:schemeClr>
                </a:solidFill>
              </a:rPr>
              <a:t>Utmost for His </a:t>
            </a:r>
            <a:r>
              <a:rPr lang="en-US" sz="1600" i="1" dirty="0" smtClean="0">
                <a:solidFill>
                  <a:schemeClr val="tx2">
                    <a:lumMod val="40000"/>
                    <a:lumOff val="60000"/>
                  </a:schemeClr>
                </a:solidFill>
              </a:rPr>
              <a:t>Highest,</a:t>
            </a:r>
            <a:r>
              <a:rPr lang="en-US" sz="1600" dirty="0" smtClean="0">
                <a:solidFill>
                  <a:schemeClr val="tx2">
                    <a:lumMod val="40000"/>
                    <a:lumOff val="60000"/>
                  </a:schemeClr>
                </a:solidFill>
              </a:rPr>
              <a:t> </a:t>
            </a:r>
            <a:r>
              <a:rPr lang="en-US" sz="1600" dirty="0">
                <a:solidFill>
                  <a:schemeClr val="tx2">
                    <a:lumMod val="40000"/>
                    <a:lumOff val="60000"/>
                  </a:schemeClr>
                </a:solidFill>
              </a:rPr>
              <a:t>http://</a:t>
            </a:r>
            <a:r>
              <a:rPr lang="en-US" sz="1600" dirty="0" smtClean="0">
                <a:solidFill>
                  <a:schemeClr val="tx2">
                    <a:lumMod val="40000"/>
                    <a:lumOff val="60000"/>
                  </a:schemeClr>
                </a:solidFill>
              </a:rPr>
              <a:t>utmost.org</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3265722181"/>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BAPTIST THEOLOGIAN - FISHER HUMPHREYS</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dirty="0">
                <a:solidFill>
                  <a:schemeClr val="bg1"/>
                </a:solidFill>
              </a:rPr>
              <a:t>In his 1978 book, </a:t>
            </a:r>
            <a:r>
              <a:rPr lang="en-US" sz="2400" i="1" dirty="0">
                <a:solidFill>
                  <a:schemeClr val="bg1"/>
                </a:solidFill>
              </a:rPr>
              <a:t>The Death of Christ</a:t>
            </a:r>
            <a:r>
              <a:rPr lang="en-US" sz="2400" dirty="0">
                <a:solidFill>
                  <a:schemeClr val="bg1"/>
                </a:solidFill>
              </a:rPr>
              <a:t>, Humphreys conceded that there could be a healthy </a:t>
            </a:r>
            <a:r>
              <a:rPr lang="en-US" sz="2400" dirty="0" smtClean="0">
                <a:solidFill>
                  <a:schemeClr val="bg1"/>
                </a:solidFill>
              </a:rPr>
              <a:t>understand-</a:t>
            </a:r>
            <a:r>
              <a:rPr lang="en-US" sz="2400" dirty="0" err="1" smtClean="0">
                <a:solidFill>
                  <a:schemeClr val="bg1"/>
                </a:solidFill>
              </a:rPr>
              <a:t>ing</a:t>
            </a:r>
            <a:r>
              <a:rPr lang="en-US" sz="2400" dirty="0" smtClean="0">
                <a:solidFill>
                  <a:schemeClr val="bg1"/>
                </a:solidFill>
              </a:rPr>
              <a:t> </a:t>
            </a:r>
            <a:r>
              <a:rPr lang="en-US" sz="2400" dirty="0">
                <a:solidFill>
                  <a:schemeClr val="bg1"/>
                </a:solidFill>
              </a:rPr>
              <a:t>of substitution, but </a:t>
            </a:r>
            <a:r>
              <a:rPr lang="en-US" sz="2400" b="1" dirty="0">
                <a:solidFill>
                  <a:srgbClr val="FFFF99"/>
                </a:solidFill>
              </a:rPr>
              <a:t>he emphatically denied that the Father punished the Son </a:t>
            </a:r>
            <a:r>
              <a:rPr lang="en-US" sz="2400" dirty="0">
                <a:solidFill>
                  <a:schemeClr val="bg1"/>
                </a:solidFill>
              </a:rPr>
              <a:t>for our sins on the cross. In his words</a:t>
            </a:r>
            <a:r>
              <a:rPr lang="en-US" sz="2400" dirty="0" smtClean="0">
                <a:solidFill>
                  <a:schemeClr val="bg1"/>
                </a:solidFill>
              </a:rPr>
              <a:t>: </a:t>
            </a:r>
            <a:endParaRPr lang="en-US" sz="2400" dirty="0">
              <a:solidFill>
                <a:schemeClr val="bg1"/>
              </a:solidFill>
            </a:endParaRPr>
          </a:p>
          <a:p>
            <a:pPr lvl="1">
              <a:lnSpc>
                <a:spcPts val="2500"/>
              </a:lnSpc>
              <a:spcAft>
                <a:spcPts val="1200"/>
              </a:spcAft>
            </a:pPr>
            <a:r>
              <a:rPr lang="en-US" sz="2400" dirty="0">
                <a:solidFill>
                  <a:schemeClr val="bg1"/>
                </a:solidFill>
              </a:rPr>
              <a:t>“Men punished him for alleged crimes, probably blasphemy and revolution, but God, who knew he was righteous, did not disapprove of him at all</a:t>
            </a:r>
            <a:r>
              <a:rPr lang="en-US" sz="2400" dirty="0" smtClean="0">
                <a:solidFill>
                  <a:schemeClr val="bg1"/>
                </a:solidFill>
              </a:rPr>
              <a:t>;...</a:t>
            </a:r>
            <a:endParaRPr lang="en-US" sz="2200" b="1" dirty="0">
              <a:solidFill>
                <a:srgbClr val="FFFF99"/>
              </a:solidFill>
            </a:endParaRPr>
          </a:p>
        </p:txBody>
      </p:sp>
      <p:sp>
        <p:nvSpPr>
          <p:cNvPr id="4" name="TextBox 3"/>
          <p:cNvSpPr txBox="1"/>
          <p:nvPr/>
        </p:nvSpPr>
        <p:spPr>
          <a:xfrm>
            <a:off x="1143000" y="4297680"/>
            <a:ext cx="7315200" cy="710707"/>
          </a:xfrm>
          <a:prstGeom prst="rect">
            <a:avLst/>
          </a:prstGeom>
          <a:noFill/>
        </p:spPr>
        <p:txBody>
          <a:bodyPr wrap="square" rtlCol="0">
            <a:spAutoFit/>
          </a:bodyPr>
          <a:lstStyle/>
          <a:p>
            <a:pPr algn="r">
              <a:lnSpc>
                <a:spcPts val="1600"/>
              </a:lnSpc>
              <a:spcAft>
                <a:spcPts val="1200"/>
              </a:spcAft>
            </a:pPr>
            <a:r>
              <a:rPr lang="en-US" sz="1600" dirty="0" smtClean="0">
                <a:solidFill>
                  <a:schemeClr val="tx2">
                    <a:lumMod val="40000"/>
                    <a:lumOff val="60000"/>
                  </a:schemeClr>
                </a:solidFill>
              </a:rPr>
              <a:t>http</a:t>
            </a:r>
            <a:r>
              <a:rPr lang="en-US" sz="1600" dirty="0">
                <a:solidFill>
                  <a:schemeClr val="tx2">
                    <a:lumMod val="40000"/>
                    <a:lumOff val="60000"/>
                  </a:schemeClr>
                </a:solidFill>
              </a:rPr>
              <a:t>://www.albertmohler.com/2013/08/12/the-wrath-of-god-was-satisfied-substitutionary-atonement-and-the-conservative-resurgence-in-the-southern-baptist-convention/ </a:t>
            </a:r>
          </a:p>
        </p:txBody>
      </p:sp>
    </p:spTree>
    <p:extLst>
      <p:ext uri="{BB962C8B-B14F-4D97-AF65-F5344CB8AC3E}">
        <p14:creationId xmlns:p14="http://schemas.microsoft.com/office/powerpoint/2010/main" val="2972875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JUSTICE</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Jesus said, “My kingdom is not of this world”? </a:t>
            </a:r>
            <a:r>
              <a:rPr lang="en-US" sz="1800" dirty="0">
                <a:solidFill>
                  <a:schemeClr val="accent2">
                    <a:lumMod val="60000"/>
                    <a:lumOff val="40000"/>
                  </a:schemeClr>
                </a:solidFill>
              </a:rPr>
              <a:t>(</a:t>
            </a:r>
            <a:r>
              <a:rPr lang="en-US" sz="1800" dirty="0" smtClean="0">
                <a:solidFill>
                  <a:schemeClr val="accent2">
                    <a:lumMod val="60000"/>
                    <a:lumOff val="40000"/>
                  </a:schemeClr>
                </a:solidFill>
              </a:rPr>
              <a:t>John </a:t>
            </a:r>
            <a:r>
              <a:rPr lang="en-US" sz="1800" dirty="0">
                <a:solidFill>
                  <a:schemeClr val="accent2">
                    <a:lumMod val="60000"/>
                    <a:lumOff val="40000"/>
                  </a:schemeClr>
                </a:solidFill>
              </a:rPr>
              <a:t>18:36) </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Is there a reason the Bible uses ferocious beasts to represent earthly governments, but a lamb represents Jesus? </a:t>
            </a: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Could it suggest something different about how the two systems operate? </a:t>
            </a:r>
          </a:p>
          <a:p>
            <a:pPr marL="800100" lvl="1" indent="-342900">
              <a:lnSpc>
                <a:spcPts val="2500"/>
              </a:lnSpc>
              <a:spcAft>
                <a:spcPts val="1200"/>
              </a:spcAft>
              <a:buFont typeface="Arial" panose="020B0604020202020204" pitchFamily="34" charset="0"/>
              <a:buChar char="•"/>
            </a:pPr>
            <a:r>
              <a:rPr lang="en-US" sz="2400" dirty="0">
                <a:solidFill>
                  <a:schemeClr val="bg1"/>
                </a:solidFill>
              </a:rPr>
              <a:t>Could </a:t>
            </a:r>
            <a:r>
              <a:rPr lang="en-US" sz="2400" b="1" dirty="0">
                <a:solidFill>
                  <a:schemeClr val="bg1"/>
                </a:solidFill>
              </a:rPr>
              <a:t>human</a:t>
            </a:r>
            <a:r>
              <a:rPr lang="en-US" sz="2400" dirty="0">
                <a:solidFill>
                  <a:schemeClr val="bg1"/>
                </a:solidFill>
              </a:rPr>
              <a:t> justice and </a:t>
            </a:r>
            <a:r>
              <a:rPr lang="en-US" sz="2400" b="1" dirty="0">
                <a:solidFill>
                  <a:schemeClr val="bg1"/>
                </a:solidFill>
              </a:rPr>
              <a:t>God’s</a:t>
            </a:r>
            <a:r>
              <a:rPr lang="en-US" sz="2400" dirty="0">
                <a:solidFill>
                  <a:schemeClr val="bg1"/>
                </a:solidFill>
              </a:rPr>
              <a:t> justice be different? </a:t>
            </a:r>
          </a:p>
        </p:txBody>
      </p:sp>
    </p:spTree>
    <p:extLst>
      <p:ext uri="{BB962C8B-B14F-4D97-AF65-F5344CB8AC3E}">
        <p14:creationId xmlns:p14="http://schemas.microsoft.com/office/powerpoint/2010/main" val="2612891038"/>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BAPTIST THEOLOGIAN - FISHER HUMPHREYS</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lnSpc>
                <a:spcPts val="2500"/>
              </a:lnSpc>
              <a:spcAft>
                <a:spcPts val="1200"/>
              </a:spcAft>
            </a:pPr>
            <a:endParaRPr lang="en-US" sz="2400" dirty="0" smtClean="0">
              <a:solidFill>
                <a:schemeClr val="bg1"/>
              </a:solidFill>
            </a:endParaRPr>
          </a:p>
          <a:p>
            <a:pPr lvl="1">
              <a:lnSpc>
                <a:spcPts val="2500"/>
              </a:lnSpc>
              <a:spcAft>
                <a:spcPts val="1200"/>
              </a:spcAft>
            </a:pPr>
            <a:endParaRPr lang="en-US" sz="2400" dirty="0">
              <a:solidFill>
                <a:schemeClr val="bg1"/>
              </a:solidFill>
            </a:endParaRPr>
          </a:p>
          <a:p>
            <a:pPr lvl="1">
              <a:lnSpc>
                <a:spcPts val="2500"/>
              </a:lnSpc>
              <a:spcAft>
                <a:spcPts val="1200"/>
              </a:spcAft>
            </a:pPr>
            <a:r>
              <a:rPr lang="en-US" sz="2400" dirty="0" smtClean="0">
                <a:solidFill>
                  <a:schemeClr val="bg1"/>
                </a:solidFill>
              </a:rPr>
              <a:t>he </a:t>
            </a:r>
            <a:r>
              <a:rPr lang="en-US" sz="2400" dirty="0">
                <a:solidFill>
                  <a:schemeClr val="bg1"/>
                </a:solidFill>
              </a:rPr>
              <a:t>approved of him. To put it another way, Jesus experienced the pain which a man might feel if he were being punished by God for great sins, </a:t>
            </a:r>
            <a:r>
              <a:rPr lang="en-US" sz="2400" b="1" dirty="0">
                <a:solidFill>
                  <a:srgbClr val="FFFF99"/>
                </a:solidFill>
              </a:rPr>
              <a:t>but he was not punished by God.</a:t>
            </a:r>
            <a:endParaRPr lang="en-US" sz="2200" b="1" dirty="0">
              <a:solidFill>
                <a:srgbClr val="FFFF99"/>
              </a:solidFill>
            </a:endParaRPr>
          </a:p>
        </p:txBody>
      </p:sp>
      <p:sp>
        <p:nvSpPr>
          <p:cNvPr id="4" name="TextBox 3"/>
          <p:cNvSpPr txBox="1"/>
          <p:nvPr/>
        </p:nvSpPr>
        <p:spPr>
          <a:xfrm>
            <a:off x="1143000" y="4297680"/>
            <a:ext cx="7315200" cy="710707"/>
          </a:xfrm>
          <a:prstGeom prst="rect">
            <a:avLst/>
          </a:prstGeom>
          <a:noFill/>
        </p:spPr>
        <p:txBody>
          <a:bodyPr wrap="square" rtlCol="0">
            <a:spAutoFit/>
          </a:bodyPr>
          <a:lstStyle/>
          <a:p>
            <a:pPr algn="r">
              <a:lnSpc>
                <a:spcPts val="1600"/>
              </a:lnSpc>
              <a:spcAft>
                <a:spcPts val="1200"/>
              </a:spcAft>
            </a:pPr>
            <a:r>
              <a:rPr lang="en-US" sz="1600" dirty="0" smtClean="0">
                <a:solidFill>
                  <a:schemeClr val="tx2">
                    <a:lumMod val="40000"/>
                    <a:lumOff val="60000"/>
                  </a:schemeClr>
                </a:solidFill>
              </a:rPr>
              <a:t>http</a:t>
            </a:r>
            <a:r>
              <a:rPr lang="en-US" sz="1600" dirty="0">
                <a:solidFill>
                  <a:schemeClr val="tx2">
                    <a:lumMod val="40000"/>
                    <a:lumOff val="60000"/>
                  </a:schemeClr>
                </a:solidFill>
              </a:rPr>
              <a:t>://www.albertmohler.com/2013/08/12/the-wrath-of-god-was-satisfied-substitutionary-atonement-and-the-conservative-resurgence-in-the-southern-baptist-convention/ </a:t>
            </a:r>
          </a:p>
        </p:txBody>
      </p:sp>
    </p:spTree>
    <p:extLst>
      <p:ext uri="{BB962C8B-B14F-4D97-AF65-F5344CB8AC3E}">
        <p14:creationId xmlns:p14="http://schemas.microsoft.com/office/powerpoint/2010/main" val="2232220314"/>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CHARISMATIC THEOLOGIAN - DEREK FLOOD</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b="1" dirty="0">
                <a:solidFill>
                  <a:srgbClr val="FFFF99"/>
                </a:solidFill>
              </a:rPr>
              <a:t>We think</a:t>
            </a:r>
            <a:r>
              <a:rPr lang="en-US" sz="2400" dirty="0">
                <a:solidFill>
                  <a:schemeClr val="bg1"/>
                </a:solidFill>
              </a:rPr>
              <a:t> that the gospel is rooted in the idea that </a:t>
            </a:r>
            <a:r>
              <a:rPr lang="en-US" sz="2400" b="1" dirty="0">
                <a:solidFill>
                  <a:srgbClr val="FFFF99"/>
                </a:solidFill>
              </a:rPr>
              <a:t>Jesus had to die to fulfill the ‘demands’ of (punitive) justice</a:t>
            </a:r>
            <a:r>
              <a:rPr lang="en-US" sz="2400" dirty="0">
                <a:solidFill>
                  <a:schemeClr val="bg1"/>
                </a:solidFill>
              </a:rPr>
              <a:t>. This is an understanding of the atonement known as penal substitution, “penal” meaning punish, and “substitution” </a:t>
            </a:r>
            <a:r>
              <a:rPr lang="en-US" sz="2400" b="1" dirty="0">
                <a:solidFill>
                  <a:srgbClr val="FFFF99"/>
                </a:solidFill>
              </a:rPr>
              <a:t>meaning that Jesus is punished instead of us</a:t>
            </a:r>
            <a:r>
              <a:rPr lang="en-US" sz="2400" dirty="0" smtClean="0">
                <a:solidFill>
                  <a:schemeClr val="bg1"/>
                </a:solidFill>
              </a:rPr>
              <a:t>…</a:t>
            </a:r>
          </a:p>
          <a:p>
            <a:pPr>
              <a:lnSpc>
                <a:spcPts val="2500"/>
              </a:lnSpc>
              <a:spcAft>
                <a:spcPts val="1200"/>
              </a:spcAft>
            </a:pPr>
            <a:r>
              <a:rPr lang="en-US" sz="2400" dirty="0" smtClean="0">
                <a:solidFill>
                  <a:schemeClr val="bg1"/>
                </a:solidFill>
              </a:rPr>
              <a:t>What I propose is that the above </a:t>
            </a:r>
            <a:r>
              <a:rPr lang="en-US" sz="2400" b="1" dirty="0" smtClean="0">
                <a:solidFill>
                  <a:srgbClr val="FFFF99"/>
                </a:solidFill>
              </a:rPr>
              <a:t>is not at all what the Bible teaches</a:t>
            </a:r>
            <a:r>
              <a:rPr lang="en-US" sz="2400" dirty="0" smtClean="0">
                <a:solidFill>
                  <a:schemeClr val="bg1"/>
                </a:solidFill>
              </a:rPr>
              <a:t>,...</a:t>
            </a:r>
            <a:endParaRPr lang="en-US" sz="2400" dirty="0">
              <a:solidFill>
                <a:schemeClr val="bg1"/>
              </a:solidFill>
            </a:endParaRPr>
          </a:p>
        </p:txBody>
      </p:sp>
      <p:sp>
        <p:nvSpPr>
          <p:cNvPr id="4" name="TextBox 3"/>
          <p:cNvSpPr txBox="1"/>
          <p:nvPr/>
        </p:nvSpPr>
        <p:spPr>
          <a:xfrm>
            <a:off x="1143000" y="4480560"/>
            <a:ext cx="7315200" cy="505523"/>
          </a:xfrm>
          <a:prstGeom prst="rect">
            <a:avLst/>
          </a:prstGeom>
          <a:noFill/>
        </p:spPr>
        <p:txBody>
          <a:bodyPr wrap="square" rtlCol="0">
            <a:spAutoFit/>
          </a:bodyPr>
          <a:lstStyle/>
          <a:p>
            <a:pPr algn="r">
              <a:lnSpc>
                <a:spcPts val="1600"/>
              </a:lnSpc>
              <a:spcAft>
                <a:spcPts val="1200"/>
              </a:spcAft>
            </a:pPr>
            <a:r>
              <a:rPr lang="en-US" sz="1600" dirty="0" smtClean="0">
                <a:solidFill>
                  <a:schemeClr val="tx2">
                    <a:lumMod val="40000"/>
                    <a:lumOff val="60000"/>
                  </a:schemeClr>
                </a:solidFill>
              </a:rPr>
              <a:t>Derek Flood, </a:t>
            </a:r>
            <a:r>
              <a:rPr lang="en-US" sz="1600" i="1" dirty="0" smtClean="0">
                <a:solidFill>
                  <a:schemeClr val="tx2">
                    <a:lumMod val="40000"/>
                    <a:lumOff val="60000"/>
                  </a:schemeClr>
                </a:solidFill>
              </a:rPr>
              <a:t>Healing </a:t>
            </a:r>
            <a:r>
              <a:rPr lang="en-US" sz="1600" i="1" dirty="0">
                <a:solidFill>
                  <a:schemeClr val="tx2">
                    <a:lumMod val="40000"/>
                    <a:lumOff val="60000"/>
                  </a:schemeClr>
                </a:solidFill>
              </a:rPr>
              <a:t>the </a:t>
            </a:r>
            <a:r>
              <a:rPr lang="en-US" sz="1600" i="1" dirty="0" smtClean="0">
                <a:solidFill>
                  <a:schemeClr val="tx2">
                    <a:lumMod val="40000"/>
                    <a:lumOff val="60000"/>
                  </a:schemeClr>
                </a:solidFill>
              </a:rPr>
              <a:t>Gospel: A </a:t>
            </a:r>
            <a:r>
              <a:rPr lang="en-US" sz="1600" i="1" dirty="0">
                <a:solidFill>
                  <a:schemeClr val="tx2">
                    <a:lumMod val="40000"/>
                    <a:lumOff val="60000"/>
                  </a:schemeClr>
                </a:solidFill>
              </a:rPr>
              <a:t>Radical Vision for Grace, Justice, and the Cross</a:t>
            </a:r>
            <a:r>
              <a:rPr lang="en-US" sz="1600" dirty="0">
                <a:solidFill>
                  <a:schemeClr val="tx2">
                    <a:lumMod val="40000"/>
                    <a:lumOff val="60000"/>
                  </a:schemeClr>
                </a:solidFill>
              </a:rPr>
              <a:t>, </a:t>
            </a:r>
            <a:r>
              <a:rPr lang="en-US" sz="1600" dirty="0" err="1">
                <a:solidFill>
                  <a:schemeClr val="tx2">
                    <a:lumMod val="40000"/>
                    <a:lumOff val="60000"/>
                  </a:schemeClr>
                </a:solidFill>
              </a:rPr>
              <a:t>Wipf</a:t>
            </a:r>
            <a:r>
              <a:rPr lang="en-US" sz="1600" dirty="0">
                <a:solidFill>
                  <a:schemeClr val="tx2">
                    <a:lumMod val="40000"/>
                    <a:lumOff val="60000"/>
                  </a:schemeClr>
                </a:solidFill>
              </a:rPr>
              <a:t> &amp; Stock </a:t>
            </a:r>
            <a:r>
              <a:rPr lang="en-US" sz="1600" dirty="0" smtClean="0">
                <a:solidFill>
                  <a:schemeClr val="tx2">
                    <a:lumMod val="40000"/>
                    <a:lumOff val="60000"/>
                  </a:schemeClr>
                </a:solidFill>
              </a:rPr>
              <a:t>Publishing,  2012, p. 8.</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3784781166"/>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CHARISMATIC THEOLOGIAN - DEREK FLOOD</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dirty="0">
                <a:solidFill>
                  <a:schemeClr val="bg1"/>
                </a:solidFill>
              </a:rPr>
              <a:t>and instead is a result </a:t>
            </a:r>
            <a:r>
              <a:rPr lang="en-US" sz="2400" dirty="0" smtClean="0">
                <a:solidFill>
                  <a:schemeClr val="bg1"/>
                </a:solidFill>
              </a:rPr>
              <a:t>of people </a:t>
            </a:r>
            <a:r>
              <a:rPr lang="en-US" sz="2400" b="1" dirty="0">
                <a:solidFill>
                  <a:srgbClr val="FFFF99"/>
                </a:solidFill>
              </a:rPr>
              <a:t>projecting their worldly understanding of punitive justice </a:t>
            </a:r>
            <a:r>
              <a:rPr lang="en-US" sz="2400" dirty="0">
                <a:solidFill>
                  <a:schemeClr val="bg1"/>
                </a:solidFill>
              </a:rPr>
              <a:t>onto the biblical text. The New Testament, in contrast, is actually a critique of punitive justice. It presents it as a problem to be solved, not as a means to the solution. The problem of wrath (that is, punitive justice) is overcome through the cross, </a:t>
            </a:r>
            <a:r>
              <a:rPr lang="en-US" sz="2400" b="1" dirty="0">
                <a:solidFill>
                  <a:srgbClr val="FFFF99"/>
                </a:solidFill>
              </a:rPr>
              <a:t>which is an act of restoration –</a:t>
            </a:r>
            <a:r>
              <a:rPr lang="en-US" sz="2400" dirty="0">
                <a:solidFill>
                  <a:schemeClr val="bg1"/>
                </a:solidFill>
              </a:rPr>
              <a:t> </a:t>
            </a:r>
          </a:p>
        </p:txBody>
      </p:sp>
      <p:sp>
        <p:nvSpPr>
          <p:cNvPr id="4" name="TextBox 3"/>
          <p:cNvSpPr txBox="1"/>
          <p:nvPr/>
        </p:nvSpPr>
        <p:spPr>
          <a:xfrm>
            <a:off x="1143000" y="4480560"/>
            <a:ext cx="7315200" cy="505523"/>
          </a:xfrm>
          <a:prstGeom prst="rect">
            <a:avLst/>
          </a:prstGeom>
          <a:noFill/>
        </p:spPr>
        <p:txBody>
          <a:bodyPr wrap="square" rtlCol="0">
            <a:spAutoFit/>
          </a:bodyPr>
          <a:lstStyle/>
          <a:p>
            <a:pPr algn="r">
              <a:lnSpc>
                <a:spcPts val="1600"/>
              </a:lnSpc>
              <a:spcAft>
                <a:spcPts val="1200"/>
              </a:spcAft>
            </a:pPr>
            <a:r>
              <a:rPr lang="en-US" sz="1600" dirty="0" smtClean="0">
                <a:solidFill>
                  <a:schemeClr val="tx2">
                    <a:lumMod val="40000"/>
                    <a:lumOff val="60000"/>
                  </a:schemeClr>
                </a:solidFill>
              </a:rPr>
              <a:t>Derek Flood, </a:t>
            </a:r>
            <a:r>
              <a:rPr lang="en-US" sz="1600" i="1" dirty="0" smtClean="0">
                <a:solidFill>
                  <a:schemeClr val="tx2">
                    <a:lumMod val="40000"/>
                    <a:lumOff val="60000"/>
                  </a:schemeClr>
                </a:solidFill>
              </a:rPr>
              <a:t>Healing </a:t>
            </a:r>
            <a:r>
              <a:rPr lang="en-US" sz="1600" i="1" dirty="0">
                <a:solidFill>
                  <a:schemeClr val="tx2">
                    <a:lumMod val="40000"/>
                    <a:lumOff val="60000"/>
                  </a:schemeClr>
                </a:solidFill>
              </a:rPr>
              <a:t>the </a:t>
            </a:r>
            <a:r>
              <a:rPr lang="en-US" sz="1600" i="1" dirty="0" smtClean="0">
                <a:solidFill>
                  <a:schemeClr val="tx2">
                    <a:lumMod val="40000"/>
                    <a:lumOff val="60000"/>
                  </a:schemeClr>
                </a:solidFill>
              </a:rPr>
              <a:t>Gospel: A </a:t>
            </a:r>
            <a:r>
              <a:rPr lang="en-US" sz="1600" i="1" dirty="0">
                <a:solidFill>
                  <a:schemeClr val="tx2">
                    <a:lumMod val="40000"/>
                    <a:lumOff val="60000"/>
                  </a:schemeClr>
                </a:solidFill>
              </a:rPr>
              <a:t>Radical Vision for Grace, Justice, and the Cross</a:t>
            </a:r>
            <a:r>
              <a:rPr lang="en-US" sz="1600" dirty="0">
                <a:solidFill>
                  <a:schemeClr val="tx2">
                    <a:lumMod val="40000"/>
                    <a:lumOff val="60000"/>
                  </a:schemeClr>
                </a:solidFill>
              </a:rPr>
              <a:t>, </a:t>
            </a:r>
            <a:r>
              <a:rPr lang="en-US" sz="1600" dirty="0" err="1">
                <a:solidFill>
                  <a:schemeClr val="tx2">
                    <a:lumMod val="40000"/>
                    <a:lumOff val="60000"/>
                  </a:schemeClr>
                </a:solidFill>
              </a:rPr>
              <a:t>Wipf</a:t>
            </a:r>
            <a:r>
              <a:rPr lang="en-US" sz="1600" dirty="0">
                <a:solidFill>
                  <a:schemeClr val="tx2">
                    <a:lumMod val="40000"/>
                    <a:lumOff val="60000"/>
                  </a:schemeClr>
                </a:solidFill>
              </a:rPr>
              <a:t> &amp; Stock </a:t>
            </a:r>
            <a:r>
              <a:rPr lang="en-US" sz="1600" dirty="0" smtClean="0">
                <a:solidFill>
                  <a:schemeClr val="tx2">
                    <a:lumMod val="40000"/>
                    <a:lumOff val="60000"/>
                  </a:schemeClr>
                </a:solidFill>
              </a:rPr>
              <a:t>Publishing,  2012, p. 8.</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293909338"/>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CHARISMATIC THEOLOGIAN - DEREK FLOOD</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b="1" dirty="0">
                <a:solidFill>
                  <a:srgbClr val="FFFF99"/>
                </a:solidFill>
              </a:rPr>
              <a:t>restoring humanity to a right relationship with God</a:t>
            </a:r>
            <a:r>
              <a:rPr lang="en-US" sz="2400" dirty="0">
                <a:solidFill>
                  <a:schemeClr val="bg1"/>
                </a:solidFill>
              </a:rPr>
              <a:t>. In other words, </a:t>
            </a:r>
            <a:r>
              <a:rPr lang="en-US" sz="2400" b="1" dirty="0">
                <a:solidFill>
                  <a:srgbClr val="FFFF99"/>
                </a:solidFill>
              </a:rPr>
              <a:t>restorative justice </a:t>
            </a:r>
            <a:r>
              <a:rPr lang="en-US" sz="2400" dirty="0">
                <a:solidFill>
                  <a:schemeClr val="bg1"/>
                </a:solidFill>
              </a:rPr>
              <a:t>is how God in Christ acts to </a:t>
            </a:r>
            <a:r>
              <a:rPr lang="en-US" sz="2400" b="1" dirty="0">
                <a:solidFill>
                  <a:srgbClr val="FFFF99"/>
                </a:solidFill>
              </a:rPr>
              <a:t>heal</a:t>
            </a:r>
            <a:r>
              <a:rPr lang="en-US" sz="2400" dirty="0">
                <a:solidFill>
                  <a:schemeClr val="bg1"/>
                </a:solidFill>
              </a:rPr>
              <a:t> the problem of punitive justice. </a:t>
            </a:r>
          </a:p>
          <a:p>
            <a:pPr>
              <a:lnSpc>
                <a:spcPts val="2500"/>
              </a:lnSpc>
              <a:spcAft>
                <a:spcPts val="1200"/>
              </a:spcAft>
            </a:pPr>
            <a:r>
              <a:rPr lang="en-US" sz="2400" dirty="0">
                <a:solidFill>
                  <a:schemeClr val="bg1"/>
                </a:solidFill>
              </a:rPr>
              <a:t>Love is not in conflict with justice, </a:t>
            </a:r>
            <a:r>
              <a:rPr lang="en-US" sz="2400" b="1" dirty="0">
                <a:solidFill>
                  <a:srgbClr val="FFFF99"/>
                </a:solidFill>
              </a:rPr>
              <a:t>love is how justice comes about</a:t>
            </a:r>
            <a:r>
              <a:rPr lang="en-US" sz="2400" dirty="0">
                <a:solidFill>
                  <a:schemeClr val="bg1"/>
                </a:solidFill>
              </a:rPr>
              <a:t> because the New Testament </a:t>
            </a:r>
            <a:r>
              <a:rPr lang="en-US" sz="2400" b="1" dirty="0">
                <a:solidFill>
                  <a:srgbClr val="FFFF99"/>
                </a:solidFill>
              </a:rPr>
              <a:t>understanding of justice is ultimately not about punishment, but about making things right again</a:t>
            </a:r>
            <a:r>
              <a:rPr lang="en-US" sz="2400" dirty="0">
                <a:solidFill>
                  <a:schemeClr val="bg1"/>
                </a:solidFill>
              </a:rPr>
              <a:t>.</a:t>
            </a:r>
          </a:p>
        </p:txBody>
      </p:sp>
      <p:sp>
        <p:nvSpPr>
          <p:cNvPr id="4" name="TextBox 3"/>
          <p:cNvSpPr txBox="1"/>
          <p:nvPr/>
        </p:nvSpPr>
        <p:spPr>
          <a:xfrm>
            <a:off x="1143000" y="4480560"/>
            <a:ext cx="7315200" cy="505523"/>
          </a:xfrm>
          <a:prstGeom prst="rect">
            <a:avLst/>
          </a:prstGeom>
          <a:noFill/>
        </p:spPr>
        <p:txBody>
          <a:bodyPr wrap="square" rtlCol="0">
            <a:spAutoFit/>
          </a:bodyPr>
          <a:lstStyle/>
          <a:p>
            <a:pPr algn="r">
              <a:lnSpc>
                <a:spcPts val="1600"/>
              </a:lnSpc>
              <a:spcAft>
                <a:spcPts val="1200"/>
              </a:spcAft>
            </a:pPr>
            <a:r>
              <a:rPr lang="en-US" sz="1600" dirty="0" smtClean="0">
                <a:solidFill>
                  <a:schemeClr val="tx2">
                    <a:lumMod val="40000"/>
                    <a:lumOff val="60000"/>
                  </a:schemeClr>
                </a:solidFill>
              </a:rPr>
              <a:t>Derek Flood, </a:t>
            </a:r>
            <a:r>
              <a:rPr lang="en-US" sz="1600" i="1" dirty="0" smtClean="0">
                <a:solidFill>
                  <a:schemeClr val="tx2">
                    <a:lumMod val="40000"/>
                    <a:lumOff val="60000"/>
                  </a:schemeClr>
                </a:solidFill>
              </a:rPr>
              <a:t>Healing </a:t>
            </a:r>
            <a:r>
              <a:rPr lang="en-US" sz="1600" i="1" dirty="0">
                <a:solidFill>
                  <a:schemeClr val="tx2">
                    <a:lumMod val="40000"/>
                    <a:lumOff val="60000"/>
                  </a:schemeClr>
                </a:solidFill>
              </a:rPr>
              <a:t>the </a:t>
            </a:r>
            <a:r>
              <a:rPr lang="en-US" sz="1600" i="1" dirty="0" smtClean="0">
                <a:solidFill>
                  <a:schemeClr val="tx2">
                    <a:lumMod val="40000"/>
                    <a:lumOff val="60000"/>
                  </a:schemeClr>
                </a:solidFill>
              </a:rPr>
              <a:t>Gospel: A </a:t>
            </a:r>
            <a:r>
              <a:rPr lang="en-US" sz="1600" i="1" dirty="0">
                <a:solidFill>
                  <a:schemeClr val="tx2">
                    <a:lumMod val="40000"/>
                    <a:lumOff val="60000"/>
                  </a:schemeClr>
                </a:solidFill>
              </a:rPr>
              <a:t>Radical Vision for Grace, Justice, and the Cross</a:t>
            </a:r>
            <a:r>
              <a:rPr lang="en-US" sz="1600" dirty="0">
                <a:solidFill>
                  <a:schemeClr val="tx2">
                    <a:lumMod val="40000"/>
                    <a:lumOff val="60000"/>
                  </a:schemeClr>
                </a:solidFill>
              </a:rPr>
              <a:t>, </a:t>
            </a:r>
            <a:r>
              <a:rPr lang="en-US" sz="1600" dirty="0" err="1">
                <a:solidFill>
                  <a:schemeClr val="tx2">
                    <a:lumMod val="40000"/>
                    <a:lumOff val="60000"/>
                  </a:schemeClr>
                </a:solidFill>
              </a:rPr>
              <a:t>Wipf</a:t>
            </a:r>
            <a:r>
              <a:rPr lang="en-US" sz="1600" dirty="0">
                <a:solidFill>
                  <a:schemeClr val="tx2">
                    <a:lumMod val="40000"/>
                    <a:lumOff val="60000"/>
                  </a:schemeClr>
                </a:solidFill>
              </a:rPr>
              <a:t> &amp; Stock </a:t>
            </a:r>
            <a:r>
              <a:rPr lang="en-US" sz="1600" dirty="0" smtClean="0">
                <a:solidFill>
                  <a:schemeClr val="tx2">
                    <a:lumMod val="40000"/>
                    <a:lumOff val="60000"/>
                  </a:schemeClr>
                </a:solidFill>
              </a:rPr>
              <a:t>Publishing,  2012, p. 8.</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108050542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EVANGELICAL - PHILIP YANCEY </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lnSpc>
                <a:spcPts val="2500"/>
              </a:lnSpc>
              <a:spcAft>
                <a:spcPts val="1200"/>
              </a:spcAft>
            </a:pPr>
            <a:endParaRPr lang="en-US" sz="2400" dirty="0" smtClean="0">
              <a:solidFill>
                <a:schemeClr val="bg1"/>
              </a:solidFill>
            </a:endParaRPr>
          </a:p>
          <a:p>
            <a:pPr>
              <a:lnSpc>
                <a:spcPts val="2500"/>
              </a:lnSpc>
              <a:spcAft>
                <a:spcPts val="1200"/>
              </a:spcAft>
            </a:pPr>
            <a:r>
              <a:rPr lang="en-US" sz="2400" dirty="0" smtClean="0">
                <a:solidFill>
                  <a:schemeClr val="bg1"/>
                </a:solidFill>
              </a:rPr>
              <a:t>Because </a:t>
            </a:r>
            <a:r>
              <a:rPr lang="en-US" sz="2400" dirty="0">
                <a:solidFill>
                  <a:schemeClr val="bg1"/>
                </a:solidFill>
              </a:rPr>
              <a:t>of Jesus</a:t>
            </a:r>
            <a:r>
              <a:rPr lang="en-US" sz="2400" dirty="0" smtClean="0">
                <a:solidFill>
                  <a:schemeClr val="bg1"/>
                </a:solidFill>
              </a:rPr>
              <a:t>... </a:t>
            </a:r>
            <a:r>
              <a:rPr lang="en-US" sz="2400" b="1" dirty="0" smtClean="0">
                <a:solidFill>
                  <a:srgbClr val="FFFF99"/>
                </a:solidFill>
              </a:rPr>
              <a:t>I </a:t>
            </a:r>
            <a:r>
              <a:rPr lang="en-US" sz="2400" b="1" dirty="0">
                <a:solidFill>
                  <a:srgbClr val="FFFF99"/>
                </a:solidFill>
              </a:rPr>
              <a:t>must adjust my instinctive notions about God</a:t>
            </a:r>
            <a:r>
              <a:rPr lang="en-US" sz="2400" dirty="0">
                <a:solidFill>
                  <a:schemeClr val="bg1"/>
                </a:solidFill>
              </a:rPr>
              <a:t>. Perhaps that lay at the heart of his mission? Jesus reveals a God who comes in search of us, a God who makes room for our freedom even when it costs the Son’s life, a God who is vulnerable. </a:t>
            </a:r>
            <a:r>
              <a:rPr lang="en-US" sz="2400" b="1" dirty="0">
                <a:solidFill>
                  <a:srgbClr val="FFFF99"/>
                </a:solidFill>
              </a:rPr>
              <a:t>Above all, Jesus reveals a God who is love</a:t>
            </a:r>
            <a:r>
              <a:rPr lang="en-US" sz="2400" dirty="0">
                <a:solidFill>
                  <a:schemeClr val="bg1"/>
                </a:solidFill>
              </a:rPr>
              <a:t>.</a:t>
            </a:r>
          </a:p>
        </p:txBody>
      </p:sp>
      <p:sp>
        <p:nvSpPr>
          <p:cNvPr id="4" name="TextBox 3"/>
          <p:cNvSpPr txBox="1"/>
          <p:nvPr/>
        </p:nvSpPr>
        <p:spPr>
          <a:xfrm>
            <a:off x="1143000" y="4480560"/>
            <a:ext cx="7315200" cy="300339"/>
          </a:xfrm>
          <a:prstGeom prst="rect">
            <a:avLst/>
          </a:prstGeom>
          <a:noFill/>
        </p:spPr>
        <p:txBody>
          <a:bodyPr wrap="square" rtlCol="0">
            <a:spAutoFit/>
          </a:bodyPr>
          <a:lstStyle/>
          <a:p>
            <a:pPr algn="r">
              <a:lnSpc>
                <a:spcPts val="1600"/>
              </a:lnSpc>
              <a:spcAft>
                <a:spcPts val="1200"/>
              </a:spcAft>
            </a:pPr>
            <a:r>
              <a:rPr lang="en-US" sz="1600" dirty="0">
                <a:solidFill>
                  <a:schemeClr val="tx2">
                    <a:lumMod val="40000"/>
                    <a:lumOff val="60000"/>
                  </a:schemeClr>
                </a:solidFill>
              </a:rPr>
              <a:t>Philip Yancey, </a:t>
            </a:r>
            <a:r>
              <a:rPr lang="en-US" sz="1600" i="1" dirty="0">
                <a:solidFill>
                  <a:schemeClr val="tx2">
                    <a:lumMod val="40000"/>
                    <a:lumOff val="60000"/>
                  </a:schemeClr>
                </a:solidFill>
              </a:rPr>
              <a:t>What’s So Amazing about Grace, </a:t>
            </a:r>
            <a:r>
              <a:rPr lang="en-US" sz="1600" dirty="0">
                <a:solidFill>
                  <a:schemeClr val="tx2">
                    <a:lumMod val="40000"/>
                    <a:lumOff val="60000"/>
                  </a:schemeClr>
                </a:solidFill>
              </a:rPr>
              <a:t>Zondervan, </a:t>
            </a:r>
            <a:r>
              <a:rPr lang="en-US" sz="1600" dirty="0" smtClean="0">
                <a:solidFill>
                  <a:schemeClr val="tx2">
                    <a:lumMod val="40000"/>
                    <a:lumOff val="60000"/>
                  </a:schemeClr>
                </a:solidFill>
              </a:rPr>
              <a:t>2002.</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4026645765"/>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ANGLICAN SCHOLAR - JB PHILLIPS</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lnSpc>
                <a:spcPts val="2500"/>
              </a:lnSpc>
              <a:spcAft>
                <a:spcPts val="1200"/>
              </a:spcAft>
            </a:pPr>
            <a:endParaRPr lang="en-US" sz="2400" dirty="0" smtClean="0">
              <a:solidFill>
                <a:schemeClr val="bg1"/>
              </a:solidFill>
            </a:endParaRPr>
          </a:p>
          <a:p>
            <a:pPr>
              <a:lnSpc>
                <a:spcPts val="2500"/>
              </a:lnSpc>
              <a:spcAft>
                <a:spcPts val="1200"/>
              </a:spcAft>
            </a:pPr>
            <a:r>
              <a:rPr lang="en-US" sz="2400" dirty="0" smtClean="0">
                <a:solidFill>
                  <a:schemeClr val="bg1"/>
                </a:solidFill>
              </a:rPr>
              <a:t>Jesus </a:t>
            </a:r>
            <a:r>
              <a:rPr lang="en-US" sz="2400" dirty="0">
                <a:solidFill>
                  <a:schemeClr val="bg1"/>
                </a:solidFill>
              </a:rPr>
              <a:t>once declared that God is good to the ungrateful and the wicked Luke 6:35 and I remember preaching a sermon on this text to a horrified and even astonished congregation who simply refused to believe in this astounding liberality of God. That God should be in a state of constant fury with the wicked seemed to them only right and proper, </a:t>
            </a:r>
            <a:r>
              <a:rPr lang="en-US" sz="2400" dirty="0" smtClean="0">
                <a:solidFill>
                  <a:schemeClr val="bg1"/>
                </a:solidFill>
              </a:rPr>
              <a:t>...</a:t>
            </a:r>
            <a:endParaRPr lang="en-US" sz="2400" dirty="0">
              <a:solidFill>
                <a:schemeClr val="bg1"/>
              </a:solidFill>
            </a:endParaRPr>
          </a:p>
        </p:txBody>
      </p:sp>
      <p:sp>
        <p:nvSpPr>
          <p:cNvPr id="4" name="TextBox 3"/>
          <p:cNvSpPr txBox="1"/>
          <p:nvPr/>
        </p:nvSpPr>
        <p:spPr>
          <a:xfrm>
            <a:off x="1143000" y="4019550"/>
            <a:ext cx="7315200" cy="300339"/>
          </a:xfrm>
          <a:prstGeom prst="rect">
            <a:avLst/>
          </a:prstGeom>
          <a:noFill/>
        </p:spPr>
        <p:txBody>
          <a:bodyPr wrap="square" rtlCol="0">
            <a:spAutoFit/>
          </a:bodyPr>
          <a:lstStyle/>
          <a:p>
            <a:pPr algn="r">
              <a:lnSpc>
                <a:spcPts val="1600"/>
              </a:lnSpc>
              <a:spcAft>
                <a:spcPts val="1200"/>
              </a:spcAft>
            </a:pPr>
            <a:r>
              <a:rPr lang="en-US" sz="1600"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3527159705"/>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ANGLICAN SCHOLAR - JB PHILLIPS</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lnSpc>
                <a:spcPts val="2500"/>
              </a:lnSpc>
              <a:spcAft>
                <a:spcPts val="1200"/>
              </a:spcAft>
            </a:pPr>
            <a:endParaRPr lang="en-US" sz="2400" dirty="0" smtClean="0">
              <a:solidFill>
                <a:schemeClr val="bg1"/>
              </a:solidFill>
            </a:endParaRPr>
          </a:p>
          <a:p>
            <a:pPr>
              <a:lnSpc>
                <a:spcPts val="2500"/>
              </a:lnSpc>
              <a:spcAft>
                <a:spcPts val="1200"/>
              </a:spcAft>
            </a:pPr>
            <a:r>
              <a:rPr lang="en-US" sz="2400" dirty="0">
                <a:solidFill>
                  <a:schemeClr val="bg1"/>
                </a:solidFill>
              </a:rPr>
              <a:t>but that God should be kind towards those who were defying or disobeying His laws seemed to them a monstrous injustice. Yet I was but quoting the Son of God Himself, and I only comment here that the terrifying risks that God takes are part of His Nature. We do not need to explain or modify His unremitting love towards mankind.</a:t>
            </a:r>
          </a:p>
        </p:txBody>
      </p:sp>
      <p:sp>
        <p:nvSpPr>
          <p:cNvPr id="4" name="TextBox 3"/>
          <p:cNvSpPr txBox="1"/>
          <p:nvPr/>
        </p:nvSpPr>
        <p:spPr>
          <a:xfrm>
            <a:off x="1143000" y="4019550"/>
            <a:ext cx="7315200" cy="300339"/>
          </a:xfrm>
          <a:prstGeom prst="rect">
            <a:avLst/>
          </a:prstGeom>
          <a:noFill/>
        </p:spPr>
        <p:txBody>
          <a:bodyPr wrap="square" rtlCol="0">
            <a:spAutoFit/>
          </a:bodyPr>
          <a:lstStyle/>
          <a:p>
            <a:pPr algn="r">
              <a:lnSpc>
                <a:spcPts val="1600"/>
              </a:lnSpc>
              <a:spcAft>
                <a:spcPts val="1200"/>
              </a:spcAft>
            </a:pPr>
            <a:r>
              <a:rPr lang="en-US" sz="1600"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4063470629"/>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SDA FOUNDER – ELLEN G. WHITE</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dirty="0">
                <a:solidFill>
                  <a:schemeClr val="bg1"/>
                </a:solidFill>
              </a:rPr>
              <a:t>While </a:t>
            </a:r>
            <a:r>
              <a:rPr lang="en-US" sz="2400" b="1" dirty="0">
                <a:solidFill>
                  <a:srgbClr val="FFFF99"/>
                </a:solidFill>
              </a:rPr>
              <a:t>God has desired to teach men that from His own love comes the Gift which reconciles them to Himself, the archenemy of mankind has endeavored to represent God as one who delights in their destruction</a:t>
            </a:r>
            <a:r>
              <a:rPr lang="en-US" sz="2400" dirty="0">
                <a:solidFill>
                  <a:schemeClr val="bg1"/>
                </a:solidFill>
              </a:rPr>
              <a:t>. Thus the sacrifices and the ordinances </a:t>
            </a:r>
            <a:r>
              <a:rPr lang="en-US" sz="2400" b="1" dirty="0">
                <a:solidFill>
                  <a:srgbClr val="FFFF99"/>
                </a:solidFill>
              </a:rPr>
              <a:t>designed of Heaven to reveal divine love have been perverted to serve as means whereby sinners have </a:t>
            </a:r>
            <a:r>
              <a:rPr lang="en-US" sz="2400" b="1" u="sng" dirty="0">
                <a:solidFill>
                  <a:srgbClr val="FFFF99"/>
                </a:solidFill>
              </a:rPr>
              <a:t>vainly hoped to propitiate</a:t>
            </a:r>
            <a:r>
              <a:rPr lang="en-US" sz="2400" b="1" dirty="0">
                <a:solidFill>
                  <a:srgbClr val="FFFF99"/>
                </a:solidFill>
              </a:rPr>
              <a:t>, with gifts and good works, </a:t>
            </a:r>
            <a:r>
              <a:rPr lang="en-US" sz="2400" b="1" u="sng" dirty="0">
                <a:solidFill>
                  <a:srgbClr val="FFFF99"/>
                </a:solidFill>
              </a:rPr>
              <a:t>the wrath of an offended God</a:t>
            </a:r>
            <a:r>
              <a:rPr lang="en-US" sz="2400" dirty="0">
                <a:solidFill>
                  <a:schemeClr val="bg1"/>
                </a:solidFill>
              </a:rPr>
              <a:t>.</a:t>
            </a:r>
          </a:p>
        </p:txBody>
      </p:sp>
      <p:sp>
        <p:nvSpPr>
          <p:cNvPr id="4" name="TextBox 3"/>
          <p:cNvSpPr txBox="1"/>
          <p:nvPr/>
        </p:nvSpPr>
        <p:spPr>
          <a:xfrm>
            <a:off x="1143000" y="4480560"/>
            <a:ext cx="7315200" cy="300339"/>
          </a:xfrm>
          <a:prstGeom prst="rect">
            <a:avLst/>
          </a:prstGeom>
          <a:noFill/>
        </p:spPr>
        <p:txBody>
          <a:bodyPr wrap="square" rtlCol="0">
            <a:spAutoFit/>
          </a:bodyPr>
          <a:lstStyle/>
          <a:p>
            <a:pPr algn="r">
              <a:lnSpc>
                <a:spcPts val="1600"/>
              </a:lnSpc>
              <a:spcAft>
                <a:spcPts val="1200"/>
              </a:spcAft>
            </a:pPr>
            <a:r>
              <a:rPr lang="en-US" sz="1600" dirty="0" smtClean="0">
                <a:solidFill>
                  <a:schemeClr val="tx2">
                    <a:lumMod val="40000"/>
                    <a:lumOff val="60000"/>
                  </a:schemeClr>
                </a:solidFill>
              </a:rPr>
              <a:t> E.G. White, </a:t>
            </a:r>
            <a:r>
              <a:rPr lang="en-US" sz="1600" i="1" dirty="0" smtClean="0">
                <a:solidFill>
                  <a:schemeClr val="tx2">
                    <a:lumMod val="40000"/>
                    <a:lumOff val="60000"/>
                  </a:schemeClr>
                </a:solidFill>
              </a:rPr>
              <a:t>Prophets </a:t>
            </a:r>
            <a:r>
              <a:rPr lang="en-US" sz="1600" i="1" dirty="0">
                <a:solidFill>
                  <a:schemeClr val="tx2">
                    <a:lumMod val="40000"/>
                    <a:lumOff val="60000"/>
                  </a:schemeClr>
                </a:solidFill>
              </a:rPr>
              <a:t>and Kings</a:t>
            </a:r>
            <a:r>
              <a:rPr lang="en-US" sz="1600" dirty="0" smtClean="0">
                <a:solidFill>
                  <a:schemeClr val="tx2">
                    <a:lumMod val="40000"/>
                    <a:lumOff val="60000"/>
                  </a:schemeClr>
                </a:solidFill>
              </a:rPr>
              <a:t>, Pacific Press Publishing Assoc.,  1917, </a:t>
            </a:r>
            <a:r>
              <a:rPr lang="en-US" sz="1600" dirty="0">
                <a:solidFill>
                  <a:schemeClr val="tx2">
                    <a:lumMod val="40000"/>
                    <a:lumOff val="60000"/>
                  </a:schemeClr>
                </a:solidFill>
              </a:rPr>
              <a:t>p. 685.</a:t>
            </a:r>
          </a:p>
        </p:txBody>
      </p:sp>
    </p:spTree>
    <p:extLst>
      <p:ext uri="{BB962C8B-B14F-4D97-AF65-F5344CB8AC3E}">
        <p14:creationId xmlns:p14="http://schemas.microsoft.com/office/powerpoint/2010/main" val="1228262467"/>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1143000" y="8191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ctr"/>
            <a:r>
              <a:rPr lang="en-US" sz="3600" dirty="0">
                <a:solidFill>
                  <a:schemeClr val="bg1"/>
                </a:solidFill>
              </a:rPr>
              <a:t>How do you see God and His law? </a:t>
            </a:r>
            <a:r>
              <a:rPr lang="en-US" sz="3200" dirty="0">
                <a:solidFill>
                  <a:srgbClr val="FFFFCC"/>
                </a:solidFill>
              </a:rPr>
              <a:t/>
            </a:r>
            <a:br>
              <a:rPr lang="en-US" sz="3200" dirty="0">
                <a:solidFill>
                  <a:srgbClr val="FFFFCC"/>
                </a:solidFill>
              </a:rPr>
            </a:br>
            <a:r>
              <a:rPr lang="en-US" sz="3200" dirty="0" smtClean="0">
                <a:solidFill>
                  <a:srgbClr val="FFFFCC"/>
                </a:solidFill>
              </a:rPr>
              <a:t/>
            </a:r>
            <a:br>
              <a:rPr lang="en-US" sz="3200" dirty="0" smtClean="0">
                <a:solidFill>
                  <a:srgbClr val="FFFFCC"/>
                </a:solidFill>
              </a:rPr>
            </a:br>
            <a:r>
              <a:rPr lang="en-US" sz="3200" dirty="0" smtClean="0">
                <a:solidFill>
                  <a:srgbClr val="FFFFCC"/>
                </a:solidFill>
              </a:rPr>
              <a:t>AS</a:t>
            </a:r>
          </a:p>
          <a:p>
            <a:pPr lvl="0" algn="ctr"/>
            <a:r>
              <a:rPr lang="en-US" sz="4800" b="1" dirty="0" smtClean="0">
                <a:solidFill>
                  <a:schemeClr val="accent1">
                    <a:lumMod val="60000"/>
                    <a:lumOff val="40000"/>
                  </a:schemeClr>
                </a:solidFill>
              </a:rPr>
              <a:t>DESIGNER</a:t>
            </a:r>
            <a:r>
              <a:rPr lang="en-US" sz="4800" b="1" dirty="0" smtClean="0">
                <a:solidFill>
                  <a:srgbClr val="FFFFCC"/>
                </a:solidFill>
              </a:rPr>
              <a:t/>
            </a:r>
            <a:br>
              <a:rPr lang="en-US" sz="4800" b="1" dirty="0" smtClean="0">
                <a:solidFill>
                  <a:srgbClr val="FFFFCC"/>
                </a:solidFill>
              </a:rPr>
            </a:br>
            <a:r>
              <a:rPr lang="en-US" sz="3200" dirty="0" smtClean="0">
                <a:solidFill>
                  <a:srgbClr val="FFFFCC"/>
                </a:solidFill>
              </a:rPr>
              <a:t>OR</a:t>
            </a:r>
            <a:r>
              <a:rPr lang="en-US" sz="3600" b="1" dirty="0" smtClean="0">
                <a:solidFill>
                  <a:srgbClr val="FFFFCC"/>
                </a:solidFill>
              </a:rPr>
              <a:t> </a:t>
            </a:r>
            <a:r>
              <a:rPr lang="en-US" sz="4800" b="1" dirty="0" smtClean="0">
                <a:solidFill>
                  <a:srgbClr val="FFFFCC"/>
                </a:solidFill>
              </a:rPr>
              <a:t/>
            </a:r>
            <a:br>
              <a:rPr lang="en-US" sz="4800" b="1" dirty="0" smtClean="0">
                <a:solidFill>
                  <a:srgbClr val="FFFFCC"/>
                </a:solidFill>
              </a:rPr>
            </a:br>
            <a:r>
              <a:rPr lang="en-US" sz="4800" b="1" dirty="0" smtClean="0">
                <a:solidFill>
                  <a:schemeClr val="accent4">
                    <a:lumMod val="60000"/>
                    <a:lumOff val="40000"/>
                  </a:schemeClr>
                </a:solidFill>
              </a:rPr>
              <a:t>DICTATOR</a:t>
            </a:r>
            <a:r>
              <a:rPr lang="en-US" sz="4800" dirty="0" smtClean="0">
                <a:solidFill>
                  <a:schemeClr val="accent4">
                    <a:lumMod val="60000"/>
                    <a:lumOff val="40000"/>
                  </a:schemeClr>
                </a:solidFill>
              </a:rPr>
              <a:t>?</a:t>
            </a:r>
            <a:endParaRPr lang="en-US" sz="4000" dirty="0">
              <a:solidFill>
                <a:schemeClr val="accent4">
                  <a:lumMod val="60000"/>
                  <a:lumOff val="40000"/>
                </a:schemeClr>
              </a:solidFill>
            </a:endParaRPr>
          </a:p>
        </p:txBody>
      </p:sp>
    </p:spTree>
    <p:extLst>
      <p:ext uri="{BB962C8B-B14F-4D97-AF65-F5344CB8AC3E}">
        <p14:creationId xmlns:p14="http://schemas.microsoft.com/office/powerpoint/2010/main" val="617989753"/>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REVELATION 14:6, 7</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dirty="0" smtClean="0">
                <a:solidFill>
                  <a:schemeClr val="bg1"/>
                </a:solidFill>
              </a:rPr>
              <a:t>“Then </a:t>
            </a:r>
            <a:r>
              <a:rPr lang="en-US" sz="2400" dirty="0">
                <a:solidFill>
                  <a:schemeClr val="bg1"/>
                </a:solidFill>
              </a:rPr>
              <a:t>I saw another angel flying in midair, and he had the eternal gospel to proclaim to those who live on the earth—to every nation, tribe, language and people. He said in a loud voice, “Fear God and give him glory, because the hour of his judgment has come. </a:t>
            </a:r>
            <a:r>
              <a:rPr lang="en-US" sz="2400" b="1" dirty="0">
                <a:solidFill>
                  <a:srgbClr val="FFFF99"/>
                </a:solidFill>
              </a:rPr>
              <a:t>Worship him who made the heavens, the earth, the sea and the springs of water</a:t>
            </a:r>
            <a:r>
              <a:rPr lang="en-US" sz="2400" dirty="0">
                <a:solidFill>
                  <a:schemeClr val="bg1"/>
                </a:solidFill>
              </a:rPr>
              <a:t>.” </a:t>
            </a:r>
            <a:br>
              <a:rPr lang="en-US" sz="2400" dirty="0">
                <a:solidFill>
                  <a:schemeClr val="bg1"/>
                </a:solidFill>
              </a:rPr>
            </a:br>
            <a:r>
              <a:rPr lang="en-US" sz="2400" dirty="0" smtClean="0">
                <a:solidFill>
                  <a:schemeClr val="bg1"/>
                </a:solidFill>
              </a:rPr>
              <a:t/>
            </a:r>
            <a:br>
              <a:rPr lang="en-US" sz="2400" dirty="0" smtClean="0">
                <a:solidFill>
                  <a:schemeClr val="bg1"/>
                </a:solidFill>
              </a:rPr>
            </a:br>
            <a:endParaRPr lang="en-US" sz="2400" dirty="0">
              <a:solidFill>
                <a:schemeClr val="bg1"/>
              </a:solidFill>
            </a:endParaRPr>
          </a:p>
        </p:txBody>
      </p:sp>
      <p:sp>
        <p:nvSpPr>
          <p:cNvPr id="4" name="TextBox 3"/>
          <p:cNvSpPr txBox="1"/>
          <p:nvPr/>
        </p:nvSpPr>
        <p:spPr>
          <a:xfrm>
            <a:off x="1143000" y="4019550"/>
            <a:ext cx="7315200" cy="659411"/>
          </a:xfrm>
          <a:prstGeom prst="rect">
            <a:avLst/>
          </a:prstGeom>
          <a:noFill/>
        </p:spPr>
        <p:txBody>
          <a:bodyPr wrap="square" rtlCol="0">
            <a:spAutoFit/>
          </a:bodyPr>
          <a:lstStyle/>
          <a:p>
            <a:pPr algn="r">
              <a:lnSpc>
                <a:spcPts val="1600"/>
              </a:lnSpc>
              <a:spcAft>
                <a:spcPts val="1200"/>
              </a:spcAft>
            </a:pPr>
            <a:endParaRPr lang="en-US" sz="1600" dirty="0" smtClean="0">
              <a:solidFill>
                <a:schemeClr val="tx2">
                  <a:lumMod val="40000"/>
                  <a:lumOff val="60000"/>
                </a:schemeClr>
              </a:solidFill>
            </a:endParaRPr>
          </a:p>
          <a:p>
            <a:pPr algn="r">
              <a:lnSpc>
                <a:spcPts val="1600"/>
              </a:lnSpc>
              <a:spcAft>
                <a:spcPts val="1200"/>
              </a:spcAft>
            </a:pPr>
            <a:r>
              <a:rPr lang="en-US" sz="1600"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743984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ISAIAH 55:7-9</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lvl="1">
              <a:lnSpc>
                <a:spcPts val="2500"/>
              </a:lnSpc>
              <a:spcAft>
                <a:spcPts val="1200"/>
              </a:spcAft>
            </a:pPr>
            <a:r>
              <a:rPr lang="en-US" sz="2400" dirty="0">
                <a:solidFill>
                  <a:schemeClr val="bg1"/>
                </a:solidFill>
              </a:rPr>
              <a:t>Let the wicked forsake his way and the evil man his thoughts. </a:t>
            </a:r>
          </a:p>
          <a:p>
            <a:pPr lvl="1">
              <a:lnSpc>
                <a:spcPts val="2500"/>
              </a:lnSpc>
              <a:spcAft>
                <a:spcPts val="1200"/>
              </a:spcAft>
            </a:pPr>
            <a:r>
              <a:rPr lang="en-US" sz="2400" dirty="0" smtClean="0">
                <a:solidFill>
                  <a:schemeClr val="bg1"/>
                </a:solidFill>
              </a:rPr>
              <a:t>Let </a:t>
            </a:r>
            <a:r>
              <a:rPr lang="en-US" sz="2400" dirty="0">
                <a:solidFill>
                  <a:schemeClr val="bg1"/>
                </a:solidFill>
              </a:rPr>
              <a:t>him turn to the Lord, and he will have mercy on him, and to our God, for he will </a:t>
            </a:r>
            <a:r>
              <a:rPr lang="en-US" sz="2400" i="1" dirty="0">
                <a:solidFill>
                  <a:schemeClr val="bg1"/>
                </a:solidFill>
              </a:rPr>
              <a:t>freely pardon. </a:t>
            </a:r>
          </a:p>
          <a:p>
            <a:pPr lvl="1">
              <a:lnSpc>
                <a:spcPts val="2500"/>
              </a:lnSpc>
              <a:spcAft>
                <a:spcPts val="1200"/>
              </a:spcAft>
            </a:pPr>
            <a:r>
              <a:rPr lang="en-US" sz="2400" dirty="0" smtClean="0">
                <a:solidFill>
                  <a:schemeClr val="bg1"/>
                </a:solidFill>
              </a:rPr>
              <a:t>“</a:t>
            </a:r>
            <a:r>
              <a:rPr lang="en-US" sz="2400" dirty="0">
                <a:solidFill>
                  <a:schemeClr val="bg1"/>
                </a:solidFill>
              </a:rPr>
              <a:t>For </a:t>
            </a:r>
            <a:r>
              <a:rPr lang="en-US" sz="2400" i="1" dirty="0">
                <a:solidFill>
                  <a:schemeClr val="bg1"/>
                </a:solidFill>
              </a:rPr>
              <a:t>my thoughts are not your thoughts, neither are your ways my ways</a:t>
            </a:r>
            <a:r>
              <a:rPr lang="en-US" sz="2400" dirty="0">
                <a:solidFill>
                  <a:schemeClr val="bg1"/>
                </a:solidFill>
              </a:rPr>
              <a:t>,” declares the Lord. </a:t>
            </a:r>
          </a:p>
          <a:p>
            <a:pPr lvl="1">
              <a:lnSpc>
                <a:spcPts val="2500"/>
              </a:lnSpc>
              <a:spcAft>
                <a:spcPts val="1200"/>
              </a:spcAft>
            </a:pPr>
            <a:r>
              <a:rPr lang="en-US" sz="2400" dirty="0">
                <a:solidFill>
                  <a:schemeClr val="bg1"/>
                </a:solidFill>
              </a:rPr>
              <a:t>“As the heavens are higher than the earth, so are </a:t>
            </a:r>
            <a:r>
              <a:rPr lang="en-US" sz="2400" i="1" dirty="0">
                <a:solidFill>
                  <a:schemeClr val="bg1"/>
                </a:solidFill>
              </a:rPr>
              <a:t>my ways higher than your ways and my thoughts than your thoughts</a:t>
            </a:r>
            <a:r>
              <a:rPr lang="en-US" sz="2400"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235563180"/>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REVELATION 14:6, 7</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400" dirty="0" smtClean="0">
                <a:solidFill>
                  <a:schemeClr val="bg1"/>
                </a:solidFill>
              </a:rPr>
              <a:t>“Then </a:t>
            </a:r>
            <a:r>
              <a:rPr lang="en-US" sz="2400" dirty="0">
                <a:solidFill>
                  <a:schemeClr val="bg1"/>
                </a:solidFill>
              </a:rPr>
              <a:t>I saw another angel flying in midair, and he had the eternal gospel to proclaim to those who live on the earth—to every nation, tribe, language and people. He said in a loud voice, “Fear God and give him glory, because the hour of his judgment has come. </a:t>
            </a:r>
            <a:r>
              <a:rPr lang="en-US" sz="2400" b="1" dirty="0">
                <a:solidFill>
                  <a:srgbClr val="FFFF99"/>
                </a:solidFill>
              </a:rPr>
              <a:t>Worship him who made the heavens, the earth, the sea and the springs of water</a:t>
            </a:r>
            <a:r>
              <a:rPr lang="en-US" sz="2400" dirty="0">
                <a:solidFill>
                  <a:schemeClr val="bg1"/>
                </a:solidFill>
              </a:rPr>
              <a:t>.” </a:t>
            </a:r>
            <a:br>
              <a:rPr lang="en-US" sz="2400" dirty="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This is a call </a:t>
            </a:r>
            <a:r>
              <a:rPr lang="en-US" sz="2400" dirty="0">
                <a:solidFill>
                  <a:schemeClr val="bg1"/>
                </a:solidFill>
              </a:rPr>
              <a:t>to worship the </a:t>
            </a:r>
            <a:r>
              <a:rPr lang="en-US" sz="2400" dirty="0" smtClean="0">
                <a:solidFill>
                  <a:schemeClr val="bg1"/>
                </a:solidFill>
              </a:rPr>
              <a:t>Designer</a:t>
            </a:r>
            <a:r>
              <a:rPr lang="en-US" sz="2400" dirty="0">
                <a:solidFill>
                  <a:schemeClr val="bg1"/>
                </a:solidFill>
              </a:rPr>
              <a:t>, not the dictator – And we can only do that when we come back to God’s law of love!</a:t>
            </a:r>
          </a:p>
        </p:txBody>
      </p:sp>
      <p:sp>
        <p:nvSpPr>
          <p:cNvPr id="4" name="TextBox 3"/>
          <p:cNvSpPr txBox="1"/>
          <p:nvPr/>
        </p:nvSpPr>
        <p:spPr>
          <a:xfrm>
            <a:off x="1143000" y="4019550"/>
            <a:ext cx="7315200" cy="659411"/>
          </a:xfrm>
          <a:prstGeom prst="rect">
            <a:avLst/>
          </a:prstGeom>
          <a:noFill/>
        </p:spPr>
        <p:txBody>
          <a:bodyPr wrap="square" rtlCol="0">
            <a:spAutoFit/>
          </a:bodyPr>
          <a:lstStyle/>
          <a:p>
            <a:pPr algn="r">
              <a:lnSpc>
                <a:spcPts val="1600"/>
              </a:lnSpc>
              <a:spcAft>
                <a:spcPts val="1200"/>
              </a:spcAft>
            </a:pPr>
            <a:endParaRPr lang="en-US" sz="1600" dirty="0" smtClean="0">
              <a:solidFill>
                <a:schemeClr val="tx2">
                  <a:lumMod val="40000"/>
                  <a:lumOff val="60000"/>
                </a:schemeClr>
              </a:solidFill>
            </a:endParaRPr>
          </a:p>
          <a:p>
            <a:pPr algn="r">
              <a:lnSpc>
                <a:spcPts val="1600"/>
              </a:lnSpc>
              <a:spcAft>
                <a:spcPts val="1200"/>
              </a:spcAft>
            </a:pPr>
            <a:r>
              <a:rPr lang="en-US" sz="1600"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3669307171"/>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1143000" y="8191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ctr"/>
            <a:r>
              <a:rPr lang="en-US" sz="3200" dirty="0">
                <a:solidFill>
                  <a:srgbClr val="FFFFCC"/>
                </a:solidFill>
              </a:rPr>
              <a:t>We Have Power Over </a:t>
            </a:r>
            <a:endParaRPr lang="en-US" sz="3200" dirty="0" smtClean="0">
              <a:solidFill>
                <a:srgbClr val="FFFFCC"/>
              </a:solidFill>
            </a:endParaRPr>
          </a:p>
          <a:p>
            <a:pPr lvl="0" algn="ctr"/>
            <a:r>
              <a:rPr lang="en-US" sz="3200" dirty="0" smtClean="0">
                <a:solidFill>
                  <a:srgbClr val="FFFFCC"/>
                </a:solidFill>
              </a:rPr>
              <a:t>What </a:t>
            </a:r>
            <a:r>
              <a:rPr lang="en-US" sz="3200" dirty="0">
                <a:solidFill>
                  <a:srgbClr val="FFFFCC"/>
                </a:solidFill>
              </a:rPr>
              <a:t>We Believe </a:t>
            </a:r>
            <a:br>
              <a:rPr lang="en-US" sz="3200" dirty="0">
                <a:solidFill>
                  <a:srgbClr val="FFFFCC"/>
                </a:solidFill>
              </a:rPr>
            </a:br>
            <a:r>
              <a:rPr lang="en-US" sz="3200" dirty="0">
                <a:solidFill>
                  <a:schemeClr val="bg1"/>
                </a:solidFill>
              </a:rPr>
              <a:t/>
            </a:r>
            <a:br>
              <a:rPr lang="en-US" sz="3200" dirty="0">
                <a:solidFill>
                  <a:schemeClr val="bg1"/>
                </a:solidFill>
              </a:rPr>
            </a:br>
            <a:r>
              <a:rPr lang="en-US" sz="3200" i="1" dirty="0">
                <a:solidFill>
                  <a:schemeClr val="accent5">
                    <a:lumMod val="60000"/>
                    <a:lumOff val="40000"/>
                  </a:schemeClr>
                </a:solidFill>
              </a:rPr>
              <a:t>BUT</a:t>
            </a: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b="1" dirty="0">
                <a:solidFill>
                  <a:schemeClr val="bg1"/>
                </a:solidFill>
              </a:rPr>
              <a:t>What We Believe Has </a:t>
            </a:r>
            <a:endParaRPr lang="en-US" sz="3200" b="1" dirty="0" smtClean="0">
              <a:solidFill>
                <a:schemeClr val="bg1"/>
              </a:solidFill>
            </a:endParaRPr>
          </a:p>
          <a:p>
            <a:pPr lvl="0" algn="ctr"/>
            <a:r>
              <a:rPr lang="en-US" sz="3200" b="1" dirty="0" smtClean="0">
                <a:solidFill>
                  <a:schemeClr val="bg1"/>
                </a:solidFill>
              </a:rPr>
              <a:t>Power </a:t>
            </a:r>
            <a:r>
              <a:rPr lang="en-US" sz="3200" b="1" dirty="0">
                <a:solidFill>
                  <a:schemeClr val="bg1"/>
                </a:solidFill>
              </a:rPr>
              <a:t>Over Us</a:t>
            </a:r>
            <a:r>
              <a:rPr lang="en-US" sz="3200" b="1" dirty="0" smtClean="0">
                <a:solidFill>
                  <a:schemeClr val="bg1"/>
                </a:solidFill>
              </a:rPr>
              <a:t>!</a:t>
            </a:r>
            <a:endParaRPr lang="en-US" sz="3200" b="1" dirty="0">
              <a:solidFill>
                <a:schemeClr val="bg1"/>
              </a:solidFill>
            </a:endParaRPr>
          </a:p>
        </p:txBody>
      </p:sp>
    </p:spTree>
    <p:extLst>
      <p:ext uri="{BB962C8B-B14F-4D97-AF65-F5344CB8AC3E}">
        <p14:creationId xmlns:p14="http://schemas.microsoft.com/office/powerpoint/2010/main" val="1093237308"/>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838200" y="819150"/>
            <a:ext cx="79248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ctr"/>
            <a:r>
              <a:rPr lang="en-US" sz="2800" b="1" dirty="0" smtClean="0">
                <a:solidFill>
                  <a:schemeClr val="bg1"/>
                </a:solidFill>
              </a:rPr>
              <a:t>IMPOSED LAW CONCEPTS</a:t>
            </a:r>
            <a:r>
              <a:rPr lang="en-US" sz="2800" b="1" dirty="0" smtClean="0">
                <a:solidFill>
                  <a:srgbClr val="FFFFCC"/>
                </a:solidFill>
              </a:rPr>
              <a:t/>
            </a:r>
            <a:br>
              <a:rPr lang="en-US" sz="2800" b="1" dirty="0" smtClean="0">
                <a:solidFill>
                  <a:srgbClr val="FFFFCC"/>
                </a:solidFill>
              </a:rPr>
            </a:br>
            <a:r>
              <a:rPr lang="en-US" sz="2800" dirty="0" smtClean="0">
                <a:solidFill>
                  <a:schemeClr val="accent4">
                    <a:lumMod val="40000"/>
                    <a:lumOff val="60000"/>
                  </a:schemeClr>
                </a:solidFill>
              </a:rPr>
              <a:t>Incite </a:t>
            </a:r>
            <a:r>
              <a:rPr lang="en-US" sz="2800" dirty="0">
                <a:solidFill>
                  <a:schemeClr val="accent4">
                    <a:lumMod val="40000"/>
                    <a:lumOff val="60000"/>
                  </a:schemeClr>
                </a:solidFill>
              </a:rPr>
              <a:t>Fear Damaging Brain, </a:t>
            </a:r>
            <a:r>
              <a:rPr lang="en-US" sz="2800" dirty="0" smtClean="0">
                <a:solidFill>
                  <a:schemeClr val="accent4">
                    <a:lumMod val="40000"/>
                    <a:lumOff val="60000"/>
                  </a:schemeClr>
                </a:solidFill>
              </a:rPr>
              <a:t>Body,</a:t>
            </a:r>
            <a:br>
              <a:rPr lang="en-US" sz="2800" dirty="0" smtClean="0">
                <a:solidFill>
                  <a:schemeClr val="accent4">
                    <a:lumMod val="40000"/>
                    <a:lumOff val="60000"/>
                  </a:schemeClr>
                </a:solidFill>
              </a:rPr>
            </a:br>
            <a:r>
              <a:rPr lang="en-US" sz="2800" dirty="0" smtClean="0">
                <a:solidFill>
                  <a:schemeClr val="accent4">
                    <a:lumMod val="40000"/>
                    <a:lumOff val="60000"/>
                  </a:schemeClr>
                </a:solidFill>
              </a:rPr>
              <a:t>and </a:t>
            </a:r>
            <a:r>
              <a:rPr lang="en-US" sz="2800" dirty="0">
                <a:solidFill>
                  <a:schemeClr val="accent4">
                    <a:lumMod val="40000"/>
                    <a:lumOff val="60000"/>
                  </a:schemeClr>
                </a:solidFill>
              </a:rPr>
              <a:t>Relationships</a:t>
            </a:r>
            <a:r>
              <a:rPr lang="en-US" sz="3200" dirty="0">
                <a:solidFill>
                  <a:srgbClr val="FFFFCC"/>
                </a:solidFill>
              </a:rPr>
              <a:t/>
            </a:r>
            <a:br>
              <a:rPr lang="en-US" sz="3200" dirty="0">
                <a:solidFill>
                  <a:srgbClr val="FFFFCC"/>
                </a:solidFill>
              </a:rPr>
            </a:br>
            <a:endParaRPr lang="en-US" sz="3200" b="1" dirty="0">
              <a:solidFill>
                <a:schemeClr val="tx2">
                  <a:lumMod val="40000"/>
                  <a:lumOff val="60000"/>
                </a:schemeClr>
              </a:solidFill>
            </a:endParaRPr>
          </a:p>
        </p:txBody>
      </p:sp>
    </p:spTree>
    <p:extLst>
      <p:ext uri="{BB962C8B-B14F-4D97-AF65-F5344CB8AC3E}">
        <p14:creationId xmlns:p14="http://schemas.microsoft.com/office/powerpoint/2010/main" val="2356391303"/>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838200" y="819150"/>
            <a:ext cx="79248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ctr"/>
            <a:r>
              <a:rPr lang="en-US" sz="2800" b="1" dirty="0" smtClean="0">
                <a:solidFill>
                  <a:schemeClr val="accent2">
                    <a:lumMod val="60000"/>
                    <a:lumOff val="40000"/>
                  </a:schemeClr>
                </a:solidFill>
              </a:rPr>
              <a:t>IMPOSED LAW CONCEPTS</a:t>
            </a:r>
            <a:br>
              <a:rPr lang="en-US" sz="2800" b="1" dirty="0" smtClean="0">
                <a:solidFill>
                  <a:schemeClr val="accent2">
                    <a:lumMod val="60000"/>
                    <a:lumOff val="40000"/>
                  </a:schemeClr>
                </a:solidFill>
              </a:rPr>
            </a:br>
            <a:r>
              <a:rPr lang="en-US" sz="2800" dirty="0" smtClean="0">
                <a:solidFill>
                  <a:schemeClr val="accent2">
                    <a:lumMod val="60000"/>
                    <a:lumOff val="40000"/>
                  </a:schemeClr>
                </a:solidFill>
              </a:rPr>
              <a:t>Incite </a:t>
            </a:r>
            <a:r>
              <a:rPr lang="en-US" sz="2800" dirty="0">
                <a:solidFill>
                  <a:schemeClr val="accent2">
                    <a:lumMod val="60000"/>
                    <a:lumOff val="40000"/>
                  </a:schemeClr>
                </a:solidFill>
              </a:rPr>
              <a:t>Fear Damaging Brain, </a:t>
            </a:r>
            <a:r>
              <a:rPr lang="en-US" sz="2800" dirty="0" smtClean="0">
                <a:solidFill>
                  <a:schemeClr val="accent2">
                    <a:lumMod val="60000"/>
                    <a:lumOff val="40000"/>
                  </a:schemeClr>
                </a:solidFill>
              </a:rPr>
              <a:t>Body,</a:t>
            </a:r>
            <a:br>
              <a:rPr lang="en-US" sz="2800" dirty="0" smtClean="0">
                <a:solidFill>
                  <a:schemeClr val="accent2">
                    <a:lumMod val="60000"/>
                    <a:lumOff val="40000"/>
                  </a:schemeClr>
                </a:solidFill>
              </a:rPr>
            </a:br>
            <a:r>
              <a:rPr lang="en-US" sz="2800" dirty="0" smtClean="0">
                <a:solidFill>
                  <a:schemeClr val="accent2">
                    <a:lumMod val="60000"/>
                    <a:lumOff val="40000"/>
                  </a:schemeClr>
                </a:solidFill>
              </a:rPr>
              <a:t>and </a:t>
            </a:r>
            <a:r>
              <a:rPr lang="en-US" sz="2800" dirty="0">
                <a:solidFill>
                  <a:schemeClr val="accent2">
                    <a:lumMod val="60000"/>
                    <a:lumOff val="40000"/>
                  </a:schemeClr>
                </a:solidFill>
              </a:rPr>
              <a:t>Relationships</a:t>
            </a:r>
            <a:r>
              <a:rPr lang="en-US" sz="3200" dirty="0">
                <a:solidFill>
                  <a:schemeClr val="accent2">
                    <a:lumMod val="60000"/>
                    <a:lumOff val="40000"/>
                  </a:schemeClr>
                </a:solidFill>
              </a:rPr>
              <a:t/>
            </a:r>
            <a:br>
              <a:rPr lang="en-US" sz="3200" dirty="0">
                <a:solidFill>
                  <a:schemeClr val="accent2">
                    <a:lumMod val="60000"/>
                    <a:lumOff val="40000"/>
                  </a:schemeClr>
                </a:solidFill>
              </a:rPr>
            </a:br>
            <a:r>
              <a:rPr lang="en-US" sz="3200" dirty="0">
                <a:solidFill>
                  <a:schemeClr val="accent2">
                    <a:lumMod val="60000"/>
                    <a:lumOff val="40000"/>
                  </a:schemeClr>
                </a:solidFill>
              </a:rPr>
              <a:t/>
            </a:r>
            <a:br>
              <a:rPr lang="en-US" sz="3200" dirty="0">
                <a:solidFill>
                  <a:schemeClr val="accent2">
                    <a:lumMod val="60000"/>
                    <a:lumOff val="40000"/>
                  </a:schemeClr>
                </a:solidFill>
              </a:rPr>
            </a:br>
            <a:r>
              <a:rPr lang="en-US" sz="2800" b="1" dirty="0" smtClean="0">
                <a:solidFill>
                  <a:schemeClr val="bg1"/>
                </a:solidFill>
              </a:rPr>
              <a:t>PERFECT LOVE CASTS OUT ALL FEAR</a:t>
            </a:r>
            <a:r>
              <a:rPr lang="en-US" sz="3200" b="1" dirty="0" smtClean="0">
                <a:solidFill>
                  <a:srgbClr val="FFFFCC"/>
                </a:solidFill>
              </a:rPr>
              <a:t/>
            </a:r>
            <a:br>
              <a:rPr lang="en-US" sz="3200" b="1" dirty="0" smtClean="0">
                <a:solidFill>
                  <a:srgbClr val="FFFFCC"/>
                </a:solidFill>
              </a:rPr>
            </a:br>
            <a:r>
              <a:rPr lang="en-US" sz="2800" dirty="0" smtClean="0">
                <a:solidFill>
                  <a:schemeClr val="tx2">
                    <a:lumMod val="40000"/>
                    <a:lumOff val="60000"/>
                  </a:schemeClr>
                </a:solidFill>
              </a:rPr>
              <a:t>and </a:t>
            </a:r>
            <a:r>
              <a:rPr lang="en-US" sz="2800" dirty="0">
                <a:solidFill>
                  <a:schemeClr val="tx2">
                    <a:lumMod val="40000"/>
                    <a:lumOff val="60000"/>
                  </a:schemeClr>
                </a:solidFill>
              </a:rPr>
              <a:t>Brings Healing to Brain, </a:t>
            </a:r>
            <a:r>
              <a:rPr lang="en-US" sz="2800" dirty="0" smtClean="0">
                <a:solidFill>
                  <a:schemeClr val="tx2">
                    <a:lumMod val="40000"/>
                    <a:lumOff val="60000"/>
                  </a:schemeClr>
                </a:solidFill>
              </a:rPr>
              <a:t>Body,</a:t>
            </a:r>
            <a:br>
              <a:rPr lang="en-US" sz="2800" dirty="0" smtClean="0">
                <a:solidFill>
                  <a:schemeClr val="tx2">
                    <a:lumMod val="40000"/>
                    <a:lumOff val="60000"/>
                  </a:schemeClr>
                </a:solidFill>
              </a:rPr>
            </a:br>
            <a:r>
              <a:rPr lang="en-US" sz="2800" dirty="0" smtClean="0">
                <a:solidFill>
                  <a:schemeClr val="tx2">
                    <a:lumMod val="40000"/>
                    <a:lumOff val="60000"/>
                  </a:schemeClr>
                </a:solidFill>
              </a:rPr>
              <a:t>and </a:t>
            </a:r>
            <a:r>
              <a:rPr lang="en-US" sz="2800" dirty="0">
                <a:solidFill>
                  <a:schemeClr val="tx2">
                    <a:lumMod val="40000"/>
                    <a:lumOff val="60000"/>
                  </a:schemeClr>
                </a:solidFill>
              </a:rPr>
              <a:t>Relationships</a:t>
            </a:r>
            <a:endParaRPr lang="en-US" sz="3200" b="1" dirty="0">
              <a:solidFill>
                <a:schemeClr val="tx2">
                  <a:lumMod val="40000"/>
                  <a:lumOff val="60000"/>
                </a:schemeClr>
              </a:solidFill>
            </a:endParaRPr>
          </a:p>
        </p:txBody>
      </p:sp>
    </p:spTree>
    <p:extLst>
      <p:ext uri="{BB962C8B-B14F-4D97-AF65-F5344CB8AC3E}">
        <p14:creationId xmlns:p14="http://schemas.microsoft.com/office/powerpoint/2010/main" val="588641452"/>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endParaRPr lang="en-US" sz="2400" b="1" spc="100" dirty="0" smtClean="0">
              <a:solidFill>
                <a:srgbClr val="FFFFCC"/>
              </a:solidFill>
            </a:endParaRP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spcAft>
                <a:spcPts val="1200"/>
              </a:spcAft>
            </a:pPr>
            <a:r>
              <a:rPr lang="en-US" sz="2800" b="1" spc="100" dirty="0" smtClean="0">
                <a:solidFill>
                  <a:srgbClr val="FFFFCC"/>
                </a:solidFill>
              </a:rPr>
              <a:t>WHY DO I PRESENT THIS?</a:t>
            </a:r>
          </a:p>
          <a:p>
            <a:pPr marL="342900" indent="-342900">
              <a:lnSpc>
                <a:spcPts val="2500"/>
              </a:lnSpc>
              <a:spcAft>
                <a:spcPts val="1200"/>
              </a:spcAft>
              <a:buFont typeface="Arial" panose="020B0604020202020204" pitchFamily="34" charset="0"/>
              <a:buChar char="•"/>
            </a:pPr>
            <a:endParaRPr lang="en-US" sz="2400" dirty="0" smtClean="0">
              <a:solidFill>
                <a:schemeClr val="bg1"/>
              </a:solidFill>
            </a:endParaRPr>
          </a:p>
        </p:txBody>
      </p:sp>
      <p:sp>
        <p:nvSpPr>
          <p:cNvPr id="4" name="TextBox 3"/>
          <p:cNvSpPr txBox="1"/>
          <p:nvPr/>
        </p:nvSpPr>
        <p:spPr>
          <a:xfrm>
            <a:off x="1143000" y="4019550"/>
            <a:ext cx="7315200" cy="659411"/>
          </a:xfrm>
          <a:prstGeom prst="rect">
            <a:avLst/>
          </a:prstGeom>
          <a:noFill/>
        </p:spPr>
        <p:txBody>
          <a:bodyPr wrap="square" rtlCol="0">
            <a:spAutoFit/>
          </a:bodyPr>
          <a:lstStyle/>
          <a:p>
            <a:pPr algn="r">
              <a:lnSpc>
                <a:spcPts val="1600"/>
              </a:lnSpc>
              <a:spcAft>
                <a:spcPts val="1200"/>
              </a:spcAft>
            </a:pPr>
            <a:endParaRPr lang="en-US" sz="1600" dirty="0" smtClean="0">
              <a:solidFill>
                <a:schemeClr val="tx2">
                  <a:lumMod val="40000"/>
                  <a:lumOff val="60000"/>
                </a:schemeClr>
              </a:solidFill>
            </a:endParaRPr>
          </a:p>
          <a:p>
            <a:pPr algn="r">
              <a:lnSpc>
                <a:spcPts val="1600"/>
              </a:lnSpc>
              <a:spcAft>
                <a:spcPts val="1200"/>
              </a:spcAft>
            </a:pPr>
            <a:r>
              <a:rPr lang="en-US" sz="1600"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684594223"/>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endParaRPr lang="en-US" sz="2400" b="1" spc="100" dirty="0" smtClean="0">
              <a:solidFill>
                <a:srgbClr val="FFFFCC"/>
              </a:solidFill>
            </a:endParaRP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spcAft>
                <a:spcPts val="1200"/>
              </a:spcAft>
            </a:pPr>
            <a:r>
              <a:rPr lang="en-US" sz="2800" b="1" spc="100" dirty="0" smtClean="0">
                <a:solidFill>
                  <a:srgbClr val="FFFFCC"/>
                </a:solidFill>
              </a:rPr>
              <a:t>WHY DO I PRESENT THIS?</a:t>
            </a:r>
          </a:p>
          <a:p>
            <a:pPr marL="342900" indent="-342900">
              <a:lnSpc>
                <a:spcPts val="2500"/>
              </a:lnSpc>
              <a:spcAft>
                <a:spcPts val="1200"/>
              </a:spcAft>
              <a:buFont typeface="Arial" panose="020B0604020202020204" pitchFamily="34" charset="0"/>
              <a:buChar char="•"/>
            </a:pPr>
            <a:endParaRPr lang="en-US" sz="2400" dirty="0" smtClean="0">
              <a:solidFill>
                <a:schemeClr val="bg1"/>
              </a:solidFill>
            </a:endParaRPr>
          </a:p>
          <a:p>
            <a:pPr algn="ctr">
              <a:lnSpc>
                <a:spcPts val="2500"/>
              </a:lnSpc>
              <a:spcAft>
                <a:spcPts val="1200"/>
              </a:spcAft>
            </a:pPr>
            <a:r>
              <a:rPr lang="en-US" sz="2800" dirty="0" smtClean="0">
                <a:solidFill>
                  <a:schemeClr val="bg1"/>
                </a:solidFill>
              </a:rPr>
              <a:t>I want people to be free!</a:t>
            </a:r>
          </a:p>
          <a:p>
            <a:pPr algn="ctr">
              <a:lnSpc>
                <a:spcPts val="2500"/>
              </a:lnSpc>
              <a:spcAft>
                <a:spcPts val="1200"/>
              </a:spcAft>
            </a:pPr>
            <a:endParaRPr lang="en-US" sz="2800" dirty="0">
              <a:solidFill>
                <a:schemeClr val="bg1"/>
              </a:solidFill>
            </a:endParaRPr>
          </a:p>
        </p:txBody>
      </p:sp>
      <p:sp>
        <p:nvSpPr>
          <p:cNvPr id="4" name="TextBox 3"/>
          <p:cNvSpPr txBox="1"/>
          <p:nvPr/>
        </p:nvSpPr>
        <p:spPr>
          <a:xfrm>
            <a:off x="1143000" y="4019550"/>
            <a:ext cx="7315200" cy="659411"/>
          </a:xfrm>
          <a:prstGeom prst="rect">
            <a:avLst/>
          </a:prstGeom>
          <a:noFill/>
        </p:spPr>
        <p:txBody>
          <a:bodyPr wrap="square" rtlCol="0">
            <a:spAutoFit/>
          </a:bodyPr>
          <a:lstStyle/>
          <a:p>
            <a:pPr algn="r">
              <a:lnSpc>
                <a:spcPts val="1600"/>
              </a:lnSpc>
              <a:spcAft>
                <a:spcPts val="1200"/>
              </a:spcAft>
            </a:pPr>
            <a:endParaRPr lang="en-US" sz="1600" dirty="0" smtClean="0">
              <a:solidFill>
                <a:schemeClr val="tx2">
                  <a:lumMod val="40000"/>
                  <a:lumOff val="60000"/>
                </a:schemeClr>
              </a:solidFill>
            </a:endParaRPr>
          </a:p>
          <a:p>
            <a:pPr algn="r">
              <a:lnSpc>
                <a:spcPts val="1600"/>
              </a:lnSpc>
              <a:spcAft>
                <a:spcPts val="1200"/>
              </a:spcAft>
            </a:pPr>
            <a:r>
              <a:rPr lang="en-US" sz="1600"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3246914563"/>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endParaRPr lang="en-US" sz="2400" b="1" spc="100" dirty="0" smtClean="0">
              <a:solidFill>
                <a:srgbClr val="FFFFCC"/>
              </a:solidFill>
            </a:endParaRP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spcAft>
                <a:spcPts val="1200"/>
              </a:spcAft>
            </a:pPr>
            <a:r>
              <a:rPr lang="en-US" sz="2800" b="1" spc="100" dirty="0" smtClean="0">
                <a:solidFill>
                  <a:srgbClr val="FFFFCC"/>
                </a:solidFill>
              </a:rPr>
              <a:t>WHY DO I PRESENT THIS?</a:t>
            </a:r>
          </a:p>
          <a:p>
            <a:pPr marL="342900" indent="-342900">
              <a:lnSpc>
                <a:spcPts val="2500"/>
              </a:lnSpc>
              <a:spcAft>
                <a:spcPts val="1200"/>
              </a:spcAft>
              <a:buFont typeface="Arial" panose="020B0604020202020204" pitchFamily="34" charset="0"/>
              <a:buChar char="•"/>
            </a:pPr>
            <a:endParaRPr lang="en-US" sz="2400" dirty="0" smtClean="0">
              <a:solidFill>
                <a:schemeClr val="bg1"/>
              </a:solidFill>
            </a:endParaRPr>
          </a:p>
          <a:p>
            <a:pPr algn="ctr">
              <a:lnSpc>
                <a:spcPts val="2500"/>
              </a:lnSpc>
              <a:spcAft>
                <a:spcPts val="1200"/>
              </a:spcAft>
            </a:pPr>
            <a:r>
              <a:rPr lang="en-US" sz="2800" dirty="0" smtClean="0">
                <a:solidFill>
                  <a:schemeClr val="bg1"/>
                </a:solidFill>
              </a:rPr>
              <a:t>I want people to be free!</a:t>
            </a:r>
          </a:p>
          <a:p>
            <a:pPr algn="ctr">
              <a:lnSpc>
                <a:spcPts val="2500"/>
              </a:lnSpc>
              <a:spcAft>
                <a:spcPts val="1200"/>
              </a:spcAft>
            </a:pPr>
            <a:endParaRPr lang="en-US" sz="2800" dirty="0">
              <a:solidFill>
                <a:schemeClr val="bg1"/>
              </a:solidFill>
            </a:endParaRPr>
          </a:p>
          <a:p>
            <a:pPr algn="ctr">
              <a:lnSpc>
                <a:spcPts val="2500"/>
              </a:lnSpc>
              <a:spcAft>
                <a:spcPts val="1200"/>
              </a:spcAft>
            </a:pPr>
            <a:r>
              <a:rPr lang="en-US" sz="2800" dirty="0" smtClean="0">
                <a:solidFill>
                  <a:schemeClr val="bg1"/>
                </a:solidFill>
              </a:rPr>
              <a:t>I want to see Jesus return!</a:t>
            </a:r>
            <a:endParaRPr lang="en-US" sz="2800" dirty="0">
              <a:solidFill>
                <a:schemeClr val="bg1"/>
              </a:solidFill>
            </a:endParaRPr>
          </a:p>
        </p:txBody>
      </p:sp>
      <p:sp>
        <p:nvSpPr>
          <p:cNvPr id="4" name="TextBox 3"/>
          <p:cNvSpPr txBox="1"/>
          <p:nvPr/>
        </p:nvSpPr>
        <p:spPr>
          <a:xfrm>
            <a:off x="1143000" y="4019550"/>
            <a:ext cx="7315200" cy="659411"/>
          </a:xfrm>
          <a:prstGeom prst="rect">
            <a:avLst/>
          </a:prstGeom>
          <a:noFill/>
        </p:spPr>
        <p:txBody>
          <a:bodyPr wrap="square" rtlCol="0">
            <a:spAutoFit/>
          </a:bodyPr>
          <a:lstStyle/>
          <a:p>
            <a:pPr algn="r">
              <a:lnSpc>
                <a:spcPts val="1600"/>
              </a:lnSpc>
              <a:spcAft>
                <a:spcPts val="1200"/>
              </a:spcAft>
            </a:pPr>
            <a:endParaRPr lang="en-US" sz="1600" dirty="0" smtClean="0">
              <a:solidFill>
                <a:schemeClr val="tx2">
                  <a:lumMod val="40000"/>
                  <a:lumOff val="60000"/>
                </a:schemeClr>
              </a:solidFill>
            </a:endParaRPr>
          </a:p>
          <a:p>
            <a:pPr algn="r">
              <a:lnSpc>
                <a:spcPts val="1600"/>
              </a:lnSpc>
              <a:spcAft>
                <a:spcPts val="1200"/>
              </a:spcAft>
            </a:pPr>
            <a:r>
              <a:rPr lang="en-US" sz="1600"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3127909243"/>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CONCLUSION</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500"/>
              </a:lnSpc>
              <a:spcAft>
                <a:spcPts val="1200"/>
              </a:spcAft>
              <a:buFont typeface="Arial" panose="020B0604020202020204" pitchFamily="34" charset="0"/>
              <a:buChar char="•"/>
            </a:pPr>
            <a:r>
              <a:rPr lang="en-US" sz="2400" dirty="0">
                <a:solidFill>
                  <a:schemeClr val="bg1"/>
                </a:solidFill>
              </a:rPr>
              <a:t>God is </a:t>
            </a:r>
            <a:r>
              <a:rPr lang="en-US" sz="2400" dirty="0" smtClean="0">
                <a:solidFill>
                  <a:schemeClr val="bg1"/>
                </a:solidFill>
              </a:rPr>
              <a:t>Love.</a:t>
            </a:r>
            <a:endParaRPr lang="en-US" sz="2400" dirty="0">
              <a:solidFill>
                <a:schemeClr val="bg1"/>
              </a:solidFill>
            </a:endParaRPr>
          </a:p>
        </p:txBody>
      </p:sp>
      <p:sp>
        <p:nvSpPr>
          <p:cNvPr id="4" name="TextBox 3"/>
          <p:cNvSpPr txBox="1"/>
          <p:nvPr/>
        </p:nvSpPr>
        <p:spPr>
          <a:xfrm>
            <a:off x="1143000" y="4019550"/>
            <a:ext cx="7315200" cy="659411"/>
          </a:xfrm>
          <a:prstGeom prst="rect">
            <a:avLst/>
          </a:prstGeom>
          <a:noFill/>
        </p:spPr>
        <p:txBody>
          <a:bodyPr wrap="square" rtlCol="0">
            <a:spAutoFit/>
          </a:bodyPr>
          <a:lstStyle/>
          <a:p>
            <a:pPr algn="r">
              <a:lnSpc>
                <a:spcPts val="1600"/>
              </a:lnSpc>
              <a:spcAft>
                <a:spcPts val="1200"/>
              </a:spcAft>
            </a:pPr>
            <a:endParaRPr lang="en-US" sz="1600" dirty="0" smtClean="0">
              <a:solidFill>
                <a:schemeClr val="tx2">
                  <a:lumMod val="40000"/>
                  <a:lumOff val="60000"/>
                </a:schemeClr>
              </a:solidFill>
            </a:endParaRPr>
          </a:p>
          <a:p>
            <a:pPr algn="r">
              <a:lnSpc>
                <a:spcPts val="1600"/>
              </a:lnSpc>
              <a:spcAft>
                <a:spcPts val="1200"/>
              </a:spcAft>
            </a:pPr>
            <a:r>
              <a:rPr lang="en-US" sz="1600"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66867087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CONCLUSION</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God is </a:t>
            </a:r>
            <a:r>
              <a:rPr lang="en-US" sz="2400" dirty="0" smtClean="0">
                <a:solidFill>
                  <a:schemeClr val="accent2">
                    <a:lumMod val="60000"/>
                    <a:lumOff val="40000"/>
                  </a:schemeClr>
                </a:solidFill>
              </a:rPr>
              <a:t>Love.</a:t>
            </a:r>
            <a:endParaRPr lang="en-US" sz="2400" dirty="0">
              <a:solidFill>
                <a:schemeClr val="accent2">
                  <a:lumMod val="60000"/>
                  <a:lumOff val="40000"/>
                </a:schemeClr>
              </a:solidFill>
            </a:endParaRPr>
          </a:p>
          <a:p>
            <a:pPr marL="342900" indent="-342900">
              <a:lnSpc>
                <a:spcPts val="2500"/>
              </a:lnSpc>
              <a:spcAft>
                <a:spcPts val="1200"/>
              </a:spcAft>
              <a:buFont typeface="Arial" panose="020B0604020202020204" pitchFamily="34" charset="0"/>
              <a:buChar char="•"/>
            </a:pPr>
            <a:r>
              <a:rPr lang="en-US" sz="2400" dirty="0">
                <a:solidFill>
                  <a:schemeClr val="bg1"/>
                </a:solidFill>
              </a:rPr>
              <a:t>God’s Law is an expression of His character of love and is the protocol upon which life is </a:t>
            </a:r>
            <a:r>
              <a:rPr lang="en-US" sz="2400" dirty="0" smtClean="0">
                <a:solidFill>
                  <a:schemeClr val="bg1"/>
                </a:solidFill>
              </a:rPr>
              <a:t>built.</a:t>
            </a:r>
            <a:endParaRPr lang="en-US" sz="2400" dirty="0">
              <a:solidFill>
                <a:schemeClr val="bg1"/>
              </a:solidFill>
            </a:endParaRPr>
          </a:p>
        </p:txBody>
      </p:sp>
      <p:sp>
        <p:nvSpPr>
          <p:cNvPr id="4" name="TextBox 3"/>
          <p:cNvSpPr txBox="1"/>
          <p:nvPr/>
        </p:nvSpPr>
        <p:spPr>
          <a:xfrm>
            <a:off x="1143000" y="4019550"/>
            <a:ext cx="7315200" cy="659411"/>
          </a:xfrm>
          <a:prstGeom prst="rect">
            <a:avLst/>
          </a:prstGeom>
          <a:noFill/>
        </p:spPr>
        <p:txBody>
          <a:bodyPr wrap="square" rtlCol="0">
            <a:spAutoFit/>
          </a:bodyPr>
          <a:lstStyle/>
          <a:p>
            <a:pPr algn="r">
              <a:lnSpc>
                <a:spcPts val="1600"/>
              </a:lnSpc>
              <a:spcAft>
                <a:spcPts val="1200"/>
              </a:spcAft>
            </a:pPr>
            <a:endParaRPr lang="en-US" sz="1600" dirty="0" smtClean="0">
              <a:solidFill>
                <a:schemeClr val="tx2">
                  <a:lumMod val="40000"/>
                  <a:lumOff val="60000"/>
                </a:schemeClr>
              </a:solidFill>
            </a:endParaRPr>
          </a:p>
          <a:p>
            <a:pPr algn="r">
              <a:lnSpc>
                <a:spcPts val="1600"/>
              </a:lnSpc>
              <a:spcAft>
                <a:spcPts val="1200"/>
              </a:spcAft>
            </a:pPr>
            <a:r>
              <a:rPr lang="en-US" sz="1600"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3063156586"/>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CONCLUSION</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God is </a:t>
            </a:r>
            <a:r>
              <a:rPr lang="en-US" sz="2400" dirty="0" smtClean="0">
                <a:solidFill>
                  <a:schemeClr val="accent2">
                    <a:lumMod val="60000"/>
                    <a:lumOff val="40000"/>
                  </a:schemeClr>
                </a:solidFill>
              </a:rPr>
              <a:t>Love.</a:t>
            </a:r>
            <a:endParaRPr lang="en-US" sz="2400" dirty="0">
              <a:solidFill>
                <a:schemeClr val="accent2">
                  <a:lumMod val="60000"/>
                  <a:lumOff val="40000"/>
                </a:schemeClr>
              </a:solidFill>
            </a:endParaRPr>
          </a:p>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God’s Law is an expression of His character of love and is the protocol upon which life is </a:t>
            </a:r>
            <a:r>
              <a:rPr lang="en-US" sz="2400" dirty="0" smtClean="0">
                <a:solidFill>
                  <a:schemeClr val="accent2">
                    <a:lumMod val="60000"/>
                    <a:lumOff val="40000"/>
                  </a:schemeClr>
                </a:solidFill>
              </a:rPr>
              <a:t>built.</a:t>
            </a:r>
            <a:endParaRPr lang="en-US" sz="2400" dirty="0">
              <a:solidFill>
                <a:schemeClr val="accent2">
                  <a:lumMod val="60000"/>
                  <a:lumOff val="40000"/>
                </a:schemeClr>
              </a:solidFill>
            </a:endParaRPr>
          </a:p>
          <a:p>
            <a:pPr marL="342900" indent="-342900">
              <a:lnSpc>
                <a:spcPts val="2500"/>
              </a:lnSpc>
              <a:spcAft>
                <a:spcPts val="1200"/>
              </a:spcAft>
              <a:buFont typeface="Arial" panose="020B0604020202020204" pitchFamily="34" charset="0"/>
              <a:buChar char="•"/>
            </a:pPr>
            <a:r>
              <a:rPr lang="en-US" sz="2400" dirty="0">
                <a:solidFill>
                  <a:schemeClr val="bg1"/>
                </a:solidFill>
              </a:rPr>
              <a:t>Humanity is deviant from God’s design and in a terminal </a:t>
            </a:r>
            <a:r>
              <a:rPr lang="en-US" sz="2400" dirty="0" smtClean="0">
                <a:solidFill>
                  <a:schemeClr val="bg1"/>
                </a:solidFill>
              </a:rPr>
              <a:t>condition. </a:t>
            </a:r>
            <a:endParaRPr lang="en-US" sz="2400" dirty="0">
              <a:solidFill>
                <a:schemeClr val="bg1"/>
              </a:solidFill>
            </a:endParaRPr>
          </a:p>
        </p:txBody>
      </p:sp>
      <p:sp>
        <p:nvSpPr>
          <p:cNvPr id="4" name="TextBox 3"/>
          <p:cNvSpPr txBox="1"/>
          <p:nvPr/>
        </p:nvSpPr>
        <p:spPr>
          <a:xfrm>
            <a:off x="1143000" y="4019550"/>
            <a:ext cx="7315200" cy="659411"/>
          </a:xfrm>
          <a:prstGeom prst="rect">
            <a:avLst/>
          </a:prstGeom>
          <a:noFill/>
        </p:spPr>
        <p:txBody>
          <a:bodyPr wrap="square" rtlCol="0">
            <a:spAutoFit/>
          </a:bodyPr>
          <a:lstStyle/>
          <a:p>
            <a:pPr algn="r">
              <a:lnSpc>
                <a:spcPts val="1600"/>
              </a:lnSpc>
              <a:spcAft>
                <a:spcPts val="1200"/>
              </a:spcAft>
            </a:pPr>
            <a:endParaRPr lang="en-US" sz="1600" dirty="0" smtClean="0">
              <a:solidFill>
                <a:schemeClr val="tx2">
                  <a:lumMod val="40000"/>
                  <a:lumOff val="60000"/>
                </a:schemeClr>
              </a:solidFill>
            </a:endParaRPr>
          </a:p>
          <a:p>
            <a:pPr algn="r">
              <a:lnSpc>
                <a:spcPts val="1600"/>
              </a:lnSpc>
              <a:spcAft>
                <a:spcPts val="1200"/>
              </a:spcAft>
            </a:pPr>
            <a:r>
              <a:rPr lang="en-US" sz="1600"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3197102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GOD’s JUSTICE</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endParaRPr lang="en-US" sz="24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smtClean="0">
                <a:solidFill>
                  <a:schemeClr val="bg1"/>
                </a:solidFill>
              </a:rPr>
              <a:t>Is </a:t>
            </a:r>
            <a:r>
              <a:rPr lang="en-US" sz="2400" dirty="0">
                <a:solidFill>
                  <a:schemeClr val="bg1"/>
                </a:solidFill>
              </a:rPr>
              <a:t>God making the point His justice is NOT like human justice? </a:t>
            </a:r>
          </a:p>
        </p:txBody>
      </p:sp>
    </p:spTree>
    <p:extLst>
      <p:ext uri="{BB962C8B-B14F-4D97-AF65-F5344CB8AC3E}">
        <p14:creationId xmlns:p14="http://schemas.microsoft.com/office/powerpoint/2010/main" val="4074696742"/>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CONCLUSION</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God is </a:t>
            </a:r>
            <a:r>
              <a:rPr lang="en-US" sz="2400" dirty="0" smtClean="0">
                <a:solidFill>
                  <a:schemeClr val="accent2">
                    <a:lumMod val="60000"/>
                    <a:lumOff val="40000"/>
                  </a:schemeClr>
                </a:solidFill>
              </a:rPr>
              <a:t>Love.</a:t>
            </a:r>
            <a:endParaRPr lang="en-US" sz="2400" dirty="0">
              <a:solidFill>
                <a:schemeClr val="accent2">
                  <a:lumMod val="60000"/>
                  <a:lumOff val="40000"/>
                </a:schemeClr>
              </a:solidFill>
            </a:endParaRPr>
          </a:p>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God’s Law is an expression of His character of love and is the protocol upon which life is </a:t>
            </a:r>
            <a:r>
              <a:rPr lang="en-US" sz="2400" dirty="0" smtClean="0">
                <a:solidFill>
                  <a:schemeClr val="accent2">
                    <a:lumMod val="60000"/>
                    <a:lumOff val="40000"/>
                  </a:schemeClr>
                </a:solidFill>
              </a:rPr>
              <a:t>built.</a:t>
            </a:r>
            <a:endParaRPr lang="en-US" sz="2400" dirty="0">
              <a:solidFill>
                <a:schemeClr val="accent2">
                  <a:lumMod val="60000"/>
                  <a:lumOff val="40000"/>
                </a:schemeClr>
              </a:solidFill>
            </a:endParaRPr>
          </a:p>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Humanity is deviant from God’s design and in a terminal </a:t>
            </a:r>
            <a:r>
              <a:rPr lang="en-US" sz="2400" dirty="0" smtClean="0">
                <a:solidFill>
                  <a:schemeClr val="accent2">
                    <a:lumMod val="60000"/>
                    <a:lumOff val="40000"/>
                  </a:schemeClr>
                </a:solidFill>
              </a:rPr>
              <a:t>condition. </a:t>
            </a:r>
            <a:endParaRPr lang="en-US" sz="2400" dirty="0">
              <a:solidFill>
                <a:schemeClr val="accent2">
                  <a:lumMod val="60000"/>
                  <a:lumOff val="40000"/>
                </a:schemeClr>
              </a:solidFill>
            </a:endParaRPr>
          </a:p>
          <a:p>
            <a:pPr marL="342900" indent="-342900">
              <a:lnSpc>
                <a:spcPts val="2500"/>
              </a:lnSpc>
              <a:spcAft>
                <a:spcPts val="1200"/>
              </a:spcAft>
              <a:buFont typeface="Arial" panose="020B0604020202020204" pitchFamily="34" charset="0"/>
              <a:buChar char="•"/>
            </a:pPr>
            <a:r>
              <a:rPr lang="en-US" sz="2400" dirty="0">
                <a:solidFill>
                  <a:schemeClr val="bg1"/>
                </a:solidFill>
              </a:rPr>
              <a:t>Humanity could NOT be saved without the life, death, resurrection of Jesus </a:t>
            </a:r>
            <a:r>
              <a:rPr lang="en-US" sz="2400" dirty="0" smtClean="0">
                <a:solidFill>
                  <a:schemeClr val="bg1"/>
                </a:solidFill>
              </a:rPr>
              <a:t>Christ.</a:t>
            </a:r>
            <a:endParaRPr lang="en-US" sz="2400" dirty="0">
              <a:solidFill>
                <a:schemeClr val="bg1"/>
              </a:solidFill>
            </a:endParaRPr>
          </a:p>
        </p:txBody>
      </p:sp>
      <p:sp>
        <p:nvSpPr>
          <p:cNvPr id="4" name="TextBox 3"/>
          <p:cNvSpPr txBox="1"/>
          <p:nvPr/>
        </p:nvSpPr>
        <p:spPr>
          <a:xfrm>
            <a:off x="1143000" y="4019550"/>
            <a:ext cx="7315200" cy="659411"/>
          </a:xfrm>
          <a:prstGeom prst="rect">
            <a:avLst/>
          </a:prstGeom>
          <a:noFill/>
        </p:spPr>
        <p:txBody>
          <a:bodyPr wrap="square" rtlCol="0">
            <a:spAutoFit/>
          </a:bodyPr>
          <a:lstStyle/>
          <a:p>
            <a:pPr algn="r">
              <a:lnSpc>
                <a:spcPts val="1600"/>
              </a:lnSpc>
              <a:spcAft>
                <a:spcPts val="1200"/>
              </a:spcAft>
            </a:pPr>
            <a:endParaRPr lang="en-US" sz="1600" dirty="0" smtClean="0">
              <a:solidFill>
                <a:schemeClr val="tx2">
                  <a:lumMod val="40000"/>
                  <a:lumOff val="60000"/>
                </a:schemeClr>
              </a:solidFill>
            </a:endParaRPr>
          </a:p>
          <a:p>
            <a:pPr algn="r">
              <a:lnSpc>
                <a:spcPts val="1600"/>
              </a:lnSpc>
              <a:spcAft>
                <a:spcPts val="1200"/>
              </a:spcAft>
            </a:pPr>
            <a:r>
              <a:rPr lang="en-US" sz="1600"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823932919"/>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CONCLUSION</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God is </a:t>
            </a:r>
            <a:r>
              <a:rPr lang="en-US" sz="2400" dirty="0" smtClean="0">
                <a:solidFill>
                  <a:schemeClr val="accent2">
                    <a:lumMod val="60000"/>
                    <a:lumOff val="40000"/>
                  </a:schemeClr>
                </a:solidFill>
              </a:rPr>
              <a:t>Love.</a:t>
            </a:r>
            <a:endParaRPr lang="en-US" sz="2400" dirty="0">
              <a:solidFill>
                <a:schemeClr val="accent2">
                  <a:lumMod val="60000"/>
                  <a:lumOff val="40000"/>
                </a:schemeClr>
              </a:solidFill>
            </a:endParaRPr>
          </a:p>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God’s Law is an expression of His character of love and is the protocol upon which life is </a:t>
            </a:r>
            <a:r>
              <a:rPr lang="en-US" sz="2400" dirty="0" smtClean="0">
                <a:solidFill>
                  <a:schemeClr val="accent2">
                    <a:lumMod val="60000"/>
                    <a:lumOff val="40000"/>
                  </a:schemeClr>
                </a:solidFill>
              </a:rPr>
              <a:t>built.</a:t>
            </a:r>
            <a:endParaRPr lang="en-US" sz="2400" dirty="0">
              <a:solidFill>
                <a:schemeClr val="accent2">
                  <a:lumMod val="60000"/>
                  <a:lumOff val="40000"/>
                </a:schemeClr>
              </a:solidFill>
            </a:endParaRPr>
          </a:p>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Humanity is deviant from God’s design and in a terminal </a:t>
            </a:r>
            <a:r>
              <a:rPr lang="en-US" sz="2400" dirty="0" smtClean="0">
                <a:solidFill>
                  <a:schemeClr val="accent2">
                    <a:lumMod val="60000"/>
                    <a:lumOff val="40000"/>
                  </a:schemeClr>
                </a:solidFill>
              </a:rPr>
              <a:t>condition. </a:t>
            </a:r>
            <a:endParaRPr lang="en-US" sz="2400" dirty="0">
              <a:solidFill>
                <a:schemeClr val="accent2">
                  <a:lumMod val="60000"/>
                  <a:lumOff val="40000"/>
                </a:schemeClr>
              </a:solidFill>
            </a:endParaRPr>
          </a:p>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Humanity could NOT be saved without the life, death, resurrection of Jesus </a:t>
            </a:r>
            <a:r>
              <a:rPr lang="en-US" sz="2400" dirty="0" smtClean="0">
                <a:solidFill>
                  <a:schemeClr val="accent2">
                    <a:lumMod val="60000"/>
                    <a:lumOff val="40000"/>
                  </a:schemeClr>
                </a:solidFill>
              </a:rPr>
              <a:t>Christ.</a:t>
            </a:r>
            <a:endParaRPr lang="en-US" sz="2400" dirty="0">
              <a:solidFill>
                <a:schemeClr val="accent2">
                  <a:lumMod val="60000"/>
                  <a:lumOff val="40000"/>
                </a:schemeClr>
              </a:solidFill>
            </a:endParaRPr>
          </a:p>
          <a:p>
            <a:pPr marL="342900" indent="-342900">
              <a:lnSpc>
                <a:spcPts val="2500"/>
              </a:lnSpc>
              <a:spcAft>
                <a:spcPts val="1200"/>
              </a:spcAft>
              <a:buFont typeface="Arial" panose="020B0604020202020204" pitchFamily="34" charset="0"/>
              <a:buChar char="•"/>
            </a:pPr>
            <a:r>
              <a:rPr lang="en-US" sz="2400" dirty="0">
                <a:solidFill>
                  <a:schemeClr val="bg1"/>
                </a:solidFill>
              </a:rPr>
              <a:t>I believe in the SUBSTITUTIONARY death of Jesus, but NOT to appease an angry and wrathful </a:t>
            </a:r>
            <a:r>
              <a:rPr lang="en-US" sz="2400" dirty="0" smtClean="0">
                <a:solidFill>
                  <a:schemeClr val="bg1"/>
                </a:solidFill>
              </a:rPr>
              <a:t>Father.</a:t>
            </a:r>
            <a:endParaRPr lang="en-US" sz="2400" dirty="0">
              <a:solidFill>
                <a:schemeClr val="bg1"/>
              </a:solidFill>
            </a:endParaRPr>
          </a:p>
        </p:txBody>
      </p:sp>
      <p:sp>
        <p:nvSpPr>
          <p:cNvPr id="4" name="TextBox 3"/>
          <p:cNvSpPr txBox="1"/>
          <p:nvPr/>
        </p:nvSpPr>
        <p:spPr>
          <a:xfrm>
            <a:off x="1143000" y="4019550"/>
            <a:ext cx="7315200" cy="659411"/>
          </a:xfrm>
          <a:prstGeom prst="rect">
            <a:avLst/>
          </a:prstGeom>
          <a:noFill/>
        </p:spPr>
        <p:txBody>
          <a:bodyPr wrap="square" rtlCol="0">
            <a:spAutoFit/>
          </a:bodyPr>
          <a:lstStyle/>
          <a:p>
            <a:pPr algn="r">
              <a:lnSpc>
                <a:spcPts val="1600"/>
              </a:lnSpc>
              <a:spcAft>
                <a:spcPts val="1200"/>
              </a:spcAft>
            </a:pPr>
            <a:endParaRPr lang="en-US" sz="1600" dirty="0" smtClean="0">
              <a:solidFill>
                <a:schemeClr val="tx2">
                  <a:lumMod val="40000"/>
                  <a:lumOff val="60000"/>
                </a:schemeClr>
              </a:solidFill>
            </a:endParaRPr>
          </a:p>
          <a:p>
            <a:pPr algn="r">
              <a:lnSpc>
                <a:spcPts val="1600"/>
              </a:lnSpc>
              <a:spcAft>
                <a:spcPts val="1200"/>
              </a:spcAft>
            </a:pPr>
            <a:r>
              <a:rPr lang="en-US" sz="1600"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558051199"/>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CONCLUSION</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500"/>
              </a:lnSpc>
              <a:spcAft>
                <a:spcPts val="1200"/>
              </a:spcAft>
              <a:buFont typeface="Arial" panose="020B0604020202020204" pitchFamily="34" charset="0"/>
              <a:buChar char="•"/>
            </a:pPr>
            <a:r>
              <a:rPr lang="en-US" sz="2400" dirty="0">
                <a:solidFill>
                  <a:schemeClr val="bg1"/>
                </a:solidFill>
              </a:rPr>
              <a:t>Christ is our substitute in that He took our terminal condition upon Himself and cured it and now offers to reproduce in us His victory, such that “it is no longer I that live but Christ lives in me.” </a:t>
            </a:r>
          </a:p>
        </p:txBody>
      </p:sp>
      <p:sp>
        <p:nvSpPr>
          <p:cNvPr id="4" name="TextBox 3"/>
          <p:cNvSpPr txBox="1"/>
          <p:nvPr/>
        </p:nvSpPr>
        <p:spPr>
          <a:xfrm>
            <a:off x="1143000" y="4019550"/>
            <a:ext cx="7315200" cy="659411"/>
          </a:xfrm>
          <a:prstGeom prst="rect">
            <a:avLst/>
          </a:prstGeom>
          <a:noFill/>
        </p:spPr>
        <p:txBody>
          <a:bodyPr wrap="square" rtlCol="0">
            <a:spAutoFit/>
          </a:bodyPr>
          <a:lstStyle/>
          <a:p>
            <a:pPr algn="r">
              <a:lnSpc>
                <a:spcPts val="1600"/>
              </a:lnSpc>
              <a:spcAft>
                <a:spcPts val="1200"/>
              </a:spcAft>
            </a:pPr>
            <a:endParaRPr lang="en-US" sz="1600" dirty="0" smtClean="0">
              <a:solidFill>
                <a:schemeClr val="tx2">
                  <a:lumMod val="40000"/>
                  <a:lumOff val="60000"/>
                </a:schemeClr>
              </a:solidFill>
            </a:endParaRPr>
          </a:p>
          <a:p>
            <a:pPr algn="r">
              <a:lnSpc>
                <a:spcPts val="1600"/>
              </a:lnSpc>
              <a:spcAft>
                <a:spcPts val="1200"/>
              </a:spcAft>
            </a:pPr>
            <a:r>
              <a:rPr lang="en-US" sz="1600"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3222727970"/>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CONCLUSION</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Christ is our substitute in that He took our terminal condition upon Himself and cured it and now offers to reproduce in us His victory, such that “it is no longer I that live but Christ lives in me.” </a:t>
            </a:r>
          </a:p>
          <a:p>
            <a:pPr marL="342900" indent="-342900">
              <a:lnSpc>
                <a:spcPts val="2500"/>
              </a:lnSpc>
              <a:spcAft>
                <a:spcPts val="1200"/>
              </a:spcAft>
              <a:buFont typeface="Arial" panose="020B0604020202020204" pitchFamily="34" charset="0"/>
              <a:buChar char="•"/>
            </a:pPr>
            <a:r>
              <a:rPr lang="en-US" sz="2400" dirty="0">
                <a:solidFill>
                  <a:schemeClr val="bg1"/>
                </a:solidFill>
              </a:rPr>
              <a:t>“God made him who had no sin to be sin for us, so that in him we might become the righteousness of God.” </a:t>
            </a:r>
            <a:r>
              <a:rPr lang="en-US" dirty="0">
                <a:solidFill>
                  <a:schemeClr val="tx2">
                    <a:lumMod val="40000"/>
                    <a:lumOff val="60000"/>
                  </a:schemeClr>
                </a:solidFill>
              </a:rPr>
              <a:t>(</a:t>
            </a:r>
            <a:r>
              <a:rPr lang="en-US" dirty="0" smtClean="0">
                <a:solidFill>
                  <a:schemeClr val="tx2">
                    <a:lumMod val="40000"/>
                    <a:lumOff val="60000"/>
                  </a:schemeClr>
                </a:solidFill>
              </a:rPr>
              <a:t>2 Corinthians </a:t>
            </a:r>
            <a:r>
              <a:rPr lang="en-US" dirty="0">
                <a:solidFill>
                  <a:schemeClr val="tx2">
                    <a:lumMod val="40000"/>
                    <a:lumOff val="60000"/>
                  </a:schemeClr>
                </a:solidFill>
              </a:rPr>
              <a:t>5:21) </a:t>
            </a:r>
            <a:endParaRPr lang="en-US" sz="2400" dirty="0">
              <a:solidFill>
                <a:schemeClr val="tx2">
                  <a:lumMod val="40000"/>
                  <a:lumOff val="60000"/>
                </a:schemeClr>
              </a:solidFill>
            </a:endParaRPr>
          </a:p>
        </p:txBody>
      </p:sp>
      <p:sp>
        <p:nvSpPr>
          <p:cNvPr id="4" name="TextBox 3"/>
          <p:cNvSpPr txBox="1"/>
          <p:nvPr/>
        </p:nvSpPr>
        <p:spPr>
          <a:xfrm>
            <a:off x="1143000" y="4019550"/>
            <a:ext cx="7315200" cy="659411"/>
          </a:xfrm>
          <a:prstGeom prst="rect">
            <a:avLst/>
          </a:prstGeom>
          <a:noFill/>
        </p:spPr>
        <p:txBody>
          <a:bodyPr wrap="square" rtlCol="0">
            <a:spAutoFit/>
          </a:bodyPr>
          <a:lstStyle/>
          <a:p>
            <a:pPr algn="r">
              <a:lnSpc>
                <a:spcPts val="1600"/>
              </a:lnSpc>
              <a:spcAft>
                <a:spcPts val="1200"/>
              </a:spcAft>
            </a:pPr>
            <a:endParaRPr lang="en-US" sz="1600" dirty="0" smtClean="0">
              <a:solidFill>
                <a:schemeClr val="tx2">
                  <a:lumMod val="40000"/>
                  <a:lumOff val="60000"/>
                </a:schemeClr>
              </a:solidFill>
            </a:endParaRPr>
          </a:p>
          <a:p>
            <a:pPr algn="r">
              <a:lnSpc>
                <a:spcPts val="1600"/>
              </a:lnSpc>
              <a:spcAft>
                <a:spcPts val="1200"/>
              </a:spcAft>
            </a:pPr>
            <a:r>
              <a:rPr lang="en-US" sz="1600"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1297286945"/>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CONCLUSION</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Christ is our substitute in that He took our terminal condition upon Himself and cured it and now offers to reproduce in us His victory, such that “it is no longer I that live but Christ lives in me.” </a:t>
            </a:r>
          </a:p>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“God made him who had no sin to be sin for us, so that in him we might become the righteousness of God.” </a:t>
            </a:r>
            <a:r>
              <a:rPr lang="en-US" dirty="0">
                <a:solidFill>
                  <a:schemeClr val="accent2">
                    <a:lumMod val="60000"/>
                    <a:lumOff val="40000"/>
                  </a:schemeClr>
                </a:solidFill>
              </a:rPr>
              <a:t>(</a:t>
            </a:r>
            <a:r>
              <a:rPr lang="en-US" dirty="0" smtClean="0">
                <a:solidFill>
                  <a:schemeClr val="accent2">
                    <a:lumMod val="60000"/>
                    <a:lumOff val="40000"/>
                  </a:schemeClr>
                </a:solidFill>
              </a:rPr>
              <a:t>2 Corinthians </a:t>
            </a:r>
            <a:r>
              <a:rPr lang="en-US" dirty="0">
                <a:solidFill>
                  <a:schemeClr val="accent2">
                    <a:lumMod val="60000"/>
                    <a:lumOff val="40000"/>
                  </a:schemeClr>
                </a:solidFill>
              </a:rPr>
              <a:t>5:21) </a:t>
            </a:r>
            <a:endParaRPr lang="en-US" sz="2400" dirty="0">
              <a:solidFill>
                <a:schemeClr val="accent2">
                  <a:lumMod val="60000"/>
                  <a:lumOff val="40000"/>
                </a:schemeClr>
              </a:solidFill>
            </a:endParaRPr>
          </a:p>
          <a:p>
            <a:pPr marL="342900" indent="-342900">
              <a:lnSpc>
                <a:spcPts val="2500"/>
              </a:lnSpc>
              <a:spcAft>
                <a:spcPts val="1200"/>
              </a:spcAft>
              <a:buFont typeface="Arial" panose="020B0604020202020204" pitchFamily="34" charset="0"/>
              <a:buChar char="•"/>
            </a:pPr>
            <a:r>
              <a:rPr lang="en-US" sz="2400" dirty="0">
                <a:solidFill>
                  <a:schemeClr val="bg1"/>
                </a:solidFill>
              </a:rPr>
              <a:t>I invite you to worship the Designer and reject the dictator view of </a:t>
            </a:r>
            <a:r>
              <a:rPr lang="en-US" sz="2400" dirty="0" smtClean="0">
                <a:solidFill>
                  <a:schemeClr val="bg1"/>
                </a:solidFill>
              </a:rPr>
              <a:t>God.</a:t>
            </a:r>
            <a:endParaRPr lang="en-US" sz="2400" dirty="0">
              <a:solidFill>
                <a:schemeClr val="bg1"/>
              </a:solidFill>
            </a:endParaRPr>
          </a:p>
        </p:txBody>
      </p:sp>
      <p:sp>
        <p:nvSpPr>
          <p:cNvPr id="4" name="TextBox 3"/>
          <p:cNvSpPr txBox="1"/>
          <p:nvPr/>
        </p:nvSpPr>
        <p:spPr>
          <a:xfrm>
            <a:off x="1143000" y="4019550"/>
            <a:ext cx="7315200" cy="659411"/>
          </a:xfrm>
          <a:prstGeom prst="rect">
            <a:avLst/>
          </a:prstGeom>
          <a:noFill/>
        </p:spPr>
        <p:txBody>
          <a:bodyPr wrap="square" rtlCol="0">
            <a:spAutoFit/>
          </a:bodyPr>
          <a:lstStyle/>
          <a:p>
            <a:pPr algn="r">
              <a:lnSpc>
                <a:spcPts val="1600"/>
              </a:lnSpc>
              <a:spcAft>
                <a:spcPts val="1200"/>
              </a:spcAft>
            </a:pPr>
            <a:endParaRPr lang="en-US" sz="1600" dirty="0" smtClean="0">
              <a:solidFill>
                <a:schemeClr val="tx2">
                  <a:lumMod val="40000"/>
                  <a:lumOff val="60000"/>
                </a:schemeClr>
              </a:solidFill>
            </a:endParaRPr>
          </a:p>
          <a:p>
            <a:pPr algn="r">
              <a:lnSpc>
                <a:spcPts val="1600"/>
              </a:lnSpc>
              <a:spcAft>
                <a:spcPts val="1200"/>
              </a:spcAft>
            </a:pPr>
            <a:r>
              <a:rPr lang="en-US" sz="1600" dirty="0" smtClean="0">
                <a:solidFill>
                  <a:schemeClr val="tx2">
                    <a:lumMod val="40000"/>
                    <a:lumOff val="60000"/>
                  </a:schemeClr>
                </a:solidFill>
              </a:rPr>
              <a:t>   </a:t>
            </a:r>
            <a:endParaRPr lang="en-US" sz="1600" dirty="0">
              <a:solidFill>
                <a:schemeClr val="tx2">
                  <a:lumMod val="40000"/>
                  <a:lumOff val="60000"/>
                </a:schemeClr>
              </a:solidFill>
            </a:endParaRPr>
          </a:p>
        </p:txBody>
      </p:sp>
    </p:spTree>
    <p:extLst>
      <p:ext uri="{BB962C8B-B14F-4D97-AF65-F5344CB8AC3E}">
        <p14:creationId xmlns:p14="http://schemas.microsoft.com/office/powerpoint/2010/main" val="4023516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GOD’s JUSTICE</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endParaRPr lang="en-US" sz="2400" dirty="0" smtClean="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smtClean="0">
                <a:solidFill>
                  <a:schemeClr val="accent2">
                    <a:lumMod val="60000"/>
                    <a:lumOff val="40000"/>
                  </a:schemeClr>
                </a:solidFill>
              </a:rPr>
              <a:t>Is </a:t>
            </a:r>
            <a:r>
              <a:rPr lang="en-US" sz="2400" dirty="0">
                <a:solidFill>
                  <a:schemeClr val="accent2">
                    <a:lumMod val="60000"/>
                    <a:lumOff val="40000"/>
                  </a:schemeClr>
                </a:solidFill>
              </a:rPr>
              <a:t>God making the point His justice is NOT like human justice? </a:t>
            </a:r>
          </a:p>
          <a:p>
            <a:pPr marL="800100" lvl="1" indent="-342900">
              <a:lnSpc>
                <a:spcPts val="2500"/>
              </a:lnSpc>
              <a:spcAft>
                <a:spcPts val="1200"/>
              </a:spcAft>
              <a:buFont typeface="Arial" panose="020B0604020202020204" pitchFamily="34" charset="0"/>
              <a:buChar char="•"/>
            </a:pPr>
            <a:r>
              <a:rPr lang="en-US" sz="2400" dirty="0">
                <a:solidFill>
                  <a:schemeClr val="bg1"/>
                </a:solidFill>
              </a:rPr>
              <a:t>Does God freely </a:t>
            </a:r>
            <a:r>
              <a:rPr lang="en-US" sz="2400" dirty="0" smtClean="0">
                <a:solidFill>
                  <a:schemeClr val="bg1"/>
                </a:solidFill>
              </a:rPr>
              <a:t>pardon, </a:t>
            </a:r>
            <a:r>
              <a:rPr lang="en-US" sz="2400" dirty="0">
                <a:solidFill>
                  <a:schemeClr val="bg1"/>
                </a:solidFill>
              </a:rPr>
              <a:t>whereas humans seek </a:t>
            </a:r>
            <a:r>
              <a:rPr lang="en-US" sz="2400" dirty="0" smtClean="0">
                <a:solidFill>
                  <a:schemeClr val="bg1"/>
                </a:solidFill>
              </a:rPr>
              <a:t>revenge but call it justice?</a:t>
            </a:r>
            <a:endParaRPr lang="en-US" sz="2400" dirty="0">
              <a:solidFill>
                <a:schemeClr val="bg1"/>
              </a:solidFill>
            </a:endParaRPr>
          </a:p>
        </p:txBody>
      </p:sp>
    </p:spTree>
    <p:extLst>
      <p:ext uri="{BB962C8B-B14F-4D97-AF65-F5344CB8AC3E}">
        <p14:creationId xmlns:p14="http://schemas.microsoft.com/office/powerpoint/2010/main" val="1651417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JUSTICE</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a:solidFill>
                  <a:schemeClr val="bg1"/>
                </a:solidFill>
              </a:rPr>
              <a:t>What is Justice</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655676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JUSTICE</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What is Justice?</a:t>
            </a:r>
          </a:p>
          <a:p>
            <a:pPr marL="800100" lvl="1" indent="-342900">
              <a:lnSpc>
                <a:spcPts val="2500"/>
              </a:lnSpc>
              <a:spcAft>
                <a:spcPts val="1200"/>
              </a:spcAft>
              <a:buFont typeface="Arial" panose="020B0604020202020204" pitchFamily="34" charset="0"/>
              <a:buChar char="•"/>
            </a:pPr>
            <a:r>
              <a:rPr lang="en-US" sz="2400" dirty="0">
                <a:solidFill>
                  <a:schemeClr val="bg1"/>
                </a:solidFill>
              </a:rPr>
              <a:t>Doing what is right – which is defined by what</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1139965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JUSTICE</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What is Justice?</a:t>
            </a: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Doing what is right – which is defined by what?</a:t>
            </a:r>
          </a:p>
          <a:p>
            <a:pPr marL="800100" lvl="1" indent="-342900">
              <a:lnSpc>
                <a:spcPts val="2500"/>
              </a:lnSpc>
              <a:spcAft>
                <a:spcPts val="1200"/>
              </a:spcAft>
              <a:buFont typeface="Arial" panose="020B0604020202020204" pitchFamily="34" charset="0"/>
              <a:buChar char="•"/>
            </a:pPr>
            <a:r>
              <a:rPr lang="en-US" sz="2400" dirty="0">
                <a:solidFill>
                  <a:schemeClr val="bg1"/>
                </a:solidFill>
              </a:rPr>
              <a:t>Boxing – just to punch </a:t>
            </a:r>
            <a:r>
              <a:rPr lang="en-US" sz="2400" dirty="0" smtClean="0">
                <a:solidFill>
                  <a:schemeClr val="bg1"/>
                </a:solidFill>
              </a:rPr>
              <a:t>the face</a:t>
            </a:r>
            <a:br>
              <a:rPr lang="en-US" sz="2400" dirty="0" smtClean="0">
                <a:solidFill>
                  <a:schemeClr val="bg1"/>
                </a:solidFill>
              </a:rPr>
            </a:br>
            <a:r>
              <a:rPr lang="en-US" sz="2400" dirty="0" smtClean="0">
                <a:solidFill>
                  <a:schemeClr val="bg1"/>
                </a:solidFill>
              </a:rPr>
              <a:t>Soccer – unjust </a:t>
            </a:r>
            <a:r>
              <a:rPr lang="en-US" sz="2400" dirty="0">
                <a:solidFill>
                  <a:schemeClr val="bg1"/>
                </a:solidFill>
              </a:rPr>
              <a:t>to punch </a:t>
            </a:r>
            <a:r>
              <a:rPr lang="en-US" sz="2400" dirty="0" smtClean="0">
                <a:solidFill>
                  <a:schemeClr val="bg1"/>
                </a:solidFill>
              </a:rPr>
              <a:t>the face</a:t>
            </a:r>
            <a:endParaRPr lang="en-US" sz="2400" dirty="0">
              <a:solidFill>
                <a:schemeClr val="bg1"/>
              </a:solidFill>
            </a:endParaRPr>
          </a:p>
        </p:txBody>
      </p:sp>
    </p:spTree>
    <p:extLst>
      <p:ext uri="{BB962C8B-B14F-4D97-AF65-F5344CB8AC3E}">
        <p14:creationId xmlns:p14="http://schemas.microsoft.com/office/powerpoint/2010/main" val="2038051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JUSTICE</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What is Justice?</a:t>
            </a: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Doing what is right – which is defined by what?</a:t>
            </a: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Boxing – just to punch </a:t>
            </a:r>
            <a:r>
              <a:rPr lang="en-US" sz="2400" dirty="0" smtClean="0">
                <a:solidFill>
                  <a:schemeClr val="accent2">
                    <a:lumMod val="60000"/>
                    <a:lumOff val="40000"/>
                  </a:schemeClr>
                </a:solidFill>
              </a:rPr>
              <a:t>the </a:t>
            </a:r>
            <a:r>
              <a:rPr lang="en-US" sz="2400" dirty="0">
                <a:solidFill>
                  <a:schemeClr val="accent2">
                    <a:lumMod val="60000"/>
                    <a:lumOff val="40000"/>
                  </a:schemeClr>
                </a:solidFill>
              </a:rPr>
              <a:t>face</a:t>
            </a:r>
            <a:br>
              <a:rPr lang="en-US" sz="2400" dirty="0">
                <a:solidFill>
                  <a:schemeClr val="accent2">
                    <a:lumMod val="60000"/>
                    <a:lumOff val="40000"/>
                  </a:schemeClr>
                </a:solidFill>
              </a:rPr>
            </a:br>
            <a:r>
              <a:rPr lang="en-US" sz="2400" dirty="0">
                <a:solidFill>
                  <a:schemeClr val="accent2">
                    <a:lumMod val="60000"/>
                    <a:lumOff val="40000"/>
                  </a:schemeClr>
                </a:solidFill>
              </a:rPr>
              <a:t>Soccer – unjust to punch </a:t>
            </a:r>
            <a:r>
              <a:rPr lang="en-US" sz="2400" dirty="0" smtClean="0">
                <a:solidFill>
                  <a:schemeClr val="accent2">
                    <a:lumMod val="60000"/>
                    <a:lumOff val="40000"/>
                  </a:schemeClr>
                </a:solidFill>
              </a:rPr>
              <a:t>the </a:t>
            </a:r>
            <a:r>
              <a:rPr lang="en-US" sz="2400" dirty="0">
                <a:solidFill>
                  <a:schemeClr val="accent2">
                    <a:lumMod val="60000"/>
                    <a:lumOff val="40000"/>
                  </a:schemeClr>
                </a:solidFill>
              </a:rPr>
              <a:t>face</a:t>
            </a:r>
          </a:p>
          <a:p>
            <a:pPr marL="800100" lvl="1" indent="-342900">
              <a:lnSpc>
                <a:spcPts val="2500"/>
              </a:lnSpc>
              <a:spcAft>
                <a:spcPts val="1200"/>
              </a:spcAft>
              <a:buFont typeface="Arial" panose="020B0604020202020204" pitchFamily="34" charset="0"/>
              <a:buChar char="•"/>
            </a:pPr>
            <a:r>
              <a:rPr lang="en-US" sz="2400" dirty="0">
                <a:solidFill>
                  <a:schemeClr val="bg1"/>
                </a:solidFill>
              </a:rPr>
              <a:t>Germany – just to drive 160mph</a:t>
            </a:r>
            <a:br>
              <a:rPr lang="en-US" sz="2400" dirty="0">
                <a:solidFill>
                  <a:schemeClr val="bg1"/>
                </a:solidFill>
              </a:rPr>
            </a:br>
            <a:r>
              <a:rPr lang="en-US" sz="2400" dirty="0">
                <a:solidFill>
                  <a:schemeClr val="bg1"/>
                </a:solidFill>
              </a:rPr>
              <a:t>US – unjust to drive 160mph</a:t>
            </a:r>
          </a:p>
        </p:txBody>
      </p:sp>
    </p:spTree>
    <p:extLst>
      <p:ext uri="{BB962C8B-B14F-4D97-AF65-F5344CB8AC3E}">
        <p14:creationId xmlns:p14="http://schemas.microsoft.com/office/powerpoint/2010/main" val="1607700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200" dirty="0" smtClean="0">
                <a:solidFill>
                  <a:srgbClr val="FFFFCC"/>
                </a:solidFill>
              </a:rPr>
              <a:t>JUSTICE</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What is Justice?</a:t>
            </a: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Doing what is right – which is defined by what?</a:t>
            </a: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Boxing – just to punch </a:t>
            </a:r>
            <a:r>
              <a:rPr lang="en-US" sz="2400" dirty="0" smtClean="0">
                <a:solidFill>
                  <a:schemeClr val="accent2">
                    <a:lumMod val="60000"/>
                    <a:lumOff val="40000"/>
                  </a:schemeClr>
                </a:solidFill>
              </a:rPr>
              <a:t>the </a:t>
            </a:r>
            <a:r>
              <a:rPr lang="en-US" sz="2400" dirty="0">
                <a:solidFill>
                  <a:schemeClr val="accent2">
                    <a:lumMod val="60000"/>
                    <a:lumOff val="40000"/>
                  </a:schemeClr>
                </a:solidFill>
              </a:rPr>
              <a:t>face</a:t>
            </a:r>
            <a:br>
              <a:rPr lang="en-US" sz="2400" dirty="0">
                <a:solidFill>
                  <a:schemeClr val="accent2">
                    <a:lumMod val="60000"/>
                    <a:lumOff val="40000"/>
                  </a:schemeClr>
                </a:solidFill>
              </a:rPr>
            </a:br>
            <a:r>
              <a:rPr lang="en-US" sz="2400" dirty="0">
                <a:solidFill>
                  <a:schemeClr val="accent2">
                    <a:lumMod val="60000"/>
                    <a:lumOff val="40000"/>
                  </a:schemeClr>
                </a:solidFill>
              </a:rPr>
              <a:t>Soccer – unjust to punch </a:t>
            </a:r>
            <a:r>
              <a:rPr lang="en-US" sz="2400" dirty="0" smtClean="0">
                <a:solidFill>
                  <a:schemeClr val="accent2">
                    <a:lumMod val="60000"/>
                    <a:lumOff val="40000"/>
                  </a:schemeClr>
                </a:solidFill>
              </a:rPr>
              <a:t>the </a:t>
            </a:r>
            <a:r>
              <a:rPr lang="en-US" sz="2400" dirty="0">
                <a:solidFill>
                  <a:schemeClr val="accent2">
                    <a:lumMod val="60000"/>
                    <a:lumOff val="40000"/>
                  </a:schemeClr>
                </a:solidFill>
              </a:rPr>
              <a:t>face</a:t>
            </a:r>
          </a:p>
          <a:p>
            <a:pPr marL="800100" lvl="1" indent="-342900">
              <a:lnSpc>
                <a:spcPts val="2500"/>
              </a:lnSpc>
              <a:spcAft>
                <a:spcPts val="1200"/>
              </a:spcAft>
              <a:buFont typeface="Arial" panose="020B0604020202020204" pitchFamily="34" charset="0"/>
              <a:buChar char="•"/>
            </a:pPr>
            <a:r>
              <a:rPr lang="en-US" sz="2400" dirty="0" smtClean="0">
                <a:solidFill>
                  <a:schemeClr val="accent2">
                    <a:lumMod val="60000"/>
                    <a:lumOff val="40000"/>
                  </a:schemeClr>
                </a:solidFill>
              </a:rPr>
              <a:t>Germany </a:t>
            </a:r>
            <a:r>
              <a:rPr lang="en-US" sz="2400" dirty="0">
                <a:solidFill>
                  <a:schemeClr val="accent2">
                    <a:lumMod val="60000"/>
                    <a:lumOff val="40000"/>
                  </a:schemeClr>
                </a:solidFill>
              </a:rPr>
              <a:t>– just to drive </a:t>
            </a:r>
            <a:r>
              <a:rPr lang="en-US" sz="2400" dirty="0" smtClean="0">
                <a:solidFill>
                  <a:schemeClr val="accent2">
                    <a:lumMod val="60000"/>
                    <a:lumOff val="40000"/>
                  </a:schemeClr>
                </a:solidFill>
              </a:rPr>
              <a:t>160mph</a:t>
            </a:r>
            <a:br>
              <a:rPr lang="en-US" sz="2400" dirty="0" smtClean="0">
                <a:solidFill>
                  <a:schemeClr val="accent2">
                    <a:lumMod val="60000"/>
                    <a:lumOff val="40000"/>
                  </a:schemeClr>
                </a:solidFill>
              </a:rPr>
            </a:br>
            <a:r>
              <a:rPr lang="en-US" sz="2400" dirty="0" smtClean="0">
                <a:solidFill>
                  <a:schemeClr val="accent2">
                    <a:lumMod val="60000"/>
                    <a:lumOff val="40000"/>
                  </a:schemeClr>
                </a:solidFill>
              </a:rPr>
              <a:t>US – unjust to drive 160mph</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bg1"/>
                </a:solidFill>
              </a:rPr>
              <a:t>Justice is determined by the law of that </a:t>
            </a:r>
            <a:r>
              <a:rPr lang="en-US" sz="2400" dirty="0" smtClean="0">
                <a:solidFill>
                  <a:schemeClr val="bg1"/>
                </a:solidFill>
              </a:rPr>
              <a:t>organization.</a:t>
            </a:r>
            <a:endParaRPr lang="en-US" sz="2400" dirty="0">
              <a:solidFill>
                <a:schemeClr val="bg1"/>
              </a:solidFill>
            </a:endParaRPr>
          </a:p>
        </p:txBody>
      </p:sp>
    </p:spTree>
    <p:extLst>
      <p:ext uri="{BB962C8B-B14F-4D97-AF65-F5344CB8AC3E}">
        <p14:creationId xmlns:p14="http://schemas.microsoft.com/office/powerpoint/2010/main" val="1056992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200" dirty="0" smtClean="0">
                <a:solidFill>
                  <a:srgbClr val="FFFFCC"/>
                </a:solidFill>
              </a:rPr>
              <a:t>OBJECTIVES</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spcAft>
                <a:spcPts val="1200"/>
              </a:spcAft>
              <a:buFont typeface="Arial" panose="020B0604020202020204" pitchFamily="34" charset="0"/>
              <a:buChar char="•"/>
            </a:pPr>
            <a:r>
              <a:rPr lang="en-US" sz="2400" dirty="0">
                <a:solidFill>
                  <a:schemeClr val="bg1"/>
                </a:solidFill>
              </a:rPr>
              <a:t>Differentiate between natural and imposed </a:t>
            </a:r>
            <a:r>
              <a:rPr lang="en-US" sz="2400" dirty="0" smtClean="0">
                <a:solidFill>
                  <a:schemeClr val="bg1"/>
                </a:solidFill>
              </a:rPr>
              <a:t>law.</a:t>
            </a:r>
            <a:endParaRPr lang="en-US" sz="2400" dirty="0">
              <a:solidFill>
                <a:schemeClr val="bg1"/>
              </a:solidFill>
            </a:endParaRPr>
          </a:p>
        </p:txBody>
      </p:sp>
    </p:spTree>
    <p:extLst>
      <p:ext uri="{BB962C8B-B14F-4D97-AF65-F5344CB8AC3E}">
        <p14:creationId xmlns:p14="http://schemas.microsoft.com/office/powerpoint/2010/main" val="2102467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a:xfrm>
            <a:off x="1143000" y="1"/>
            <a:ext cx="7315200" cy="6667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ct val="100000"/>
              </a:lnSpc>
              <a:defRPr/>
            </a:pPr>
            <a:r>
              <a:rPr lang="en-US" sz="2800" b="1" spc="300" dirty="0" smtClean="0">
                <a:solidFill>
                  <a:srgbClr val="FFFFCC"/>
                </a:solidFill>
              </a:rPr>
              <a:t> </a:t>
            </a:r>
            <a:endParaRPr lang="en-US" b="1" spc="300" dirty="0" smtClean="0">
              <a:solidFill>
                <a:srgbClr val="FFFFCC"/>
              </a:solidFill>
            </a:endParaRPr>
          </a:p>
        </p:txBody>
      </p:sp>
      <p:sp>
        <p:nvSpPr>
          <p:cNvPr id="6" name="TextBox 5"/>
          <p:cNvSpPr txBox="1">
            <a:spLocks noChangeArrowheads="1"/>
          </p:cNvSpPr>
          <p:nvPr/>
        </p:nvSpPr>
        <p:spPr>
          <a:xfrm>
            <a:off x="1143000" y="8191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0" algn="ctr"/>
            <a:r>
              <a:rPr lang="en-US" sz="3600" dirty="0">
                <a:solidFill>
                  <a:schemeClr val="bg1"/>
                </a:solidFill>
              </a:rPr>
              <a:t>How do you see God and His law? </a:t>
            </a:r>
            <a:r>
              <a:rPr lang="en-US" sz="3200" dirty="0">
                <a:solidFill>
                  <a:srgbClr val="FFFFCC"/>
                </a:solidFill>
              </a:rPr>
              <a:t/>
            </a:r>
            <a:br>
              <a:rPr lang="en-US" sz="3200" dirty="0">
                <a:solidFill>
                  <a:srgbClr val="FFFFCC"/>
                </a:solidFill>
              </a:rPr>
            </a:br>
            <a:r>
              <a:rPr lang="en-US" sz="3200" dirty="0" smtClean="0">
                <a:solidFill>
                  <a:srgbClr val="FFFFCC"/>
                </a:solidFill>
              </a:rPr>
              <a:t/>
            </a:r>
            <a:br>
              <a:rPr lang="en-US" sz="3200" dirty="0" smtClean="0">
                <a:solidFill>
                  <a:srgbClr val="FFFFCC"/>
                </a:solidFill>
              </a:rPr>
            </a:br>
            <a:r>
              <a:rPr lang="en-US" sz="3200" dirty="0" smtClean="0">
                <a:solidFill>
                  <a:srgbClr val="FFFFCC"/>
                </a:solidFill>
              </a:rPr>
              <a:t>AS</a:t>
            </a:r>
          </a:p>
          <a:p>
            <a:pPr lvl="0" algn="ctr"/>
            <a:r>
              <a:rPr lang="en-US" sz="4800" b="1" dirty="0" smtClean="0">
                <a:solidFill>
                  <a:schemeClr val="accent1">
                    <a:lumMod val="60000"/>
                    <a:lumOff val="40000"/>
                  </a:schemeClr>
                </a:solidFill>
              </a:rPr>
              <a:t>DESIGNER</a:t>
            </a:r>
            <a:r>
              <a:rPr lang="en-US" sz="4800" b="1" dirty="0" smtClean="0">
                <a:solidFill>
                  <a:srgbClr val="FFFFCC"/>
                </a:solidFill>
              </a:rPr>
              <a:t/>
            </a:r>
            <a:br>
              <a:rPr lang="en-US" sz="4800" b="1" dirty="0" smtClean="0">
                <a:solidFill>
                  <a:srgbClr val="FFFFCC"/>
                </a:solidFill>
              </a:rPr>
            </a:br>
            <a:r>
              <a:rPr lang="en-US" sz="3200" dirty="0" smtClean="0">
                <a:solidFill>
                  <a:srgbClr val="FFFFCC"/>
                </a:solidFill>
              </a:rPr>
              <a:t>OR</a:t>
            </a:r>
            <a:r>
              <a:rPr lang="en-US" sz="3600" b="1" dirty="0" smtClean="0">
                <a:solidFill>
                  <a:srgbClr val="FFFFCC"/>
                </a:solidFill>
              </a:rPr>
              <a:t> </a:t>
            </a:r>
            <a:r>
              <a:rPr lang="en-US" sz="4800" b="1" dirty="0" smtClean="0">
                <a:solidFill>
                  <a:srgbClr val="FFFFCC"/>
                </a:solidFill>
              </a:rPr>
              <a:t/>
            </a:r>
            <a:br>
              <a:rPr lang="en-US" sz="4800" b="1" dirty="0" smtClean="0">
                <a:solidFill>
                  <a:srgbClr val="FFFFCC"/>
                </a:solidFill>
              </a:rPr>
            </a:br>
            <a:r>
              <a:rPr lang="en-US" sz="4800" b="1" dirty="0" smtClean="0">
                <a:solidFill>
                  <a:schemeClr val="accent4">
                    <a:lumMod val="60000"/>
                    <a:lumOff val="40000"/>
                  </a:schemeClr>
                </a:solidFill>
              </a:rPr>
              <a:t>DICTATOR</a:t>
            </a:r>
            <a:r>
              <a:rPr lang="en-US" sz="4800" dirty="0" smtClean="0">
                <a:solidFill>
                  <a:schemeClr val="accent4">
                    <a:lumMod val="60000"/>
                    <a:lumOff val="40000"/>
                  </a:schemeClr>
                </a:solidFill>
              </a:rPr>
              <a:t>?</a:t>
            </a:r>
            <a:endParaRPr lang="en-US" sz="4000" dirty="0">
              <a:solidFill>
                <a:schemeClr val="accent4">
                  <a:lumMod val="60000"/>
                  <a:lumOff val="40000"/>
                </a:schemeClr>
              </a:solidFill>
            </a:endParaRPr>
          </a:p>
        </p:txBody>
      </p:sp>
    </p:spTree>
    <p:extLst>
      <p:ext uri="{BB962C8B-B14F-4D97-AF65-F5344CB8AC3E}">
        <p14:creationId xmlns:p14="http://schemas.microsoft.com/office/powerpoint/2010/main" val="1038932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HOW DO YOU UNDERSTAND LAW?</a:t>
            </a:r>
            <a:endParaRPr lang="en-US" sz="1400" b="1" spc="1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lvl="1">
              <a:lnSpc>
                <a:spcPts val="2500"/>
              </a:lnSpc>
              <a:spcAft>
                <a:spcPts val="1200"/>
              </a:spcAft>
            </a:pPr>
            <a:r>
              <a:rPr lang="en-US" sz="2400" b="1" dirty="0" smtClean="0">
                <a:solidFill>
                  <a:schemeClr val="accent1">
                    <a:lumMod val="40000"/>
                    <a:lumOff val="60000"/>
                  </a:schemeClr>
                </a:solidFill>
              </a:rPr>
              <a:t>Designer:</a:t>
            </a:r>
            <a:r>
              <a:rPr lang="en-US" sz="2400" b="1" dirty="0" smtClean="0">
                <a:solidFill>
                  <a:schemeClr val="accent2">
                    <a:lumMod val="60000"/>
                    <a:lumOff val="40000"/>
                  </a:schemeClr>
                </a:solidFill>
              </a:rPr>
              <a:t> </a:t>
            </a:r>
            <a:endParaRPr lang="en-US" sz="2400" b="1" dirty="0">
              <a:solidFill>
                <a:schemeClr val="accent2">
                  <a:lumMod val="60000"/>
                  <a:lumOff val="40000"/>
                </a:schemeClr>
              </a:solidFill>
            </a:endParaRPr>
          </a:p>
          <a:p>
            <a:pPr marL="1257300" lvl="2" indent="-342900">
              <a:lnSpc>
                <a:spcPts val="2500"/>
              </a:lnSpc>
              <a:spcAft>
                <a:spcPts val="1200"/>
              </a:spcAft>
              <a:buFont typeface="Arial" panose="020B0604020202020204" pitchFamily="34" charset="0"/>
              <a:buChar char="•"/>
            </a:pPr>
            <a:r>
              <a:rPr lang="en-US" sz="2400" dirty="0">
                <a:solidFill>
                  <a:schemeClr val="bg1"/>
                </a:solidFill>
              </a:rPr>
              <a:t>The protocols upon which life is built – laws of health, laws of physics, laws of thermodynamics, law of </a:t>
            </a:r>
            <a:r>
              <a:rPr lang="en-US" sz="2400" dirty="0" smtClean="0">
                <a:solidFill>
                  <a:schemeClr val="bg1"/>
                </a:solidFill>
              </a:rPr>
              <a:t>love.</a:t>
            </a:r>
            <a:endParaRPr lang="en-US" sz="2400" dirty="0">
              <a:solidFill>
                <a:schemeClr val="bg1"/>
              </a:solidFill>
            </a:endParaRPr>
          </a:p>
          <a:p>
            <a:pPr marL="800100" lvl="1" indent="-342900">
              <a:lnSpc>
                <a:spcPts val="2500"/>
              </a:lnSpc>
              <a:spcAft>
                <a:spcPts val="1200"/>
              </a:spcAft>
              <a:buFont typeface="Arial" panose="020B0604020202020204" pitchFamily="34" charset="0"/>
              <a:buChar char="•"/>
            </a:pPr>
            <a:endParaRPr lang="en-US" sz="2400" dirty="0">
              <a:solidFill>
                <a:schemeClr val="accent2">
                  <a:lumMod val="60000"/>
                  <a:lumOff val="40000"/>
                </a:schemeClr>
              </a:solidFill>
            </a:endParaRPr>
          </a:p>
        </p:txBody>
      </p:sp>
    </p:spTree>
    <p:extLst>
      <p:ext uri="{BB962C8B-B14F-4D97-AF65-F5344CB8AC3E}">
        <p14:creationId xmlns:p14="http://schemas.microsoft.com/office/powerpoint/2010/main" val="2571919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HOW DO YOU UNDERSTAND LAW?</a:t>
            </a:r>
            <a:endParaRPr lang="en-US" sz="1400" b="1" spc="1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lvl="1">
              <a:lnSpc>
                <a:spcPts val="2500"/>
              </a:lnSpc>
              <a:spcAft>
                <a:spcPts val="1200"/>
              </a:spcAft>
            </a:pPr>
            <a:r>
              <a:rPr lang="en-US" sz="2400" b="1" dirty="0" smtClean="0">
                <a:solidFill>
                  <a:schemeClr val="accent2">
                    <a:lumMod val="60000"/>
                    <a:lumOff val="40000"/>
                  </a:schemeClr>
                </a:solidFill>
              </a:rPr>
              <a:t>Designer: </a:t>
            </a:r>
            <a:endParaRPr lang="en-US" sz="2400" b="1" dirty="0">
              <a:solidFill>
                <a:schemeClr val="accent2">
                  <a:lumMod val="60000"/>
                  <a:lumOff val="40000"/>
                </a:schemeClr>
              </a:solidFill>
            </a:endParaRPr>
          </a:p>
          <a:p>
            <a:pPr marL="1257300" lvl="2"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The protocols upon which life is built – laws of health, laws of physics, laws of thermodynamics, law of </a:t>
            </a:r>
            <a:r>
              <a:rPr lang="en-US" sz="2400" dirty="0" smtClean="0">
                <a:solidFill>
                  <a:schemeClr val="accent2">
                    <a:lumMod val="60000"/>
                    <a:lumOff val="40000"/>
                  </a:schemeClr>
                </a:solidFill>
              </a:rPr>
              <a:t>love.</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endParaRPr lang="en-US" sz="2400" dirty="0">
              <a:solidFill>
                <a:schemeClr val="accent2">
                  <a:lumMod val="60000"/>
                  <a:lumOff val="40000"/>
                </a:schemeClr>
              </a:solidFill>
            </a:endParaRPr>
          </a:p>
          <a:p>
            <a:pPr lvl="1">
              <a:lnSpc>
                <a:spcPts val="2500"/>
              </a:lnSpc>
              <a:spcAft>
                <a:spcPts val="1200"/>
              </a:spcAft>
            </a:pPr>
            <a:r>
              <a:rPr lang="en-US" sz="2400" b="1" dirty="0" smtClean="0">
                <a:solidFill>
                  <a:schemeClr val="accent4">
                    <a:lumMod val="60000"/>
                    <a:lumOff val="40000"/>
                  </a:schemeClr>
                </a:solidFill>
              </a:rPr>
              <a:t>Dictator:</a:t>
            </a:r>
            <a:r>
              <a:rPr lang="en-US" sz="2400" b="1" dirty="0" smtClean="0">
                <a:solidFill>
                  <a:srgbClr val="FFFF99"/>
                </a:solidFill>
              </a:rPr>
              <a:t> </a:t>
            </a:r>
            <a:endParaRPr lang="en-US" sz="2400" b="1" dirty="0">
              <a:solidFill>
                <a:srgbClr val="FFFF99"/>
              </a:solidFill>
            </a:endParaRPr>
          </a:p>
          <a:p>
            <a:pPr marL="1257300" lvl="2" indent="-342900">
              <a:lnSpc>
                <a:spcPts val="2500"/>
              </a:lnSpc>
              <a:spcAft>
                <a:spcPts val="1200"/>
              </a:spcAft>
              <a:buFont typeface="Arial" panose="020B0604020202020204" pitchFamily="34" charset="0"/>
              <a:buChar char="•"/>
            </a:pPr>
            <a:r>
              <a:rPr lang="en-US" sz="2400" dirty="0">
                <a:solidFill>
                  <a:schemeClr val="bg1"/>
                </a:solidFill>
              </a:rPr>
              <a:t>Rules imposed to control </a:t>
            </a:r>
            <a:r>
              <a:rPr lang="en-US" sz="2400" dirty="0" smtClean="0">
                <a:solidFill>
                  <a:schemeClr val="bg1"/>
                </a:solidFill>
              </a:rPr>
              <a:t>behavior.</a:t>
            </a:r>
            <a:endParaRPr lang="en-US" sz="2400" dirty="0">
              <a:solidFill>
                <a:schemeClr val="bg1"/>
              </a:solidFill>
            </a:endParaRPr>
          </a:p>
        </p:txBody>
      </p:sp>
    </p:spTree>
    <p:extLst>
      <p:ext uri="{BB962C8B-B14F-4D97-AF65-F5344CB8AC3E}">
        <p14:creationId xmlns:p14="http://schemas.microsoft.com/office/powerpoint/2010/main" val="3949739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THE BIBLE DEFINES GOD’S LAW AS</a:t>
            </a:r>
          </a:p>
          <a:p>
            <a:pPr algn="ctr">
              <a:lnSpc>
                <a:spcPts val="2500"/>
              </a:lnSpc>
              <a:defRPr/>
            </a:pPr>
            <a:r>
              <a:rPr lang="en-US" sz="2400" b="1" spc="100" dirty="0" smtClean="0">
                <a:solidFill>
                  <a:srgbClr val="FFFFCC"/>
                </a:solidFill>
              </a:rPr>
              <a:t>THE LAW OF LOVE</a:t>
            </a:r>
            <a:endParaRPr lang="en-US" sz="2400" b="1" spc="100" dirty="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lvl="0" indent="-342900">
              <a:buFont typeface="Arial" panose="020B0604020202020204" pitchFamily="34" charset="0"/>
              <a:buChar char="•"/>
            </a:pPr>
            <a:endParaRPr lang="en-US" sz="2000" dirty="0" smtClean="0">
              <a:solidFill>
                <a:schemeClr val="bg1"/>
              </a:solidFill>
            </a:endParaRPr>
          </a:p>
          <a:p>
            <a:pPr>
              <a:lnSpc>
                <a:spcPts val="2500"/>
              </a:lnSpc>
              <a:spcAft>
                <a:spcPts val="1200"/>
              </a:spcAft>
            </a:pPr>
            <a:r>
              <a:rPr lang="en-US" sz="2400" dirty="0" smtClean="0">
                <a:solidFill>
                  <a:schemeClr val="bg1"/>
                </a:solidFill>
              </a:rPr>
              <a:t>So </a:t>
            </a:r>
            <a:r>
              <a:rPr lang="en-US" sz="2400" dirty="0">
                <a:solidFill>
                  <a:schemeClr val="bg1"/>
                </a:solidFill>
              </a:rPr>
              <a:t>if you faithfully obey the commands I am giving you </a:t>
            </a:r>
            <a:r>
              <a:rPr lang="en-US" sz="2400" dirty="0" smtClean="0">
                <a:solidFill>
                  <a:schemeClr val="bg1"/>
                </a:solidFill>
              </a:rPr>
              <a:t>today — to </a:t>
            </a:r>
            <a:r>
              <a:rPr lang="en-US" sz="2400" dirty="0">
                <a:solidFill>
                  <a:schemeClr val="bg1"/>
                </a:solidFill>
              </a:rPr>
              <a:t>love the Lord your God and to serve him with all your heart and with all your </a:t>
            </a:r>
            <a:r>
              <a:rPr lang="en-US" sz="2400" dirty="0" smtClean="0">
                <a:solidFill>
                  <a:schemeClr val="bg1"/>
                </a:solidFill>
              </a:rPr>
              <a:t>soul. </a:t>
            </a:r>
            <a:r>
              <a:rPr lang="en-US" sz="1800" dirty="0" smtClean="0">
                <a:solidFill>
                  <a:schemeClr val="tx2">
                    <a:lumMod val="40000"/>
                    <a:lumOff val="60000"/>
                  </a:schemeClr>
                </a:solidFill>
              </a:rPr>
              <a:t>(Deuteronomy  11:13)</a:t>
            </a:r>
            <a:endParaRPr lang="en-US" sz="2400" dirty="0">
              <a:solidFill>
                <a:schemeClr val="tx2">
                  <a:lumMod val="40000"/>
                  <a:lumOff val="60000"/>
                </a:schemeClr>
              </a:solidFill>
            </a:endParaRPr>
          </a:p>
        </p:txBody>
      </p:sp>
    </p:spTree>
    <p:extLst>
      <p:ext uri="{BB962C8B-B14F-4D97-AF65-F5344CB8AC3E}">
        <p14:creationId xmlns:p14="http://schemas.microsoft.com/office/powerpoint/2010/main" val="3818362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THE BIBLE DEFINES GOD’S LAW AS</a:t>
            </a:r>
          </a:p>
          <a:p>
            <a:pPr algn="ctr">
              <a:lnSpc>
                <a:spcPts val="2500"/>
              </a:lnSpc>
              <a:defRPr/>
            </a:pPr>
            <a:r>
              <a:rPr lang="en-US" sz="2400" b="1" spc="100" dirty="0" smtClean="0">
                <a:solidFill>
                  <a:srgbClr val="FFFFCC"/>
                </a:solidFill>
              </a:rPr>
              <a:t>THE LAW OF LOVE</a:t>
            </a:r>
            <a:endParaRPr lang="en-US" sz="2400" b="1" spc="100" dirty="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lvl="0" indent="-342900">
              <a:buFont typeface="Arial" panose="020B0604020202020204" pitchFamily="34" charset="0"/>
              <a:buChar char="•"/>
            </a:pPr>
            <a:endParaRPr lang="en-US" sz="2000" dirty="0" smtClean="0">
              <a:solidFill>
                <a:schemeClr val="bg1"/>
              </a:solidFill>
            </a:endParaRPr>
          </a:p>
          <a:p>
            <a:pPr>
              <a:lnSpc>
                <a:spcPts val="2500"/>
              </a:lnSpc>
              <a:spcAft>
                <a:spcPts val="1200"/>
              </a:spcAft>
            </a:pPr>
            <a:r>
              <a:rPr lang="en-US" sz="2400" dirty="0" smtClean="0">
                <a:solidFill>
                  <a:schemeClr val="accent2">
                    <a:lumMod val="60000"/>
                    <a:lumOff val="40000"/>
                  </a:schemeClr>
                </a:solidFill>
              </a:rPr>
              <a:t>So </a:t>
            </a:r>
            <a:r>
              <a:rPr lang="en-US" sz="2400" dirty="0">
                <a:solidFill>
                  <a:schemeClr val="accent2">
                    <a:lumMod val="60000"/>
                    <a:lumOff val="40000"/>
                  </a:schemeClr>
                </a:solidFill>
              </a:rPr>
              <a:t>if you faithfully obey the commands I am giving you </a:t>
            </a:r>
            <a:r>
              <a:rPr lang="en-US" sz="2400" dirty="0" smtClean="0">
                <a:solidFill>
                  <a:schemeClr val="accent2">
                    <a:lumMod val="60000"/>
                    <a:lumOff val="40000"/>
                  </a:schemeClr>
                </a:solidFill>
              </a:rPr>
              <a:t>today — to </a:t>
            </a:r>
            <a:r>
              <a:rPr lang="en-US" sz="2400" dirty="0">
                <a:solidFill>
                  <a:schemeClr val="accent2">
                    <a:lumMod val="60000"/>
                    <a:lumOff val="40000"/>
                  </a:schemeClr>
                </a:solidFill>
              </a:rPr>
              <a:t>love the Lord your God and to serve him with all your heart and with all your </a:t>
            </a:r>
            <a:r>
              <a:rPr lang="en-US" sz="2400" dirty="0" smtClean="0">
                <a:solidFill>
                  <a:schemeClr val="accent2">
                    <a:lumMod val="60000"/>
                    <a:lumOff val="40000"/>
                  </a:schemeClr>
                </a:solidFill>
              </a:rPr>
              <a:t>soul. </a:t>
            </a:r>
            <a:r>
              <a:rPr lang="en-US" sz="1800" dirty="0" smtClean="0">
                <a:solidFill>
                  <a:schemeClr val="accent2">
                    <a:lumMod val="60000"/>
                    <a:lumOff val="40000"/>
                  </a:schemeClr>
                </a:solidFill>
              </a:rPr>
              <a:t>(Deuteronomy  11:13)</a:t>
            </a:r>
            <a:endParaRPr lang="en-US" sz="2400" dirty="0">
              <a:solidFill>
                <a:schemeClr val="accent2">
                  <a:lumMod val="60000"/>
                  <a:lumOff val="40000"/>
                </a:schemeClr>
              </a:solidFill>
            </a:endParaRPr>
          </a:p>
          <a:p>
            <a:pPr>
              <a:lnSpc>
                <a:spcPts val="2500"/>
              </a:lnSpc>
              <a:spcAft>
                <a:spcPts val="1200"/>
              </a:spcAft>
            </a:pPr>
            <a:r>
              <a:rPr lang="en-US" sz="2400" dirty="0">
                <a:solidFill>
                  <a:schemeClr val="bg1"/>
                </a:solidFill>
              </a:rPr>
              <a:t>Love does no harm to its neighbor. Therefore love is the fulfillment of the law.</a:t>
            </a:r>
            <a:r>
              <a:rPr lang="en-US" sz="2400" dirty="0">
                <a:solidFill>
                  <a:schemeClr val="tx2">
                    <a:lumMod val="40000"/>
                    <a:lumOff val="60000"/>
                  </a:schemeClr>
                </a:solidFill>
              </a:rPr>
              <a:t> </a:t>
            </a:r>
            <a:r>
              <a:rPr lang="en-US" sz="1800" dirty="0" smtClean="0">
                <a:solidFill>
                  <a:schemeClr val="tx2">
                    <a:lumMod val="40000"/>
                    <a:lumOff val="60000"/>
                  </a:schemeClr>
                </a:solidFill>
              </a:rPr>
              <a:t>(Romans 13:10)</a:t>
            </a:r>
            <a:endParaRPr lang="en-US" sz="2400" dirty="0">
              <a:solidFill>
                <a:schemeClr val="tx2">
                  <a:lumMod val="40000"/>
                  <a:lumOff val="60000"/>
                </a:schemeClr>
              </a:solidFill>
            </a:endParaRPr>
          </a:p>
        </p:txBody>
      </p:sp>
    </p:spTree>
    <p:extLst>
      <p:ext uri="{BB962C8B-B14F-4D97-AF65-F5344CB8AC3E}">
        <p14:creationId xmlns:p14="http://schemas.microsoft.com/office/powerpoint/2010/main" val="1092348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THE BIBLE DEFINES GOD’S LAW AS</a:t>
            </a:r>
          </a:p>
          <a:p>
            <a:pPr algn="ctr">
              <a:lnSpc>
                <a:spcPts val="2500"/>
              </a:lnSpc>
              <a:defRPr/>
            </a:pPr>
            <a:r>
              <a:rPr lang="en-US" sz="2400" b="1" spc="100" dirty="0" smtClean="0">
                <a:solidFill>
                  <a:srgbClr val="FFFFCC"/>
                </a:solidFill>
              </a:rPr>
              <a:t>THE LAW OF LOVE</a:t>
            </a:r>
            <a:endParaRPr lang="en-US" sz="2400" b="1" spc="100" dirty="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lvl="0" indent="-342900">
              <a:buFont typeface="Arial" panose="020B0604020202020204" pitchFamily="34" charset="0"/>
              <a:buChar char="•"/>
            </a:pPr>
            <a:endParaRPr lang="en-US" sz="2000" dirty="0" smtClean="0">
              <a:solidFill>
                <a:schemeClr val="bg1"/>
              </a:solidFill>
            </a:endParaRPr>
          </a:p>
          <a:p>
            <a:pPr>
              <a:lnSpc>
                <a:spcPts val="2500"/>
              </a:lnSpc>
              <a:spcAft>
                <a:spcPts val="1200"/>
              </a:spcAft>
            </a:pPr>
            <a:r>
              <a:rPr lang="en-US" sz="2400" dirty="0" smtClean="0">
                <a:solidFill>
                  <a:schemeClr val="accent2">
                    <a:lumMod val="60000"/>
                    <a:lumOff val="40000"/>
                  </a:schemeClr>
                </a:solidFill>
              </a:rPr>
              <a:t>So </a:t>
            </a:r>
            <a:r>
              <a:rPr lang="en-US" sz="2400" dirty="0">
                <a:solidFill>
                  <a:schemeClr val="accent2">
                    <a:lumMod val="60000"/>
                    <a:lumOff val="40000"/>
                  </a:schemeClr>
                </a:solidFill>
              </a:rPr>
              <a:t>if you faithfully obey the commands I am giving you </a:t>
            </a:r>
            <a:r>
              <a:rPr lang="en-US" sz="2400" dirty="0" smtClean="0">
                <a:solidFill>
                  <a:schemeClr val="accent2">
                    <a:lumMod val="60000"/>
                    <a:lumOff val="40000"/>
                  </a:schemeClr>
                </a:solidFill>
              </a:rPr>
              <a:t>today — to </a:t>
            </a:r>
            <a:r>
              <a:rPr lang="en-US" sz="2400" dirty="0">
                <a:solidFill>
                  <a:schemeClr val="accent2">
                    <a:lumMod val="60000"/>
                    <a:lumOff val="40000"/>
                  </a:schemeClr>
                </a:solidFill>
              </a:rPr>
              <a:t>love the Lord your God and to serve him with all your heart and with all your </a:t>
            </a:r>
            <a:r>
              <a:rPr lang="en-US" sz="2400" dirty="0" smtClean="0">
                <a:solidFill>
                  <a:schemeClr val="accent2">
                    <a:lumMod val="60000"/>
                    <a:lumOff val="40000"/>
                  </a:schemeClr>
                </a:solidFill>
              </a:rPr>
              <a:t>soul. </a:t>
            </a:r>
            <a:r>
              <a:rPr lang="en-US" sz="1800" dirty="0" smtClean="0">
                <a:solidFill>
                  <a:schemeClr val="accent2">
                    <a:lumMod val="60000"/>
                    <a:lumOff val="40000"/>
                  </a:schemeClr>
                </a:solidFill>
              </a:rPr>
              <a:t>(Deuteronomy  11:13)</a:t>
            </a:r>
            <a:endParaRPr lang="en-US" sz="2400" dirty="0">
              <a:solidFill>
                <a:schemeClr val="accent2">
                  <a:lumMod val="60000"/>
                  <a:lumOff val="40000"/>
                </a:schemeClr>
              </a:solidFill>
            </a:endParaRPr>
          </a:p>
          <a:p>
            <a:pPr>
              <a:lnSpc>
                <a:spcPts val="2500"/>
              </a:lnSpc>
              <a:spcAft>
                <a:spcPts val="1200"/>
              </a:spcAft>
            </a:pPr>
            <a:r>
              <a:rPr lang="en-US" sz="2400" dirty="0">
                <a:solidFill>
                  <a:schemeClr val="accent2">
                    <a:lumMod val="60000"/>
                    <a:lumOff val="40000"/>
                  </a:schemeClr>
                </a:solidFill>
              </a:rPr>
              <a:t>Love does no harm to its neighbor. Therefore love is the fulfillment of the law. </a:t>
            </a:r>
            <a:r>
              <a:rPr lang="en-US" sz="1800" dirty="0" smtClean="0">
                <a:solidFill>
                  <a:schemeClr val="accent2">
                    <a:lumMod val="60000"/>
                    <a:lumOff val="40000"/>
                  </a:schemeClr>
                </a:solidFill>
              </a:rPr>
              <a:t>(Romans 13:10)</a:t>
            </a:r>
            <a:endParaRPr lang="en-US" sz="2400" dirty="0">
              <a:solidFill>
                <a:schemeClr val="accent2">
                  <a:lumMod val="60000"/>
                  <a:lumOff val="40000"/>
                </a:schemeClr>
              </a:solidFill>
            </a:endParaRPr>
          </a:p>
          <a:p>
            <a:pPr>
              <a:lnSpc>
                <a:spcPts val="2500"/>
              </a:lnSpc>
              <a:spcAft>
                <a:spcPts val="1200"/>
              </a:spcAft>
            </a:pPr>
            <a:r>
              <a:rPr lang="en-US" sz="2400" dirty="0">
                <a:solidFill>
                  <a:schemeClr val="bg1"/>
                </a:solidFill>
              </a:rPr>
              <a:t>The entire law is summed up in a single command: “Love your neighbor as yourself.” </a:t>
            </a:r>
            <a:r>
              <a:rPr lang="en-US" sz="2400" dirty="0">
                <a:solidFill>
                  <a:schemeClr val="accent2">
                    <a:lumMod val="60000"/>
                    <a:lumOff val="40000"/>
                  </a:schemeClr>
                </a:solidFill>
              </a:rPr>
              <a:t>﻿</a:t>
            </a:r>
            <a:r>
              <a:rPr lang="en-US" sz="1800" dirty="0" smtClean="0">
                <a:solidFill>
                  <a:schemeClr val="tx2">
                    <a:lumMod val="40000"/>
                    <a:lumOff val="60000"/>
                  </a:schemeClr>
                </a:solidFill>
              </a:rPr>
              <a:t>(Galatians 5:14)</a:t>
            </a:r>
            <a:endParaRPr lang="en-US" sz="2400" dirty="0">
              <a:solidFill>
                <a:schemeClr val="tx2">
                  <a:lumMod val="40000"/>
                  <a:lumOff val="60000"/>
                </a:schemeClr>
              </a:solidFill>
            </a:endParaRPr>
          </a:p>
        </p:txBody>
      </p:sp>
    </p:spTree>
    <p:extLst>
      <p:ext uri="{BB962C8B-B14F-4D97-AF65-F5344CB8AC3E}">
        <p14:creationId xmlns:p14="http://schemas.microsoft.com/office/powerpoint/2010/main" val="847551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THE BIBLE DEFINES GOD’S LAW AS</a:t>
            </a:r>
          </a:p>
          <a:p>
            <a:pPr algn="ctr">
              <a:lnSpc>
                <a:spcPts val="2500"/>
              </a:lnSpc>
              <a:defRPr/>
            </a:pPr>
            <a:r>
              <a:rPr lang="en-US" sz="2400" b="1" spc="100" dirty="0" smtClean="0">
                <a:solidFill>
                  <a:srgbClr val="FFFFCC"/>
                </a:solidFill>
              </a:rPr>
              <a:t>THE LAW OF LOVE</a:t>
            </a:r>
            <a:endParaRPr lang="en-US" sz="2400" b="1" spc="100" dirty="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lvl="0" indent="-342900">
              <a:buFont typeface="Arial" panose="020B0604020202020204" pitchFamily="34" charset="0"/>
              <a:buChar char="•"/>
            </a:pPr>
            <a:endParaRPr lang="en-US" sz="2000" dirty="0" smtClean="0">
              <a:solidFill>
                <a:schemeClr val="bg1"/>
              </a:solidFill>
            </a:endParaRPr>
          </a:p>
          <a:p>
            <a:pPr>
              <a:lnSpc>
                <a:spcPts val="2500"/>
              </a:lnSpc>
              <a:spcAft>
                <a:spcPts val="1200"/>
              </a:spcAft>
            </a:pPr>
            <a:r>
              <a:rPr lang="en-US" sz="2400" dirty="0">
                <a:solidFill>
                  <a:schemeClr val="bg1"/>
                </a:solidFill>
              </a:rPr>
              <a:t>If you really keep the royal law found in Scripture, “Love your neighbor as yourself</a:t>
            </a:r>
            <a:r>
              <a:rPr lang="en-US" sz="2400" dirty="0" smtClean="0">
                <a:solidFill>
                  <a:schemeClr val="bg1"/>
                </a:solidFill>
              </a:rPr>
              <a:t>,” you </a:t>
            </a:r>
            <a:r>
              <a:rPr lang="en-US" sz="2400" dirty="0">
                <a:solidFill>
                  <a:schemeClr val="bg1"/>
                </a:solidFill>
              </a:rPr>
              <a:t>are doing right. </a:t>
            </a:r>
            <a:r>
              <a:rPr lang="en-US" sz="1800" dirty="0" smtClean="0">
                <a:solidFill>
                  <a:schemeClr val="tx2">
                    <a:lumMod val="40000"/>
                    <a:lumOff val="60000"/>
                  </a:schemeClr>
                </a:solidFill>
              </a:rPr>
              <a:t>(James 2:8)</a:t>
            </a:r>
            <a:endParaRPr lang="en-US" sz="2400" dirty="0">
              <a:solidFill>
                <a:schemeClr val="tx2">
                  <a:lumMod val="40000"/>
                  <a:lumOff val="60000"/>
                </a:schemeClr>
              </a:solidFill>
            </a:endParaRPr>
          </a:p>
        </p:txBody>
      </p:sp>
    </p:spTree>
    <p:extLst>
      <p:ext uri="{BB962C8B-B14F-4D97-AF65-F5344CB8AC3E}">
        <p14:creationId xmlns:p14="http://schemas.microsoft.com/office/powerpoint/2010/main" val="3594911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THE BIBLE DEFINES GOD’S LAW AS</a:t>
            </a:r>
          </a:p>
          <a:p>
            <a:pPr algn="ctr">
              <a:lnSpc>
                <a:spcPts val="2500"/>
              </a:lnSpc>
              <a:defRPr/>
            </a:pPr>
            <a:r>
              <a:rPr lang="en-US" sz="2400" b="1" spc="100" dirty="0" smtClean="0">
                <a:solidFill>
                  <a:srgbClr val="FFFFCC"/>
                </a:solidFill>
              </a:rPr>
              <a:t>THE LAW OF LOVE</a:t>
            </a:r>
            <a:endParaRPr lang="en-US" sz="2400" b="1" spc="100" dirty="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lvl="0" indent="-342900">
              <a:buFont typeface="Arial" panose="020B0604020202020204" pitchFamily="34" charset="0"/>
              <a:buChar char="•"/>
            </a:pPr>
            <a:endParaRPr lang="en-US" sz="2000" dirty="0" smtClean="0">
              <a:solidFill>
                <a:schemeClr val="bg1"/>
              </a:solidFill>
            </a:endParaRPr>
          </a:p>
          <a:p>
            <a:pPr>
              <a:lnSpc>
                <a:spcPts val="2500"/>
              </a:lnSpc>
              <a:spcAft>
                <a:spcPts val="1200"/>
              </a:spcAft>
            </a:pPr>
            <a:r>
              <a:rPr lang="en-US" sz="2400" dirty="0">
                <a:solidFill>
                  <a:schemeClr val="accent2">
                    <a:lumMod val="60000"/>
                    <a:lumOff val="40000"/>
                  </a:schemeClr>
                </a:solidFill>
              </a:rPr>
              <a:t>If you really keep the royal law found in Scripture, “Love your neighbor as yourself</a:t>
            </a:r>
            <a:r>
              <a:rPr lang="en-US" sz="2400" dirty="0" smtClean="0">
                <a:solidFill>
                  <a:schemeClr val="accent2">
                    <a:lumMod val="60000"/>
                    <a:lumOff val="40000"/>
                  </a:schemeClr>
                </a:solidFill>
              </a:rPr>
              <a:t>,” you </a:t>
            </a:r>
            <a:r>
              <a:rPr lang="en-US" sz="2400" dirty="0">
                <a:solidFill>
                  <a:schemeClr val="accent2">
                    <a:lumMod val="60000"/>
                    <a:lumOff val="40000"/>
                  </a:schemeClr>
                </a:solidFill>
              </a:rPr>
              <a:t>are doing right. </a:t>
            </a:r>
            <a:r>
              <a:rPr lang="en-US" sz="1800" dirty="0" smtClean="0">
                <a:solidFill>
                  <a:schemeClr val="accent2">
                    <a:lumMod val="60000"/>
                    <a:lumOff val="40000"/>
                  </a:schemeClr>
                </a:solidFill>
              </a:rPr>
              <a:t>(James 2:8)</a:t>
            </a:r>
            <a:endParaRPr lang="en-US" sz="2400" dirty="0">
              <a:solidFill>
                <a:schemeClr val="accent2">
                  <a:lumMod val="60000"/>
                  <a:lumOff val="40000"/>
                </a:schemeClr>
              </a:solidFill>
            </a:endParaRPr>
          </a:p>
          <a:p>
            <a:pPr>
              <a:lnSpc>
                <a:spcPts val="2500"/>
              </a:lnSpc>
              <a:spcAft>
                <a:spcPts val="1200"/>
              </a:spcAft>
            </a:pPr>
            <a:r>
              <a:rPr lang="en-US" sz="2400" dirty="0">
                <a:solidFill>
                  <a:schemeClr val="bg1"/>
                </a:solidFill>
              </a:rPr>
              <a:t>Jesus replied: “‘Love the Lord your God with all your heart and with all your soul and with all your mind.’  This is the first and greatest commandment.  And the second is like it: ‘Love your neighbor as yourself.’  All the Law and the Prophets hang on these two commandments.”</a:t>
            </a:r>
            <a:r>
              <a:rPr lang="en-US" sz="2400" dirty="0">
                <a:solidFill>
                  <a:schemeClr val="accent2">
                    <a:lumMod val="60000"/>
                    <a:lumOff val="40000"/>
                  </a:schemeClr>
                </a:solidFill>
              </a:rPr>
              <a:t> </a:t>
            </a:r>
            <a:r>
              <a:rPr lang="en-US" sz="1800" dirty="0" smtClean="0">
                <a:solidFill>
                  <a:schemeClr val="tx2">
                    <a:lumMod val="40000"/>
                    <a:lumOff val="60000"/>
                  </a:schemeClr>
                </a:solidFill>
              </a:rPr>
              <a:t>(Matthew 12:37-40)</a:t>
            </a:r>
            <a:endParaRPr lang="en-US" sz="2400" dirty="0">
              <a:solidFill>
                <a:schemeClr val="tx2">
                  <a:lumMod val="40000"/>
                  <a:lumOff val="60000"/>
                </a:schemeClr>
              </a:solidFill>
            </a:endParaRPr>
          </a:p>
        </p:txBody>
      </p:sp>
    </p:spTree>
    <p:extLst>
      <p:ext uri="{BB962C8B-B14F-4D97-AF65-F5344CB8AC3E}">
        <p14:creationId xmlns:p14="http://schemas.microsoft.com/office/powerpoint/2010/main" val="19562951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GOD IS LOVE &amp; HIS LAW IS LOVE</a:t>
            </a:r>
            <a:endParaRPr lang="en-US" sz="2400" b="1" spc="100" dirty="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lvl="0" indent="-342900">
              <a:buFont typeface="Arial" panose="020B0604020202020204" pitchFamily="34" charset="0"/>
              <a:buChar char="•"/>
            </a:pPr>
            <a:endParaRPr lang="en-US" sz="2000" dirty="0" smtClean="0">
              <a:solidFill>
                <a:schemeClr val="bg1"/>
              </a:solidFill>
            </a:endParaRPr>
          </a:p>
          <a:p>
            <a:pPr marL="342900" indent="-342900">
              <a:lnSpc>
                <a:spcPts val="2500"/>
              </a:lnSpc>
              <a:spcAft>
                <a:spcPts val="1200"/>
              </a:spcAft>
              <a:buFont typeface="Arial" panose="020B0604020202020204" pitchFamily="34" charset="0"/>
              <a:buChar char="•"/>
            </a:pPr>
            <a:r>
              <a:rPr lang="en-US" sz="2400" dirty="0">
                <a:solidFill>
                  <a:schemeClr val="bg1"/>
                </a:solidFill>
              </a:rPr>
              <a:t>God as Designer built His universe to operate in harmony with His nature of </a:t>
            </a:r>
            <a:r>
              <a:rPr lang="en-US" sz="2400" dirty="0" smtClean="0">
                <a:solidFill>
                  <a:schemeClr val="bg1"/>
                </a:solidFill>
              </a:rPr>
              <a:t>love.</a:t>
            </a:r>
            <a:endParaRPr lang="en-US" sz="2400" dirty="0">
              <a:solidFill>
                <a:schemeClr val="bg1"/>
              </a:solidFill>
            </a:endParaRPr>
          </a:p>
        </p:txBody>
      </p:sp>
    </p:spTree>
    <p:extLst>
      <p:ext uri="{BB962C8B-B14F-4D97-AF65-F5344CB8AC3E}">
        <p14:creationId xmlns:p14="http://schemas.microsoft.com/office/powerpoint/2010/main" val="573809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GOD IS LOVE &amp; HIS LAW IS LOVE</a:t>
            </a:r>
            <a:endParaRPr lang="en-US" sz="2400" b="1" spc="100" dirty="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lvl="0" indent="-342900">
              <a:buFont typeface="Arial" panose="020B0604020202020204" pitchFamily="34" charset="0"/>
              <a:buChar char="•"/>
            </a:pPr>
            <a:endParaRPr lang="en-US" sz="2000" dirty="0" smtClean="0">
              <a:solidFill>
                <a:schemeClr val="bg1"/>
              </a:solidFill>
            </a:endParaRPr>
          </a:p>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God as Designer built His universe to operate in harmony with His nature of </a:t>
            </a:r>
            <a:r>
              <a:rPr lang="en-US" sz="2400" dirty="0" smtClean="0">
                <a:solidFill>
                  <a:schemeClr val="accent2">
                    <a:lumMod val="60000"/>
                    <a:lumOff val="40000"/>
                  </a:schemeClr>
                </a:solidFill>
              </a:rPr>
              <a:t>love.</a:t>
            </a:r>
            <a:endParaRPr lang="en-US" sz="2400" dirty="0">
              <a:solidFill>
                <a:schemeClr val="accent2">
                  <a:lumMod val="60000"/>
                  <a:lumOff val="40000"/>
                </a:schemeClr>
              </a:solidFill>
            </a:endParaRPr>
          </a:p>
          <a:p>
            <a:pPr marL="342900" indent="-342900">
              <a:lnSpc>
                <a:spcPts val="2500"/>
              </a:lnSpc>
              <a:spcAft>
                <a:spcPts val="1200"/>
              </a:spcAft>
              <a:buFont typeface="Arial" panose="020B0604020202020204" pitchFamily="34" charset="0"/>
              <a:buChar char="•"/>
            </a:pPr>
            <a:r>
              <a:rPr lang="en-US" sz="2400" dirty="0">
                <a:solidFill>
                  <a:schemeClr val="bg1"/>
                </a:solidFill>
              </a:rPr>
              <a:t>Romans 1:20 – God’s divine nature is seen in what he has made</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099511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200" dirty="0" smtClean="0">
                <a:solidFill>
                  <a:srgbClr val="FFFFCC"/>
                </a:solidFill>
              </a:rPr>
              <a:t>OBJECTIVES</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accent2">
                  <a:lumMod val="60000"/>
                  <a:lumOff val="40000"/>
                </a:schemeClr>
              </a:solidFill>
            </a:endParaRPr>
          </a:p>
          <a:p>
            <a:pPr marL="800100" lvl="1" indent="-342900">
              <a:spcAft>
                <a:spcPts val="1200"/>
              </a:spcAft>
              <a:buFont typeface="Arial" panose="020B0604020202020204" pitchFamily="34" charset="0"/>
              <a:buChar char="•"/>
            </a:pPr>
            <a:r>
              <a:rPr lang="en-US" sz="2400" dirty="0">
                <a:solidFill>
                  <a:schemeClr val="accent2">
                    <a:lumMod val="60000"/>
                    <a:lumOff val="40000"/>
                  </a:schemeClr>
                </a:solidFill>
              </a:rPr>
              <a:t>Differentiate between natural and imposed </a:t>
            </a:r>
            <a:r>
              <a:rPr lang="en-US" sz="2400" dirty="0" smtClean="0">
                <a:solidFill>
                  <a:schemeClr val="accent2">
                    <a:lumMod val="60000"/>
                    <a:lumOff val="40000"/>
                  </a:schemeClr>
                </a:solidFill>
              </a:rPr>
              <a:t>law.</a:t>
            </a:r>
            <a:endParaRPr lang="en-US" sz="2400" dirty="0">
              <a:solidFill>
                <a:schemeClr val="accent2">
                  <a:lumMod val="60000"/>
                  <a:lumOff val="40000"/>
                </a:schemeClr>
              </a:solidFill>
            </a:endParaRPr>
          </a:p>
          <a:p>
            <a:pPr marL="800100" lvl="1" indent="-342900">
              <a:spcAft>
                <a:spcPts val="1200"/>
              </a:spcAft>
              <a:buFont typeface="Arial" panose="020B0604020202020204" pitchFamily="34" charset="0"/>
              <a:buChar char="•"/>
            </a:pPr>
            <a:r>
              <a:rPr lang="en-US" sz="2400" dirty="0">
                <a:solidFill>
                  <a:schemeClr val="bg1"/>
                </a:solidFill>
              </a:rPr>
              <a:t>Differentiate the justice of natural </a:t>
            </a:r>
            <a:r>
              <a:rPr lang="en-US" sz="2400" dirty="0" smtClean="0">
                <a:solidFill>
                  <a:schemeClr val="bg1"/>
                </a:solidFill>
              </a:rPr>
              <a:t>versus. </a:t>
            </a:r>
            <a:r>
              <a:rPr lang="en-US" sz="2400" dirty="0">
                <a:solidFill>
                  <a:schemeClr val="bg1"/>
                </a:solidFill>
              </a:rPr>
              <a:t>imposed </a:t>
            </a:r>
            <a:r>
              <a:rPr lang="en-US" sz="2400" dirty="0" smtClean="0">
                <a:solidFill>
                  <a:schemeClr val="bg1"/>
                </a:solidFill>
              </a:rPr>
              <a:t>law.</a:t>
            </a:r>
            <a:endParaRPr lang="en-US" sz="2400" dirty="0">
              <a:solidFill>
                <a:schemeClr val="bg1"/>
              </a:solidFill>
            </a:endParaRPr>
          </a:p>
        </p:txBody>
      </p:sp>
    </p:spTree>
    <p:extLst>
      <p:ext uri="{BB962C8B-B14F-4D97-AF65-F5344CB8AC3E}">
        <p14:creationId xmlns:p14="http://schemas.microsoft.com/office/powerpoint/2010/main" val="3088883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GOD IS LOVE &amp; HIS LAW IS LOVE</a:t>
            </a:r>
            <a:endParaRPr lang="en-US" sz="2400" b="1" spc="100" dirty="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lvl="0" indent="-342900">
              <a:buFont typeface="Arial" panose="020B0604020202020204" pitchFamily="34" charset="0"/>
              <a:buChar char="•"/>
            </a:pPr>
            <a:endParaRPr lang="en-US" sz="2000" dirty="0" smtClean="0">
              <a:solidFill>
                <a:schemeClr val="bg1"/>
              </a:solidFill>
            </a:endParaRPr>
          </a:p>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God as Designer built His universe to operate in harmony with His nature of </a:t>
            </a:r>
            <a:r>
              <a:rPr lang="en-US" sz="2400" dirty="0" smtClean="0">
                <a:solidFill>
                  <a:schemeClr val="accent2">
                    <a:lumMod val="60000"/>
                    <a:lumOff val="40000"/>
                  </a:schemeClr>
                </a:solidFill>
              </a:rPr>
              <a:t>love.</a:t>
            </a:r>
            <a:endParaRPr lang="en-US" sz="2400" dirty="0">
              <a:solidFill>
                <a:schemeClr val="accent2">
                  <a:lumMod val="60000"/>
                  <a:lumOff val="40000"/>
                </a:schemeClr>
              </a:solidFill>
            </a:endParaRPr>
          </a:p>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Romans 1:20 – God’s divine nature is seen in what he has made…</a:t>
            </a:r>
          </a:p>
          <a:p>
            <a:pPr marL="342900" indent="-342900">
              <a:lnSpc>
                <a:spcPts val="2500"/>
              </a:lnSpc>
              <a:spcAft>
                <a:spcPts val="1200"/>
              </a:spcAft>
              <a:buFont typeface="Arial" panose="020B0604020202020204" pitchFamily="34" charset="0"/>
              <a:buChar char="•"/>
            </a:pPr>
            <a:r>
              <a:rPr lang="en-US" sz="2400" dirty="0">
                <a:solidFill>
                  <a:schemeClr val="bg1"/>
                </a:solidFill>
              </a:rPr>
              <a:t>Every breath we take…</a:t>
            </a:r>
          </a:p>
        </p:txBody>
      </p:sp>
    </p:spTree>
    <p:extLst>
      <p:ext uri="{BB962C8B-B14F-4D97-AF65-F5344CB8AC3E}">
        <p14:creationId xmlns:p14="http://schemas.microsoft.com/office/powerpoint/2010/main" val="3935365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CHRISTIANITY</a:t>
            </a:r>
            <a:endParaRPr lang="en-US" sz="1400" b="1" spc="100" dirty="0" smtClean="0">
              <a:solidFill>
                <a:srgbClr val="FFFFCC"/>
              </a:solidFill>
            </a:endParaRPr>
          </a:p>
        </p:txBody>
      </p:sp>
      <p:sp>
        <p:nvSpPr>
          <p:cNvPr id="6" name="TextBox 5"/>
          <p:cNvSpPr txBox="1">
            <a:spLocks noChangeArrowheads="1"/>
          </p:cNvSpPr>
          <p:nvPr/>
        </p:nvSpPr>
        <p:spPr>
          <a:xfrm>
            <a:off x="1143000" y="8953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300"/>
              </a:lnSpc>
              <a:spcAft>
                <a:spcPts val="1200"/>
              </a:spcAft>
            </a:pPr>
            <a:endParaRPr lang="en-US" sz="2400" dirty="0">
              <a:solidFill>
                <a:schemeClr val="bg1"/>
              </a:solidFill>
            </a:endParaRPr>
          </a:p>
        </p:txBody>
      </p:sp>
    </p:spTree>
    <p:extLst>
      <p:ext uri="{BB962C8B-B14F-4D97-AF65-F5344CB8AC3E}">
        <p14:creationId xmlns:p14="http://schemas.microsoft.com/office/powerpoint/2010/main" val="31196734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CHRISTIANITY</a:t>
            </a:r>
            <a:endParaRPr lang="en-US" sz="1400" b="1" spc="100" dirty="0" smtClean="0">
              <a:solidFill>
                <a:srgbClr val="FFFFCC"/>
              </a:solidFill>
            </a:endParaRPr>
          </a:p>
        </p:txBody>
      </p:sp>
      <p:sp>
        <p:nvSpPr>
          <p:cNvPr id="6" name="TextBox 5"/>
          <p:cNvSpPr txBox="1">
            <a:spLocks noChangeArrowheads="1"/>
          </p:cNvSpPr>
          <p:nvPr/>
        </p:nvSpPr>
        <p:spPr>
          <a:xfrm>
            <a:off x="1143000" y="8953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bg1"/>
                </a:solidFill>
              </a:rPr>
              <a:t>Jesus – gave to heal and surrendered self in love to </a:t>
            </a:r>
            <a:r>
              <a:rPr lang="en-US" sz="2400" dirty="0" smtClean="0">
                <a:solidFill>
                  <a:schemeClr val="bg1"/>
                </a:solidFill>
              </a:rPr>
              <a:t>save.</a:t>
            </a:r>
            <a:endParaRPr lang="en-US" sz="2400" dirty="0">
              <a:solidFill>
                <a:schemeClr val="bg1"/>
              </a:solidFill>
            </a:endParaRPr>
          </a:p>
        </p:txBody>
      </p:sp>
    </p:spTree>
    <p:extLst>
      <p:ext uri="{BB962C8B-B14F-4D97-AF65-F5344CB8AC3E}">
        <p14:creationId xmlns:p14="http://schemas.microsoft.com/office/powerpoint/2010/main" val="7173013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CHRISTIANITY</a:t>
            </a:r>
            <a:endParaRPr lang="en-US" sz="1400" b="1" spc="100" dirty="0" smtClean="0">
              <a:solidFill>
                <a:srgbClr val="FFFFCC"/>
              </a:solidFill>
            </a:endParaRPr>
          </a:p>
        </p:txBody>
      </p:sp>
      <p:sp>
        <p:nvSpPr>
          <p:cNvPr id="6" name="TextBox 5"/>
          <p:cNvSpPr txBox="1">
            <a:spLocks noChangeArrowheads="1"/>
          </p:cNvSpPr>
          <p:nvPr/>
        </p:nvSpPr>
        <p:spPr>
          <a:xfrm>
            <a:off x="1143000" y="8953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Jesus – gave to heal and surrendered self in love to </a:t>
            </a:r>
            <a:r>
              <a:rPr lang="en-US" sz="2400" dirty="0" smtClean="0">
                <a:solidFill>
                  <a:schemeClr val="accent2">
                    <a:lumMod val="60000"/>
                    <a:lumOff val="40000"/>
                  </a:schemeClr>
                </a:solidFill>
              </a:rPr>
              <a:t>save.</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Greater love has no man than he give</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5092302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CHRISTIANITY</a:t>
            </a:r>
            <a:endParaRPr lang="en-US" sz="1400" b="1" spc="100" dirty="0" smtClean="0">
              <a:solidFill>
                <a:srgbClr val="FFFFCC"/>
              </a:solidFill>
            </a:endParaRPr>
          </a:p>
        </p:txBody>
      </p:sp>
      <p:sp>
        <p:nvSpPr>
          <p:cNvPr id="6" name="TextBox 5"/>
          <p:cNvSpPr txBox="1">
            <a:spLocks noChangeArrowheads="1"/>
          </p:cNvSpPr>
          <p:nvPr/>
        </p:nvSpPr>
        <p:spPr>
          <a:xfrm>
            <a:off x="1143000" y="8953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Jesus – gave to heal and surrendered self in love to </a:t>
            </a:r>
            <a:r>
              <a:rPr lang="en-US" sz="2400" dirty="0" smtClean="0">
                <a:solidFill>
                  <a:schemeClr val="accent2">
                    <a:lumMod val="60000"/>
                    <a:lumOff val="40000"/>
                  </a:schemeClr>
                </a:solidFill>
              </a:rPr>
              <a:t>save.</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Greater love has no man than he give…</a:t>
            </a:r>
          </a:p>
          <a:p>
            <a:pPr marL="342900" indent="-342900">
              <a:lnSpc>
                <a:spcPts val="2300"/>
              </a:lnSpc>
              <a:spcAft>
                <a:spcPts val="1200"/>
              </a:spcAft>
              <a:buFont typeface="Arial" panose="020B0604020202020204" pitchFamily="34" charset="0"/>
              <a:buChar char="•"/>
            </a:pPr>
            <a:r>
              <a:rPr lang="en-US" sz="2400" dirty="0">
                <a:solidFill>
                  <a:schemeClr val="bg1"/>
                </a:solidFill>
              </a:rPr>
              <a:t>This is how we know what love is, Christ gave</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40289695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CHRISTIANITY</a:t>
            </a:r>
            <a:endParaRPr lang="en-US" sz="1400" b="1" spc="100" dirty="0" smtClean="0">
              <a:solidFill>
                <a:srgbClr val="FFFFCC"/>
              </a:solidFill>
            </a:endParaRPr>
          </a:p>
        </p:txBody>
      </p:sp>
      <p:sp>
        <p:nvSpPr>
          <p:cNvPr id="6" name="TextBox 5"/>
          <p:cNvSpPr txBox="1">
            <a:spLocks noChangeArrowheads="1"/>
          </p:cNvSpPr>
          <p:nvPr/>
        </p:nvSpPr>
        <p:spPr>
          <a:xfrm>
            <a:off x="1143000" y="8953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Jesus – gave to heal and surrendered self in love to </a:t>
            </a:r>
            <a:r>
              <a:rPr lang="en-US" sz="2400" dirty="0" smtClean="0">
                <a:solidFill>
                  <a:schemeClr val="accent2">
                    <a:lumMod val="60000"/>
                    <a:lumOff val="40000"/>
                  </a:schemeClr>
                </a:solidFill>
              </a:rPr>
              <a:t>save.</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Greater love has no man than he give…</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This is how we know what love is, Christ gave…</a:t>
            </a:r>
          </a:p>
          <a:p>
            <a:pPr marL="342900" indent="-342900">
              <a:lnSpc>
                <a:spcPts val="2300"/>
              </a:lnSpc>
              <a:spcAft>
                <a:spcPts val="1200"/>
              </a:spcAft>
              <a:buFont typeface="Arial" panose="020B0604020202020204" pitchFamily="34" charset="0"/>
              <a:buChar char="•"/>
            </a:pPr>
            <a:r>
              <a:rPr lang="en-US" sz="2400" dirty="0">
                <a:solidFill>
                  <a:schemeClr val="bg1"/>
                </a:solidFill>
              </a:rPr>
              <a:t>For God so loved the world that he gave</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1158766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CHRISTIANITY</a:t>
            </a:r>
            <a:endParaRPr lang="en-US" sz="1400" b="1" spc="100" dirty="0" smtClean="0">
              <a:solidFill>
                <a:srgbClr val="FFFFCC"/>
              </a:solidFill>
            </a:endParaRPr>
          </a:p>
        </p:txBody>
      </p:sp>
      <p:sp>
        <p:nvSpPr>
          <p:cNvPr id="6" name="TextBox 5"/>
          <p:cNvSpPr txBox="1">
            <a:spLocks noChangeArrowheads="1"/>
          </p:cNvSpPr>
          <p:nvPr/>
        </p:nvSpPr>
        <p:spPr>
          <a:xfrm>
            <a:off x="1143000" y="8953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Jesus – gave to heal and surrendered self in love to </a:t>
            </a:r>
            <a:r>
              <a:rPr lang="en-US" sz="2400" dirty="0" smtClean="0">
                <a:solidFill>
                  <a:schemeClr val="accent2">
                    <a:lumMod val="60000"/>
                    <a:lumOff val="40000"/>
                  </a:schemeClr>
                </a:solidFill>
              </a:rPr>
              <a:t>save.</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Greater love has no man than he give…</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This is how we know what love is, Christ gave…</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For God so loved the world that he gave…</a:t>
            </a:r>
          </a:p>
          <a:p>
            <a:pPr marL="342900" indent="-342900">
              <a:lnSpc>
                <a:spcPts val="2300"/>
              </a:lnSpc>
              <a:spcAft>
                <a:spcPts val="1200"/>
              </a:spcAft>
              <a:buFont typeface="Arial" panose="020B0604020202020204" pitchFamily="34" charset="0"/>
              <a:buChar char="•"/>
            </a:pPr>
            <a:r>
              <a:rPr lang="en-US" sz="2400" dirty="0">
                <a:solidFill>
                  <a:schemeClr val="bg1"/>
                </a:solidFill>
              </a:rPr>
              <a:t>Whoever seeks to save his life will lose it</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31943612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CHRISTIANITY</a:t>
            </a:r>
            <a:endParaRPr lang="en-US" sz="1400" b="1" spc="100" dirty="0" smtClean="0">
              <a:solidFill>
                <a:srgbClr val="FFFFCC"/>
              </a:solidFill>
            </a:endParaRPr>
          </a:p>
        </p:txBody>
      </p:sp>
      <p:sp>
        <p:nvSpPr>
          <p:cNvPr id="6" name="TextBox 5"/>
          <p:cNvSpPr txBox="1">
            <a:spLocks noChangeArrowheads="1"/>
          </p:cNvSpPr>
          <p:nvPr/>
        </p:nvSpPr>
        <p:spPr>
          <a:xfrm>
            <a:off x="1143000" y="8953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Jesus – gave to heal and surrendered self in love to </a:t>
            </a:r>
            <a:r>
              <a:rPr lang="en-US" sz="2400" dirty="0" smtClean="0">
                <a:solidFill>
                  <a:schemeClr val="accent2">
                    <a:lumMod val="60000"/>
                    <a:lumOff val="40000"/>
                  </a:schemeClr>
                </a:solidFill>
              </a:rPr>
              <a:t>save.</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Greater love has no man than he give…</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This is how we know what love is, Christ gave…</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For God so loved the world that he gave…</a:t>
            </a: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Whoever seeks to save his life will lose it…</a:t>
            </a:r>
          </a:p>
          <a:p>
            <a:pPr marL="342900" indent="-342900">
              <a:lnSpc>
                <a:spcPts val="2300"/>
              </a:lnSpc>
              <a:spcAft>
                <a:spcPts val="1200"/>
              </a:spcAft>
              <a:buFont typeface="Arial" panose="020B0604020202020204" pitchFamily="34" charset="0"/>
              <a:buChar char="•"/>
            </a:pPr>
            <a:r>
              <a:rPr lang="en-US" sz="2400" dirty="0">
                <a:solidFill>
                  <a:schemeClr val="bg1"/>
                </a:solidFill>
              </a:rPr>
              <a:t>The Early Church practice the law of love and gave to support one another, and refused to war against Rome but gave lives as </a:t>
            </a:r>
            <a:r>
              <a:rPr lang="en-US" sz="2400" dirty="0" smtClean="0">
                <a:solidFill>
                  <a:schemeClr val="bg1"/>
                </a:solidFill>
              </a:rPr>
              <a:t>martyrs.</a:t>
            </a:r>
            <a:endParaRPr lang="en-US" sz="2400" dirty="0">
              <a:solidFill>
                <a:schemeClr val="bg1"/>
              </a:solidFill>
            </a:endParaRPr>
          </a:p>
        </p:txBody>
      </p:sp>
    </p:spTree>
    <p:extLst>
      <p:ext uri="{BB962C8B-B14F-4D97-AF65-F5344CB8AC3E}">
        <p14:creationId xmlns:p14="http://schemas.microsoft.com/office/powerpoint/2010/main" val="40014366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566530" y="0"/>
            <a:ext cx="819647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dirty="0" smtClean="0">
                <a:solidFill>
                  <a:srgbClr val="FFFFCC"/>
                </a:solidFill>
              </a:rPr>
              <a:t>SOMETHING CHANGED IN CHRISTIANITY – WHAT?</a:t>
            </a:r>
            <a:endParaRPr lang="en-US" b="1" dirty="0" smtClean="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spcAft>
                <a:spcPts val="1200"/>
              </a:spcAft>
            </a:pPr>
            <a:r>
              <a:rPr lang="en-US" sz="1000" dirty="0" smtClean="0">
                <a:solidFill>
                  <a:schemeClr val="bg1"/>
                </a:solidFill>
              </a:rPr>
              <a:t> </a:t>
            </a:r>
          </a:p>
        </p:txBody>
      </p:sp>
    </p:spTree>
    <p:extLst>
      <p:ext uri="{BB962C8B-B14F-4D97-AF65-F5344CB8AC3E}">
        <p14:creationId xmlns:p14="http://schemas.microsoft.com/office/powerpoint/2010/main" val="27509437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566530" y="0"/>
            <a:ext cx="819647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dirty="0" smtClean="0">
                <a:solidFill>
                  <a:srgbClr val="FFFFCC"/>
                </a:solidFill>
              </a:rPr>
              <a:t>SOMETHING CHANGED IN CHRISTIANITY – WHAT?</a:t>
            </a:r>
            <a:endParaRPr lang="en-US" b="1" dirty="0" smtClean="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spcAft>
                <a:spcPts val="1200"/>
              </a:spcAft>
            </a:pPr>
            <a:r>
              <a:rPr lang="en-US" sz="1000" dirty="0" smtClean="0">
                <a:solidFill>
                  <a:schemeClr val="bg1"/>
                </a:solidFill>
              </a:rPr>
              <a:t> </a:t>
            </a:r>
          </a:p>
          <a:p>
            <a:pPr marL="342900" indent="-342900">
              <a:spcAft>
                <a:spcPts val="1200"/>
              </a:spcAft>
              <a:buFont typeface="Arial" panose="020B0604020202020204" pitchFamily="34" charset="0"/>
              <a:buChar char="•"/>
            </a:pPr>
            <a:r>
              <a:rPr lang="en-US" sz="2400" dirty="0">
                <a:solidFill>
                  <a:schemeClr val="bg1"/>
                </a:solidFill>
              </a:rPr>
              <a:t>How they understood God’s law and therefore </a:t>
            </a:r>
            <a:r>
              <a:rPr lang="en-US" sz="2400" dirty="0" smtClean="0">
                <a:solidFill>
                  <a:schemeClr val="bg1"/>
                </a:solidFill>
              </a:rPr>
              <a:t>God.</a:t>
            </a:r>
            <a:endParaRPr lang="en-US" sz="2400" dirty="0">
              <a:solidFill>
                <a:schemeClr val="bg1"/>
              </a:solidFill>
            </a:endParaRPr>
          </a:p>
          <a:p>
            <a:pPr marL="800100" lvl="1" indent="-342900">
              <a:spcAft>
                <a:spcPts val="1200"/>
              </a:spcAft>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1788067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200" dirty="0" smtClean="0">
                <a:solidFill>
                  <a:srgbClr val="FFFFCC"/>
                </a:solidFill>
              </a:rPr>
              <a:t>OBJECTIVES</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spcAft>
                <a:spcPts val="1200"/>
              </a:spcAft>
              <a:buFont typeface="Arial" panose="020B0604020202020204" pitchFamily="34" charset="0"/>
              <a:buChar char="•"/>
            </a:pPr>
            <a:r>
              <a:rPr lang="en-US" sz="2400" dirty="0">
                <a:solidFill>
                  <a:schemeClr val="accent2">
                    <a:lumMod val="60000"/>
                    <a:lumOff val="40000"/>
                  </a:schemeClr>
                </a:solidFill>
              </a:rPr>
              <a:t>Differentiate between natural and imposed </a:t>
            </a:r>
            <a:r>
              <a:rPr lang="en-US" sz="2400" dirty="0" smtClean="0">
                <a:solidFill>
                  <a:schemeClr val="accent2">
                    <a:lumMod val="60000"/>
                    <a:lumOff val="40000"/>
                  </a:schemeClr>
                </a:solidFill>
              </a:rPr>
              <a:t>law.</a:t>
            </a:r>
            <a:endParaRPr lang="en-US" sz="2400" dirty="0">
              <a:solidFill>
                <a:schemeClr val="accent2">
                  <a:lumMod val="60000"/>
                  <a:lumOff val="40000"/>
                </a:schemeClr>
              </a:solidFill>
            </a:endParaRPr>
          </a:p>
          <a:p>
            <a:pPr marL="800100" lvl="1" indent="-342900">
              <a:spcAft>
                <a:spcPts val="1200"/>
              </a:spcAft>
              <a:buFont typeface="Arial" panose="020B0604020202020204" pitchFamily="34" charset="0"/>
              <a:buChar char="•"/>
            </a:pPr>
            <a:r>
              <a:rPr lang="en-US" sz="2400" dirty="0">
                <a:solidFill>
                  <a:schemeClr val="accent2">
                    <a:lumMod val="60000"/>
                    <a:lumOff val="40000"/>
                  </a:schemeClr>
                </a:solidFill>
              </a:rPr>
              <a:t>Differentiate the justice of natural </a:t>
            </a:r>
            <a:r>
              <a:rPr lang="en-US" sz="2400" dirty="0" smtClean="0">
                <a:solidFill>
                  <a:schemeClr val="accent2">
                    <a:lumMod val="60000"/>
                    <a:lumOff val="40000"/>
                  </a:schemeClr>
                </a:solidFill>
              </a:rPr>
              <a:t>versus. </a:t>
            </a:r>
            <a:r>
              <a:rPr lang="en-US" sz="2400" dirty="0">
                <a:solidFill>
                  <a:schemeClr val="accent2">
                    <a:lumMod val="60000"/>
                    <a:lumOff val="40000"/>
                  </a:schemeClr>
                </a:solidFill>
              </a:rPr>
              <a:t>imposed </a:t>
            </a:r>
            <a:r>
              <a:rPr lang="en-US" sz="2400" dirty="0" smtClean="0">
                <a:solidFill>
                  <a:schemeClr val="accent2">
                    <a:lumMod val="60000"/>
                    <a:lumOff val="40000"/>
                  </a:schemeClr>
                </a:solidFill>
              </a:rPr>
              <a:t>law.</a:t>
            </a:r>
            <a:endParaRPr lang="en-US" sz="2400" dirty="0">
              <a:solidFill>
                <a:schemeClr val="accent2">
                  <a:lumMod val="60000"/>
                  <a:lumOff val="40000"/>
                </a:schemeClr>
              </a:solidFill>
            </a:endParaRPr>
          </a:p>
          <a:p>
            <a:pPr marL="800100" lvl="1" indent="-342900">
              <a:spcAft>
                <a:spcPts val="1200"/>
              </a:spcAft>
              <a:buFont typeface="Arial" panose="020B0604020202020204" pitchFamily="34" charset="0"/>
              <a:buChar char="•"/>
            </a:pPr>
            <a:r>
              <a:rPr lang="en-US" sz="2400" dirty="0">
                <a:solidFill>
                  <a:schemeClr val="bg1"/>
                </a:solidFill>
              </a:rPr>
              <a:t>Explore the divergence of love versus fear based beliefs upon religious and social </a:t>
            </a:r>
            <a:r>
              <a:rPr lang="en-US" sz="2400" dirty="0" smtClean="0">
                <a:solidFill>
                  <a:schemeClr val="bg1"/>
                </a:solidFill>
              </a:rPr>
              <a:t>activities.</a:t>
            </a:r>
            <a:endParaRPr lang="en-US" sz="2400" dirty="0">
              <a:solidFill>
                <a:schemeClr val="bg1"/>
              </a:solidFill>
            </a:endParaRPr>
          </a:p>
        </p:txBody>
      </p:sp>
    </p:spTree>
    <p:extLst>
      <p:ext uri="{BB962C8B-B14F-4D97-AF65-F5344CB8AC3E}">
        <p14:creationId xmlns:p14="http://schemas.microsoft.com/office/powerpoint/2010/main" val="32115483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566530" y="0"/>
            <a:ext cx="819647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dirty="0" smtClean="0">
                <a:solidFill>
                  <a:srgbClr val="FFFFCC"/>
                </a:solidFill>
              </a:rPr>
              <a:t>SOMETHING CHANGED IN CHRISTIANITY – WHAT?</a:t>
            </a:r>
            <a:endParaRPr lang="en-US" b="1" dirty="0" smtClean="0">
              <a:solidFill>
                <a:srgbClr val="FFFFCC"/>
              </a:solidFill>
            </a:endParaRPr>
          </a:p>
        </p:txBody>
      </p:sp>
      <p:sp>
        <p:nvSpPr>
          <p:cNvPr id="6" name="TextBox 5"/>
          <p:cNvSpPr txBox="1">
            <a:spLocks noChangeArrowheads="1"/>
          </p:cNvSpPr>
          <p:nvPr/>
        </p:nvSpPr>
        <p:spPr>
          <a:xfrm>
            <a:off x="1143000" y="895349"/>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a:spcAft>
                <a:spcPts val="1200"/>
              </a:spcAft>
            </a:pPr>
            <a:r>
              <a:rPr lang="en-US" sz="1000" dirty="0" smtClean="0">
                <a:solidFill>
                  <a:schemeClr val="bg1"/>
                </a:solidFill>
              </a:rPr>
              <a:t> </a:t>
            </a:r>
          </a:p>
          <a:p>
            <a:pPr marL="342900" indent="-342900">
              <a:spcAft>
                <a:spcPts val="1200"/>
              </a:spcAft>
              <a:buFont typeface="Arial" panose="020B0604020202020204" pitchFamily="34" charset="0"/>
              <a:buChar char="•"/>
            </a:pPr>
            <a:r>
              <a:rPr lang="en-US" sz="2400" dirty="0">
                <a:solidFill>
                  <a:schemeClr val="accent2">
                    <a:lumMod val="60000"/>
                    <a:lumOff val="40000"/>
                  </a:schemeClr>
                </a:solidFill>
              </a:rPr>
              <a:t>How they understood God’s law and therefore </a:t>
            </a:r>
            <a:r>
              <a:rPr lang="en-US" sz="2400" dirty="0" smtClean="0">
                <a:solidFill>
                  <a:schemeClr val="accent2">
                    <a:lumMod val="60000"/>
                    <a:lumOff val="40000"/>
                  </a:schemeClr>
                </a:solidFill>
              </a:rPr>
              <a:t>God.</a:t>
            </a:r>
            <a:endParaRPr lang="en-US" sz="2400" dirty="0">
              <a:solidFill>
                <a:schemeClr val="accent2">
                  <a:lumMod val="60000"/>
                  <a:lumOff val="40000"/>
                </a:schemeClr>
              </a:solidFill>
            </a:endParaRPr>
          </a:p>
          <a:p>
            <a:pPr marL="800100" lvl="1" indent="-342900">
              <a:spcAft>
                <a:spcPts val="1200"/>
              </a:spcAft>
              <a:buFont typeface="Arial" panose="020B0604020202020204" pitchFamily="34" charset="0"/>
              <a:buChar char="•"/>
            </a:pPr>
            <a:endParaRPr lang="en-US" sz="2400" dirty="0">
              <a:solidFill>
                <a:schemeClr val="bg1"/>
              </a:solidFill>
            </a:endParaRPr>
          </a:p>
          <a:p>
            <a:pPr marL="342900" indent="-342900">
              <a:spcAft>
                <a:spcPts val="1200"/>
              </a:spcAft>
              <a:buFont typeface="Arial" panose="020B0604020202020204" pitchFamily="34" charset="0"/>
              <a:buChar char="•"/>
            </a:pPr>
            <a:r>
              <a:rPr lang="en-US" sz="2400" dirty="0">
                <a:solidFill>
                  <a:schemeClr val="bg1"/>
                </a:solidFill>
              </a:rPr>
              <a:t>Daniel prophesied that a power would arise and seek to change God’s </a:t>
            </a:r>
            <a:r>
              <a:rPr lang="en-US" sz="2400" dirty="0" smtClean="0">
                <a:solidFill>
                  <a:schemeClr val="bg1"/>
                </a:solidFill>
              </a:rPr>
              <a:t>law. </a:t>
            </a:r>
            <a:r>
              <a:rPr lang="en-US" sz="1800" dirty="0">
                <a:solidFill>
                  <a:schemeClr val="tx2">
                    <a:lumMod val="40000"/>
                    <a:lumOff val="60000"/>
                  </a:schemeClr>
                </a:solidFill>
              </a:rPr>
              <a:t>(Daniel 7:25)</a:t>
            </a:r>
          </a:p>
        </p:txBody>
      </p:sp>
    </p:spTree>
    <p:extLst>
      <p:ext uri="{BB962C8B-B14F-4D97-AF65-F5344CB8AC3E}">
        <p14:creationId xmlns:p14="http://schemas.microsoft.com/office/powerpoint/2010/main" val="19914474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HOW DID THE IDEA OF GOD’S LAW CHANGE?</a:t>
            </a:r>
          </a:p>
        </p:txBody>
      </p:sp>
      <p:sp>
        <p:nvSpPr>
          <p:cNvPr id="6" name="TextBox 5"/>
          <p:cNvSpPr txBox="1">
            <a:spLocks noChangeArrowheads="1"/>
          </p:cNvSpPr>
          <p:nvPr/>
        </p:nvSpPr>
        <p:spPr>
          <a:xfrm>
            <a:off x="1143000" y="819151"/>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lnSpc>
                <a:spcPts val="2300"/>
              </a:lnSpc>
              <a:spcAft>
                <a:spcPts val="1200"/>
              </a:spcAft>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19204937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HOW DID THE IDEA OF GOD’S LAW CHANGE?</a:t>
            </a:r>
          </a:p>
        </p:txBody>
      </p:sp>
      <p:sp>
        <p:nvSpPr>
          <p:cNvPr id="6" name="TextBox 5"/>
          <p:cNvSpPr txBox="1">
            <a:spLocks noChangeArrowheads="1"/>
          </p:cNvSpPr>
          <p:nvPr/>
        </p:nvSpPr>
        <p:spPr>
          <a:xfrm>
            <a:off x="1143000" y="819151"/>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buFont typeface="Arial" panose="020B0604020202020204" pitchFamily="34" charset="0"/>
              <a:buChar char="•"/>
            </a:pPr>
            <a:endParaRPr lang="en-US" sz="2400" dirty="0" smtClean="0">
              <a:solidFill>
                <a:schemeClr val="bg1"/>
              </a:solidFill>
            </a:endParaRPr>
          </a:p>
          <a:p>
            <a:pPr marL="800100" lvl="1" indent="-342900">
              <a:lnSpc>
                <a:spcPts val="2300"/>
              </a:lnSpc>
              <a:spcAft>
                <a:spcPts val="1200"/>
              </a:spcAft>
              <a:buFont typeface="Arial" panose="020B0604020202020204" pitchFamily="34" charset="0"/>
              <a:buChar char="•"/>
            </a:pPr>
            <a:r>
              <a:rPr lang="en-US" sz="2400" dirty="0">
                <a:solidFill>
                  <a:schemeClr val="bg1"/>
                </a:solidFill>
              </a:rPr>
              <a:t>Constantine </a:t>
            </a:r>
            <a:r>
              <a:rPr lang="en-US" sz="2400" dirty="0" smtClean="0">
                <a:solidFill>
                  <a:schemeClr val="bg1"/>
                </a:solidFill>
              </a:rPr>
              <a:t>converted.</a:t>
            </a:r>
          </a:p>
          <a:p>
            <a:pPr marL="1257300" lvl="2" indent="-342900">
              <a:lnSpc>
                <a:spcPts val="2300"/>
              </a:lnSpc>
              <a:spcAft>
                <a:spcPts val="1200"/>
              </a:spcAft>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21427974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HOW DID THE IDEA OF GOD’S LAW CHANGE?</a:t>
            </a:r>
          </a:p>
        </p:txBody>
      </p:sp>
      <p:sp>
        <p:nvSpPr>
          <p:cNvPr id="6" name="TextBox 5"/>
          <p:cNvSpPr txBox="1">
            <a:spLocks noChangeArrowheads="1"/>
          </p:cNvSpPr>
          <p:nvPr/>
        </p:nvSpPr>
        <p:spPr>
          <a:xfrm>
            <a:off x="1143000" y="819151"/>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buFont typeface="Arial" panose="020B0604020202020204" pitchFamily="34" charset="0"/>
              <a:buChar char="•"/>
            </a:pPr>
            <a:endParaRPr lang="en-US" sz="2400" dirty="0" smtClean="0">
              <a:solidFill>
                <a:schemeClr val="bg1"/>
              </a:solidFill>
            </a:endParaRPr>
          </a:p>
          <a:p>
            <a:pPr marL="800100" lvl="1"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Constantine </a:t>
            </a:r>
            <a:r>
              <a:rPr lang="en-US" sz="2400" dirty="0" smtClean="0">
                <a:solidFill>
                  <a:schemeClr val="accent2">
                    <a:lumMod val="60000"/>
                    <a:lumOff val="40000"/>
                  </a:schemeClr>
                </a:solidFill>
              </a:rPr>
              <a:t>converted.</a:t>
            </a:r>
          </a:p>
          <a:p>
            <a:pPr marL="1257300" lvl="2" indent="-342900">
              <a:lnSpc>
                <a:spcPts val="2300"/>
              </a:lnSpc>
              <a:spcAft>
                <a:spcPts val="1200"/>
              </a:spcAft>
              <a:buFont typeface="Arial" panose="020B0604020202020204" pitchFamily="34" charset="0"/>
              <a:buChar char="•"/>
            </a:pPr>
            <a:endParaRPr lang="en-US" sz="2400" dirty="0">
              <a:solidFill>
                <a:schemeClr val="bg1"/>
              </a:solidFill>
            </a:endParaRPr>
          </a:p>
          <a:p>
            <a:pPr marL="800100" lvl="1" indent="-342900">
              <a:lnSpc>
                <a:spcPts val="2300"/>
              </a:lnSpc>
              <a:spcAft>
                <a:spcPts val="1200"/>
              </a:spcAft>
              <a:buFont typeface="Arial" panose="020B0604020202020204" pitchFamily="34" charset="0"/>
              <a:buChar char="•"/>
            </a:pPr>
            <a:r>
              <a:rPr lang="en-US" sz="2400" dirty="0">
                <a:solidFill>
                  <a:schemeClr val="bg1"/>
                </a:solidFill>
              </a:rPr>
              <a:t>Christianity accepted Imperial Rome’s idea of Law – no longer the law of love upon which God created life, but now, like Rome, God’s law is imposed to control behavior, test </a:t>
            </a:r>
            <a:r>
              <a:rPr lang="en-US" sz="2400" dirty="0" smtClean="0">
                <a:solidFill>
                  <a:schemeClr val="bg1"/>
                </a:solidFill>
              </a:rPr>
              <a:t>obedience.</a:t>
            </a:r>
            <a:endParaRPr lang="en-US" sz="2400" dirty="0">
              <a:solidFill>
                <a:schemeClr val="bg1"/>
              </a:solidFill>
            </a:endParaRPr>
          </a:p>
        </p:txBody>
      </p:sp>
    </p:spTree>
    <p:extLst>
      <p:ext uri="{BB962C8B-B14F-4D97-AF65-F5344CB8AC3E}">
        <p14:creationId xmlns:p14="http://schemas.microsoft.com/office/powerpoint/2010/main" val="2139480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DEFENDING CONSTANTINE</a:t>
            </a:r>
          </a:p>
        </p:txBody>
      </p:sp>
      <p:sp>
        <p:nvSpPr>
          <p:cNvPr id="6" name="TextBox 5"/>
          <p:cNvSpPr txBox="1">
            <a:spLocks noChangeArrowheads="1"/>
          </p:cNvSpPr>
          <p:nvPr/>
        </p:nvSpPr>
        <p:spPr>
          <a:xfrm>
            <a:off x="1143000" y="819151"/>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000" b="1" dirty="0" smtClean="0">
                <a:solidFill>
                  <a:srgbClr val="FFFFCC"/>
                </a:solidFill>
              </a:rPr>
              <a:t> </a:t>
            </a:r>
          </a:p>
          <a:p>
            <a:pPr>
              <a:lnSpc>
                <a:spcPts val="2500"/>
              </a:lnSpc>
              <a:spcAft>
                <a:spcPts val="1200"/>
              </a:spcAft>
            </a:pPr>
            <a:r>
              <a:rPr lang="en-US" sz="2400" dirty="0">
                <a:solidFill>
                  <a:schemeClr val="bg1"/>
                </a:solidFill>
              </a:rPr>
              <a:t>“[Constantine’s] rhetoric against both pagans and Jews was forceful, sometimes vicious, and this, along with the </a:t>
            </a:r>
            <a:r>
              <a:rPr lang="en-US" sz="2400" b="1" dirty="0">
                <a:solidFill>
                  <a:srgbClr val="FFFF99"/>
                </a:solidFill>
              </a:rPr>
              <a:t>legal restrictions</a:t>
            </a:r>
            <a:r>
              <a:rPr lang="en-US" sz="2400" dirty="0">
                <a:solidFill>
                  <a:schemeClr val="bg1"/>
                </a:solidFill>
              </a:rPr>
              <a:t>, created an atmosphere that discouraged but did not destroy paganism. He Christianized public space in Rome, funded the restoration of sacred sites in Palestine and founded Constantinople… When disputes arose in the church, Constantine believed it was his right and duty as Roman emperor to guide the warring factions toward a resolution</a:t>
            </a:r>
            <a:r>
              <a:rPr lang="en-US" sz="2400" dirty="0" smtClean="0">
                <a:solidFill>
                  <a:schemeClr val="bg1"/>
                </a:solidFill>
              </a:rPr>
              <a:t>…</a:t>
            </a:r>
            <a:endParaRPr lang="en-US" sz="2400" dirty="0">
              <a:solidFill>
                <a:schemeClr val="bg1"/>
              </a:solidFill>
            </a:endParaRPr>
          </a:p>
        </p:txBody>
      </p:sp>
      <p:sp>
        <p:nvSpPr>
          <p:cNvPr id="4" name="TextBox 3"/>
          <p:cNvSpPr txBox="1"/>
          <p:nvPr/>
        </p:nvSpPr>
        <p:spPr>
          <a:xfrm>
            <a:off x="1219200" y="4476750"/>
            <a:ext cx="7315200" cy="290721"/>
          </a:xfrm>
          <a:prstGeom prst="rect">
            <a:avLst/>
          </a:prstGeom>
          <a:noFill/>
        </p:spPr>
        <p:txBody>
          <a:bodyPr wrap="square" rtlCol="0">
            <a:spAutoFit/>
          </a:bodyPr>
          <a:lstStyle/>
          <a:p>
            <a:pPr marL="342900" indent="-342900" algn="r">
              <a:lnSpc>
                <a:spcPts val="1500"/>
              </a:lnSpc>
              <a:spcAft>
                <a:spcPts val="1200"/>
              </a:spcAft>
              <a:buFont typeface="+mj-lt"/>
              <a:buAutoNum type="arabicPeriod"/>
            </a:pPr>
            <a:r>
              <a:rPr lang="en-US" sz="1600" dirty="0" err="1">
                <a:solidFill>
                  <a:schemeClr val="tx2">
                    <a:lumMod val="40000"/>
                    <a:lumOff val="60000"/>
                  </a:schemeClr>
                </a:solidFill>
              </a:rPr>
              <a:t>Leithart</a:t>
            </a:r>
            <a:r>
              <a:rPr lang="en-US" sz="1600" dirty="0">
                <a:solidFill>
                  <a:schemeClr val="tx2">
                    <a:lumMod val="40000"/>
                    <a:lumOff val="60000"/>
                  </a:schemeClr>
                </a:solidFill>
              </a:rPr>
              <a:t>, Peter, </a:t>
            </a:r>
            <a:r>
              <a:rPr lang="en-US" sz="1600" i="1" dirty="0">
                <a:solidFill>
                  <a:schemeClr val="tx2">
                    <a:lumMod val="40000"/>
                    <a:lumOff val="60000"/>
                  </a:schemeClr>
                </a:solidFill>
              </a:rPr>
              <a:t>Defending Constantine</a:t>
            </a:r>
            <a:r>
              <a:rPr lang="en-US" sz="1600" dirty="0">
                <a:solidFill>
                  <a:schemeClr val="tx2">
                    <a:lumMod val="40000"/>
                    <a:lumOff val="60000"/>
                  </a:schemeClr>
                </a:solidFill>
              </a:rPr>
              <a:t>, Intervarsity Press 2010, p. 302-303. </a:t>
            </a:r>
          </a:p>
        </p:txBody>
      </p:sp>
    </p:spTree>
    <p:extLst>
      <p:ext uri="{BB962C8B-B14F-4D97-AF65-F5344CB8AC3E}">
        <p14:creationId xmlns:p14="http://schemas.microsoft.com/office/powerpoint/2010/main" val="819287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DEFENDING CONSTANTINE</a:t>
            </a:r>
          </a:p>
        </p:txBody>
      </p:sp>
      <p:sp>
        <p:nvSpPr>
          <p:cNvPr id="6" name="TextBox 5"/>
          <p:cNvSpPr txBox="1">
            <a:spLocks noChangeArrowheads="1"/>
          </p:cNvSpPr>
          <p:nvPr/>
        </p:nvSpPr>
        <p:spPr>
          <a:xfrm>
            <a:off x="1143000" y="819151"/>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000" b="1" dirty="0" smtClean="0">
                <a:solidFill>
                  <a:srgbClr val="FFFFCC"/>
                </a:solidFill>
              </a:rPr>
              <a:t> </a:t>
            </a:r>
          </a:p>
          <a:p>
            <a:pPr>
              <a:lnSpc>
                <a:spcPts val="2500"/>
              </a:lnSpc>
              <a:spcAft>
                <a:spcPts val="1200"/>
              </a:spcAft>
            </a:pPr>
            <a:r>
              <a:rPr lang="en-US" sz="2400" dirty="0">
                <a:solidFill>
                  <a:schemeClr val="bg1"/>
                </a:solidFill>
              </a:rPr>
              <a:t>Once the bishops had </a:t>
            </a:r>
            <a:r>
              <a:rPr lang="en-US" sz="2400" dirty="0" smtClean="0">
                <a:solidFill>
                  <a:schemeClr val="bg1"/>
                </a:solidFill>
              </a:rPr>
              <a:t>arrived </a:t>
            </a:r>
            <a:r>
              <a:rPr lang="en-US" sz="2400" dirty="0">
                <a:solidFill>
                  <a:schemeClr val="bg1"/>
                </a:solidFill>
              </a:rPr>
              <a:t>at a decision, Constantine accepted it as a divine word and backed up conciliar decisions with </a:t>
            </a:r>
            <a:r>
              <a:rPr lang="en-US" sz="2400" b="1" dirty="0">
                <a:solidFill>
                  <a:srgbClr val="FFFF99"/>
                </a:solidFill>
              </a:rPr>
              <a:t>legal sanctions</a:t>
            </a:r>
            <a:r>
              <a:rPr lang="en-US" sz="2400" dirty="0">
                <a:solidFill>
                  <a:schemeClr val="bg1"/>
                </a:solidFill>
              </a:rPr>
              <a:t>, mainly exile for those found guilty of heresy</a:t>
            </a:r>
            <a:r>
              <a:rPr lang="en-US" sz="2400" dirty="0" smtClean="0">
                <a:solidFill>
                  <a:schemeClr val="bg1"/>
                </a:solidFill>
              </a:rPr>
              <a:t>.” </a:t>
            </a:r>
            <a:r>
              <a:rPr lang="en-US" sz="2400" baseline="30000" dirty="0" smtClean="0">
                <a:solidFill>
                  <a:schemeClr val="bg1"/>
                </a:solidFill>
              </a:rPr>
              <a:t>1</a:t>
            </a:r>
          </a:p>
          <a:p>
            <a:pPr>
              <a:lnSpc>
                <a:spcPts val="2500"/>
              </a:lnSpc>
              <a:spcAft>
                <a:spcPts val="1200"/>
              </a:spcAft>
            </a:pPr>
            <a:endParaRPr lang="en-US" sz="2400" dirty="0">
              <a:solidFill>
                <a:schemeClr val="bg1"/>
              </a:solidFill>
            </a:endParaRPr>
          </a:p>
          <a:p>
            <a:pPr>
              <a:lnSpc>
                <a:spcPts val="2500"/>
              </a:lnSpc>
              <a:spcAft>
                <a:spcPts val="1200"/>
              </a:spcAft>
            </a:pPr>
            <a:endParaRPr lang="en-US" sz="2400" dirty="0">
              <a:solidFill>
                <a:schemeClr val="bg1"/>
              </a:solidFill>
            </a:endParaRPr>
          </a:p>
          <a:p>
            <a:pPr>
              <a:lnSpc>
                <a:spcPts val="2500"/>
              </a:lnSpc>
              <a:spcAft>
                <a:spcPts val="1200"/>
              </a:spcAft>
            </a:pPr>
            <a:endParaRPr lang="en-US" sz="2400" dirty="0">
              <a:solidFill>
                <a:schemeClr val="bg1"/>
              </a:solidFill>
            </a:endParaRPr>
          </a:p>
        </p:txBody>
      </p:sp>
      <p:sp>
        <p:nvSpPr>
          <p:cNvPr id="9" name="TextBox 8"/>
          <p:cNvSpPr txBox="1"/>
          <p:nvPr/>
        </p:nvSpPr>
        <p:spPr>
          <a:xfrm>
            <a:off x="1219200" y="4476199"/>
            <a:ext cx="7315200" cy="290721"/>
          </a:xfrm>
          <a:prstGeom prst="rect">
            <a:avLst/>
          </a:prstGeom>
          <a:noFill/>
        </p:spPr>
        <p:txBody>
          <a:bodyPr wrap="square" rtlCol="0">
            <a:spAutoFit/>
          </a:bodyPr>
          <a:lstStyle/>
          <a:p>
            <a:pPr marL="342900" indent="-342900" algn="r">
              <a:lnSpc>
                <a:spcPts val="1500"/>
              </a:lnSpc>
              <a:spcAft>
                <a:spcPts val="1200"/>
              </a:spcAft>
              <a:buFont typeface="+mj-lt"/>
              <a:buAutoNum type="arabicPeriod"/>
            </a:pPr>
            <a:r>
              <a:rPr lang="en-US" sz="1600" dirty="0" err="1">
                <a:solidFill>
                  <a:schemeClr val="tx2">
                    <a:lumMod val="40000"/>
                    <a:lumOff val="60000"/>
                  </a:schemeClr>
                </a:solidFill>
              </a:rPr>
              <a:t>Leithart</a:t>
            </a:r>
            <a:r>
              <a:rPr lang="en-US" sz="1600" dirty="0">
                <a:solidFill>
                  <a:schemeClr val="tx2">
                    <a:lumMod val="40000"/>
                    <a:lumOff val="60000"/>
                  </a:schemeClr>
                </a:solidFill>
              </a:rPr>
              <a:t>, Peter, </a:t>
            </a:r>
            <a:r>
              <a:rPr lang="en-US" sz="1600" i="1" dirty="0">
                <a:solidFill>
                  <a:schemeClr val="tx2">
                    <a:lumMod val="40000"/>
                    <a:lumOff val="60000"/>
                  </a:schemeClr>
                </a:solidFill>
              </a:rPr>
              <a:t>Defending Constantine</a:t>
            </a:r>
            <a:r>
              <a:rPr lang="en-US" sz="1600" dirty="0">
                <a:solidFill>
                  <a:schemeClr val="tx2">
                    <a:lumMod val="40000"/>
                    <a:lumOff val="60000"/>
                  </a:schemeClr>
                </a:solidFill>
              </a:rPr>
              <a:t>, Intervarsity Press 2010, p. 302-303. </a:t>
            </a:r>
          </a:p>
        </p:txBody>
      </p:sp>
    </p:spTree>
    <p:extLst>
      <p:ext uri="{BB962C8B-B14F-4D97-AF65-F5344CB8AC3E}">
        <p14:creationId xmlns:p14="http://schemas.microsoft.com/office/powerpoint/2010/main" val="5637795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DEFENDING CONSTANTINE</a:t>
            </a:r>
          </a:p>
        </p:txBody>
      </p:sp>
      <p:sp>
        <p:nvSpPr>
          <p:cNvPr id="6" name="TextBox 5"/>
          <p:cNvSpPr txBox="1">
            <a:spLocks noChangeArrowheads="1"/>
          </p:cNvSpPr>
          <p:nvPr/>
        </p:nvSpPr>
        <p:spPr>
          <a:xfrm>
            <a:off x="1143000" y="819151"/>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000" b="1" dirty="0" smtClean="0">
                <a:solidFill>
                  <a:srgbClr val="FFFFCC"/>
                </a:solidFill>
              </a:rPr>
              <a:t> </a:t>
            </a:r>
          </a:p>
          <a:p>
            <a:pPr>
              <a:lnSpc>
                <a:spcPts val="2500"/>
              </a:lnSpc>
              <a:spcAft>
                <a:spcPts val="1200"/>
              </a:spcAft>
            </a:pPr>
            <a:r>
              <a:rPr lang="en-US" sz="2400" dirty="0">
                <a:solidFill>
                  <a:schemeClr val="accent2">
                    <a:lumMod val="60000"/>
                    <a:lumOff val="40000"/>
                  </a:schemeClr>
                </a:solidFill>
              </a:rPr>
              <a:t>Once the bishops </a:t>
            </a:r>
            <a:r>
              <a:rPr lang="en-US" sz="2400" dirty="0" smtClean="0">
                <a:solidFill>
                  <a:schemeClr val="accent2">
                    <a:lumMod val="60000"/>
                    <a:lumOff val="40000"/>
                  </a:schemeClr>
                </a:solidFill>
              </a:rPr>
              <a:t>had arrived </a:t>
            </a:r>
            <a:r>
              <a:rPr lang="en-US" sz="2400" dirty="0">
                <a:solidFill>
                  <a:schemeClr val="accent2">
                    <a:lumMod val="60000"/>
                    <a:lumOff val="40000"/>
                  </a:schemeClr>
                </a:solidFill>
              </a:rPr>
              <a:t>at a decision, Constantine accepted it as a divine word and backed up conciliar decisions with </a:t>
            </a:r>
            <a:r>
              <a:rPr lang="en-US" sz="2400" b="1" dirty="0">
                <a:solidFill>
                  <a:schemeClr val="accent2">
                    <a:lumMod val="60000"/>
                    <a:lumOff val="40000"/>
                  </a:schemeClr>
                </a:solidFill>
              </a:rPr>
              <a:t>legal sanctions</a:t>
            </a:r>
            <a:r>
              <a:rPr lang="en-US" sz="2400" dirty="0">
                <a:solidFill>
                  <a:schemeClr val="accent2">
                    <a:lumMod val="60000"/>
                    <a:lumOff val="40000"/>
                  </a:schemeClr>
                </a:solidFill>
              </a:rPr>
              <a:t>, mainly exile for those found guilty of heresy</a:t>
            </a:r>
            <a:r>
              <a:rPr lang="en-US" sz="2400" dirty="0" smtClean="0">
                <a:solidFill>
                  <a:schemeClr val="accent2">
                    <a:lumMod val="60000"/>
                    <a:lumOff val="40000"/>
                  </a:schemeClr>
                </a:solidFill>
              </a:rPr>
              <a:t>.” </a:t>
            </a:r>
            <a:r>
              <a:rPr lang="en-US" sz="2400" baseline="30000" dirty="0" smtClean="0">
                <a:solidFill>
                  <a:schemeClr val="accent2">
                    <a:lumMod val="60000"/>
                    <a:lumOff val="40000"/>
                  </a:schemeClr>
                </a:solidFill>
              </a:rPr>
              <a:t>1</a:t>
            </a:r>
            <a:endParaRPr lang="en-US" sz="2400" baseline="30000" dirty="0">
              <a:solidFill>
                <a:schemeClr val="accent2">
                  <a:lumMod val="60000"/>
                  <a:lumOff val="40000"/>
                </a:schemeClr>
              </a:solidFill>
            </a:endParaRPr>
          </a:p>
          <a:p>
            <a:pPr>
              <a:lnSpc>
                <a:spcPts val="2500"/>
              </a:lnSpc>
              <a:spcAft>
                <a:spcPts val="1200"/>
              </a:spcAft>
            </a:pPr>
            <a:r>
              <a:rPr lang="en-US" sz="2400" dirty="0">
                <a:solidFill>
                  <a:schemeClr val="bg1"/>
                </a:solidFill>
              </a:rPr>
              <a:t>Where is the Bible principle of freedom </a:t>
            </a:r>
            <a:r>
              <a:rPr lang="en-US" sz="1800" dirty="0">
                <a:solidFill>
                  <a:schemeClr val="tx2">
                    <a:lumMod val="40000"/>
                    <a:lumOff val="60000"/>
                  </a:schemeClr>
                </a:solidFill>
              </a:rPr>
              <a:t>(Rom 14:5)</a:t>
            </a:r>
            <a:r>
              <a:rPr lang="en-US" sz="2400" dirty="0" smtClean="0">
                <a:solidFill>
                  <a:schemeClr val="bg1"/>
                </a:solidFill>
              </a:rPr>
              <a:t>?</a:t>
            </a:r>
            <a:endParaRPr lang="en-US" sz="2400" dirty="0">
              <a:solidFill>
                <a:schemeClr val="bg1"/>
              </a:solidFill>
            </a:endParaRPr>
          </a:p>
          <a:p>
            <a:pPr>
              <a:lnSpc>
                <a:spcPts val="2500"/>
              </a:lnSpc>
              <a:spcAft>
                <a:spcPts val="1200"/>
              </a:spcAft>
            </a:pPr>
            <a:endParaRPr lang="en-US" sz="2400" dirty="0">
              <a:solidFill>
                <a:schemeClr val="bg1"/>
              </a:solidFill>
            </a:endParaRPr>
          </a:p>
        </p:txBody>
      </p:sp>
      <p:sp>
        <p:nvSpPr>
          <p:cNvPr id="8" name="TextBox 7"/>
          <p:cNvSpPr txBox="1"/>
          <p:nvPr/>
        </p:nvSpPr>
        <p:spPr>
          <a:xfrm>
            <a:off x="1219200" y="4476199"/>
            <a:ext cx="7315200" cy="290721"/>
          </a:xfrm>
          <a:prstGeom prst="rect">
            <a:avLst/>
          </a:prstGeom>
          <a:noFill/>
        </p:spPr>
        <p:txBody>
          <a:bodyPr wrap="square" rtlCol="0">
            <a:spAutoFit/>
          </a:bodyPr>
          <a:lstStyle/>
          <a:p>
            <a:pPr marL="342900" indent="-342900" algn="r">
              <a:lnSpc>
                <a:spcPts val="1500"/>
              </a:lnSpc>
              <a:spcAft>
                <a:spcPts val="1200"/>
              </a:spcAft>
              <a:buFont typeface="+mj-lt"/>
              <a:buAutoNum type="arabicPeriod"/>
            </a:pPr>
            <a:r>
              <a:rPr lang="en-US" sz="1600" dirty="0" err="1">
                <a:solidFill>
                  <a:schemeClr val="tx2">
                    <a:lumMod val="40000"/>
                    <a:lumOff val="60000"/>
                  </a:schemeClr>
                </a:solidFill>
              </a:rPr>
              <a:t>Leithart</a:t>
            </a:r>
            <a:r>
              <a:rPr lang="en-US" sz="1600" dirty="0">
                <a:solidFill>
                  <a:schemeClr val="tx2">
                    <a:lumMod val="40000"/>
                    <a:lumOff val="60000"/>
                  </a:schemeClr>
                </a:solidFill>
              </a:rPr>
              <a:t>, Peter, </a:t>
            </a:r>
            <a:r>
              <a:rPr lang="en-US" sz="1600" i="1" dirty="0">
                <a:solidFill>
                  <a:schemeClr val="tx2">
                    <a:lumMod val="40000"/>
                    <a:lumOff val="60000"/>
                  </a:schemeClr>
                </a:solidFill>
              </a:rPr>
              <a:t>Defending Constantine</a:t>
            </a:r>
            <a:r>
              <a:rPr lang="en-US" sz="1600" dirty="0">
                <a:solidFill>
                  <a:schemeClr val="tx2">
                    <a:lumMod val="40000"/>
                    <a:lumOff val="60000"/>
                  </a:schemeClr>
                </a:solidFill>
              </a:rPr>
              <a:t>, Intervarsity Press 2010, p. 302-303. </a:t>
            </a:r>
          </a:p>
        </p:txBody>
      </p:sp>
    </p:spTree>
    <p:extLst>
      <p:ext uri="{BB962C8B-B14F-4D97-AF65-F5344CB8AC3E}">
        <p14:creationId xmlns:p14="http://schemas.microsoft.com/office/powerpoint/2010/main" val="28400944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100" dirty="0" smtClean="0">
                <a:solidFill>
                  <a:srgbClr val="FFFFCC"/>
                </a:solidFill>
              </a:rPr>
              <a:t>DEFENDING CONSTANTINE</a:t>
            </a:r>
          </a:p>
        </p:txBody>
      </p:sp>
      <p:sp>
        <p:nvSpPr>
          <p:cNvPr id="6" name="TextBox 5"/>
          <p:cNvSpPr txBox="1">
            <a:spLocks noChangeArrowheads="1"/>
          </p:cNvSpPr>
          <p:nvPr/>
        </p:nvSpPr>
        <p:spPr>
          <a:xfrm>
            <a:off x="1143000" y="819151"/>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500"/>
              </a:lnSpc>
              <a:spcAft>
                <a:spcPts val="1200"/>
              </a:spcAft>
            </a:pPr>
            <a:r>
              <a:rPr lang="en-US" sz="2000" b="1" dirty="0" smtClean="0">
                <a:solidFill>
                  <a:srgbClr val="FFFFCC"/>
                </a:solidFill>
              </a:rPr>
              <a:t> </a:t>
            </a:r>
          </a:p>
          <a:p>
            <a:pPr>
              <a:lnSpc>
                <a:spcPts val="2500"/>
              </a:lnSpc>
              <a:spcAft>
                <a:spcPts val="1200"/>
              </a:spcAft>
            </a:pPr>
            <a:r>
              <a:rPr lang="en-US" sz="2400" dirty="0">
                <a:solidFill>
                  <a:schemeClr val="accent2">
                    <a:lumMod val="60000"/>
                    <a:lumOff val="40000"/>
                  </a:schemeClr>
                </a:solidFill>
              </a:rPr>
              <a:t>Once the bishops </a:t>
            </a:r>
            <a:r>
              <a:rPr lang="en-US" sz="2400" dirty="0" smtClean="0">
                <a:solidFill>
                  <a:schemeClr val="accent2">
                    <a:lumMod val="60000"/>
                    <a:lumOff val="40000"/>
                  </a:schemeClr>
                </a:solidFill>
              </a:rPr>
              <a:t>had arrived </a:t>
            </a:r>
            <a:r>
              <a:rPr lang="en-US" sz="2400" dirty="0">
                <a:solidFill>
                  <a:schemeClr val="accent2">
                    <a:lumMod val="60000"/>
                    <a:lumOff val="40000"/>
                  </a:schemeClr>
                </a:solidFill>
              </a:rPr>
              <a:t>at a decision, Constantine accepted it as a divine word and backed up conciliar decisions with </a:t>
            </a:r>
            <a:r>
              <a:rPr lang="en-US" sz="2400" b="1" dirty="0">
                <a:solidFill>
                  <a:schemeClr val="accent2">
                    <a:lumMod val="60000"/>
                    <a:lumOff val="40000"/>
                  </a:schemeClr>
                </a:solidFill>
              </a:rPr>
              <a:t>legal sanctions</a:t>
            </a:r>
            <a:r>
              <a:rPr lang="en-US" sz="2400" dirty="0">
                <a:solidFill>
                  <a:schemeClr val="accent2">
                    <a:lumMod val="60000"/>
                    <a:lumOff val="40000"/>
                  </a:schemeClr>
                </a:solidFill>
              </a:rPr>
              <a:t>, mainly exile for those found guilty of heresy</a:t>
            </a:r>
            <a:r>
              <a:rPr lang="en-US" sz="2400" dirty="0" smtClean="0">
                <a:solidFill>
                  <a:schemeClr val="accent2">
                    <a:lumMod val="60000"/>
                    <a:lumOff val="40000"/>
                  </a:schemeClr>
                </a:solidFill>
              </a:rPr>
              <a:t>.” </a:t>
            </a:r>
            <a:r>
              <a:rPr lang="en-US" sz="2400" baseline="30000" dirty="0" smtClean="0">
                <a:solidFill>
                  <a:schemeClr val="accent2">
                    <a:lumMod val="60000"/>
                    <a:lumOff val="40000"/>
                  </a:schemeClr>
                </a:solidFill>
              </a:rPr>
              <a:t>1</a:t>
            </a:r>
            <a:endParaRPr lang="en-US" sz="2400" baseline="30000" dirty="0">
              <a:solidFill>
                <a:schemeClr val="accent2">
                  <a:lumMod val="60000"/>
                  <a:lumOff val="40000"/>
                </a:schemeClr>
              </a:solidFill>
            </a:endParaRPr>
          </a:p>
          <a:p>
            <a:pPr>
              <a:lnSpc>
                <a:spcPts val="2500"/>
              </a:lnSpc>
              <a:spcAft>
                <a:spcPts val="1200"/>
              </a:spcAft>
            </a:pPr>
            <a:r>
              <a:rPr lang="en-US" sz="2400" dirty="0">
                <a:solidFill>
                  <a:schemeClr val="accent2">
                    <a:lumMod val="60000"/>
                    <a:lumOff val="40000"/>
                  </a:schemeClr>
                </a:solidFill>
              </a:rPr>
              <a:t>Where is the Bible principle of freedom </a:t>
            </a:r>
            <a:r>
              <a:rPr lang="en-US" sz="1800" dirty="0">
                <a:solidFill>
                  <a:schemeClr val="accent2">
                    <a:lumMod val="60000"/>
                    <a:lumOff val="40000"/>
                  </a:schemeClr>
                </a:solidFill>
              </a:rPr>
              <a:t>(Rom 14:5)</a:t>
            </a:r>
            <a:r>
              <a:rPr lang="en-US" sz="2400" dirty="0">
                <a:solidFill>
                  <a:schemeClr val="accent2">
                    <a:lumMod val="60000"/>
                    <a:lumOff val="40000"/>
                  </a:schemeClr>
                </a:solidFill>
              </a:rPr>
              <a:t>?</a:t>
            </a:r>
          </a:p>
          <a:p>
            <a:pPr>
              <a:lnSpc>
                <a:spcPts val="2500"/>
              </a:lnSpc>
              <a:spcAft>
                <a:spcPts val="1200"/>
              </a:spcAft>
            </a:pPr>
            <a:r>
              <a:rPr lang="en-US" sz="2400" dirty="0">
                <a:solidFill>
                  <a:schemeClr val="bg1"/>
                </a:solidFill>
              </a:rPr>
              <a:t>Why is the state imposing punishment? What type of law is being used</a:t>
            </a:r>
            <a:r>
              <a:rPr lang="en-US" sz="2400" dirty="0" smtClean="0">
                <a:solidFill>
                  <a:schemeClr val="bg1"/>
                </a:solidFill>
              </a:rPr>
              <a:t>?</a:t>
            </a:r>
            <a:endParaRPr lang="en-US" sz="2400" dirty="0">
              <a:solidFill>
                <a:schemeClr val="bg1"/>
              </a:solidFill>
            </a:endParaRPr>
          </a:p>
          <a:p>
            <a:pPr>
              <a:lnSpc>
                <a:spcPts val="2500"/>
              </a:lnSpc>
              <a:spcAft>
                <a:spcPts val="1200"/>
              </a:spcAft>
            </a:pPr>
            <a:endParaRPr lang="en-US" sz="2400" dirty="0">
              <a:solidFill>
                <a:schemeClr val="bg1"/>
              </a:solidFill>
            </a:endParaRPr>
          </a:p>
          <a:p>
            <a:pPr>
              <a:lnSpc>
                <a:spcPts val="2500"/>
              </a:lnSpc>
              <a:spcAft>
                <a:spcPts val="1200"/>
              </a:spcAft>
            </a:pPr>
            <a:endParaRPr lang="en-US" sz="2400" dirty="0">
              <a:solidFill>
                <a:schemeClr val="bg1"/>
              </a:solidFill>
            </a:endParaRPr>
          </a:p>
        </p:txBody>
      </p:sp>
      <p:sp>
        <p:nvSpPr>
          <p:cNvPr id="8" name="TextBox 7"/>
          <p:cNvSpPr txBox="1"/>
          <p:nvPr/>
        </p:nvSpPr>
        <p:spPr>
          <a:xfrm>
            <a:off x="1219200" y="4476199"/>
            <a:ext cx="7315200" cy="290721"/>
          </a:xfrm>
          <a:prstGeom prst="rect">
            <a:avLst/>
          </a:prstGeom>
          <a:noFill/>
        </p:spPr>
        <p:txBody>
          <a:bodyPr wrap="square" rtlCol="0">
            <a:spAutoFit/>
          </a:bodyPr>
          <a:lstStyle/>
          <a:p>
            <a:pPr marL="342900" indent="-342900" algn="r">
              <a:lnSpc>
                <a:spcPts val="1500"/>
              </a:lnSpc>
              <a:spcAft>
                <a:spcPts val="1200"/>
              </a:spcAft>
              <a:buFont typeface="+mj-lt"/>
              <a:buAutoNum type="arabicPeriod"/>
            </a:pPr>
            <a:r>
              <a:rPr lang="en-US" sz="1600" dirty="0" err="1">
                <a:solidFill>
                  <a:schemeClr val="tx2">
                    <a:lumMod val="40000"/>
                    <a:lumOff val="60000"/>
                  </a:schemeClr>
                </a:solidFill>
              </a:rPr>
              <a:t>Leithart</a:t>
            </a:r>
            <a:r>
              <a:rPr lang="en-US" sz="1600" dirty="0">
                <a:solidFill>
                  <a:schemeClr val="tx2">
                    <a:lumMod val="40000"/>
                    <a:lumOff val="60000"/>
                  </a:schemeClr>
                </a:solidFill>
              </a:rPr>
              <a:t>, Peter, </a:t>
            </a:r>
            <a:r>
              <a:rPr lang="en-US" sz="1600" i="1" dirty="0">
                <a:solidFill>
                  <a:schemeClr val="tx2">
                    <a:lumMod val="40000"/>
                    <a:lumOff val="60000"/>
                  </a:schemeClr>
                </a:solidFill>
              </a:rPr>
              <a:t>Defending Constantine</a:t>
            </a:r>
            <a:r>
              <a:rPr lang="en-US" sz="1600" dirty="0">
                <a:solidFill>
                  <a:schemeClr val="tx2">
                    <a:lumMod val="40000"/>
                    <a:lumOff val="60000"/>
                  </a:schemeClr>
                </a:solidFill>
              </a:rPr>
              <a:t>, Intervarsity Press 2010, p. 302-303. </a:t>
            </a:r>
          </a:p>
        </p:txBody>
      </p:sp>
    </p:spTree>
    <p:extLst>
      <p:ext uri="{BB962C8B-B14F-4D97-AF65-F5344CB8AC3E}">
        <p14:creationId xmlns:p14="http://schemas.microsoft.com/office/powerpoint/2010/main" val="21864103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EUSEBIUS</a:t>
            </a:r>
          </a:p>
          <a:p>
            <a:pPr algn="ctr">
              <a:lnSpc>
                <a:spcPts val="2500"/>
              </a:lnSpc>
              <a:defRPr/>
            </a:pPr>
            <a:r>
              <a:rPr lang="en-US" sz="2400" b="1" spc="100" dirty="0" smtClean="0">
                <a:solidFill>
                  <a:schemeClr val="accent6">
                    <a:lumMod val="40000"/>
                    <a:lumOff val="60000"/>
                  </a:schemeClr>
                </a:solidFill>
              </a:rPr>
              <a:t>FIRST CHURCH HISTORIAN (263-339 CE)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200"/>
              </a:lnSpc>
            </a:pPr>
            <a:r>
              <a:rPr lang="en-US" sz="2100" b="1" dirty="0" smtClean="0">
                <a:solidFill>
                  <a:srgbClr val="FFFFCC"/>
                </a:solidFill>
              </a:rPr>
              <a:t>  </a:t>
            </a:r>
          </a:p>
          <a:p>
            <a:pPr>
              <a:lnSpc>
                <a:spcPts val="2200"/>
              </a:lnSpc>
            </a:pPr>
            <a:r>
              <a:rPr lang="en-US" sz="2100" dirty="0">
                <a:solidFill>
                  <a:schemeClr val="bg1"/>
                </a:solidFill>
              </a:rPr>
              <a:t>“There are no reserves in the stilted encomium [praise] with which Eusebius closes his history, no wistful regret for the blessings of persecution, no prophetic fear of imperial control of the Church. His heart is full of gratitude to God and Constantine. And it is not only his feelings that are stirred. He is ready, with a theory, indeed a theology, of the Christian Emperor. He finds a correspondence between religion and politics… </a:t>
            </a:r>
            <a:r>
              <a:rPr lang="en-US" sz="2100" b="1" dirty="0">
                <a:solidFill>
                  <a:srgbClr val="FFFF66"/>
                </a:solidFill>
              </a:rPr>
              <a:t>With the Roman Empire monarchy had come on earth as the image of the monarchy in heaven</a:t>
            </a:r>
            <a:r>
              <a:rPr lang="en-US" sz="2100" b="1" dirty="0" smtClean="0">
                <a:solidFill>
                  <a:srgbClr val="FFFF66"/>
                </a:solidFill>
              </a:rPr>
              <a:t>.</a:t>
            </a:r>
            <a:r>
              <a:rPr lang="en-US" sz="2100" dirty="0" smtClean="0">
                <a:solidFill>
                  <a:schemeClr val="bg1"/>
                </a:solidFill>
              </a:rPr>
              <a:t>”</a:t>
            </a:r>
          </a:p>
          <a:p>
            <a:pPr>
              <a:lnSpc>
                <a:spcPts val="2200"/>
              </a:lnSpc>
            </a:pPr>
            <a:endParaRPr lang="en-US" dirty="0" smtClean="0">
              <a:solidFill>
                <a:schemeClr val="bg1"/>
              </a:solidFill>
            </a:endParaRPr>
          </a:p>
        </p:txBody>
      </p:sp>
      <p:sp>
        <p:nvSpPr>
          <p:cNvPr id="7" name="TextBox 6"/>
          <p:cNvSpPr txBox="1"/>
          <p:nvPr/>
        </p:nvSpPr>
        <p:spPr>
          <a:xfrm>
            <a:off x="1143000" y="4480560"/>
            <a:ext cx="7315200" cy="483081"/>
          </a:xfrm>
          <a:prstGeom prst="rect">
            <a:avLst/>
          </a:prstGeom>
          <a:noFill/>
        </p:spPr>
        <p:txBody>
          <a:bodyPr wrap="square" rtlCol="0">
            <a:spAutoFit/>
          </a:bodyPr>
          <a:lstStyle/>
          <a:p>
            <a:pPr algn="r">
              <a:lnSpc>
                <a:spcPts val="1500"/>
              </a:lnSpc>
              <a:spcAft>
                <a:spcPts val="1200"/>
              </a:spcAft>
            </a:pPr>
            <a:r>
              <a:rPr lang="en-US" sz="1600" dirty="0">
                <a:solidFill>
                  <a:schemeClr val="tx2">
                    <a:lumMod val="40000"/>
                    <a:lumOff val="60000"/>
                  </a:schemeClr>
                </a:solidFill>
              </a:rPr>
              <a:t>S.L. </a:t>
            </a:r>
            <a:r>
              <a:rPr lang="en-US" sz="1600" dirty="0" err="1">
                <a:solidFill>
                  <a:schemeClr val="tx2">
                    <a:lumMod val="40000"/>
                    <a:lumOff val="60000"/>
                  </a:schemeClr>
                </a:solidFill>
              </a:rPr>
              <a:t>Greenslade</a:t>
            </a:r>
            <a:r>
              <a:rPr lang="en-US" sz="1600" dirty="0">
                <a:solidFill>
                  <a:schemeClr val="tx2">
                    <a:lumMod val="40000"/>
                    <a:lumOff val="60000"/>
                  </a:schemeClr>
                </a:solidFill>
              </a:rPr>
              <a:t>, </a:t>
            </a:r>
            <a:r>
              <a:rPr lang="en-US" sz="1600" i="1" dirty="0">
                <a:solidFill>
                  <a:schemeClr val="tx2">
                    <a:lumMod val="40000"/>
                    <a:lumOff val="60000"/>
                  </a:schemeClr>
                </a:solidFill>
              </a:rPr>
              <a:t>Church and State from Constantine to Theodosius</a:t>
            </a:r>
            <a:r>
              <a:rPr lang="en-US" sz="1600" dirty="0">
                <a:solidFill>
                  <a:schemeClr val="tx2">
                    <a:lumMod val="40000"/>
                    <a:lumOff val="60000"/>
                  </a:schemeClr>
                </a:solidFill>
              </a:rPr>
              <a:t>, </a:t>
            </a:r>
            <a:br>
              <a:rPr lang="en-US" sz="1600" dirty="0">
                <a:solidFill>
                  <a:schemeClr val="tx2">
                    <a:lumMod val="40000"/>
                    <a:lumOff val="60000"/>
                  </a:schemeClr>
                </a:solidFill>
              </a:rPr>
            </a:br>
            <a:r>
              <a:rPr lang="en-US" sz="1600" dirty="0" smtClean="0">
                <a:solidFill>
                  <a:schemeClr val="tx2">
                    <a:lumMod val="40000"/>
                    <a:lumOff val="60000"/>
                  </a:schemeClr>
                </a:solidFill>
              </a:rPr>
              <a:t>London</a:t>
            </a:r>
            <a:r>
              <a:rPr lang="en-US" sz="1600" dirty="0">
                <a:solidFill>
                  <a:schemeClr val="tx2">
                    <a:lumMod val="40000"/>
                    <a:lumOff val="60000"/>
                  </a:schemeClr>
                </a:solidFill>
              </a:rPr>
              <a:t>: SCM Press, 1954.</a:t>
            </a:r>
          </a:p>
        </p:txBody>
      </p:sp>
    </p:spTree>
    <p:extLst>
      <p:ext uri="{BB962C8B-B14F-4D97-AF65-F5344CB8AC3E}">
        <p14:creationId xmlns:p14="http://schemas.microsoft.com/office/powerpoint/2010/main" val="39646354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IMPERIALISM</a:t>
            </a:r>
          </a:p>
          <a:p>
            <a:pPr algn="ctr">
              <a:lnSpc>
                <a:spcPts val="2500"/>
              </a:lnSpc>
              <a:defRPr/>
            </a:pPr>
            <a:r>
              <a:rPr lang="en-US" sz="2400" b="1" spc="100" dirty="0" smtClean="0">
                <a:solidFill>
                  <a:schemeClr val="accent6">
                    <a:lumMod val="40000"/>
                    <a:lumOff val="60000"/>
                  </a:schemeClr>
                </a:solidFill>
              </a:rPr>
              <a:t>THE REAL CHANGE TO GOD’S LAW</a:t>
            </a:r>
          </a:p>
        </p:txBody>
      </p:sp>
      <p:sp>
        <p:nvSpPr>
          <p:cNvPr id="6" name="TextBox 5"/>
          <p:cNvSpPr txBox="1">
            <a:spLocks noChangeArrowheads="1"/>
          </p:cNvSpPr>
          <p:nvPr/>
        </p:nvSpPr>
        <p:spPr>
          <a:xfrm>
            <a:off x="1143000" y="819151"/>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spcAft>
                <a:spcPts val="1200"/>
              </a:spcAft>
            </a:pPr>
            <a:r>
              <a:rPr lang="en-US" sz="2000" b="1" dirty="0" smtClean="0">
                <a:solidFill>
                  <a:srgbClr val="FFFFCC"/>
                </a:solidFill>
              </a:rPr>
              <a:t> </a:t>
            </a:r>
          </a:p>
          <a:p>
            <a:pPr marL="342900" indent="-342900">
              <a:lnSpc>
                <a:spcPts val="2500"/>
              </a:lnSpc>
              <a:spcAft>
                <a:spcPts val="1200"/>
              </a:spcAft>
              <a:buFont typeface="Arial" panose="020B0604020202020204" pitchFamily="34" charset="0"/>
              <a:buChar char="•"/>
            </a:pPr>
            <a:r>
              <a:rPr lang="en-US" sz="2400" dirty="0">
                <a:solidFill>
                  <a:schemeClr val="bg1"/>
                </a:solidFill>
              </a:rPr>
              <a:t>God’s law is NO longer understood as the law of love, the law of life, the protocol upon which God created the </a:t>
            </a:r>
            <a:r>
              <a:rPr lang="en-US" sz="2400" dirty="0" smtClean="0">
                <a:solidFill>
                  <a:schemeClr val="bg1"/>
                </a:solidFill>
              </a:rPr>
              <a:t>universe.</a:t>
            </a:r>
            <a:endParaRPr lang="en-US" sz="2400" dirty="0">
              <a:solidFill>
                <a:schemeClr val="bg1"/>
              </a:solidFill>
            </a:endParaRPr>
          </a:p>
        </p:txBody>
      </p:sp>
    </p:spTree>
    <p:extLst>
      <p:ext uri="{BB962C8B-B14F-4D97-AF65-F5344CB8AC3E}">
        <p14:creationId xmlns:p14="http://schemas.microsoft.com/office/powerpoint/2010/main" val="2776344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200" dirty="0" smtClean="0">
                <a:solidFill>
                  <a:srgbClr val="FFFFCC"/>
                </a:solidFill>
              </a:rPr>
              <a:t>REVIEW</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a:solidFill>
                  <a:schemeClr val="bg1"/>
                </a:solidFill>
              </a:rPr>
              <a:t>We have power over what we believe but what we believe holds power over </a:t>
            </a:r>
            <a:r>
              <a:rPr lang="en-US" sz="2400" dirty="0" smtClean="0">
                <a:solidFill>
                  <a:schemeClr val="bg1"/>
                </a:solidFill>
              </a:rPr>
              <a:t>us.</a:t>
            </a:r>
            <a:endParaRPr lang="en-US" sz="2400" dirty="0">
              <a:solidFill>
                <a:schemeClr val="bg1"/>
              </a:solidFill>
            </a:endParaRPr>
          </a:p>
        </p:txBody>
      </p:sp>
    </p:spTree>
    <p:extLst>
      <p:ext uri="{BB962C8B-B14F-4D97-AF65-F5344CB8AC3E}">
        <p14:creationId xmlns:p14="http://schemas.microsoft.com/office/powerpoint/2010/main" val="25991627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IMPERIALISM</a:t>
            </a:r>
          </a:p>
          <a:p>
            <a:pPr algn="ctr">
              <a:lnSpc>
                <a:spcPts val="2500"/>
              </a:lnSpc>
              <a:defRPr/>
            </a:pPr>
            <a:r>
              <a:rPr lang="en-US" sz="2400" b="1" spc="100" dirty="0" smtClean="0">
                <a:solidFill>
                  <a:srgbClr val="FFFFCC"/>
                </a:solidFill>
              </a:rPr>
              <a:t>THE REAL CHANGE TO GOD’S LAW</a:t>
            </a:r>
          </a:p>
        </p:txBody>
      </p:sp>
      <p:sp>
        <p:nvSpPr>
          <p:cNvPr id="6" name="TextBox 5"/>
          <p:cNvSpPr txBox="1">
            <a:spLocks noChangeArrowheads="1"/>
          </p:cNvSpPr>
          <p:nvPr/>
        </p:nvSpPr>
        <p:spPr>
          <a:xfrm>
            <a:off x="1143000" y="819151"/>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spcAft>
                <a:spcPts val="1200"/>
              </a:spcAft>
            </a:pPr>
            <a:r>
              <a:rPr lang="en-US" sz="2000" b="1" dirty="0" smtClean="0">
                <a:solidFill>
                  <a:srgbClr val="FFFFCC"/>
                </a:solidFill>
              </a:rPr>
              <a:t> </a:t>
            </a:r>
          </a:p>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God’s law is NO longer understood as the law of love, the law of life, the protocol upon which God created the </a:t>
            </a:r>
            <a:r>
              <a:rPr lang="en-US" sz="2400" dirty="0" smtClean="0">
                <a:solidFill>
                  <a:schemeClr val="accent2">
                    <a:lumMod val="60000"/>
                    <a:lumOff val="40000"/>
                  </a:schemeClr>
                </a:solidFill>
              </a:rPr>
              <a:t>universe.</a:t>
            </a:r>
            <a:endParaRPr lang="en-US" sz="2400" dirty="0">
              <a:solidFill>
                <a:schemeClr val="accent2">
                  <a:lumMod val="60000"/>
                  <a:lumOff val="40000"/>
                </a:schemeClr>
              </a:solidFill>
            </a:endParaRPr>
          </a:p>
          <a:p>
            <a:pPr marL="342900" indent="-342900">
              <a:lnSpc>
                <a:spcPts val="2500"/>
              </a:lnSpc>
              <a:spcAft>
                <a:spcPts val="1200"/>
              </a:spcAft>
              <a:buFont typeface="Arial" panose="020B0604020202020204" pitchFamily="34" charset="0"/>
              <a:buChar char="•"/>
            </a:pPr>
            <a:r>
              <a:rPr lang="en-US" sz="2400" dirty="0">
                <a:solidFill>
                  <a:schemeClr val="bg1"/>
                </a:solidFill>
              </a:rPr>
              <a:t>God’s law is an IMPOSED law, like Imperial Rome imposes law, put upon God’s creatures to govern their behavior and test their </a:t>
            </a:r>
            <a:r>
              <a:rPr lang="en-US" sz="2400" dirty="0" smtClean="0">
                <a:solidFill>
                  <a:schemeClr val="bg1"/>
                </a:solidFill>
              </a:rPr>
              <a:t>obedience.</a:t>
            </a:r>
            <a:endParaRPr lang="en-US" sz="2400" dirty="0">
              <a:solidFill>
                <a:schemeClr val="bg1"/>
              </a:solidFill>
            </a:endParaRPr>
          </a:p>
        </p:txBody>
      </p:sp>
    </p:spTree>
    <p:extLst>
      <p:ext uri="{BB962C8B-B14F-4D97-AF65-F5344CB8AC3E}">
        <p14:creationId xmlns:p14="http://schemas.microsoft.com/office/powerpoint/2010/main" val="7600266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IMPERIALISM</a:t>
            </a:r>
          </a:p>
          <a:p>
            <a:pPr algn="ctr">
              <a:lnSpc>
                <a:spcPts val="2500"/>
              </a:lnSpc>
              <a:defRPr/>
            </a:pPr>
            <a:r>
              <a:rPr lang="en-US" sz="2400" b="1" spc="100" dirty="0" smtClean="0">
                <a:solidFill>
                  <a:srgbClr val="FFFFCC"/>
                </a:solidFill>
              </a:rPr>
              <a:t>THE REAL CHANGE TO GOD’S LAW</a:t>
            </a:r>
          </a:p>
        </p:txBody>
      </p:sp>
      <p:sp>
        <p:nvSpPr>
          <p:cNvPr id="6" name="TextBox 5"/>
          <p:cNvSpPr txBox="1">
            <a:spLocks noChangeArrowheads="1"/>
          </p:cNvSpPr>
          <p:nvPr/>
        </p:nvSpPr>
        <p:spPr>
          <a:xfrm>
            <a:off x="1143000" y="819151"/>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spcAft>
                <a:spcPts val="1200"/>
              </a:spcAft>
            </a:pPr>
            <a:r>
              <a:rPr lang="en-US" sz="2000" b="1" dirty="0" smtClean="0">
                <a:solidFill>
                  <a:srgbClr val="FFFFCC"/>
                </a:solidFill>
              </a:rPr>
              <a:t> </a:t>
            </a:r>
          </a:p>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God’s law is NO longer understood as the law of love, the law of life, the protocol upon which God created the </a:t>
            </a:r>
            <a:r>
              <a:rPr lang="en-US" sz="2400" dirty="0" smtClean="0">
                <a:solidFill>
                  <a:schemeClr val="accent2">
                    <a:lumMod val="60000"/>
                    <a:lumOff val="40000"/>
                  </a:schemeClr>
                </a:solidFill>
              </a:rPr>
              <a:t>universe.</a:t>
            </a:r>
            <a:endParaRPr lang="en-US" sz="2400" dirty="0">
              <a:solidFill>
                <a:schemeClr val="accent2">
                  <a:lumMod val="60000"/>
                  <a:lumOff val="40000"/>
                </a:schemeClr>
              </a:solidFill>
            </a:endParaRPr>
          </a:p>
          <a:p>
            <a:pPr marL="342900"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God’s law is an IMPOSED law, like Imperial Rome imposes law, put upon God’s creatures to govern their behavior and test their </a:t>
            </a:r>
            <a:r>
              <a:rPr lang="en-US" sz="2400" dirty="0" smtClean="0">
                <a:solidFill>
                  <a:schemeClr val="accent2">
                    <a:lumMod val="60000"/>
                    <a:lumOff val="40000"/>
                  </a:schemeClr>
                </a:solidFill>
              </a:rPr>
              <a:t>obedience.</a:t>
            </a:r>
            <a:endParaRPr lang="en-US" sz="2400" dirty="0">
              <a:solidFill>
                <a:schemeClr val="accent2">
                  <a:lumMod val="60000"/>
                  <a:lumOff val="40000"/>
                </a:schemeClr>
              </a:solidFill>
            </a:endParaRPr>
          </a:p>
          <a:p>
            <a:pPr marL="342900" indent="-342900">
              <a:lnSpc>
                <a:spcPts val="2500"/>
              </a:lnSpc>
              <a:spcAft>
                <a:spcPts val="1200"/>
              </a:spcAft>
              <a:buFont typeface="Arial" panose="020B0604020202020204" pitchFamily="34" charset="0"/>
              <a:buChar char="•"/>
            </a:pPr>
            <a:r>
              <a:rPr lang="en-US" sz="2400" dirty="0">
                <a:solidFill>
                  <a:schemeClr val="bg1"/>
                </a:solidFill>
              </a:rPr>
              <a:t>God may be called “Creator” but He is represented now as “</a:t>
            </a:r>
            <a:r>
              <a:rPr lang="en-US" sz="2400" dirty="0" smtClean="0">
                <a:solidFill>
                  <a:schemeClr val="bg1"/>
                </a:solidFill>
              </a:rPr>
              <a:t>Dictator.”</a:t>
            </a:r>
            <a:endParaRPr lang="en-US" sz="2400" dirty="0">
              <a:solidFill>
                <a:schemeClr val="bg1"/>
              </a:solidFill>
            </a:endParaRPr>
          </a:p>
        </p:txBody>
      </p:sp>
    </p:spTree>
    <p:extLst>
      <p:ext uri="{BB962C8B-B14F-4D97-AF65-F5344CB8AC3E}">
        <p14:creationId xmlns:p14="http://schemas.microsoft.com/office/powerpoint/2010/main" val="24426097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OF THIS CHANGE?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200"/>
              </a:lnSpc>
              <a:spcAft>
                <a:spcPts val="1200"/>
              </a:spcAft>
            </a:pPr>
            <a:endParaRPr lang="en-US" sz="2100" dirty="0">
              <a:solidFill>
                <a:schemeClr val="bg1"/>
              </a:solidFill>
            </a:endParaRPr>
          </a:p>
        </p:txBody>
      </p:sp>
    </p:spTree>
    <p:extLst>
      <p:ext uri="{BB962C8B-B14F-4D97-AF65-F5344CB8AC3E}">
        <p14:creationId xmlns:p14="http://schemas.microsoft.com/office/powerpoint/2010/main" val="9410925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OF THIS CHANGE?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200"/>
              </a:lnSpc>
              <a:spcAft>
                <a:spcPts val="1200"/>
              </a:spcAft>
            </a:pPr>
            <a:r>
              <a:rPr lang="en-US" sz="2100" dirty="0" smtClean="0">
                <a:solidFill>
                  <a:schemeClr val="bg1"/>
                </a:solidFill>
              </a:rPr>
              <a:t>What </a:t>
            </a:r>
            <a:r>
              <a:rPr lang="en-US" sz="2100" dirty="0">
                <a:solidFill>
                  <a:schemeClr val="bg1"/>
                </a:solidFill>
              </a:rPr>
              <a:t>church committee ever voted to change the law of gravity or respiration? Why Not</a:t>
            </a:r>
            <a:r>
              <a:rPr lang="en-US" sz="2100" dirty="0" smtClean="0">
                <a:solidFill>
                  <a:schemeClr val="bg1"/>
                </a:solidFill>
              </a:rPr>
              <a:t>?</a:t>
            </a:r>
            <a:endParaRPr lang="en-US" sz="2100" dirty="0">
              <a:solidFill>
                <a:schemeClr val="bg1"/>
              </a:solidFill>
            </a:endParaRPr>
          </a:p>
        </p:txBody>
      </p:sp>
    </p:spTree>
    <p:extLst>
      <p:ext uri="{BB962C8B-B14F-4D97-AF65-F5344CB8AC3E}">
        <p14:creationId xmlns:p14="http://schemas.microsoft.com/office/powerpoint/2010/main" val="15011047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OF THIS CHANGE?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200"/>
              </a:lnSpc>
              <a:spcAft>
                <a:spcPts val="1200"/>
              </a:spcAft>
            </a:pPr>
            <a:r>
              <a:rPr lang="en-US" sz="2100" dirty="0" smtClean="0">
                <a:solidFill>
                  <a:schemeClr val="accent2">
                    <a:lumMod val="60000"/>
                    <a:lumOff val="40000"/>
                  </a:schemeClr>
                </a:solidFill>
              </a:rPr>
              <a:t>What </a:t>
            </a:r>
            <a:r>
              <a:rPr lang="en-US" sz="2100" dirty="0">
                <a:solidFill>
                  <a:schemeClr val="accent2">
                    <a:lumMod val="60000"/>
                    <a:lumOff val="40000"/>
                  </a:schemeClr>
                </a:solidFill>
              </a:rPr>
              <a:t>church committee ever voted to change the law of gravity or respiration? Why Not?</a:t>
            </a:r>
          </a:p>
          <a:p>
            <a:pPr>
              <a:lnSpc>
                <a:spcPts val="2200"/>
              </a:lnSpc>
              <a:spcAft>
                <a:spcPts val="1200"/>
              </a:spcAft>
            </a:pPr>
            <a:r>
              <a:rPr lang="en-US" sz="2100" dirty="0">
                <a:solidFill>
                  <a:schemeClr val="bg1"/>
                </a:solidFill>
              </a:rPr>
              <a:t>Then what would it mean if a church did vote to change God’s law? </a:t>
            </a:r>
          </a:p>
        </p:txBody>
      </p:sp>
    </p:spTree>
    <p:extLst>
      <p:ext uri="{BB962C8B-B14F-4D97-AF65-F5344CB8AC3E}">
        <p14:creationId xmlns:p14="http://schemas.microsoft.com/office/powerpoint/2010/main" val="2909993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OF THIS CHANGE?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200"/>
              </a:lnSpc>
              <a:spcAft>
                <a:spcPts val="1200"/>
              </a:spcAft>
            </a:pPr>
            <a:r>
              <a:rPr lang="en-US" sz="2100" dirty="0" smtClean="0">
                <a:solidFill>
                  <a:schemeClr val="accent2">
                    <a:lumMod val="60000"/>
                    <a:lumOff val="40000"/>
                  </a:schemeClr>
                </a:solidFill>
              </a:rPr>
              <a:t>What </a:t>
            </a:r>
            <a:r>
              <a:rPr lang="en-US" sz="2100" dirty="0">
                <a:solidFill>
                  <a:schemeClr val="accent2">
                    <a:lumMod val="60000"/>
                    <a:lumOff val="40000"/>
                  </a:schemeClr>
                </a:solidFill>
              </a:rPr>
              <a:t>church committee ever voted to change the law of gravity or respiration? Why Not?</a:t>
            </a:r>
          </a:p>
          <a:p>
            <a:pPr>
              <a:lnSpc>
                <a:spcPts val="2200"/>
              </a:lnSpc>
              <a:spcAft>
                <a:spcPts val="1200"/>
              </a:spcAft>
            </a:pPr>
            <a:r>
              <a:rPr lang="en-US" sz="2100" dirty="0">
                <a:solidFill>
                  <a:schemeClr val="accent2">
                    <a:lumMod val="60000"/>
                    <a:lumOff val="40000"/>
                  </a:schemeClr>
                </a:solidFill>
              </a:rPr>
              <a:t>Then what would it mean if a church did vote to change God’s law? </a:t>
            </a:r>
          </a:p>
          <a:p>
            <a:pPr>
              <a:lnSpc>
                <a:spcPts val="2200"/>
              </a:lnSpc>
              <a:spcAft>
                <a:spcPts val="1200"/>
              </a:spcAft>
            </a:pPr>
            <a:r>
              <a:rPr lang="en-US" sz="2100" dirty="0">
                <a:solidFill>
                  <a:schemeClr val="bg1"/>
                </a:solidFill>
              </a:rPr>
              <a:t>“The church after changing the day of rest from the Jewish Sabbath or seventh-day of the week to the first, made the third commandment refer to Sunday as the day to be kept holy as the Lord’s day.” </a:t>
            </a:r>
            <a:r>
              <a:rPr lang="en-US" sz="1800" dirty="0">
                <a:solidFill>
                  <a:schemeClr val="tx2">
                    <a:lumMod val="40000"/>
                    <a:lumOff val="60000"/>
                  </a:schemeClr>
                </a:solidFill>
              </a:rPr>
              <a:t>Catholic Encyclopedia, Vol. 4, p. 153</a:t>
            </a:r>
            <a:r>
              <a:rPr lang="en-US" sz="2100" dirty="0">
                <a:solidFill>
                  <a:schemeClr val="tx2">
                    <a:lumMod val="40000"/>
                    <a:lumOff val="60000"/>
                  </a:schemeClr>
                </a:solidFill>
              </a:rPr>
              <a:t>. </a:t>
            </a:r>
          </a:p>
        </p:txBody>
      </p:sp>
    </p:spTree>
    <p:extLst>
      <p:ext uri="{BB962C8B-B14F-4D97-AF65-F5344CB8AC3E}">
        <p14:creationId xmlns:p14="http://schemas.microsoft.com/office/powerpoint/2010/main" val="11780691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EVIDENCE OF THIS CHANGE?</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200"/>
              </a:lnSpc>
              <a:spcAft>
                <a:spcPts val="1200"/>
              </a:spcAft>
            </a:pPr>
            <a:r>
              <a:rPr lang="en-US" sz="2100" dirty="0" smtClean="0">
                <a:solidFill>
                  <a:schemeClr val="accent2">
                    <a:lumMod val="60000"/>
                    <a:lumOff val="40000"/>
                  </a:schemeClr>
                </a:solidFill>
              </a:rPr>
              <a:t>What </a:t>
            </a:r>
            <a:r>
              <a:rPr lang="en-US" sz="2100" dirty="0">
                <a:solidFill>
                  <a:schemeClr val="accent2">
                    <a:lumMod val="60000"/>
                    <a:lumOff val="40000"/>
                  </a:schemeClr>
                </a:solidFill>
              </a:rPr>
              <a:t>church committee ever voted to change the law of gravity or respiration? Why Not?</a:t>
            </a:r>
          </a:p>
          <a:p>
            <a:pPr>
              <a:lnSpc>
                <a:spcPts val="2200"/>
              </a:lnSpc>
              <a:spcAft>
                <a:spcPts val="1200"/>
              </a:spcAft>
            </a:pPr>
            <a:r>
              <a:rPr lang="en-US" sz="2100" dirty="0">
                <a:solidFill>
                  <a:schemeClr val="accent2">
                    <a:lumMod val="60000"/>
                    <a:lumOff val="40000"/>
                  </a:schemeClr>
                </a:solidFill>
              </a:rPr>
              <a:t>Then what would it mean if a church did vote to change God’s law? </a:t>
            </a:r>
          </a:p>
          <a:p>
            <a:pPr>
              <a:lnSpc>
                <a:spcPts val="2200"/>
              </a:lnSpc>
              <a:spcAft>
                <a:spcPts val="1200"/>
              </a:spcAft>
            </a:pPr>
            <a:r>
              <a:rPr lang="en-US" sz="2100" dirty="0">
                <a:solidFill>
                  <a:schemeClr val="accent2">
                    <a:lumMod val="60000"/>
                    <a:lumOff val="40000"/>
                  </a:schemeClr>
                </a:solidFill>
              </a:rPr>
              <a:t>“The church after changing the day of rest from the Jewish Sabbath or seventh-day of the week to the first, made the third commandment refer to Sunday as the day to be kept holy as the Lord’s day.” </a:t>
            </a:r>
            <a:r>
              <a:rPr lang="en-US" sz="1800" dirty="0">
                <a:solidFill>
                  <a:schemeClr val="accent2">
                    <a:lumMod val="60000"/>
                    <a:lumOff val="40000"/>
                  </a:schemeClr>
                </a:solidFill>
              </a:rPr>
              <a:t>Catholic Encyclopedia, Vol. 4, p. 153</a:t>
            </a:r>
            <a:r>
              <a:rPr lang="en-US" sz="2100" dirty="0">
                <a:solidFill>
                  <a:schemeClr val="accent2">
                    <a:lumMod val="60000"/>
                    <a:lumOff val="40000"/>
                  </a:schemeClr>
                </a:solidFill>
              </a:rPr>
              <a:t>. </a:t>
            </a:r>
          </a:p>
          <a:p>
            <a:pPr>
              <a:lnSpc>
                <a:spcPts val="2200"/>
              </a:lnSpc>
              <a:spcAft>
                <a:spcPts val="1200"/>
              </a:spcAft>
            </a:pPr>
            <a:r>
              <a:rPr lang="en-US" sz="2100" dirty="0">
                <a:solidFill>
                  <a:schemeClr val="bg1"/>
                </a:solidFill>
              </a:rPr>
              <a:t>Romanism didn’t merely change the commandment, it changed, in the minds of men, </a:t>
            </a:r>
            <a:r>
              <a:rPr lang="en-US" sz="2100" b="1" dirty="0">
                <a:solidFill>
                  <a:srgbClr val="FFFF99"/>
                </a:solidFill>
              </a:rPr>
              <a:t>the very nature of the law itself!</a:t>
            </a:r>
          </a:p>
        </p:txBody>
      </p:sp>
    </p:spTree>
    <p:extLst>
      <p:ext uri="{BB962C8B-B14F-4D97-AF65-F5344CB8AC3E}">
        <p14:creationId xmlns:p14="http://schemas.microsoft.com/office/powerpoint/2010/main" val="30761389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WHAT ARE THE CONSEQUENCES TO ACCEPTING IMPERIAL ROME’S IMPOSED LAW CONCEPT?</a:t>
            </a:r>
          </a:p>
        </p:txBody>
      </p:sp>
      <p:sp>
        <p:nvSpPr>
          <p:cNvPr id="6" name="TextBox 5"/>
          <p:cNvSpPr txBox="1">
            <a:spLocks noChangeArrowheads="1"/>
          </p:cNvSpPr>
          <p:nvPr/>
        </p:nvSpPr>
        <p:spPr>
          <a:xfrm>
            <a:off x="1143000" y="895349"/>
            <a:ext cx="7315200" cy="36576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28174349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WHAT ARE THE CONSEQUENCES TO ACCEPTING IMPERIAL ROME’S IMPOSED LAW CONCEPT?</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bg1"/>
                </a:solidFill>
              </a:rPr>
              <a:t>God is no longer seen as Creator and Designer but </a:t>
            </a:r>
            <a:r>
              <a:rPr lang="en-US" sz="2400" dirty="0" smtClean="0">
                <a:solidFill>
                  <a:schemeClr val="bg1"/>
                </a:solidFill>
              </a:rPr>
              <a:t>Dictator.</a:t>
            </a:r>
            <a:endParaRPr lang="en-US" sz="2400" dirty="0">
              <a:solidFill>
                <a:schemeClr val="bg1"/>
              </a:solidFill>
            </a:endParaRPr>
          </a:p>
        </p:txBody>
      </p:sp>
    </p:spTree>
    <p:extLst>
      <p:ext uri="{BB962C8B-B14F-4D97-AF65-F5344CB8AC3E}">
        <p14:creationId xmlns:p14="http://schemas.microsoft.com/office/powerpoint/2010/main" val="20753071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WHAT ARE THE CONSEQUENCES TO ACCEPTING IMPERIAL ROME’S IMPOSED LAW CONCEPT?</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 is no longer seen as Creator and Designer but </a:t>
            </a:r>
            <a:r>
              <a:rPr lang="en-US" sz="2400" dirty="0" smtClean="0">
                <a:solidFill>
                  <a:schemeClr val="accent2">
                    <a:lumMod val="60000"/>
                    <a:lumOff val="40000"/>
                  </a:schemeClr>
                </a:solidFill>
              </a:rPr>
              <a:t>Dictator.</a:t>
            </a:r>
          </a:p>
          <a:p>
            <a:pPr marL="342900" indent="-342900">
              <a:lnSpc>
                <a:spcPts val="2300"/>
              </a:lnSpc>
              <a:spcAft>
                <a:spcPts val="1200"/>
              </a:spcAft>
              <a:buFont typeface="Arial" panose="020B0604020202020204" pitchFamily="34" charset="0"/>
              <a:buChar char="•"/>
            </a:pPr>
            <a:r>
              <a:rPr lang="en-US" sz="2400" dirty="0" smtClean="0">
                <a:solidFill>
                  <a:schemeClr val="bg1"/>
                </a:solidFill>
              </a:rPr>
              <a:t>God’s law is not the basis upon which He created life to operate.</a:t>
            </a:r>
          </a:p>
        </p:txBody>
      </p:sp>
    </p:spTree>
    <p:extLst>
      <p:ext uri="{BB962C8B-B14F-4D97-AF65-F5344CB8AC3E}">
        <p14:creationId xmlns:p14="http://schemas.microsoft.com/office/powerpoint/2010/main" val="2543332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200" dirty="0" smtClean="0">
                <a:solidFill>
                  <a:srgbClr val="FFFFCC"/>
                </a:solidFill>
              </a:rPr>
              <a:t>REVIEW</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We have power over what we believe but what we believe holds power over </a:t>
            </a:r>
            <a:r>
              <a:rPr lang="en-US" sz="2400" dirty="0" smtClean="0">
                <a:solidFill>
                  <a:schemeClr val="accent2">
                    <a:lumMod val="60000"/>
                    <a:lumOff val="40000"/>
                  </a:schemeClr>
                </a:solidFill>
              </a:rPr>
              <a:t>us.</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bg1"/>
                </a:solidFill>
              </a:rPr>
              <a:t>Not all beliefs are equally </a:t>
            </a:r>
            <a:r>
              <a:rPr lang="en-US" sz="2400" dirty="0" smtClean="0">
                <a:solidFill>
                  <a:schemeClr val="bg1"/>
                </a:solidFill>
              </a:rPr>
              <a:t>healthy.</a:t>
            </a:r>
            <a:endParaRPr lang="en-US" sz="2400" dirty="0">
              <a:solidFill>
                <a:schemeClr val="bg1"/>
              </a:solidFill>
            </a:endParaRPr>
          </a:p>
        </p:txBody>
      </p:sp>
    </p:spTree>
    <p:extLst>
      <p:ext uri="{BB962C8B-B14F-4D97-AF65-F5344CB8AC3E}">
        <p14:creationId xmlns:p14="http://schemas.microsoft.com/office/powerpoint/2010/main" val="41274604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WHAT ARE THE CONSEQUENCES TO ACCEPTING IMPERIAL ROME’S IMPOSED LAW CONCEPT?</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 is no longer seen as Creator and Designer but </a:t>
            </a:r>
            <a:r>
              <a:rPr lang="en-US" sz="2400" dirty="0" smtClean="0">
                <a:solidFill>
                  <a:schemeClr val="accent2">
                    <a:lumMod val="60000"/>
                    <a:lumOff val="40000"/>
                  </a:schemeClr>
                </a:solidFill>
              </a:rPr>
              <a:t>Dictator.</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God’s law is not the basis upon which He created life to </a:t>
            </a:r>
            <a:r>
              <a:rPr lang="en-US" sz="2400" dirty="0" smtClean="0">
                <a:solidFill>
                  <a:schemeClr val="accent2">
                    <a:lumMod val="60000"/>
                    <a:lumOff val="40000"/>
                  </a:schemeClr>
                </a:solidFill>
              </a:rPr>
              <a:t>operate.</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God’s law is an imposed law to control our behavior and test our </a:t>
            </a:r>
            <a:r>
              <a:rPr lang="en-US" sz="2400" dirty="0" smtClean="0">
                <a:solidFill>
                  <a:schemeClr val="bg1"/>
                </a:solidFill>
              </a:rPr>
              <a:t>obedience.</a:t>
            </a:r>
            <a:endParaRPr lang="en-US" sz="2400" dirty="0">
              <a:solidFill>
                <a:schemeClr val="bg1"/>
              </a:solidFill>
            </a:endParaRPr>
          </a:p>
        </p:txBody>
      </p:sp>
    </p:spTree>
    <p:extLst>
      <p:ext uri="{BB962C8B-B14F-4D97-AF65-F5344CB8AC3E}">
        <p14:creationId xmlns:p14="http://schemas.microsoft.com/office/powerpoint/2010/main" val="28624199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WHAT ARE THE CONSEQUENCES TO ACCEPTING IMPERIAL ROME’S IMPOSED LAW CONCEPT?</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 is no longer seen as Creator and Designer but </a:t>
            </a:r>
            <a:r>
              <a:rPr lang="en-US" sz="2400" dirty="0" smtClean="0">
                <a:solidFill>
                  <a:schemeClr val="accent2">
                    <a:lumMod val="60000"/>
                    <a:lumOff val="40000"/>
                  </a:schemeClr>
                </a:solidFill>
              </a:rPr>
              <a:t>Dictator.</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God’s law is not the basis upon which He created life to </a:t>
            </a:r>
            <a:r>
              <a:rPr lang="en-US" sz="2400" dirty="0" smtClean="0">
                <a:solidFill>
                  <a:schemeClr val="accent2">
                    <a:lumMod val="60000"/>
                    <a:lumOff val="40000"/>
                  </a:schemeClr>
                </a:solidFill>
              </a:rPr>
              <a:t>operate.</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God’s law is an imposed law to control our behavior and test our </a:t>
            </a:r>
            <a:r>
              <a:rPr lang="en-US" sz="2400" dirty="0" smtClean="0">
                <a:solidFill>
                  <a:schemeClr val="accent2">
                    <a:lumMod val="60000"/>
                    <a:lumOff val="40000"/>
                  </a:schemeClr>
                </a:solidFill>
              </a:rPr>
              <a:t>obedience.</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Breaking God’s imposed law requires an imposed death </a:t>
            </a:r>
            <a:r>
              <a:rPr lang="en-US" sz="2400" dirty="0" smtClean="0">
                <a:solidFill>
                  <a:schemeClr val="bg1"/>
                </a:solidFill>
              </a:rPr>
              <a:t>penalty.</a:t>
            </a:r>
            <a:endParaRPr lang="en-US" sz="2400" dirty="0">
              <a:solidFill>
                <a:schemeClr val="bg1"/>
              </a:solidFill>
            </a:endParaRPr>
          </a:p>
        </p:txBody>
      </p:sp>
    </p:spTree>
    <p:extLst>
      <p:ext uri="{BB962C8B-B14F-4D97-AF65-F5344CB8AC3E}">
        <p14:creationId xmlns:p14="http://schemas.microsoft.com/office/powerpoint/2010/main" val="18999771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WHAT ARE THE CONSEQUENCES TO ACCEPTING IMPERIAL ROME’S IMPOSED LAW CONCEPT?</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 is no longer seen as Creator and Designer but </a:t>
            </a:r>
            <a:r>
              <a:rPr lang="en-US" sz="2400" dirty="0" smtClean="0">
                <a:solidFill>
                  <a:schemeClr val="accent2">
                    <a:lumMod val="60000"/>
                    <a:lumOff val="40000"/>
                  </a:schemeClr>
                </a:solidFill>
              </a:rPr>
              <a:t>Dictator.</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God’s law is not the basis upon which He created life to </a:t>
            </a:r>
            <a:r>
              <a:rPr lang="en-US" sz="2400" dirty="0" smtClean="0">
                <a:solidFill>
                  <a:schemeClr val="accent2">
                    <a:lumMod val="60000"/>
                    <a:lumOff val="40000"/>
                  </a:schemeClr>
                </a:solidFill>
              </a:rPr>
              <a:t>operate.</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God’s law is an imposed law to control our behavior and test our </a:t>
            </a:r>
            <a:r>
              <a:rPr lang="en-US" sz="2400" dirty="0" smtClean="0">
                <a:solidFill>
                  <a:schemeClr val="accent2">
                    <a:lumMod val="60000"/>
                    <a:lumOff val="40000"/>
                  </a:schemeClr>
                </a:solidFill>
              </a:rPr>
              <a:t>obedience.</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Breaking God’s imposed law requires an imposed death </a:t>
            </a:r>
            <a:r>
              <a:rPr lang="en-US" sz="2400" dirty="0" smtClean="0">
                <a:solidFill>
                  <a:schemeClr val="accent2">
                    <a:lumMod val="60000"/>
                    <a:lumOff val="40000"/>
                  </a:schemeClr>
                </a:solidFill>
              </a:rPr>
              <a:t>penalty.</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God, in order to be just, must impose </a:t>
            </a:r>
            <a:r>
              <a:rPr lang="en-US" sz="2400" dirty="0" smtClean="0">
                <a:solidFill>
                  <a:schemeClr val="bg1"/>
                </a:solidFill>
              </a:rPr>
              <a:t>death.</a:t>
            </a:r>
            <a:endParaRPr lang="en-US" sz="2400" dirty="0">
              <a:solidFill>
                <a:schemeClr val="bg1"/>
              </a:solidFill>
            </a:endParaRPr>
          </a:p>
        </p:txBody>
      </p:sp>
    </p:spTree>
    <p:extLst>
      <p:ext uri="{BB962C8B-B14F-4D97-AF65-F5344CB8AC3E}">
        <p14:creationId xmlns:p14="http://schemas.microsoft.com/office/powerpoint/2010/main" val="7171800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WHAT ARE THE CONSEQUENCES TO ACCEPTING IMPERIAL ROME’S IMPOSED LAW CONCEPT?</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bg1"/>
                </a:solidFill>
              </a:rPr>
              <a:t>God, not sin, is the source of suffering and </a:t>
            </a:r>
            <a:r>
              <a:rPr lang="en-US" sz="2400" dirty="0" smtClean="0">
                <a:solidFill>
                  <a:schemeClr val="bg1"/>
                </a:solidFill>
              </a:rPr>
              <a:t>death.</a:t>
            </a:r>
            <a:endParaRPr lang="en-US" sz="2400" dirty="0">
              <a:solidFill>
                <a:schemeClr val="bg1"/>
              </a:solidFill>
            </a:endParaRPr>
          </a:p>
        </p:txBody>
      </p:sp>
    </p:spTree>
    <p:extLst>
      <p:ext uri="{BB962C8B-B14F-4D97-AF65-F5344CB8AC3E}">
        <p14:creationId xmlns:p14="http://schemas.microsoft.com/office/powerpoint/2010/main" val="29860709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WHAT ARE THE CONSEQUENCES TO ACCEPTING IMPERIAL ROME’S IMPOSED LAW CONCEPT?</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 not sin, is the source of suffering and </a:t>
            </a:r>
            <a:r>
              <a:rPr lang="en-US" sz="2400" dirty="0" smtClean="0">
                <a:solidFill>
                  <a:schemeClr val="accent2">
                    <a:lumMod val="60000"/>
                    <a:lumOff val="40000"/>
                  </a:schemeClr>
                </a:solidFill>
              </a:rPr>
              <a:t>death.</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God must be appeased/propitiated to avoid His anger, wrath and inflicted </a:t>
            </a:r>
            <a:r>
              <a:rPr lang="en-US" sz="2400" dirty="0" smtClean="0">
                <a:solidFill>
                  <a:schemeClr val="bg1"/>
                </a:solidFill>
              </a:rPr>
              <a:t>punishment.</a:t>
            </a:r>
            <a:endParaRPr lang="en-US" sz="2400" dirty="0">
              <a:solidFill>
                <a:schemeClr val="bg1"/>
              </a:solidFill>
            </a:endParaRPr>
          </a:p>
        </p:txBody>
      </p:sp>
    </p:spTree>
    <p:extLst>
      <p:ext uri="{BB962C8B-B14F-4D97-AF65-F5344CB8AC3E}">
        <p14:creationId xmlns:p14="http://schemas.microsoft.com/office/powerpoint/2010/main" val="11155627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WHAT ARE THE CONSEQUENCES TO ACCEPTING IMPERIAL ROME’S IMPOSED LAW CONCEPT?</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 not sin, is the source of suffering and </a:t>
            </a:r>
            <a:r>
              <a:rPr lang="en-US" sz="2400" dirty="0" smtClean="0">
                <a:solidFill>
                  <a:schemeClr val="accent2">
                    <a:lumMod val="60000"/>
                    <a:lumOff val="40000"/>
                  </a:schemeClr>
                </a:solidFill>
              </a:rPr>
              <a:t>death.</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 must be appeased/propitiated to avoid His anger, wrath and inflicted </a:t>
            </a:r>
            <a:r>
              <a:rPr lang="en-US" sz="2400" dirty="0" smtClean="0">
                <a:solidFill>
                  <a:schemeClr val="accent2">
                    <a:lumMod val="60000"/>
                    <a:lumOff val="40000"/>
                  </a:schemeClr>
                </a:solidFill>
              </a:rPr>
              <a:t>punishment.</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Jesus died to pay our legal penalty to an offended </a:t>
            </a:r>
            <a:r>
              <a:rPr lang="en-US" sz="2400" dirty="0" smtClean="0">
                <a:solidFill>
                  <a:schemeClr val="bg1"/>
                </a:solidFill>
              </a:rPr>
              <a:t>God.</a:t>
            </a:r>
            <a:endParaRPr lang="en-US" sz="2400" dirty="0">
              <a:solidFill>
                <a:schemeClr val="bg1"/>
              </a:solidFill>
            </a:endParaRPr>
          </a:p>
        </p:txBody>
      </p:sp>
    </p:spTree>
    <p:extLst>
      <p:ext uri="{BB962C8B-B14F-4D97-AF65-F5344CB8AC3E}">
        <p14:creationId xmlns:p14="http://schemas.microsoft.com/office/powerpoint/2010/main" val="8707667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WHAT ARE THE CONSEQUENCES TO ACCEPTING IMPERIAL ROME’S IMPOSED LAW CONCEPT?</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 not sin, is the source of suffering and </a:t>
            </a:r>
            <a:r>
              <a:rPr lang="en-US" sz="2400" dirty="0" smtClean="0">
                <a:solidFill>
                  <a:schemeClr val="accent2">
                    <a:lumMod val="60000"/>
                    <a:lumOff val="40000"/>
                  </a:schemeClr>
                </a:solidFill>
              </a:rPr>
              <a:t>death.</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 must be appeased/propitiated to avoid His anger, wrath and inflicted </a:t>
            </a:r>
            <a:r>
              <a:rPr lang="en-US" sz="2400" dirty="0" smtClean="0">
                <a:solidFill>
                  <a:schemeClr val="accent2">
                    <a:lumMod val="60000"/>
                    <a:lumOff val="40000"/>
                  </a:schemeClr>
                </a:solidFill>
              </a:rPr>
              <a:t>punishment.</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Jesus died to pay our legal penalty to an offended </a:t>
            </a:r>
            <a:r>
              <a:rPr lang="en-US" sz="2400" dirty="0" smtClean="0">
                <a:solidFill>
                  <a:schemeClr val="accent2">
                    <a:lumMod val="60000"/>
                    <a:lumOff val="40000"/>
                  </a:schemeClr>
                </a:solidFill>
              </a:rPr>
              <a:t>God.</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God killed Jesus on the </a:t>
            </a:r>
            <a:r>
              <a:rPr lang="en-US" sz="2400" dirty="0" smtClean="0">
                <a:solidFill>
                  <a:schemeClr val="bg1"/>
                </a:solidFill>
              </a:rPr>
              <a:t>Cross.</a:t>
            </a:r>
            <a:endParaRPr lang="en-US" sz="2400" dirty="0">
              <a:solidFill>
                <a:schemeClr val="bg1"/>
              </a:solidFill>
            </a:endParaRPr>
          </a:p>
        </p:txBody>
      </p:sp>
    </p:spTree>
    <p:extLst>
      <p:ext uri="{BB962C8B-B14F-4D97-AF65-F5344CB8AC3E}">
        <p14:creationId xmlns:p14="http://schemas.microsoft.com/office/powerpoint/2010/main" val="21488827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WHAT ARE THE CONSEQUENCES TO ACCEPTING IMPERIAL ROME’S IMPOSED LAW CONCEPT?</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 not sin, is the source of suffering and </a:t>
            </a:r>
            <a:r>
              <a:rPr lang="en-US" sz="2400" dirty="0" smtClean="0">
                <a:solidFill>
                  <a:schemeClr val="accent2">
                    <a:lumMod val="60000"/>
                    <a:lumOff val="40000"/>
                  </a:schemeClr>
                </a:solidFill>
              </a:rPr>
              <a:t>death.</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 must be appeased/propitiated to avoid His anger, wrath and inflicted </a:t>
            </a:r>
            <a:r>
              <a:rPr lang="en-US" sz="2400" dirty="0" smtClean="0">
                <a:solidFill>
                  <a:schemeClr val="accent2">
                    <a:lumMod val="60000"/>
                    <a:lumOff val="40000"/>
                  </a:schemeClr>
                </a:solidFill>
              </a:rPr>
              <a:t>punishment.</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Jesus died to pay our legal penalty to an offended </a:t>
            </a:r>
            <a:r>
              <a:rPr lang="en-US" sz="2400" dirty="0" smtClean="0">
                <a:solidFill>
                  <a:schemeClr val="accent2">
                    <a:lumMod val="60000"/>
                    <a:lumOff val="40000"/>
                  </a:schemeClr>
                </a:solidFill>
              </a:rPr>
              <a:t>God.</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 killed Jesus on the </a:t>
            </a:r>
            <a:r>
              <a:rPr lang="en-US" sz="2400" dirty="0" smtClean="0">
                <a:solidFill>
                  <a:schemeClr val="accent2">
                    <a:lumMod val="60000"/>
                    <a:lumOff val="40000"/>
                  </a:schemeClr>
                </a:solidFill>
              </a:rPr>
              <a:t>Cross.</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The Cross becomes perverted to promote Satan’s view of </a:t>
            </a:r>
            <a:r>
              <a:rPr lang="en-US" sz="2400" dirty="0" smtClean="0">
                <a:solidFill>
                  <a:schemeClr val="bg1"/>
                </a:solidFill>
              </a:rPr>
              <a:t>God.</a:t>
            </a:r>
            <a:endParaRPr lang="en-US" sz="2400" dirty="0">
              <a:solidFill>
                <a:schemeClr val="bg1"/>
              </a:solidFill>
            </a:endParaRPr>
          </a:p>
        </p:txBody>
      </p:sp>
    </p:spTree>
    <p:extLst>
      <p:ext uri="{BB962C8B-B14F-4D97-AF65-F5344CB8AC3E}">
        <p14:creationId xmlns:p14="http://schemas.microsoft.com/office/powerpoint/2010/main" val="21069948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dirty="0" smtClean="0">
                <a:solidFill>
                  <a:srgbClr val="FFFFCC"/>
                </a:solidFill>
              </a:rPr>
              <a:t>WHAT ARE THE CONSEQUENCES TO ACCEPTING IMPERIAL ROME’S IMPOSED LAW CONCEPT?</a:t>
            </a:r>
          </a:p>
        </p:txBody>
      </p:sp>
      <p:sp>
        <p:nvSpPr>
          <p:cNvPr id="6" name="TextBox 5"/>
          <p:cNvSpPr txBox="1">
            <a:spLocks noChangeArrowheads="1"/>
          </p:cNvSpPr>
          <p:nvPr/>
        </p:nvSpPr>
        <p:spPr>
          <a:xfrm>
            <a:off x="1143000" y="1047749"/>
            <a:ext cx="7315200" cy="3505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 not sin, is the source of suffering and </a:t>
            </a:r>
            <a:r>
              <a:rPr lang="en-US" sz="2400" dirty="0" smtClean="0">
                <a:solidFill>
                  <a:schemeClr val="accent2">
                    <a:lumMod val="60000"/>
                    <a:lumOff val="40000"/>
                  </a:schemeClr>
                </a:solidFill>
              </a:rPr>
              <a:t>death.</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 must be appeased/propitiated to avoid His anger, wrath and inflicted </a:t>
            </a:r>
            <a:r>
              <a:rPr lang="en-US" sz="2400" dirty="0" smtClean="0">
                <a:solidFill>
                  <a:schemeClr val="accent2">
                    <a:lumMod val="60000"/>
                    <a:lumOff val="40000"/>
                  </a:schemeClr>
                </a:solidFill>
              </a:rPr>
              <a:t>punishment.</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Jesus died to pay our legal penalty to an offended </a:t>
            </a:r>
            <a:r>
              <a:rPr lang="en-US" sz="2400" dirty="0" smtClean="0">
                <a:solidFill>
                  <a:schemeClr val="accent2">
                    <a:lumMod val="60000"/>
                    <a:lumOff val="40000"/>
                  </a:schemeClr>
                </a:solidFill>
              </a:rPr>
              <a:t>God.</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God killed Jesus on the </a:t>
            </a:r>
            <a:r>
              <a:rPr lang="en-US" sz="2400" dirty="0" smtClean="0">
                <a:solidFill>
                  <a:schemeClr val="accent2">
                    <a:lumMod val="60000"/>
                    <a:lumOff val="40000"/>
                  </a:schemeClr>
                </a:solidFill>
              </a:rPr>
              <a:t>Cross.</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accent2">
                    <a:lumMod val="60000"/>
                    <a:lumOff val="40000"/>
                  </a:schemeClr>
                </a:solidFill>
              </a:rPr>
              <a:t>The Cross becomes perverted to promote Satan’s view of </a:t>
            </a:r>
            <a:r>
              <a:rPr lang="en-US" sz="2400" dirty="0" smtClean="0">
                <a:solidFill>
                  <a:schemeClr val="accent2">
                    <a:lumMod val="60000"/>
                    <a:lumOff val="40000"/>
                  </a:schemeClr>
                </a:solidFill>
              </a:rPr>
              <a:t>God.</a:t>
            </a:r>
            <a:endParaRPr lang="en-US" sz="2400" dirty="0">
              <a:solidFill>
                <a:schemeClr val="accent2">
                  <a:lumMod val="60000"/>
                  <a:lumOff val="40000"/>
                </a:schemeClr>
              </a:solidFill>
            </a:endParaRPr>
          </a:p>
          <a:p>
            <a:pPr marL="342900" indent="-342900">
              <a:lnSpc>
                <a:spcPts val="2300"/>
              </a:lnSpc>
              <a:spcAft>
                <a:spcPts val="1200"/>
              </a:spcAft>
              <a:buFont typeface="Arial" panose="020B0604020202020204" pitchFamily="34" charset="0"/>
              <a:buChar char="•"/>
            </a:pPr>
            <a:r>
              <a:rPr lang="en-US" sz="2400" dirty="0">
                <a:solidFill>
                  <a:schemeClr val="bg1"/>
                </a:solidFill>
              </a:rPr>
              <a:t>Trust in God is </a:t>
            </a:r>
            <a:r>
              <a:rPr lang="en-US" sz="2400" dirty="0" smtClean="0">
                <a:solidFill>
                  <a:schemeClr val="bg1"/>
                </a:solidFill>
              </a:rPr>
              <a:t>undermined.</a:t>
            </a:r>
            <a:endParaRPr lang="en-US" sz="2400" dirty="0">
              <a:solidFill>
                <a:schemeClr val="bg1"/>
              </a:solidFill>
            </a:endParaRPr>
          </a:p>
        </p:txBody>
      </p:sp>
    </p:spTree>
    <p:extLst>
      <p:ext uri="{BB962C8B-B14F-4D97-AF65-F5344CB8AC3E}">
        <p14:creationId xmlns:p14="http://schemas.microsoft.com/office/powerpoint/2010/main" val="37496355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8237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200" dirty="0" smtClean="0">
                <a:solidFill>
                  <a:srgbClr val="FFFFCC"/>
                </a:solidFill>
              </a:rPr>
              <a:t>REVIEW</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We have power over what we believe but what we believe holds power over </a:t>
            </a:r>
            <a:r>
              <a:rPr lang="en-US" sz="2400" dirty="0" smtClean="0">
                <a:solidFill>
                  <a:schemeClr val="accent2">
                    <a:lumMod val="60000"/>
                    <a:lumOff val="40000"/>
                  </a:schemeClr>
                </a:solidFill>
              </a:rPr>
              <a:t>us.</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Not all beliefs are equally </a:t>
            </a:r>
            <a:r>
              <a:rPr lang="en-US" sz="2400" dirty="0" smtClean="0">
                <a:solidFill>
                  <a:schemeClr val="accent2">
                    <a:lumMod val="60000"/>
                    <a:lumOff val="40000"/>
                  </a:schemeClr>
                </a:solidFill>
              </a:rPr>
              <a:t>healthy.</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bg1"/>
                </a:solidFill>
              </a:rPr>
              <a:t>Beliefs that incite fear are </a:t>
            </a:r>
            <a:r>
              <a:rPr lang="en-US" sz="2400" dirty="0" smtClean="0">
                <a:solidFill>
                  <a:schemeClr val="bg1"/>
                </a:solidFill>
              </a:rPr>
              <a:t>damaging.</a:t>
            </a:r>
            <a:endParaRPr lang="en-US" sz="2400" dirty="0">
              <a:solidFill>
                <a:schemeClr val="bg1"/>
              </a:solidFill>
            </a:endParaRPr>
          </a:p>
        </p:txBody>
      </p:sp>
    </p:spTree>
    <p:extLst>
      <p:ext uri="{BB962C8B-B14F-4D97-AF65-F5344CB8AC3E}">
        <p14:creationId xmlns:p14="http://schemas.microsoft.com/office/powerpoint/2010/main" val="96032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incompatible with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92964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88620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not incompatible with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incompatible with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01396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88620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not incompatible with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incompatible with </a:t>
            </a:r>
            <a:r>
              <a:rPr lang="en-US"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require the Designer to heal, fix, restore, lest death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ensue. </a:t>
            </a:r>
            <a:r>
              <a:rPr lang="en-US" sz="1600"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John </a:t>
            </a:r>
            <a:r>
              <a:rPr lang="en-US" sz="1600"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3:17</a:t>
            </a:r>
            <a:r>
              <a:rPr lang="en-US" sz="1600"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42978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88620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not incompatible with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require ruling authority to kill, impose death lest unpunished rebellion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ensue.</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incompatible with </a:t>
            </a:r>
            <a:r>
              <a:rPr lang="en-US"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require the Designer to heal, fix, restore, lest death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ensue. </a:t>
            </a:r>
            <a:r>
              <a:rPr lang="en-US" sz="1600"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John </a:t>
            </a:r>
            <a:r>
              <a:rPr lang="en-US" sz="1600"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3:17</a:t>
            </a:r>
            <a:r>
              <a:rPr lang="en-US" sz="1600"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endPar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1472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88620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not incompatible with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require ruling authority to kill, impose death lest unpunished rebellion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ensue.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incompatible with </a:t>
            </a:r>
            <a:r>
              <a:rPr lang="en-US"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require the Designer to heal, fix, restore, lest death </a:t>
            </a:r>
            <a:r>
              <a:rPr lang="en-US"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ensue. </a:t>
            </a:r>
            <a:r>
              <a:rPr lang="en-US" sz="1600"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John </a:t>
            </a:r>
            <a:r>
              <a:rPr lang="en-US" sz="1600"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3:17)</a:t>
            </a:r>
            <a:endPar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Christ’s mission to destroy sinfulness, destroy Satan, and restore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mankind.</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45705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88620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not incompatible with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require ruling authority to kill, impose death lest unpunished rebellion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ensue.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Christ’s mission to pay legal penalty to God, appease God and propitiate His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wrath.</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incompatible with </a:t>
            </a:r>
            <a:r>
              <a:rPr lang="en-US"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require the Designer to heal, fix, restore, lest death </a:t>
            </a:r>
            <a:r>
              <a:rPr lang="en-US"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ensue. </a:t>
            </a:r>
            <a:r>
              <a:rPr lang="en-US" sz="1600"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John </a:t>
            </a:r>
            <a:r>
              <a:rPr lang="en-US" sz="1600"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3:17)</a:t>
            </a:r>
            <a:endPar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Christ’s mission to destroy sinfulness, destroy Satan, and restore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mankind.</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19058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88620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not incompatible with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require ruling authority to kill, impose death lest unpunished rebellion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ensue.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Christ’s mission to pay legal penalty to God, appease God and propitiate His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wrath.</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incompatible with </a:t>
            </a:r>
            <a:r>
              <a:rPr lang="en-US"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require the Designer to heal, fix, restore, lest death </a:t>
            </a:r>
            <a:r>
              <a:rPr lang="en-US"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ensue. </a:t>
            </a:r>
            <a:r>
              <a:rPr lang="en-US" sz="1600"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John </a:t>
            </a:r>
            <a:r>
              <a:rPr lang="en-US" sz="1600"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3:17)</a:t>
            </a:r>
            <a:endPar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Christ’s mission to destroy sinfulness, destroy Satan, and restore </a:t>
            </a:r>
            <a:r>
              <a:rPr lang="en-US"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mankind.</a:t>
            </a:r>
            <a:endPar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The problem is sin in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man.</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2358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88620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not incompatible with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require ruling authority to kill, impose death lest unpunished rebellion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ensue.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Christ’s mission to pay legal penalty to God, appease God and propitiate His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wrath.</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The problem is anger in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God.</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incompatible with </a:t>
            </a:r>
            <a:r>
              <a:rPr lang="en-US"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require the Designer to heal, fix, restore, lest death </a:t>
            </a:r>
            <a:r>
              <a:rPr lang="en-US"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ensue. </a:t>
            </a:r>
            <a:r>
              <a:rPr lang="en-US" sz="1600"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John </a:t>
            </a:r>
            <a:r>
              <a:rPr lang="en-US" sz="1600"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3:17)</a:t>
            </a:r>
            <a:endPar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Christ’s mission to destroy sinfulness, destroy Satan, and restore </a:t>
            </a:r>
            <a:r>
              <a:rPr lang="en-US" dirty="0" smtClean="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mankind.</a:t>
            </a:r>
            <a:endParaRPr lang="en-US" dirty="0">
              <a:solidFill>
                <a:schemeClr val="accent1">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The problem is sin in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man.</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40751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88620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not incompatible with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require ruling authority to kill, impose death lest unpunished rebellion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ensue.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Christ’s mission to pay legal penalty to God, appease God and propitiate His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wrath.</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The problem is anger in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God.</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incompatible with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require the Designer to heal, fix, restore, lest death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ensue. </a:t>
            </a:r>
            <a:r>
              <a:rPr lang="en-US" sz="1600"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John </a:t>
            </a:r>
            <a:r>
              <a:rPr lang="en-US" sz="1600"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3:17)</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Christ’s mission to destroy sinfulness, destroy Satan, and restore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mankind.</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The problem is sin in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man.</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True view of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God.</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447188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88620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not incompatible with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require ruling authority to kill, impose death lest unpunished rebellion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ensue.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Christ’s mission to pay legal penalty to God, appease God and propitiate His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wrath.</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The problem is anger in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God.</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Pagan view of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God.</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incompatible with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life.</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Violations require the Designer to heal, fix, restore, lest death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ensue. </a:t>
            </a:r>
            <a:r>
              <a:rPr lang="en-US" sz="1600"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John </a:t>
            </a:r>
            <a:r>
              <a:rPr lang="en-US" sz="1600"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3:17)</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Christ’s mission to destroy sinfulness, destroy Satan, and restore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mankind.</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The problem is sin in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man.</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True view of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God.</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0993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788226" y="0"/>
            <a:ext cx="7855504"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2400" b="1" spc="200" dirty="0" smtClean="0">
                <a:solidFill>
                  <a:srgbClr val="FFFFCC"/>
                </a:solidFill>
              </a:rPr>
              <a:t>REVIEW</a:t>
            </a:r>
            <a:endParaRPr lang="en-US" sz="1400" b="1" spc="200" dirty="0" smtClean="0">
              <a:solidFill>
                <a:srgbClr val="FFFFCC"/>
              </a:solidFill>
            </a:endParaRPr>
          </a:p>
        </p:txBody>
      </p:sp>
      <p:sp>
        <p:nvSpPr>
          <p:cNvPr id="6" name="TextBox 5"/>
          <p:cNvSpPr txBox="1">
            <a:spLocks noChangeArrowheads="1"/>
          </p:cNvSpPr>
          <p:nvPr/>
        </p:nvSpPr>
        <p:spPr>
          <a:xfrm>
            <a:off x="1143000" y="895349"/>
            <a:ext cx="7315200" cy="35814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sz="1000" dirty="0" smtClean="0">
              <a:solidFill>
                <a:schemeClr val="bg1"/>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We have power over what we believe but what we believe holds power over </a:t>
            </a:r>
            <a:r>
              <a:rPr lang="en-US" sz="2400" dirty="0" smtClean="0">
                <a:solidFill>
                  <a:schemeClr val="accent2">
                    <a:lumMod val="60000"/>
                    <a:lumOff val="40000"/>
                  </a:schemeClr>
                </a:solidFill>
              </a:rPr>
              <a:t>us.</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Not all beliefs are equally </a:t>
            </a:r>
            <a:r>
              <a:rPr lang="en-US" sz="2400" dirty="0" smtClean="0">
                <a:solidFill>
                  <a:schemeClr val="accent2">
                    <a:lumMod val="60000"/>
                    <a:lumOff val="40000"/>
                  </a:schemeClr>
                </a:solidFill>
              </a:rPr>
              <a:t>healthy.</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accent2">
                    <a:lumMod val="60000"/>
                    <a:lumOff val="40000"/>
                  </a:schemeClr>
                </a:solidFill>
              </a:rPr>
              <a:t>Beliefs that incite fear are </a:t>
            </a:r>
            <a:r>
              <a:rPr lang="en-US" sz="2400" dirty="0" smtClean="0">
                <a:solidFill>
                  <a:schemeClr val="accent2">
                    <a:lumMod val="60000"/>
                    <a:lumOff val="40000"/>
                  </a:schemeClr>
                </a:solidFill>
              </a:rPr>
              <a:t>damaging.</a:t>
            </a:r>
            <a:endParaRPr lang="en-US" sz="2400" dirty="0">
              <a:solidFill>
                <a:schemeClr val="accent2">
                  <a:lumMod val="60000"/>
                  <a:lumOff val="40000"/>
                </a:schemeClr>
              </a:solidFill>
            </a:endParaRPr>
          </a:p>
          <a:p>
            <a:pPr marL="800100" lvl="1" indent="-342900">
              <a:lnSpc>
                <a:spcPts val="2500"/>
              </a:lnSpc>
              <a:spcAft>
                <a:spcPts val="1200"/>
              </a:spcAft>
              <a:buFont typeface="Arial" panose="020B0604020202020204" pitchFamily="34" charset="0"/>
              <a:buChar char="•"/>
            </a:pPr>
            <a:r>
              <a:rPr lang="en-US" sz="2400" dirty="0">
                <a:solidFill>
                  <a:schemeClr val="bg1"/>
                </a:solidFill>
              </a:rPr>
              <a:t>Beliefs that promote love/beneficence are </a:t>
            </a:r>
            <a:r>
              <a:rPr lang="en-US" sz="2400" dirty="0" smtClean="0">
                <a:solidFill>
                  <a:schemeClr val="bg1"/>
                </a:solidFill>
              </a:rPr>
              <a:t>healing.</a:t>
            </a:r>
            <a:endParaRPr lang="en-US" sz="2400" dirty="0">
              <a:solidFill>
                <a:schemeClr val="bg1"/>
              </a:solidFill>
            </a:endParaRPr>
          </a:p>
        </p:txBody>
      </p:sp>
    </p:spTree>
    <p:extLst>
      <p:ext uri="{BB962C8B-B14F-4D97-AF65-F5344CB8AC3E}">
        <p14:creationId xmlns:p14="http://schemas.microsoft.com/office/powerpoint/2010/main" val="6194784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WAYS TO GOVERN OR WIELD POWER</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Jesus – God</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680568"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402595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WAYS TO GOVERN OR WIELD POWER</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Jesus – God</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680568"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John 13 – all power – washed feet – heals sick, feeds hungry and serves, The ruler gives freely to support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us.</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87554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WAYS TO GOVERN OR WIELD POWER</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Jesus – God</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Power over, to control others, impose law, impose penalties, demand service, we are taxed and taken from to support the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state.</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680568"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John 13 – all power – washed feet – heals sick, feeds hungry and serves, The ruler gives freely to support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us.</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121427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WAYS TO GOVERN OR WIELD POWER</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Jesus – God</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Power over, to control others, impose law, impose penalties, demand service, we are taxed and taken from to support the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state.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680568"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John 13 – all power – washed feet – heals sick, feeds hungry and serves, The ruler gives freely to support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us.</a:t>
            </a:r>
            <a:b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b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Wins hearts with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love.</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31131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WAYS TO GOVERN OR WIELD POWER</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Jesus – God</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Power over, to control others, impose law, impose penalties, demand service, we are taxed and taken from to support the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state.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Demands obedience by fear of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punishment.</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680568"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John 13 – all power – washed feet – heals sick, feeds hungry and serves, The ruler gives freely to support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us.</a:t>
            </a:r>
            <a:b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b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Wins hearts with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love.</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33155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WAYS TO GOVERN OR WIELD POWER</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Jesus – God</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Power over, to control others, impose law, impose penalties, demand service, we are taxed and taken from to support the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state.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Demands obedience by fear of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punishment.</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680568"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John 13 – all power – washed feet – heals sick, feeds hungry and serves, The ruler gives freely to support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us.</a:t>
            </a:r>
            <a:b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b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Wins hearts with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love.</a:t>
            </a:r>
            <a:b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br>
            <a:endPar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Leaves free.</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31759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WAYS TO GOVERN OR WIELD POWER</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Jesus – God</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Power over, to control others, impose law, impose penalties, demand service, we are taxed and taken from to support the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state.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Demands obedience by fear of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punishment.</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Coerces.</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680568"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John 13 – all power – washed feet – heals sick, feeds hungry and serves, The ruler gives freely to support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us.</a:t>
            </a:r>
            <a:b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b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Wins hearts with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love.</a:t>
            </a:r>
            <a:b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br>
            <a:endPar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Leaves free.</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1619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WAYS TO GOVERN OR WIELD POWER</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Jesus – God</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Power over, to control others, impose law, impose penalties, demand service, we are taxed and taken from to support the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state.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Demands obedience by fear of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punishment.</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Coerces.</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680568"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John 13 – all power – washed feet – heals sick, feeds hungry and serves, The ruler gives freely to support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us.</a:t>
            </a:r>
            <a:b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b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Wins hearts with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love.</a:t>
            </a:r>
            <a:b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br>
            <a:endPar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Leaves free.</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Is open &amp;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truthful.</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629897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WAYS TO GOVERN OR WIELD POWER</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Jesus – God</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Power over, to control others, impose law, impose penalties, demand service, we are taxed and taken from to support the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state.</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Demands obedience by fear of </a:t>
            </a: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punishment.</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smtClean="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Coerces.</a:t>
            </a:r>
            <a:endParaRPr lang="en-US" dirty="0">
              <a:solidFill>
                <a:schemeClr val="accent4">
                  <a:lumMod val="60000"/>
                  <a:lumOff val="4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Secretive &amp;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Deceives. </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680568"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John 13 – all power – washed feet – heals sick, feeds hungry and serves, The ruler gives freely to support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us.</a:t>
            </a:r>
            <a:b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b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Wins hearts with </a:t>
            </a: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love.</a:t>
            </a:r>
            <a:b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br>
            <a:endPar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smtClean="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Leaves free.</a:t>
            </a:r>
            <a:endParaRPr lang="en-US" dirty="0">
              <a:solidFill>
                <a:schemeClr val="tx2">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a:p>
            <a:pPr marL="0" indent="0">
              <a:lnSpc>
                <a:spcPts val="2100"/>
              </a:lnSpc>
              <a:spcBef>
                <a:spcPts val="0"/>
              </a:spcBef>
              <a:spcAft>
                <a:spcPts val="1200"/>
              </a:spcAft>
              <a:buNone/>
              <a:defRPr/>
            </a:pPr>
            <a:r>
              <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Is open &amp; </a:t>
            </a:r>
            <a:r>
              <a:rPr lang="en-US" dirty="0" smtClean="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truthful.</a:t>
            </a: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479621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685800" y="0"/>
            <a:ext cx="79579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2400" b="1" spc="100" dirty="0" smtClean="0">
                <a:solidFill>
                  <a:srgbClr val="FFFFCC"/>
                </a:solidFill>
              </a:rPr>
              <a:t>TWO TYPES OF LAW</a:t>
            </a:r>
          </a:p>
        </p:txBody>
      </p:sp>
      <p:sp>
        <p:nvSpPr>
          <p:cNvPr id="7" name="Text Placeholder 7"/>
          <p:cNvSpPr>
            <a:spLocks noGrp="1"/>
          </p:cNvSpPr>
          <p:nvPr/>
        </p:nvSpPr>
        <p:spPr>
          <a:xfrm>
            <a:off x="890822" y="861752"/>
            <a:ext cx="3604978"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Natural – Law of Love</a:t>
            </a:r>
            <a:endParaRPr lang="en-US" sz="2200" b="1" dirty="0">
              <a:solidFill>
                <a:schemeClr val="accent1">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10"/>
          <p:cNvSpPr>
            <a:spLocks noGrp="1"/>
          </p:cNvSpPr>
          <p:nvPr/>
        </p:nvSpPr>
        <p:spPr>
          <a:xfrm>
            <a:off x="4800600" y="1397203"/>
            <a:ext cx="3790950" cy="3629615"/>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nvSpPr>
        <p:spPr>
          <a:xfrm>
            <a:off x="4819498" y="853435"/>
            <a:ext cx="4248302" cy="543768"/>
          </a:xfrm>
          <a:prstGeom prst="rect">
            <a:avLst/>
          </a:prstGeom>
        </p:spPr>
        <p:txBody>
          <a:bodyPr vert="horz" lIns="91440" tIns="45720" rIns="91440" bIns="45720" rtlCol="0" anchor="b">
            <a:noAutofit/>
          </a:bodyPr>
          <a:lstStyle>
            <a:lvl1pPr marL="0" indent="0" algn="ctr" defTabSz="914400" rtl="0" eaLnBrk="1" latinLnBrk="0" hangingPunct="1">
              <a:spcBef>
                <a:spcPts val="0"/>
              </a:spcBef>
              <a:buClr>
                <a:schemeClr val="accent1">
                  <a:lumMod val="60000"/>
                  <a:lumOff val="40000"/>
                </a:schemeClr>
              </a:buClr>
              <a:buSzPct val="110000"/>
              <a:buFont typeface="Wingdings 2" pitchFamily="18" charset="2"/>
              <a:buNone/>
              <a:defRPr sz="2400" b="0" kern="1200">
                <a:solidFill>
                  <a:schemeClr val="accent1">
                    <a:lumMod val="60000"/>
                    <a:lumOff val="40000"/>
                  </a:schemeClr>
                </a:solidFill>
                <a:latin typeface="+mn-lt"/>
                <a:ea typeface="+mn-ea"/>
                <a:cs typeface="+mn-cs"/>
              </a:defRPr>
            </a:lvl1pPr>
            <a:lvl2pPr marL="457200" indent="0" algn="l" defTabSz="914400" rtl="0" eaLnBrk="1" latinLnBrk="0" hangingPunct="1">
              <a:spcBef>
                <a:spcPts val="600"/>
              </a:spcBef>
              <a:buClr>
                <a:schemeClr val="accent1">
                  <a:lumMod val="75000"/>
                </a:schemeClr>
              </a:buClr>
              <a:buSzPct val="110000"/>
              <a:buFont typeface="Wingdings 2" pitchFamily="18"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lumMod val="60000"/>
                  <a:lumOff val="40000"/>
                </a:schemeClr>
              </a:buClr>
              <a:buSzPct val="110000"/>
              <a:buFont typeface="Wingdings 2" pitchFamily="18"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75000"/>
                </a:schemeClr>
              </a:buClr>
              <a:buSzPct val="110000"/>
              <a:buFont typeface="Wingdings 2" pitchFamily="18"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lumMod val="60000"/>
                  <a:lumOff val="40000"/>
                </a:schemeClr>
              </a:buClr>
              <a:buSzPct val="110000"/>
              <a:buFont typeface="Wingdings 2" pitchFamily="18"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2"/>
              </a:buClr>
              <a:buSzPct val="110000"/>
              <a:buFont typeface="Wingdings 2" pitchFamily="18"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lumMod val="60000"/>
                  <a:lumOff val="40000"/>
                </a:schemeClr>
              </a:buClr>
              <a:buSzPct val="110000"/>
              <a:buFont typeface="Wingdings 2" pitchFamily="18" charset="2"/>
              <a:buNone/>
              <a:defRPr lang="en-US" sz="1600" b="1" kern="1200">
                <a:solidFill>
                  <a:schemeClr val="tx1">
                    <a:lumMod val="65000"/>
                    <a:lumOff val="35000"/>
                  </a:schemeClr>
                </a:solidFill>
                <a:latin typeface="+mn-lt"/>
                <a:ea typeface="+mn-ea"/>
                <a:cs typeface="+mn-cs"/>
              </a:defRPr>
            </a:lvl9pPr>
          </a:lstStyle>
          <a:p>
            <a:pPr algn="l">
              <a:lnSpc>
                <a:spcPts val="2500"/>
              </a:lnSpc>
              <a:spcAft>
                <a:spcPts val="1200"/>
              </a:spcAft>
              <a:defRPr/>
            </a:pPr>
            <a:r>
              <a:rPr lang="en-US" sz="2200" b="1" dirty="0" smtClean="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rPr>
              <a:t>Imposed – Imperial Rome</a:t>
            </a:r>
            <a:endParaRPr lang="en-US" sz="2200" b="1" dirty="0">
              <a:solidFill>
                <a:schemeClr val="accent4">
                  <a:lumMod val="40000"/>
                  <a:lumOff val="60000"/>
                </a:schemeClr>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8"/>
          <p:cNvSpPr>
            <a:spLocks noGrp="1"/>
          </p:cNvSpPr>
          <p:nvPr/>
        </p:nvSpPr>
        <p:spPr>
          <a:xfrm>
            <a:off x="891432" y="1397203"/>
            <a:ext cx="3472605" cy="362961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endParaRPr lang="en-US" dirty="0">
              <a:solidFill>
                <a:schemeClr val="bg1"/>
              </a:solidFill>
              <a:effectLst>
                <a:outerShdw blurRad="76200" dist="63500" dir="8100000" algn="tr" rotWithShape="0">
                  <a:prstClr val="black">
                    <a:alpha val="7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67898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11087</Words>
  <Application>Microsoft Office PowerPoint</Application>
  <PresentationFormat>On-screen Show (16:9)</PresentationFormat>
  <Paragraphs>1116</Paragraphs>
  <Slides>234</Slides>
  <Notes>0</Notes>
  <HiddenSlides>3</HiddenSlides>
  <MMClips>0</MMClips>
  <ScaleCrop>false</ScaleCrop>
  <HeadingPairs>
    <vt:vector size="4" baseType="variant">
      <vt:variant>
        <vt:lpstr>Theme</vt:lpstr>
      </vt:variant>
      <vt:variant>
        <vt:i4>1</vt:i4>
      </vt:variant>
      <vt:variant>
        <vt:lpstr>Slide Titles</vt:lpstr>
      </vt:variant>
      <vt:variant>
        <vt:i4>234</vt:i4>
      </vt:variant>
    </vt:vector>
  </HeadingPairs>
  <TitlesOfParts>
    <vt:vector size="2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165</cp:revision>
  <dcterms:created xsi:type="dcterms:W3CDTF">2013-09-25T21:31:48Z</dcterms:created>
  <dcterms:modified xsi:type="dcterms:W3CDTF">2013-11-15T04:40:12Z</dcterms:modified>
</cp:coreProperties>
</file>